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ylock\Desktop\&#27719;&#25253;\&#23454;&#39564;&#32467;&#26524;-stcm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dirty="0">
                <a:solidFill>
                  <a:srgbClr val="92D050"/>
                </a:solidFill>
              </a:rPr>
              <a:t>MCNN</a:t>
            </a:r>
            <a:r>
              <a:rPr lang="zh-CN" altLang="en-US" sz="1000" dirty="0">
                <a:solidFill>
                  <a:srgbClr val="92D050"/>
                </a:solidFill>
              </a:rPr>
              <a:t>实验结果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DCNN(7)-CTC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(Sheet1!$C$2,Sheet1!$D$2)</c:f>
              <c:numCache>
                <c:formatCode>General</c:formatCode>
                <c:ptCount val="2"/>
                <c:pt idx="0" formatCode="0.00_ ">
                  <c:v>23.86</c:v>
                </c:pt>
                <c:pt idx="1">
                  <c:v>23.8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MCNN(7)-CTC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(Sheet1!$C$6,Sheet1!$D$6)</c:f>
              <c:numCache>
                <c:formatCode>General</c:formatCode>
                <c:ptCount val="2"/>
                <c:pt idx="0">
                  <c:v>24.87</c:v>
                </c:pt>
                <c:pt idx="1">
                  <c:v>25.16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0691616"/>
        <c:axId val="590694880"/>
        <c:axId val="0"/>
      </c:bar3DChart>
      <c:catAx>
        <c:axId val="5906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694880"/>
        <c:crosses val="autoZero"/>
        <c:auto val="1"/>
        <c:lblAlgn val="ctr"/>
        <c:lblOffset val="100"/>
        <c:noMultiLvlLbl val="0"/>
      </c:catAx>
      <c:valAx>
        <c:axId val="590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69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100"/>
              <a:t>SENET ATTENTION</a:t>
            </a:r>
            <a:r>
              <a:rPr lang="zh-CN" altLang="en-US" sz="1100"/>
              <a:t>在</a:t>
            </a:r>
            <a:r>
              <a:rPr lang="en-US" altLang="zh-CN" sz="1100"/>
              <a:t>MNIST</a:t>
            </a:r>
            <a:r>
              <a:rPr lang="zh-CN" altLang="en-US" sz="1100"/>
              <a:t>数据集表现结果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Sheet1!$C$10:$E$10</c:f>
              <c:strCache>
                <c:ptCount val="3"/>
                <c:pt idx="0">
                  <c:v>Train </c:v>
                </c:pt>
                <c:pt idx="1">
                  <c:v>Dev </c:v>
                </c:pt>
                <c:pt idx="2">
                  <c:v>Test</c:v>
                </c:pt>
              </c:strCache>
            </c:strRef>
          </c:cat>
          <c:val>
            <c:numRef>
              <c:f>Sheet1!$C$11:$E$11</c:f>
              <c:numCache>
                <c:formatCode>General</c:formatCode>
                <c:ptCount val="3"/>
                <c:pt idx="0">
                  <c:v>0.97370000000000001</c:v>
                </c:pt>
                <c:pt idx="1">
                  <c:v>0.98129999999999995</c:v>
                </c:pt>
                <c:pt idx="2">
                  <c:v>0.9768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Sheet1!$C$10:$E$10</c:f>
              <c:strCache>
                <c:ptCount val="3"/>
                <c:pt idx="0">
                  <c:v>Train </c:v>
                </c:pt>
                <c:pt idx="1">
                  <c:v>Dev </c:v>
                </c:pt>
                <c:pt idx="2">
                  <c:v>Test</c:v>
                </c:pt>
              </c:strCache>
            </c:strRef>
          </c:cat>
          <c:val>
            <c:numRef>
              <c:f>Sheet1!$C$12:$E$12</c:f>
              <c:numCache>
                <c:formatCode>General</c:formatCode>
                <c:ptCount val="3"/>
                <c:pt idx="0">
                  <c:v>0.98939999999999995</c:v>
                </c:pt>
                <c:pt idx="1">
                  <c:v>0.98729999999999996</c:v>
                </c:pt>
                <c:pt idx="2">
                  <c:v>0.9869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Sheet1!$C$10:$E$10</c:f>
              <c:strCache>
                <c:ptCount val="3"/>
                <c:pt idx="0">
                  <c:v>Train </c:v>
                </c:pt>
                <c:pt idx="1">
                  <c:v>Dev </c:v>
                </c:pt>
                <c:pt idx="2">
                  <c:v>Test</c:v>
                </c:pt>
              </c:strCache>
            </c:strRef>
          </c:cat>
          <c:val>
            <c:numRef>
              <c:f>Sheet1!$C$13:$E$13</c:f>
              <c:numCache>
                <c:formatCode>General</c:formatCode>
                <c:ptCount val="3"/>
                <c:pt idx="0">
                  <c:v>0.99460000000000004</c:v>
                </c:pt>
                <c:pt idx="1">
                  <c:v>0.99129999999999996</c:v>
                </c:pt>
                <c:pt idx="2">
                  <c:v>0.99099999999999999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698688"/>
        <c:axId val="590697056"/>
      </c:barChart>
      <c:catAx>
        <c:axId val="59069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697056"/>
        <c:crosses val="autoZero"/>
        <c:auto val="1"/>
        <c:lblAlgn val="ctr"/>
        <c:lblOffset val="100"/>
        <c:noMultiLvlLbl val="0"/>
      </c:catAx>
      <c:valAx>
        <c:axId val="59069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69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SEDCNN</a:t>
            </a:r>
            <a:r>
              <a:rPr lang="zh-CN" altLang="en-US" sz="1050">
                <a:solidFill>
                  <a:schemeClr val="dk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05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STCMDS</a:t>
            </a:r>
            <a:r>
              <a:rPr lang="zh-CN" altLang="en-US" sz="105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数据集实验结果</a:t>
            </a:r>
            <a:endParaRPr lang="zh-CN" altLang="en-US" sz="1050"/>
          </a:p>
        </c:rich>
      </c:tx>
      <c:layout/>
      <c:overlay val="0"/>
      <c:spPr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验证集错误率%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DCNN(7)-CTC</c:v>
                </c:pt>
                <c:pt idx="1">
                  <c:v>SEDCNN(7)F-CTC</c:v>
                </c:pt>
                <c:pt idx="2">
                  <c:v>SEDCNN(7)E-CTC</c:v>
                </c:pt>
                <c:pt idx="3">
                  <c:v>SEDCNN(7)A-CTC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0.00_ ">
                  <c:v>23.86</c:v>
                </c:pt>
                <c:pt idx="1">
                  <c:v>23.33</c:v>
                </c:pt>
                <c:pt idx="2">
                  <c:v>23.46</c:v>
                </c:pt>
                <c:pt idx="3">
                  <c:v>23.27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测试集错误率%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DCNN(7)-CTC</c:v>
                </c:pt>
                <c:pt idx="1">
                  <c:v>SEDCNN(7)F-CTC</c:v>
                </c:pt>
                <c:pt idx="2">
                  <c:v>SEDCNN(7)E-CTC</c:v>
                </c:pt>
                <c:pt idx="3">
                  <c:v>SEDCNN(7)A-CTC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23.8</c:v>
                </c:pt>
                <c:pt idx="1">
                  <c:v>23.7</c:v>
                </c:pt>
                <c:pt idx="2">
                  <c:v>23.47</c:v>
                </c:pt>
                <c:pt idx="3">
                  <c:v>23.19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698144"/>
        <c:axId val="787637200"/>
      </c:barChart>
      <c:catAx>
        <c:axId val="59069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637200"/>
        <c:crosses val="autoZero"/>
        <c:auto val="1"/>
        <c:lblAlgn val="ctr"/>
        <c:lblOffset val="100"/>
        <c:noMultiLvlLbl val="0"/>
      </c:catAx>
      <c:valAx>
        <c:axId val="787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69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3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9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2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9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6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2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69D3-1A5D-46AC-A569-2017857753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2C1F-1A51-486A-8B25-B855DCA2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7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8378" y="6217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汇报人：张威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研究方向：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面向家庭陪护的语音识别技术的研究</a:t>
            </a:r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导师：曹毅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38378" y="1947057"/>
            <a:ext cx="8703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两周工作：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）跑完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数据集的双路，三路；目前三路研究不成功，转而研究双路；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已经成功跑完两组实验，准确率提升</a:t>
            </a:r>
            <a:r>
              <a:rPr lang="en-US" altLang="zh-CN" dirty="0" smtClean="0"/>
              <a:t>0.5-08%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）准备将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DENSENET</a:t>
            </a:r>
            <a:r>
              <a:rPr lang="zh-CN" altLang="en-US" dirty="0" smtClean="0"/>
              <a:t>结合，应用于语音与声纹领域；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）初步研究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，准备应用于语言模型；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论文阅读：❶</a:t>
            </a:r>
            <a:r>
              <a:rPr lang="en-US" altLang="zh-CN" dirty="0" smtClean="0"/>
              <a:t>  Attention Is All You Need</a:t>
            </a:r>
          </a:p>
          <a:p>
            <a:r>
              <a:rPr lang="en-US" altLang="zh-CN" dirty="0"/>
              <a:t>		  </a:t>
            </a:r>
            <a:r>
              <a:rPr lang="en-US" altLang="zh-CN" dirty="0" smtClean="0"/>
              <a:t>❷ Densely </a:t>
            </a:r>
            <a:r>
              <a:rPr lang="en-US" altLang="zh-CN" dirty="0"/>
              <a:t>Connected Convolutional Networks for Speech Recognition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538378" y="4380398"/>
            <a:ext cx="9238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下两周要求完成工作：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）着手完成多路网络，如果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效果不好，则换成</a:t>
            </a:r>
            <a:r>
              <a:rPr lang="en-US" altLang="zh-CN" dirty="0" err="1" smtClean="0"/>
              <a:t>Aishell</a:t>
            </a:r>
            <a:r>
              <a:rPr lang="zh-CN" altLang="en-US" dirty="0" smtClean="0"/>
              <a:t>数据集；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已经出于成功应用于语音识别，准备再完善将其与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结合声纹、视频领域做实验；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）开始着手准备拼音转汉字数据集，以及做</a:t>
            </a:r>
            <a:r>
              <a:rPr lang="en-US" altLang="zh-CN" dirty="0" smtClean="0"/>
              <a:t>S2S+Attention</a:t>
            </a:r>
            <a:r>
              <a:rPr lang="zh-CN" altLang="en-US" dirty="0" smtClean="0"/>
              <a:t>构建，争取构建四种模型；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）继续阅读论文。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38378" y="4272677"/>
            <a:ext cx="10003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这两周工作：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）论文已投，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数据集目前多路已经跑完；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）基于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数据集完成了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Multihead</a:t>
            </a:r>
            <a:r>
              <a:rPr lang="en-US" altLang="zh-CN" dirty="0" smtClean="0"/>
              <a:t> Attention</a:t>
            </a:r>
            <a:r>
              <a:rPr lang="zh-CN" altLang="en-US" dirty="0" smtClean="0"/>
              <a:t>数据集的比较；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）补充了语言模型数据集，拼音转汉字数据集，一共</a:t>
            </a:r>
            <a:r>
              <a:rPr lang="en-US" altLang="zh-CN" dirty="0" smtClean="0"/>
              <a:t>154988</a:t>
            </a:r>
            <a:r>
              <a:rPr lang="zh-CN" altLang="en-US" dirty="0" smtClean="0"/>
              <a:t>行数据集，准备基于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的深度学习方法构建语言模型；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）基于</a:t>
            </a:r>
            <a:r>
              <a:rPr lang="en-US" altLang="zh-CN" dirty="0" smtClean="0"/>
              <a:t>SEDCNN-CTC</a:t>
            </a:r>
            <a:r>
              <a:rPr lang="zh-CN" altLang="en-US" dirty="0" smtClean="0"/>
              <a:t>已经在</a:t>
            </a:r>
            <a:r>
              <a:rPr lang="en-US" altLang="zh-CN" dirty="0" smtClean="0"/>
              <a:t>thchs30</a:t>
            </a:r>
            <a:r>
              <a:rPr lang="zh-CN" altLang="en-US" dirty="0" smtClean="0"/>
              <a:t>小数据集上跑通，目前还在运行，准备基于此再构建一篇小论文；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）论文阅读：  ❶</a:t>
            </a:r>
            <a:r>
              <a:rPr lang="en-US" altLang="zh-CN" dirty="0" smtClean="0"/>
              <a:t> A COMPARABLE STUDY OF MODELING UNITS FOR END-TO-END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❷ Densely Connected Convolutional Networks for Speech Recognition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5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0589" y="776378"/>
            <a:ext cx="86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一、论文数据集补充实验结果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89" y="1422709"/>
            <a:ext cx="2822807" cy="5214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6619" y="4882551"/>
            <a:ext cx="545710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ffectLst>
                  <a:outerShdw blurRad="50800" dist="50800" dir="5400000" algn="ctr" rotWithShape="0">
                    <a:srgbClr val="00B0F0"/>
                  </a:outerShdw>
                </a:effectLst>
              </a:rPr>
              <a:t>结论</a:t>
            </a:r>
            <a:r>
              <a:rPr lang="zh-CN" altLang="en-US" dirty="0" smtClean="0"/>
              <a:t>：最后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数据集经过两轮的优化，实验结果与传统的</a:t>
            </a:r>
            <a:r>
              <a:rPr lang="en-US" altLang="zh-CN" dirty="0" smtClean="0"/>
              <a:t>DCNN</a:t>
            </a:r>
            <a:r>
              <a:rPr lang="zh-CN" altLang="en-US" dirty="0" smtClean="0"/>
              <a:t>网络还有接近</a:t>
            </a:r>
            <a:r>
              <a:rPr lang="en-US" altLang="zh-CN" dirty="0" smtClean="0"/>
              <a:t>1%</a:t>
            </a:r>
            <a:r>
              <a:rPr lang="zh-CN" altLang="en-US" dirty="0" smtClean="0"/>
              <a:t>左右的差距；后期准备用</a:t>
            </a:r>
            <a:r>
              <a:rPr lang="en-US" altLang="zh-CN" dirty="0" err="1" smtClean="0"/>
              <a:t>aishell</a:t>
            </a:r>
            <a:r>
              <a:rPr lang="zh-CN" altLang="en-US" dirty="0" smtClean="0"/>
              <a:t>数据集进行实验，实验数据寒假做完。</a:t>
            </a:r>
            <a:endParaRPr lang="en-US" altLang="zh-CN" dirty="0" smtClean="0"/>
          </a:p>
          <a:p>
            <a:r>
              <a:rPr lang="zh-CN" altLang="en-US" dirty="0" smtClean="0">
                <a:effectLst>
                  <a:outerShdw blurRad="50800" dist="50800" dir="5400000" algn="ctr" rotWithShape="0">
                    <a:srgbClr val="00B0F0"/>
                  </a:outerShdw>
                </a:effectLst>
              </a:rPr>
              <a:t>分析</a:t>
            </a:r>
            <a:r>
              <a:rPr lang="zh-CN" altLang="en-US" dirty="0" smtClean="0"/>
              <a:t>：个人觉得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数据集效果不是很好的原因是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数据集含有太多的方言以及口音，而</a:t>
            </a:r>
            <a:r>
              <a:rPr lang="en-US" altLang="zh-CN" dirty="0" smtClean="0"/>
              <a:t>AISHELL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THCHS</a:t>
            </a:r>
            <a:r>
              <a:rPr lang="zh-CN" altLang="en-US" dirty="0" smtClean="0"/>
              <a:t>数据集均为普通话录制。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305233"/>
              </p:ext>
            </p:extLst>
          </p:nvPr>
        </p:nvGraphicFramePr>
        <p:xfrm>
          <a:off x="5296619" y="1099542"/>
          <a:ext cx="5306568" cy="3518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07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0" y="809625"/>
            <a:ext cx="86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二、基于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机制网络在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数据集上表现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94053"/>
              </p:ext>
            </p:extLst>
          </p:nvPr>
        </p:nvGraphicFramePr>
        <p:xfrm>
          <a:off x="1809750" y="1314889"/>
          <a:ext cx="8128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DCNN-CE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3.226474M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SEDCNN-CE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3.22602M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0.9869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Attention-CE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168426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0.991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36871"/>
              </p:ext>
            </p:extLst>
          </p:nvPr>
        </p:nvGraphicFramePr>
        <p:xfrm>
          <a:off x="1809750" y="3083943"/>
          <a:ext cx="5358801" cy="346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392838" y="3246034"/>
            <a:ext cx="3299424" cy="3139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）在所有的网络架构中，采用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网络架构采用最少的参数取得了最好的结果，而且模型的泛化能力很强；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机制构建的网络，虽然参数少，但是其训练困难，且网络的随机性很高</a:t>
            </a:r>
            <a:r>
              <a:rPr lang="zh-CN" altLang="en-US" dirty="0"/>
              <a:t>。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构建的网络是对原始网络的改进，</a:t>
            </a:r>
            <a:r>
              <a:rPr lang="en-US" altLang="zh-CN" dirty="0" smtClean="0"/>
              <a:t>SE</a:t>
            </a:r>
            <a:r>
              <a:rPr lang="zh-CN" altLang="en-US" dirty="0" smtClean="0"/>
              <a:t>性能理论上稳定性较强。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6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8843" y="271605"/>
            <a:ext cx="870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三、补充了语言模型数据集，以及对语言模型进行初始代码的改写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3" y="1072258"/>
            <a:ext cx="9115425" cy="1647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8843" y="702926"/>
            <a:ext cx="294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数据集补充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8842" y="2905497"/>
            <a:ext cx="294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语言模型网络架构模型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2" y="3299531"/>
            <a:ext cx="3020121" cy="3128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7453" y="2905497"/>
            <a:ext cx="414068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与传统的比较与分析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传统的语言模型基于统计学方法，人为设定语言学知识，太依赖于人为经验，且其中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元假设有其不合理之处，可以采用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网络架构获取上下文之间的联系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网络架构是对传统网络模型的改进，通过多层非线性结构对数据进行拟合，不依赖于人为经验；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后期可以对语言模型中的编码向量</a:t>
            </a:r>
            <a:r>
              <a:rPr lang="en-US" altLang="zh-CN" dirty="0" smtClean="0"/>
              <a:t>C</a:t>
            </a:r>
            <a:r>
              <a:rPr lang="zh-CN" altLang="en-US" dirty="0" smtClean="0"/>
              <a:t>进行改进，基于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网络架构。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623" y="2874405"/>
            <a:ext cx="3561588" cy="36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0" y="209550"/>
            <a:ext cx="90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四、基于</a:t>
            </a:r>
            <a:r>
              <a:rPr lang="en-US" altLang="zh-CN" dirty="0" smtClean="0"/>
              <a:t>SEDCNN-CTC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数据集全部表现结果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2" y="0"/>
            <a:ext cx="1539688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74" y="0"/>
            <a:ext cx="149486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94" y="0"/>
            <a:ext cx="1318238" cy="6858000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204016"/>
              </p:ext>
            </p:extLst>
          </p:nvPr>
        </p:nvGraphicFramePr>
        <p:xfrm>
          <a:off x="5924550" y="578881"/>
          <a:ext cx="5753100" cy="4155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57900" y="4848225"/>
            <a:ext cx="561975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网络结构均有一定的提升；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）从实验结果表明，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结构应该设置在所有网络层与池化层之间，对网络的性能均有一定的提升，且模型的参数不会增加。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6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211879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五、论文阅读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 COMPARABLE STUDY OF MODELING UNITS FOR END-TO-END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Densely Connected Convolutional Networks for Speech Recognition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14" y="1414597"/>
            <a:ext cx="2930122" cy="4943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14475"/>
            <a:ext cx="4787430" cy="4793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18" y="405570"/>
            <a:ext cx="5263301" cy="1602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472" y="2049295"/>
            <a:ext cx="4897982" cy="1665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472" y="3797441"/>
            <a:ext cx="4793395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1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5207" y="699279"/>
            <a:ext cx="94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六、学期总结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18" y="418770"/>
            <a:ext cx="3545586" cy="61584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5207" y="1863845"/>
            <a:ext cx="9467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、寒假工作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）争取把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在拼音转汉字数据集上跑通；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）把</a:t>
            </a:r>
            <a:r>
              <a:rPr lang="en-US" altLang="zh-CN" dirty="0" smtClean="0"/>
              <a:t>AISHELL</a:t>
            </a:r>
            <a:r>
              <a:rPr lang="zh-CN" altLang="en-US" dirty="0" smtClean="0"/>
              <a:t>数据集文件处理好，回来跑通；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）开始对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Thchs30</a:t>
            </a:r>
            <a:r>
              <a:rPr lang="zh-CN" altLang="en-US" dirty="0" smtClean="0"/>
              <a:t>数据集上做实验；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）继续看论文。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4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806</Words>
  <Application>Microsoft Office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Shylock</dc:creator>
  <cp:lastModifiedBy>Shylock</cp:lastModifiedBy>
  <cp:revision>14</cp:revision>
  <dcterms:created xsi:type="dcterms:W3CDTF">2019-01-26T01:22:45Z</dcterms:created>
  <dcterms:modified xsi:type="dcterms:W3CDTF">2019-01-26T06:25:31Z</dcterms:modified>
</cp:coreProperties>
</file>