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orbel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G/a+xy2xxyutUh09ZwXuSPg9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c32948af8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c32948af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c32948af8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c32948af8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c32948af8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c32948af8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c4b68178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0c4b681786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c4b68178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0c4b681786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c4b68178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c4b68178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c32948af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c32948af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2b64554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c2b64554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2b64554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c2b64554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2b645549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c2b64554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c32948af8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c32948af8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c32948af8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c32948af8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629841" y="3275370"/>
            <a:ext cx="7886700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/>
          <p:nvPr>
            <p:ph idx="2" type="pic"/>
          </p:nvPr>
        </p:nvSpPr>
        <p:spPr>
          <a:xfrm>
            <a:off x="629841" y="740569"/>
            <a:ext cx="7886700" cy="253480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629841" y="3889887"/>
            <a:ext cx="7885509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629841" y="273844"/>
            <a:ext cx="7886700" cy="2650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629841" y="3367049"/>
            <a:ext cx="7885509" cy="1126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/>
          <p:nvPr>
            <p:ph type="title"/>
          </p:nvPr>
        </p:nvSpPr>
        <p:spPr>
          <a:xfrm>
            <a:off x="1084659" y="273844"/>
            <a:ext cx="6977064" cy="224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300"/>
              <a:buFont typeface="Corbe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7" name="Google Shape;87;p30"/>
          <p:cNvSpPr txBox="1"/>
          <p:nvPr>
            <p:ph idx="2" type="body"/>
          </p:nvPr>
        </p:nvSpPr>
        <p:spPr>
          <a:xfrm>
            <a:off x="628650" y="3376297"/>
            <a:ext cx="7884318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8" name="Google Shape;88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30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629841" y="1745226"/>
            <a:ext cx="7886700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50"/>
              <a:buFont typeface="Corbel"/>
              <a:buNone/>
              <a:defRPr sz="4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629841" y="3637936"/>
            <a:ext cx="788550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" type="body"/>
          </p:nvPr>
        </p:nvSpPr>
        <p:spPr>
          <a:xfrm>
            <a:off x="1002961" y="1414462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32"/>
          <p:cNvSpPr txBox="1"/>
          <p:nvPr>
            <p:ph idx="2" type="body"/>
          </p:nvPr>
        </p:nvSpPr>
        <p:spPr>
          <a:xfrm>
            <a:off x="1017598" y="1928812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3" name="Google Shape;103;p32"/>
          <p:cNvSpPr txBox="1"/>
          <p:nvPr>
            <p:ph idx="3" type="body"/>
          </p:nvPr>
        </p:nvSpPr>
        <p:spPr>
          <a:xfrm>
            <a:off x="3440996" y="1414462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4" type="body"/>
          </p:nvPr>
        </p:nvSpPr>
        <p:spPr>
          <a:xfrm>
            <a:off x="3433081" y="1928812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5" name="Google Shape;105;p32"/>
          <p:cNvSpPr txBox="1"/>
          <p:nvPr>
            <p:ph idx="5" type="body"/>
          </p:nvPr>
        </p:nvSpPr>
        <p:spPr>
          <a:xfrm>
            <a:off x="5871777" y="141446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6" type="body"/>
          </p:nvPr>
        </p:nvSpPr>
        <p:spPr>
          <a:xfrm>
            <a:off x="5871777" y="1928812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7" name="Google Shape;107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" type="body"/>
          </p:nvPr>
        </p:nvSpPr>
        <p:spPr>
          <a:xfrm>
            <a:off x="999064" y="3223127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0" sz="18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" name="Google Shape;113;p33"/>
          <p:cNvSpPr/>
          <p:nvPr>
            <p:ph idx="2" type="pic"/>
          </p:nvPr>
        </p:nvSpPr>
        <p:spPr>
          <a:xfrm>
            <a:off x="999064" y="1692266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176"/>
              </a:srgbClr>
            </a:outerShdw>
          </a:effectLst>
        </p:spPr>
      </p:sp>
      <p:sp>
        <p:nvSpPr>
          <p:cNvPr id="114" name="Google Shape;114;p33"/>
          <p:cNvSpPr txBox="1"/>
          <p:nvPr>
            <p:ph idx="3" type="body"/>
          </p:nvPr>
        </p:nvSpPr>
        <p:spPr>
          <a:xfrm>
            <a:off x="999064" y="3655324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5" name="Google Shape;115;p33"/>
          <p:cNvSpPr txBox="1"/>
          <p:nvPr>
            <p:ph idx="4" type="body"/>
          </p:nvPr>
        </p:nvSpPr>
        <p:spPr>
          <a:xfrm>
            <a:off x="3426748" y="3223127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0" sz="18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33"/>
          <p:cNvSpPr/>
          <p:nvPr>
            <p:ph idx="5" type="pic"/>
          </p:nvPr>
        </p:nvSpPr>
        <p:spPr>
          <a:xfrm>
            <a:off x="3426747" y="1692266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176"/>
              </a:srgbClr>
            </a:outerShdw>
          </a:effectLst>
        </p:spPr>
      </p:sp>
      <p:sp>
        <p:nvSpPr>
          <p:cNvPr id="117" name="Google Shape;117;p33"/>
          <p:cNvSpPr txBox="1"/>
          <p:nvPr>
            <p:ph idx="6" type="body"/>
          </p:nvPr>
        </p:nvSpPr>
        <p:spPr>
          <a:xfrm>
            <a:off x="3425733" y="3655323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8" name="Google Shape;118;p33"/>
          <p:cNvSpPr txBox="1"/>
          <p:nvPr>
            <p:ph idx="7" type="body"/>
          </p:nvPr>
        </p:nvSpPr>
        <p:spPr>
          <a:xfrm>
            <a:off x="5853242" y="3223127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0" sz="18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33"/>
          <p:cNvSpPr/>
          <p:nvPr>
            <p:ph idx="8" type="pic"/>
          </p:nvPr>
        </p:nvSpPr>
        <p:spPr>
          <a:xfrm>
            <a:off x="5853241" y="1692266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176"/>
              </a:srgbClr>
            </a:outerShdw>
          </a:effectLst>
        </p:spPr>
      </p:sp>
      <p:sp>
        <p:nvSpPr>
          <p:cNvPr id="120" name="Google Shape;120;p33"/>
          <p:cNvSpPr txBox="1"/>
          <p:nvPr>
            <p:ph idx="9" type="body"/>
          </p:nvPr>
        </p:nvSpPr>
        <p:spPr>
          <a:xfrm>
            <a:off x="5853148" y="3655322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21" name="Google Shape;121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 rot="5400000">
            <a:off x="3045923" y="-836704"/>
            <a:ext cx="3263504" cy="767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0" y="1028700"/>
            <a:ext cx="91440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00"/>
              <a:buFont typeface="Corbel"/>
              <a:buChar char="●"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ctrTitle"/>
          </p:nvPr>
        </p:nvSpPr>
        <p:spPr>
          <a:xfrm>
            <a:off x="1657350" y="3348021"/>
            <a:ext cx="6858000" cy="123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b="0" sz="72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1657349" y="2770782"/>
            <a:ext cx="6858000" cy="56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ctrTitle"/>
          </p:nvPr>
        </p:nvSpPr>
        <p:spPr>
          <a:xfrm>
            <a:off x="640899" y="3348021"/>
            <a:ext cx="6858000" cy="123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7200"/>
              <a:buFont typeface="Corbel"/>
              <a:buNone/>
              <a:defRPr b="0" sz="72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subTitle"/>
          </p:nvPr>
        </p:nvSpPr>
        <p:spPr>
          <a:xfrm>
            <a:off x="640899" y="2770256"/>
            <a:ext cx="6858000" cy="56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40000" y="1369219"/>
            <a:ext cx="376891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2" type="body"/>
          </p:nvPr>
        </p:nvSpPr>
        <p:spPr>
          <a:xfrm>
            <a:off x="4739880" y="1369219"/>
            <a:ext cx="377547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840000" y="1260872"/>
            <a:ext cx="376891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840000" y="1878806"/>
            <a:ext cx="3768912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3" type="body"/>
          </p:nvPr>
        </p:nvSpPr>
        <p:spPr>
          <a:xfrm>
            <a:off x="4739880" y="1260872"/>
            <a:ext cx="377666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4" type="body"/>
          </p:nvPr>
        </p:nvSpPr>
        <p:spPr>
          <a:xfrm>
            <a:off x="4739880" y="1878806"/>
            <a:ext cx="377666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2" type="body"/>
          </p:nvPr>
        </p:nvSpPr>
        <p:spPr>
          <a:xfrm>
            <a:off x="840000" y="1543050"/>
            <a:ext cx="273901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1" name="Google Shape;61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50"/>
              <a:buFont typeface="Corbel"/>
              <a:buNone/>
              <a:defRPr b="0" i="0" sz="405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00"/>
              <a:buFont typeface="Corbe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                     Welcome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32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Presentation Session of Research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c32948af8_2_38"/>
          <p:cNvSpPr txBox="1"/>
          <p:nvPr>
            <p:ph idx="1" type="body"/>
          </p:nvPr>
        </p:nvSpPr>
        <p:spPr>
          <a:xfrm>
            <a:off x="396600" y="1264175"/>
            <a:ext cx="8118900" cy="33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2573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2573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Making data frame (pivot)/ u_id,m_id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2573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Convert data frame to matrix (csr)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2573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KNN,Cosine Similarity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2573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of movies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0c32948af8_2_38"/>
          <p:cNvSpPr txBox="1"/>
          <p:nvPr/>
        </p:nvSpPr>
        <p:spPr>
          <a:xfrm>
            <a:off x="656875" y="644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✔"/>
            </a:pPr>
            <a:r>
              <a:rPr b="1" lang="en" sz="2000">
                <a:solidFill>
                  <a:schemeClr val="lt1"/>
                </a:solidFill>
              </a:rPr>
              <a:t>Workflow -2</a:t>
            </a:r>
            <a:endParaRPr b="1" sz="1700"/>
          </a:p>
        </p:txBody>
      </p:sp>
      <p:sp>
        <p:nvSpPr>
          <p:cNvPr id="205" name="Google Shape;205;g20c32948af8_2_38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c32948af8_2_78"/>
          <p:cNvSpPr txBox="1"/>
          <p:nvPr>
            <p:ph type="title"/>
          </p:nvPr>
        </p:nvSpPr>
        <p:spPr>
          <a:xfrm>
            <a:off x="628650" y="483374"/>
            <a:ext cx="7886700" cy="78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361949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✔"/>
            </a:pPr>
            <a:r>
              <a:rPr b="1" lang="en" sz="222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19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0c32948af8_2_78"/>
          <p:cNvSpPr txBox="1"/>
          <p:nvPr>
            <p:ph idx="1" type="body"/>
          </p:nvPr>
        </p:nvSpPr>
        <p:spPr>
          <a:xfrm flipH="1">
            <a:off x="2577950" y="4238775"/>
            <a:ext cx="3879300" cy="3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Workflow - 1 output</a:t>
            </a:r>
            <a:endParaRPr/>
          </a:p>
        </p:txBody>
      </p:sp>
      <p:pic>
        <p:nvPicPr>
          <p:cNvPr id="212" name="Google Shape;212;g20c32948af8_2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25" y="1384844"/>
            <a:ext cx="6310875" cy="237381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0c32948af8_2_78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c32948af8_2_85"/>
          <p:cNvSpPr txBox="1"/>
          <p:nvPr>
            <p:ph idx="1" type="body"/>
          </p:nvPr>
        </p:nvSpPr>
        <p:spPr>
          <a:xfrm>
            <a:off x="2168950" y="3742975"/>
            <a:ext cx="6346500" cy="5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Workflow -2 output</a:t>
            </a:r>
            <a:endParaRPr/>
          </a:p>
        </p:txBody>
      </p:sp>
      <p:pic>
        <p:nvPicPr>
          <p:cNvPr id="219" name="Google Shape;219;g20c32948af8_2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37" y="1177450"/>
            <a:ext cx="7361025" cy="1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0c32948af8_2_85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366454" y="523471"/>
            <a:ext cx="8411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195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✔"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547250" y="1004925"/>
            <a:ext cx="84876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website platform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uild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hybrid Recommendation system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be 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useful for all users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c4b681786_3_0"/>
          <p:cNvSpPr txBox="1"/>
          <p:nvPr>
            <p:ph type="title"/>
          </p:nvPr>
        </p:nvSpPr>
        <p:spPr>
          <a:xfrm>
            <a:off x="472904" y="535871"/>
            <a:ext cx="8411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195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✔"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0c4b681786_3_0"/>
          <p:cNvSpPr txBox="1"/>
          <p:nvPr>
            <p:ph idx="1" type="body"/>
          </p:nvPr>
        </p:nvSpPr>
        <p:spPr>
          <a:xfrm>
            <a:off x="547250" y="1004925"/>
            <a:ext cx="84876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can recommend only 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datasets movie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Manually adding the new movies details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0c4b681786_3_0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c4b681786_3_5"/>
          <p:cNvSpPr txBox="1"/>
          <p:nvPr>
            <p:ph type="title"/>
          </p:nvPr>
        </p:nvSpPr>
        <p:spPr>
          <a:xfrm>
            <a:off x="472904" y="647421"/>
            <a:ext cx="8411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195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✔"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0c4b681786_3_5"/>
          <p:cNvSpPr txBox="1"/>
          <p:nvPr>
            <p:ph idx="1" type="body"/>
          </p:nvPr>
        </p:nvSpPr>
        <p:spPr>
          <a:xfrm>
            <a:off x="623750" y="1214600"/>
            <a:ext cx="84111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 the similar type of movies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knn algorithm and cosine similarity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0c4b681786_3_5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c4b681786_6_0"/>
          <p:cNvSpPr txBox="1"/>
          <p:nvPr>
            <p:ph type="title"/>
          </p:nvPr>
        </p:nvSpPr>
        <p:spPr>
          <a:xfrm>
            <a:off x="628650" y="273847"/>
            <a:ext cx="7886700" cy="5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850">
              <a:solidFill>
                <a:schemeClr val="lt1"/>
              </a:solidFill>
            </a:endParaRPr>
          </a:p>
        </p:txBody>
      </p:sp>
      <p:sp>
        <p:nvSpPr>
          <p:cNvPr id="247" name="Google Shape;247;g20c4b681786_6_0"/>
          <p:cNvSpPr txBox="1"/>
          <p:nvPr>
            <p:ph idx="1" type="body"/>
          </p:nvPr>
        </p:nvSpPr>
        <p:spPr>
          <a:xfrm>
            <a:off x="681675" y="590625"/>
            <a:ext cx="7833900" cy="436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[1] Singla, R., Gupta, S., Gupta, A., &amp; Vishwakarma, D. K. (2020, June). FLEX: a content based movie recommender. In </a:t>
            </a:r>
            <a:r>
              <a:rPr i="1"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 International Conference for Emerging Technology (INCET)</a:t>
            </a: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(pp. 1-4). IEEE.</a:t>
            </a: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[2] Subramaniyaswamy, V., Logesh, R., Chandrashekhar, M., Challa, A., &amp; Vijayakumar, V. (2017). A personalized movie recommendation system based on collaborative filtering. </a:t>
            </a:r>
            <a:r>
              <a:rPr i="1"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International Journal of High Performance Computing and Networking</a:t>
            </a: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(1-2), 54-63.</a:t>
            </a: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[3] Cui, B. B. (2017). Design and implementation of movie recommendation system based on Knn collaborative filtering algorithm. In </a:t>
            </a:r>
            <a:r>
              <a:rPr i="1"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ITM web of conferences</a:t>
            </a: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(Vol. 12, p. 04008). EDP Sciences.</a:t>
            </a: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[4] Rajarajeswari, S., Naik, S., Srikant, S., Sai Prakash, M. K., &amp; Uday, P. (2019). Movie recommendation system. In </a:t>
            </a:r>
            <a:r>
              <a:rPr i="1"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Emerging Research in Computing, Information, Communication and Applications: ERCICA 2018, Volume 1</a:t>
            </a: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(pp. 329-340). Springer Singapore.</a:t>
            </a: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</a:endParaRPr>
          </a:p>
        </p:txBody>
      </p:sp>
      <p:sp>
        <p:nvSpPr>
          <p:cNvPr id="248" name="Google Shape;248;g20c4b681786_6_0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13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628650" y="540326"/>
            <a:ext cx="7886700" cy="3588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 everyone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c32948af8_2_0"/>
          <p:cNvSpPr txBox="1"/>
          <p:nvPr>
            <p:ph type="title"/>
          </p:nvPr>
        </p:nvSpPr>
        <p:spPr>
          <a:xfrm>
            <a:off x="628650" y="1165025"/>
            <a:ext cx="7886700" cy="73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" sz="1800"/>
              <a:t>      </a:t>
            </a:r>
            <a:r>
              <a:rPr b="1" lang="en" sz="2200"/>
              <a:t>OUR</a:t>
            </a:r>
            <a:r>
              <a:rPr b="1" lang="en" sz="1800"/>
              <a:t> </a:t>
            </a:r>
            <a:r>
              <a:rPr b="1" lang="en" sz="2200"/>
              <a:t>TOPIC</a:t>
            </a:r>
            <a:r>
              <a:rPr b="1" lang="en" sz="1800"/>
              <a:t>      </a:t>
            </a:r>
            <a:endParaRPr/>
          </a:p>
        </p:txBody>
      </p:sp>
      <p:sp>
        <p:nvSpPr>
          <p:cNvPr id="146" name="Google Shape;146;g20c32948af8_2_0"/>
          <p:cNvSpPr txBox="1"/>
          <p:nvPr>
            <p:ph idx="1" type="body"/>
          </p:nvPr>
        </p:nvSpPr>
        <p:spPr>
          <a:xfrm>
            <a:off x="840000" y="1983025"/>
            <a:ext cx="7675500" cy="110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Movie Recommendation System</a:t>
            </a:r>
            <a:endParaRPr/>
          </a:p>
        </p:txBody>
      </p:sp>
      <p:sp>
        <p:nvSpPr>
          <p:cNvPr id="147" name="Google Shape;147;g20c32948af8_2_0"/>
          <p:cNvSpPr txBox="1"/>
          <p:nvPr/>
        </p:nvSpPr>
        <p:spPr>
          <a:xfrm>
            <a:off x="8515500" y="72350"/>
            <a:ext cx="60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644056" y="457200"/>
            <a:ext cx="7737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Thin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Supervisor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	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581892" y="1121134"/>
            <a:ext cx="8335606" cy="3694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Roksana Akter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640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640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Dept. of Computer Science and Engineering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640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Southeast University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                                  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Group Members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                 Name                                               ID</a:t>
            </a:r>
            <a:endParaRPr/>
          </a:p>
          <a:p>
            <a:pPr indent="0" lvl="0" marL="640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</a:t>
            </a:r>
            <a:endParaRPr/>
          </a:p>
          <a:p>
            <a:pPr indent="0" lvl="0" marL="64008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    Sourov Das Tomal                           2018200000034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64008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    Farhana Habib Tamanna                 2018200000036</a:t>
            </a:r>
            <a:endParaRPr/>
          </a:p>
          <a:p>
            <a:pPr indent="0" lvl="0" marL="6400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    Tanzim Hasan                                  2018200000038      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"/>
          <p:cNvCxnSpPr/>
          <p:nvPr/>
        </p:nvCxnSpPr>
        <p:spPr>
          <a:xfrm>
            <a:off x="2272145" y="3325091"/>
            <a:ext cx="1385455" cy="692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3"/>
          <p:cNvCxnSpPr/>
          <p:nvPr/>
        </p:nvCxnSpPr>
        <p:spPr>
          <a:xfrm>
            <a:off x="4897582" y="3325091"/>
            <a:ext cx="155170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3"/>
          <p:cNvCxnSpPr/>
          <p:nvPr/>
        </p:nvCxnSpPr>
        <p:spPr>
          <a:xfrm>
            <a:off x="4573375" y="3333975"/>
            <a:ext cx="300" cy="125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715797" y="590631"/>
            <a:ext cx="54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</a:rPr>
              <a:t>Objective</a:t>
            </a:r>
            <a:endParaRPr b="1" i="0" sz="1000" u="none" cap="none" strike="noStrike">
              <a:solidFill>
                <a:schemeClr val="lt1"/>
              </a:solidFill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631900" y="1052325"/>
            <a:ext cx="75897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EDED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✔"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</a:t>
            </a:r>
            <a:r>
              <a:rPr lang="en" sz="1700">
                <a:solidFill>
                  <a:schemeClr val="lt1"/>
                </a:solidFill>
              </a:rPr>
              <a:t>revenue 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solving recommendations problems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✔"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a recommendation system 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2b6455490_0_10"/>
          <p:cNvSpPr txBox="1"/>
          <p:nvPr>
            <p:ph type="title"/>
          </p:nvPr>
        </p:nvSpPr>
        <p:spPr>
          <a:xfrm>
            <a:off x="543425" y="252750"/>
            <a:ext cx="79719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3333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471"/>
              <a:buNone/>
            </a:pPr>
            <a:r>
              <a:t/>
            </a:r>
            <a:endParaRPr sz="2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471"/>
              <a:buNone/>
            </a:pPr>
            <a:r>
              <a:t/>
            </a:r>
            <a:endParaRPr sz="2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471"/>
              <a:buNone/>
            </a:pPr>
            <a:r>
              <a:t/>
            </a:r>
            <a:endParaRPr sz="2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909"/>
              <a:buNone/>
            </a:pPr>
            <a:r>
              <a:rPr b="1" lang="en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471"/>
              <a:buNone/>
            </a:pPr>
            <a:r>
              <a:t/>
            </a:r>
            <a:endParaRPr sz="2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3333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459"/>
              <a:buNone/>
            </a:pPr>
            <a:r>
              <a:t/>
            </a:r>
            <a:endParaRPr sz="184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9382"/>
              <a:buNone/>
            </a:pPr>
            <a:r>
              <a:t/>
            </a:r>
            <a:endParaRPr/>
          </a:p>
        </p:txBody>
      </p:sp>
      <p:pic>
        <p:nvPicPr>
          <p:cNvPr id="169" name="Google Shape;169;g1c2b645549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50" y="1742780"/>
            <a:ext cx="8202977" cy="314419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c2b6455490_0_10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2b6455490_0_23"/>
          <p:cNvSpPr txBox="1"/>
          <p:nvPr>
            <p:ph type="title"/>
          </p:nvPr>
        </p:nvSpPr>
        <p:spPr>
          <a:xfrm>
            <a:off x="628650" y="273849"/>
            <a:ext cx="78867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The rise of recommendation system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6" name="Google Shape;176;g1c2b6455490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0575"/>
            <a:ext cx="9143999" cy="37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c2b6455490_0_23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b="1" lang="en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2b6455490_0_46"/>
          <p:cNvSpPr txBox="1"/>
          <p:nvPr>
            <p:ph type="title"/>
          </p:nvPr>
        </p:nvSpPr>
        <p:spPr>
          <a:xfrm>
            <a:off x="628650" y="273850"/>
            <a:ext cx="7886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2000">
                <a:solidFill>
                  <a:srgbClr val="E2E2E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Review/Background Study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83" name="Google Shape;183;g1c2b6455490_0_46"/>
          <p:cNvSpPr txBox="1"/>
          <p:nvPr>
            <p:ph idx="1" type="body"/>
          </p:nvPr>
        </p:nvSpPr>
        <p:spPr>
          <a:xfrm>
            <a:off x="840000" y="632100"/>
            <a:ext cx="7675500" cy="4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“Research Problems in Recommender systems ”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“A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content based movie recommender 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“A personalized movie recommendation system based on collaborative filtering ”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Review of Movie Recommendation System: Limitations, Survey and Challenges </a:t>
            </a: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users in finding new films and TV shows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Saves time and effort for the user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Making their movie watching experience more enjoyable.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108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71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108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sp>
        <p:nvSpPr>
          <p:cNvPr id="184" name="Google Shape;184;g1c2b6455490_0_46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c32948af8_2_32"/>
          <p:cNvSpPr txBox="1"/>
          <p:nvPr>
            <p:ph type="title"/>
          </p:nvPr>
        </p:nvSpPr>
        <p:spPr>
          <a:xfrm>
            <a:off x="628650" y="111550"/>
            <a:ext cx="7886700" cy="59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90" name="Google Shape;190;g20c32948af8_2_32"/>
          <p:cNvSpPr txBox="1"/>
          <p:nvPr>
            <p:ph idx="1" type="body"/>
          </p:nvPr>
        </p:nvSpPr>
        <p:spPr>
          <a:xfrm>
            <a:off x="396600" y="1214600"/>
            <a:ext cx="8477400" cy="39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kaggle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pre-processing &amp; Feature Extension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Remove unnecessary column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Drop( missing,duplicate data)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Formatting Keywords ( cast top 3/crew director ) 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 Combine them ( one tag )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Vectorization ( Bag of Words )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Char char="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Matrix 5000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➢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Stopwords 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sz="1700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0c32948af8_2_32"/>
          <p:cNvSpPr txBox="1"/>
          <p:nvPr/>
        </p:nvSpPr>
        <p:spPr>
          <a:xfrm>
            <a:off x="396600" y="729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✔"/>
            </a:pPr>
            <a:r>
              <a:rPr b="1" lang="en" sz="2000">
                <a:solidFill>
                  <a:schemeClr val="lt1"/>
                </a:solidFill>
              </a:rPr>
              <a:t>Workflow -1</a:t>
            </a:r>
            <a:endParaRPr b="1" sz="1700"/>
          </a:p>
        </p:txBody>
      </p:sp>
      <p:sp>
        <p:nvSpPr>
          <p:cNvPr id="192" name="Google Shape;192;g20c32948af8_2_32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c32948af8_2_57"/>
          <p:cNvSpPr txBox="1"/>
          <p:nvPr>
            <p:ph idx="1" type="body"/>
          </p:nvPr>
        </p:nvSpPr>
        <p:spPr>
          <a:xfrm>
            <a:off x="793225" y="917151"/>
            <a:ext cx="7722300" cy="37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 similar words (steming)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Loved - Loving - Love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Cosine similarity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✔"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of movies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0c32948af8_2_57"/>
          <p:cNvSpPr txBox="1"/>
          <p:nvPr/>
        </p:nvSpPr>
        <p:spPr>
          <a:xfrm>
            <a:off x="8564225" y="98025"/>
            <a:ext cx="4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