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330EA8-0710-4A39-89A9-4FABB66FDA3E}" type="datetimeFigureOut">
              <a:rPr lang="en-US" smtClean="0"/>
              <a:t>12/6/2020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F81A6F-02FF-4302-AE20-7EC8E2E4E7B6}" type="slidenum">
              <a:rPr lang="en-US" smtClean="0"/>
              <a:t>‹#›</a:t>
            </a:fld>
            <a:endParaRPr lang="en-US"/>
          </a:p>
        </p:txBody>
      </p:sp>
    </p:spTree>
    <p:extLst>
      <p:ext uri="{BB962C8B-B14F-4D97-AF65-F5344CB8AC3E}">
        <p14:creationId xmlns:p14="http://schemas.microsoft.com/office/powerpoint/2010/main" val="71444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F81A6F-02FF-4302-AE20-7EC8E2E4E7B6}" type="slidenum">
              <a:rPr lang="en-US" smtClean="0"/>
              <a:t>13</a:t>
            </a:fld>
            <a:endParaRPr lang="en-US"/>
          </a:p>
        </p:txBody>
      </p:sp>
    </p:spTree>
    <p:extLst>
      <p:ext uri="{BB962C8B-B14F-4D97-AF65-F5344CB8AC3E}">
        <p14:creationId xmlns:p14="http://schemas.microsoft.com/office/powerpoint/2010/main" val="2730917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4F166570-F01E-41E8-8829-7A720FD69DB8}" type="datetimeFigureOut">
              <a:rPr lang="en-US" smtClean="0"/>
              <a:t>12/6/2020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89C7C2C8-A77C-495B-8859-B706FA3B38D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F166570-F01E-41E8-8829-7A720FD69DB8}"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7C2C8-A77C-495B-8859-B706FA3B38D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F166570-F01E-41E8-8829-7A720FD69DB8}"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7C2C8-A77C-495B-8859-B706FA3B38D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4F166570-F01E-41E8-8829-7A720FD69DB8}" type="datetimeFigureOut">
              <a:rPr lang="en-US" smtClean="0"/>
              <a:t>12/6/2020</a:t>
            </a:fld>
            <a:endParaRPr lang="en-US"/>
          </a:p>
        </p:txBody>
      </p:sp>
      <p:sp>
        <p:nvSpPr>
          <p:cNvPr id="9" name="Slide Number Placeholder 8"/>
          <p:cNvSpPr>
            <a:spLocks noGrp="1"/>
          </p:cNvSpPr>
          <p:nvPr>
            <p:ph type="sldNum" sz="quarter" idx="15"/>
          </p:nvPr>
        </p:nvSpPr>
        <p:spPr/>
        <p:txBody>
          <a:bodyPr rtlCol="0"/>
          <a:lstStyle/>
          <a:p>
            <a:fld id="{89C7C2C8-A77C-495B-8859-B706FA3B38DF}"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4F166570-F01E-41E8-8829-7A720FD69DB8}" type="datetimeFigureOut">
              <a:rPr lang="en-US" smtClean="0"/>
              <a:t>12/6/2020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89C7C2C8-A77C-495B-8859-B706FA3B38D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F166570-F01E-41E8-8829-7A720FD69DB8}" type="datetimeFigureOut">
              <a:rPr lang="en-US" smtClean="0"/>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C7C2C8-A77C-495B-8859-B706FA3B38DF}"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F166570-F01E-41E8-8829-7A720FD69DB8}" type="datetimeFigureOut">
              <a:rPr lang="en-US" smtClean="0"/>
              <a:t>12/6/2020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C7C2C8-A77C-495B-8859-B706FA3B38DF}"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4F166570-F01E-41E8-8829-7A720FD69DB8}" type="datetimeFigureOut">
              <a:rPr lang="en-US" smtClean="0"/>
              <a:t>12/6/2020</a:t>
            </a:fld>
            <a:endParaRPr lang="en-US"/>
          </a:p>
        </p:txBody>
      </p:sp>
      <p:sp>
        <p:nvSpPr>
          <p:cNvPr id="7" name="Slide Number Placeholder 6"/>
          <p:cNvSpPr>
            <a:spLocks noGrp="1"/>
          </p:cNvSpPr>
          <p:nvPr>
            <p:ph type="sldNum" sz="quarter" idx="11"/>
          </p:nvPr>
        </p:nvSpPr>
        <p:spPr/>
        <p:txBody>
          <a:bodyPr rtlCol="0"/>
          <a:lstStyle/>
          <a:p>
            <a:fld id="{89C7C2C8-A77C-495B-8859-B706FA3B38DF}"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166570-F01E-41E8-8829-7A720FD69DB8}" type="datetimeFigureOut">
              <a:rPr lang="en-US" smtClean="0"/>
              <a:t>12/6/2020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C7C2C8-A77C-495B-8859-B706FA3B38D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4F166570-F01E-41E8-8829-7A720FD69DB8}" type="datetimeFigureOut">
              <a:rPr lang="en-US" smtClean="0"/>
              <a:t>12/6/2020</a:t>
            </a:fld>
            <a:endParaRPr lang="en-US"/>
          </a:p>
        </p:txBody>
      </p:sp>
      <p:sp>
        <p:nvSpPr>
          <p:cNvPr id="22" name="Slide Number Placeholder 21"/>
          <p:cNvSpPr>
            <a:spLocks noGrp="1"/>
          </p:cNvSpPr>
          <p:nvPr>
            <p:ph type="sldNum" sz="quarter" idx="15"/>
          </p:nvPr>
        </p:nvSpPr>
        <p:spPr/>
        <p:txBody>
          <a:bodyPr rtlCol="0"/>
          <a:lstStyle/>
          <a:p>
            <a:fld id="{89C7C2C8-A77C-495B-8859-B706FA3B38DF}"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4F166570-F01E-41E8-8829-7A720FD69DB8}" type="datetimeFigureOut">
              <a:rPr lang="en-US" smtClean="0"/>
              <a:t>12/6/2020</a:t>
            </a:fld>
            <a:endParaRPr lang="en-US"/>
          </a:p>
        </p:txBody>
      </p:sp>
      <p:sp>
        <p:nvSpPr>
          <p:cNvPr id="18" name="Slide Number Placeholder 17"/>
          <p:cNvSpPr>
            <a:spLocks noGrp="1"/>
          </p:cNvSpPr>
          <p:nvPr>
            <p:ph type="sldNum" sz="quarter" idx="11"/>
          </p:nvPr>
        </p:nvSpPr>
        <p:spPr/>
        <p:txBody>
          <a:bodyPr rtlCol="0"/>
          <a:lstStyle/>
          <a:p>
            <a:fld id="{89C7C2C8-A77C-495B-8859-B706FA3B38DF}"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F166570-F01E-41E8-8829-7A720FD69DB8}" type="datetimeFigureOut">
              <a:rPr lang="en-US" smtClean="0"/>
              <a:t>12/6/2020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89C7C2C8-A77C-495B-8859-B706FA3B38D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24578" y="496669"/>
            <a:ext cx="6537367" cy="553998"/>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30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SEMESTER- 5 PRESENTATION</a:t>
            </a:r>
            <a:endParaRPr lang="en-US" sz="3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5" name="Rectangle 4"/>
          <p:cNvSpPr/>
          <p:nvPr/>
        </p:nvSpPr>
        <p:spPr>
          <a:xfrm>
            <a:off x="4114800" y="1219200"/>
            <a:ext cx="1290676" cy="553998"/>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3000" b="1" dirty="0" smtClean="0">
                <a:ln/>
                <a:solidFill>
                  <a:schemeClr val="accent3"/>
                </a:solidFill>
              </a:rPr>
              <a:t>ON</a:t>
            </a:r>
            <a:endParaRPr lang="en-US" sz="3000" b="1" dirty="0">
              <a:ln/>
              <a:solidFill>
                <a:schemeClr val="accent3"/>
              </a:solidFill>
            </a:endParaRPr>
          </a:p>
        </p:txBody>
      </p:sp>
      <p:sp>
        <p:nvSpPr>
          <p:cNvPr id="6" name="Rectangle 5"/>
          <p:cNvSpPr/>
          <p:nvPr/>
        </p:nvSpPr>
        <p:spPr>
          <a:xfrm>
            <a:off x="1963370" y="1752600"/>
            <a:ext cx="6571030" cy="1077218"/>
          </a:xfrm>
          <a:prstGeom prst="rect">
            <a:avLst/>
          </a:prstGeom>
          <a:noFill/>
        </p:spPr>
        <p:txBody>
          <a:bodyPr wrap="none" lIns="91440" tIns="45720" rIns="91440" bIns="45720">
            <a:spAutoFit/>
          </a:bodyPr>
          <a:lstStyle/>
          <a:p>
            <a:pPr algn="ctr"/>
            <a:r>
              <a:rPr lang="en-US" sz="32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Data Aggregation </a:t>
            </a:r>
            <a:r>
              <a:rPr lang="en-US" sz="32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in</a:t>
            </a:r>
          </a:p>
          <a:p>
            <a:r>
              <a:rPr lang="en-US" sz="32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 </a:t>
            </a:r>
            <a:r>
              <a:rPr lang="en-US" sz="32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Wireless Sensor Network</a:t>
            </a:r>
          </a:p>
        </p:txBody>
      </p:sp>
      <p:sp>
        <p:nvSpPr>
          <p:cNvPr id="7" name="Rectangle 6"/>
          <p:cNvSpPr/>
          <p:nvPr/>
        </p:nvSpPr>
        <p:spPr>
          <a:xfrm>
            <a:off x="2391758" y="2967335"/>
            <a:ext cx="6142641" cy="2893100"/>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sz="26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Team : </a:t>
            </a:r>
          </a:p>
          <a:p>
            <a:r>
              <a:rPr lang="en-US" sz="2600" b="1" cap="all" dirty="0" err="1"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Atul</a:t>
            </a:r>
            <a:r>
              <a:rPr lang="en-US" sz="26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a:t>
            </a:r>
            <a:r>
              <a:rPr lang="en-US" sz="2600" b="1" cap="all" dirty="0" err="1"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Pandey</a:t>
            </a:r>
            <a:endParaRPr lang="en-US" sz="26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a:p>
            <a:r>
              <a:rPr lang="en-US" sz="2600" b="1" cap="all" spc="0" dirty="0" err="1"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Sumit</a:t>
            </a:r>
            <a:r>
              <a:rPr lang="en-US" sz="26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a:t>
            </a:r>
            <a:r>
              <a:rPr lang="en-US" sz="2600" b="1" cap="all" spc="0" dirty="0" err="1"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singh</a:t>
            </a:r>
            <a:r>
              <a:rPr lang="en-US" sz="26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a:t>
            </a:r>
            <a:r>
              <a:rPr lang="en-US" sz="2600" b="1" cap="all" spc="0" dirty="0" err="1"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chauhan</a:t>
            </a:r>
            <a:endParaRPr lang="en-US" sz="26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a:p>
            <a:r>
              <a:rPr lang="en-US" sz="2600" b="1" cap="all" dirty="0" err="1"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Yash</a:t>
            </a:r>
            <a:r>
              <a:rPr lang="en-US" sz="26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a:t>
            </a:r>
            <a:r>
              <a:rPr lang="en-US" sz="2600" b="1" cap="all" dirty="0" err="1"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Bansal</a:t>
            </a:r>
            <a:r>
              <a:rPr lang="en-US" sz="26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a:t>
            </a:r>
          </a:p>
          <a:p>
            <a:r>
              <a:rPr lang="en-US" sz="2600" b="1" cap="all" spc="0" dirty="0" err="1"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Srijan</a:t>
            </a:r>
            <a:r>
              <a:rPr lang="en-US" sz="26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a:t>
            </a:r>
            <a:r>
              <a:rPr lang="en-US" sz="2600" b="1" cap="all" spc="0" dirty="0" err="1"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Baranwal</a:t>
            </a:r>
            <a:endParaRPr lang="en-US" sz="26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a:p>
            <a:r>
              <a:rPr lang="en-US" sz="2600" b="1" cap="all" dirty="0" err="1"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Vaibhaw</a:t>
            </a:r>
            <a:r>
              <a:rPr lang="en-US" sz="26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a:t>
            </a:r>
          </a:p>
          <a:p>
            <a:r>
              <a:rPr lang="en-US" sz="2600" b="1" cap="all" spc="0" dirty="0" err="1"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ravi</a:t>
            </a:r>
            <a:endParaRPr lang="en-US" sz="26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13091123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smtClean="0"/>
              <a:t>In Cluster-Based Approach,                            whole network is divided into                         several clusters. Each clusters                                        is consisting of many sensor nodes</a:t>
            </a:r>
          </a:p>
          <a:p>
            <a:endParaRPr lang="en-US" dirty="0"/>
          </a:p>
          <a:p>
            <a:r>
              <a:rPr lang="en-US" dirty="0"/>
              <a:t>Low energy, increased lifetime of </a:t>
            </a:r>
            <a:r>
              <a:rPr lang="en-US" dirty="0" smtClean="0"/>
              <a:t>network</a:t>
            </a:r>
          </a:p>
          <a:p>
            <a:r>
              <a:rPr lang="en-US" dirty="0"/>
              <a:t>Improved energy efficiency</a:t>
            </a:r>
            <a:r>
              <a:rPr lang="en-US" dirty="0" smtClean="0"/>
              <a:t>.</a:t>
            </a:r>
          </a:p>
          <a:p>
            <a:r>
              <a:rPr lang="en-US" dirty="0"/>
              <a:t>It is not used for large network region</a:t>
            </a:r>
            <a:r>
              <a:rPr lang="en-US" dirty="0" smtClean="0"/>
              <a:t>.</a:t>
            </a:r>
          </a:p>
          <a:p>
            <a:r>
              <a:rPr lang="en-US" dirty="0"/>
              <a:t>Lifetime of sensor node is </a:t>
            </a:r>
            <a:r>
              <a:rPr lang="en-US" dirty="0" smtClean="0"/>
              <a:t>limited</a:t>
            </a:r>
          </a:p>
          <a:p>
            <a:endParaRPr lang="en-US" dirty="0" smtClean="0"/>
          </a:p>
          <a:p>
            <a:endParaRPr lang="en-US" dirty="0"/>
          </a:p>
        </p:txBody>
      </p:sp>
      <p:sp>
        <p:nvSpPr>
          <p:cNvPr id="4" name="Rectangle 3"/>
          <p:cNvSpPr/>
          <p:nvPr/>
        </p:nvSpPr>
        <p:spPr>
          <a:xfrm>
            <a:off x="777256" y="355937"/>
            <a:ext cx="3642344" cy="1015663"/>
          </a:xfrm>
          <a:prstGeom prst="rect">
            <a:avLst/>
          </a:prstGeom>
          <a:noFill/>
        </p:spPr>
        <p:txBody>
          <a:bodyPr wrap="none" lIns="91440" tIns="45720" rIns="91440" bIns="45720">
            <a:spAutoFit/>
          </a:bodyPr>
          <a:lstStyle/>
          <a:p>
            <a:pPr algn="ctr"/>
            <a:r>
              <a:rPr lang="en-US" sz="30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Cluster-Based </a:t>
            </a:r>
            <a:endParaRPr lang="en-US" sz="30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a:p>
            <a:pPr algn="ctr"/>
            <a:r>
              <a:rPr lang="en-US" sz="30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Approach</a:t>
            </a:r>
            <a:endParaRPr lang="en-US" sz="30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pic>
        <p:nvPicPr>
          <p:cNvPr id="1026" name="Picture 2" descr="C:\Users\ankush\Downloads\clus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7854" y="152400"/>
            <a:ext cx="3380508" cy="2619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69564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smtClean="0"/>
              <a:t>In future various issues of data aggregation will be investigated in detail. • </a:t>
            </a:r>
          </a:p>
          <a:p>
            <a:r>
              <a:rPr lang="en-US" dirty="0" smtClean="0"/>
              <a:t>Redundancy Elimination</a:t>
            </a:r>
          </a:p>
          <a:p>
            <a:r>
              <a:rPr lang="en-US" dirty="0" smtClean="0"/>
              <a:t>Delay</a:t>
            </a:r>
          </a:p>
          <a:p>
            <a:r>
              <a:rPr lang="en-US" dirty="0" smtClean="0"/>
              <a:t>Accuracy</a:t>
            </a:r>
          </a:p>
          <a:p>
            <a:r>
              <a:rPr lang="en-US" dirty="0" smtClean="0"/>
              <a:t>Traffic load</a:t>
            </a:r>
          </a:p>
          <a:p>
            <a:endParaRPr lang="en-US" dirty="0"/>
          </a:p>
        </p:txBody>
      </p:sp>
      <p:sp>
        <p:nvSpPr>
          <p:cNvPr id="4" name="Rectangle 3"/>
          <p:cNvSpPr/>
          <p:nvPr/>
        </p:nvSpPr>
        <p:spPr>
          <a:xfrm>
            <a:off x="457200" y="694492"/>
            <a:ext cx="4107215" cy="677108"/>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38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Future Plan</a:t>
            </a:r>
            <a:endParaRPr lang="en-US" sz="38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5874579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1000" r="-29000"/>
          </a:stretch>
        </a:blipFill>
        <a:effectLst/>
      </p:bgPr>
    </p:bg>
    <p:spTree>
      <p:nvGrpSpPr>
        <p:cNvPr id="1" name=""/>
        <p:cNvGrpSpPr/>
        <p:nvPr/>
      </p:nvGrpSpPr>
      <p:grpSpPr>
        <a:xfrm>
          <a:off x="0" y="0"/>
          <a:ext cx="0" cy="0"/>
          <a:chOff x="0" y="0"/>
          <a:chExt cx="0" cy="0"/>
        </a:xfrm>
      </p:grpSpPr>
      <p:sp>
        <p:nvSpPr>
          <p:cNvPr id="4" name="Rectangle 3"/>
          <p:cNvSpPr/>
          <p:nvPr/>
        </p:nvSpPr>
        <p:spPr>
          <a:xfrm>
            <a:off x="1828800" y="914400"/>
            <a:ext cx="5029200" cy="630942"/>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35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Project Idea</a:t>
            </a:r>
            <a:endParaRPr lang="en-US" sz="35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6" name="Rectangle 5"/>
          <p:cNvSpPr/>
          <p:nvPr/>
        </p:nvSpPr>
        <p:spPr>
          <a:xfrm>
            <a:off x="762000" y="2667000"/>
            <a:ext cx="7949612" cy="1754326"/>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Forest Fire area </a:t>
            </a:r>
          </a:p>
          <a:p>
            <a:pPr algn="ctr"/>
            <a:r>
              <a:rPr lang="en-US" sz="54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prediction </a:t>
            </a:r>
            <a:endParaRPr 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extLst>
      <p:ext uri="{BB962C8B-B14F-4D97-AF65-F5344CB8AC3E}">
        <p14:creationId xmlns:p14="http://schemas.microsoft.com/office/powerpoint/2010/main" val="18384436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SUMMARY </a:t>
            </a:r>
            <a:endParaRPr lang="en-US" dirty="0"/>
          </a:p>
        </p:txBody>
      </p:sp>
      <p:sp>
        <p:nvSpPr>
          <p:cNvPr id="3" name="Content Placeholder 2"/>
          <p:cNvSpPr>
            <a:spLocks noGrp="1"/>
          </p:cNvSpPr>
          <p:nvPr>
            <p:ph sz="quarter" idx="1"/>
          </p:nvPr>
        </p:nvSpPr>
        <p:spPr/>
        <p:txBody>
          <a:bodyPr/>
          <a:lstStyle/>
          <a:p>
            <a:r>
              <a:rPr lang="en-US" sz="3200" b="1" dirty="0" smtClean="0">
                <a:solidFill>
                  <a:schemeClr val="accent3">
                    <a:lumMod val="50000"/>
                  </a:schemeClr>
                </a:solidFill>
              </a:rPr>
              <a:t>AIM :</a:t>
            </a:r>
            <a:r>
              <a:rPr lang="en-US" dirty="0" smtClean="0"/>
              <a:t> To predict the area covered by forest fire</a:t>
            </a:r>
          </a:p>
          <a:p>
            <a:r>
              <a:rPr lang="en-US" b="1" dirty="0">
                <a:solidFill>
                  <a:schemeClr val="accent5">
                    <a:lumMod val="75000"/>
                  </a:schemeClr>
                </a:solidFill>
              </a:rPr>
              <a:t>PROMPT :</a:t>
            </a:r>
            <a:r>
              <a:rPr lang="en-US" dirty="0"/>
              <a:t> The dataset contains 517 fires from the </a:t>
            </a:r>
            <a:r>
              <a:rPr lang="en-US" dirty="0" err="1"/>
              <a:t>Montesinho</a:t>
            </a:r>
            <a:r>
              <a:rPr lang="en-US" dirty="0"/>
              <a:t> natural park in Portugal. For each incident weekday, month, coordinates, and the burnt area are recorded, as well as several meteorological data such as rain, temperature, humidity, and wind. The workflow reads the data and trains a regression model based on the spatial, temporal, and weather variables. </a:t>
            </a:r>
            <a:endParaRPr lang="en-US" dirty="0" smtClean="0"/>
          </a:p>
          <a:p>
            <a:endParaRPr lang="en-US" dirty="0" smtClean="0"/>
          </a:p>
          <a:p>
            <a:endParaRPr lang="en-US" dirty="0" smtClean="0"/>
          </a:p>
        </p:txBody>
      </p:sp>
    </p:spTree>
    <p:extLst>
      <p:ext uri="{BB962C8B-B14F-4D97-AF65-F5344CB8AC3E}">
        <p14:creationId xmlns:p14="http://schemas.microsoft.com/office/powerpoint/2010/main" val="39284456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62200" y="372070"/>
            <a:ext cx="4044698"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ANALYSIS</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2054" name="Picture 6" descr="C:\Users\ankush\Downloads\inbox_2182277_170ec42c46e6de45a92207d6d4705949_hist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8153400"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50233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nkush\Downloads\inbox_2182277_38618178dfe8cc70473a3ccf0d934b31_Bargraph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8541667" cy="3162804"/>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ankush\Downloads\inbox_2182277_e57aff9778cce014773dff4ab9e33399_hist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02" y="3657600"/>
            <a:ext cx="8027986"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99922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ankush\Downloads\inbox_2182277_f78acd894dea3a8c6657b9b79441ce21_Heatma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90600"/>
            <a:ext cx="8077200" cy="55054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33400" y="282714"/>
            <a:ext cx="3209532" cy="707886"/>
          </a:xfrm>
          <a:prstGeom prst="rect">
            <a:avLst/>
          </a:prstGeom>
          <a:noFill/>
        </p:spPr>
        <p:txBody>
          <a:bodyPr wrap="none" lIns="91440" tIns="45720" rIns="91440" bIns="45720">
            <a:spAutoFit/>
          </a:bodyPr>
          <a:lstStyle/>
          <a:p>
            <a:pPr algn="ctr"/>
            <a:r>
              <a:rPr lang="en-US" sz="4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HEAT MAP</a:t>
            </a:r>
            <a:endParaRPr lang="en-US" sz="40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extLst>
      <p:ext uri="{BB962C8B-B14F-4D97-AF65-F5344CB8AC3E}">
        <p14:creationId xmlns:p14="http://schemas.microsoft.com/office/powerpoint/2010/main" val="4203214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smtClean="0"/>
              <a:t>WSN is a wireless network consisting of spatially distributed autonomous device using sensor to monitor physical or environmental conditions. </a:t>
            </a:r>
          </a:p>
          <a:p>
            <a:r>
              <a:rPr lang="en-US" dirty="0" smtClean="0"/>
              <a:t>In WSN sensor nodes are deployed in a region to sense the information. </a:t>
            </a:r>
          </a:p>
          <a:p>
            <a:r>
              <a:rPr lang="en-US" dirty="0" smtClean="0"/>
              <a:t>Aggregation can be simply defined as  “ the ability to summarize information ”.</a:t>
            </a:r>
          </a:p>
          <a:p>
            <a:r>
              <a:rPr lang="en-US" dirty="0" smtClean="0"/>
              <a:t>Data aggregation is a process in which intermediate node receives multiple input packets perform aggregation and produce single output packet in the network. </a:t>
            </a:r>
          </a:p>
          <a:p>
            <a:endParaRPr lang="en-US" dirty="0" smtClean="0"/>
          </a:p>
        </p:txBody>
      </p:sp>
      <p:sp>
        <p:nvSpPr>
          <p:cNvPr id="4" name="Rectangle 3"/>
          <p:cNvSpPr/>
          <p:nvPr/>
        </p:nvSpPr>
        <p:spPr>
          <a:xfrm>
            <a:off x="457200" y="304800"/>
            <a:ext cx="7531229" cy="769441"/>
          </a:xfrm>
          <a:prstGeom prst="rect">
            <a:avLst/>
          </a:prstGeom>
          <a:noFill/>
        </p:spPr>
        <p:txBody>
          <a:bodyPr wrap="none" lIns="91440" tIns="45720" rIns="91440" bIns="45720">
            <a:spAutoFit/>
          </a:bodyPr>
          <a:lstStyle/>
          <a:p>
            <a:pPr algn="ctr"/>
            <a:r>
              <a:rPr lang="en-US"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Wireless Sensor Network</a:t>
            </a:r>
          </a:p>
        </p:txBody>
      </p:sp>
    </p:spTree>
    <p:extLst>
      <p:ext uri="{BB962C8B-B14F-4D97-AF65-F5344CB8AC3E}">
        <p14:creationId xmlns:p14="http://schemas.microsoft.com/office/powerpoint/2010/main" val="533609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Contd..</a:t>
            </a:r>
            <a:endParaRPr lang="en-US" dirty="0">
              <a:solidFill>
                <a:srgbClr val="00B050"/>
              </a:solidFill>
            </a:endParaRPr>
          </a:p>
        </p:txBody>
      </p:sp>
      <p:sp>
        <p:nvSpPr>
          <p:cNvPr id="3" name="Content Placeholder 2"/>
          <p:cNvSpPr>
            <a:spLocks noGrp="1"/>
          </p:cNvSpPr>
          <p:nvPr>
            <p:ph sz="quarter" idx="1"/>
          </p:nvPr>
        </p:nvSpPr>
        <p:spPr/>
        <p:txBody>
          <a:bodyPr/>
          <a:lstStyle/>
          <a:p>
            <a:r>
              <a:rPr lang="en-US" dirty="0" smtClean="0"/>
              <a:t>Data aggregation usually involves the integration of data many sensor nodes and the aggregator data to the base station </a:t>
            </a:r>
          </a:p>
          <a:p>
            <a:r>
              <a:rPr lang="en-US" dirty="0" smtClean="0"/>
              <a:t>The main goal of data aggregation is to gather and aggregate data in an energy efficient manner so that network lifetime is enhanced .</a:t>
            </a:r>
          </a:p>
          <a:p>
            <a:r>
              <a:rPr lang="en-US" dirty="0" smtClean="0"/>
              <a:t>Data aggregation technique removes data redundancy from wireless sensor network in order to enhance the lifetime of WSN</a:t>
            </a:r>
          </a:p>
          <a:p>
            <a:endParaRPr lang="en-US" dirty="0"/>
          </a:p>
        </p:txBody>
      </p:sp>
    </p:spTree>
    <p:extLst>
      <p:ext uri="{BB962C8B-B14F-4D97-AF65-F5344CB8AC3E}">
        <p14:creationId xmlns:p14="http://schemas.microsoft.com/office/powerpoint/2010/main" val="42943568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sz="2800" dirty="0" smtClean="0"/>
              <a:t>Enhance robustness and accuracy of information.</a:t>
            </a:r>
          </a:p>
          <a:p>
            <a:endParaRPr lang="en-US" sz="2800" dirty="0"/>
          </a:p>
          <a:p>
            <a:r>
              <a:rPr lang="en-US" sz="2800" dirty="0" smtClean="0"/>
              <a:t>Reduce traffic load and conserve energy of sensors </a:t>
            </a:r>
          </a:p>
          <a:p>
            <a:endParaRPr lang="en-US" sz="2800" dirty="0" smtClean="0"/>
          </a:p>
        </p:txBody>
      </p:sp>
      <p:sp>
        <p:nvSpPr>
          <p:cNvPr id="4" name="Rectangle 3"/>
          <p:cNvSpPr/>
          <p:nvPr/>
        </p:nvSpPr>
        <p:spPr>
          <a:xfrm>
            <a:off x="457200" y="457200"/>
            <a:ext cx="4782078" cy="7848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500" b="1" cap="all" spc="0" dirty="0" smtClean="0">
                <a:ln w="0"/>
                <a:solidFill>
                  <a:srgbClr val="00B050"/>
                </a:solidFill>
                <a:effectLst>
                  <a:reflection blurRad="12700" stA="50000" endPos="50000" dist="5000" dir="5400000" sy="-100000" rotWithShape="0"/>
                </a:effectLst>
              </a:rPr>
              <a:t>Advantages </a:t>
            </a:r>
            <a:endParaRPr lang="en-US" sz="4500" b="1" cap="all" spc="0" dirty="0">
              <a:ln w="0"/>
              <a:solidFill>
                <a:srgbClr val="00B050"/>
              </a:solidFill>
              <a:effectLst>
                <a:reflection blurRad="12700" stA="50000" endPos="50000" dist="5000" dir="5400000" sy="-100000" rotWithShape="0"/>
              </a:effectLst>
            </a:endParaRPr>
          </a:p>
        </p:txBody>
      </p:sp>
    </p:spTree>
    <p:extLst>
      <p:ext uri="{BB962C8B-B14F-4D97-AF65-F5344CB8AC3E}">
        <p14:creationId xmlns:p14="http://schemas.microsoft.com/office/powerpoint/2010/main" val="27180793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sz="2800" dirty="0" smtClean="0"/>
              <a:t>Malicious attacker </a:t>
            </a:r>
          </a:p>
          <a:p>
            <a:endParaRPr lang="en-US" sz="2800" dirty="0"/>
          </a:p>
          <a:p>
            <a:r>
              <a:rPr lang="en-US" sz="2800" dirty="0" smtClean="0"/>
              <a:t>Cannot ensure correctness </a:t>
            </a:r>
          </a:p>
          <a:p>
            <a:endParaRPr lang="en-US" sz="2800" dirty="0"/>
          </a:p>
          <a:p>
            <a:r>
              <a:rPr lang="en-US" sz="2800" dirty="0" smtClean="0"/>
              <a:t>Increase power consumption </a:t>
            </a:r>
          </a:p>
          <a:p>
            <a:endParaRPr lang="en-US" sz="2800" dirty="0"/>
          </a:p>
        </p:txBody>
      </p:sp>
      <p:sp>
        <p:nvSpPr>
          <p:cNvPr id="4" name="Rectangle 3"/>
          <p:cNvSpPr/>
          <p:nvPr/>
        </p:nvSpPr>
        <p:spPr>
          <a:xfrm>
            <a:off x="457200" y="457200"/>
            <a:ext cx="4916732" cy="923330"/>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5400" dirty="0">
                <a:solidFill>
                  <a:schemeClr val="accent3">
                    <a:lumMod val="75000"/>
                  </a:schemeClr>
                </a:solidFill>
              </a:rPr>
              <a:t>Disadvantages</a:t>
            </a:r>
            <a:endParaRPr lang="en-US" sz="5400" b="1" cap="none" spc="0" dirty="0">
              <a:ln/>
              <a:solidFill>
                <a:schemeClr val="accent3">
                  <a:lumMod val="75000"/>
                </a:schemeClr>
              </a:solidFill>
              <a:effectLst/>
            </a:endParaRPr>
          </a:p>
        </p:txBody>
      </p:sp>
    </p:spTree>
    <p:extLst>
      <p:ext uri="{BB962C8B-B14F-4D97-AF65-F5344CB8AC3E}">
        <p14:creationId xmlns:p14="http://schemas.microsoft.com/office/powerpoint/2010/main" val="6889847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Autofit/>
          </a:bodyPr>
          <a:lstStyle/>
          <a:p>
            <a:r>
              <a:rPr lang="en-US" sz="2500" dirty="0" smtClean="0"/>
              <a:t>There are four strategies for data aggregation </a:t>
            </a:r>
          </a:p>
          <a:p>
            <a:pPr marL="0" indent="0">
              <a:buNone/>
            </a:pPr>
            <a:endParaRPr lang="en-US" sz="2500" dirty="0" smtClean="0"/>
          </a:p>
          <a:p>
            <a:pPr>
              <a:buFont typeface="Wingdings" pitchFamily="2" charset="2"/>
              <a:buChar char="Ø"/>
            </a:pPr>
            <a:r>
              <a:rPr lang="en-US" sz="2500" dirty="0" smtClean="0"/>
              <a:t>Centralized Approach </a:t>
            </a:r>
          </a:p>
          <a:p>
            <a:pPr>
              <a:buFont typeface="Wingdings" pitchFamily="2" charset="2"/>
              <a:buChar char="Ø"/>
            </a:pPr>
            <a:endParaRPr lang="en-US" sz="2500" dirty="0"/>
          </a:p>
          <a:p>
            <a:pPr>
              <a:buFont typeface="Wingdings" pitchFamily="2" charset="2"/>
              <a:buChar char="Ø"/>
            </a:pPr>
            <a:r>
              <a:rPr lang="en-US" sz="2500" dirty="0" smtClean="0"/>
              <a:t>In-Network Aggregation </a:t>
            </a:r>
          </a:p>
          <a:p>
            <a:pPr>
              <a:buFont typeface="Wingdings" pitchFamily="2" charset="2"/>
              <a:buChar char="Ø"/>
            </a:pPr>
            <a:endParaRPr lang="en-US" sz="2500" dirty="0"/>
          </a:p>
          <a:p>
            <a:pPr>
              <a:buFont typeface="Wingdings" pitchFamily="2" charset="2"/>
              <a:buChar char="Ø"/>
            </a:pPr>
            <a:r>
              <a:rPr lang="en-US" sz="2500" dirty="0" smtClean="0"/>
              <a:t>Tree-Based Approach</a:t>
            </a:r>
          </a:p>
          <a:p>
            <a:pPr>
              <a:buFont typeface="Wingdings" pitchFamily="2" charset="2"/>
              <a:buChar char="Ø"/>
            </a:pPr>
            <a:endParaRPr lang="en-US" sz="2500" dirty="0"/>
          </a:p>
          <a:p>
            <a:pPr>
              <a:buFont typeface="Wingdings" pitchFamily="2" charset="2"/>
              <a:buChar char="Ø"/>
            </a:pPr>
            <a:r>
              <a:rPr lang="en-US" sz="2500" dirty="0" smtClean="0"/>
              <a:t>Cluster-Based Approach</a:t>
            </a:r>
          </a:p>
        </p:txBody>
      </p:sp>
      <p:sp>
        <p:nvSpPr>
          <p:cNvPr id="4" name="Rectangle 3"/>
          <p:cNvSpPr/>
          <p:nvPr/>
        </p:nvSpPr>
        <p:spPr>
          <a:xfrm>
            <a:off x="457200" y="609600"/>
            <a:ext cx="7536038" cy="677108"/>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8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Data Aggregation Strategies</a:t>
            </a:r>
            <a:endParaRPr lang="en-US" sz="38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5453430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smtClean="0"/>
              <a:t>In this approach each node sends data to a central node via the shortest                       </a:t>
            </a:r>
            <a:r>
              <a:rPr lang="en-US" dirty="0"/>
              <a:t>p</a:t>
            </a:r>
            <a:r>
              <a:rPr lang="en-US" dirty="0" smtClean="0"/>
              <a:t>ossible route.</a:t>
            </a:r>
          </a:p>
          <a:p>
            <a:r>
              <a:rPr lang="en-US" dirty="0" smtClean="0"/>
              <a:t>All the sensor nodes simply sends the data packets to a node, which is the powerful among all other nodes.</a:t>
            </a:r>
          </a:p>
          <a:p>
            <a:r>
              <a:rPr lang="en-US" dirty="0" smtClean="0"/>
              <a:t>It cannot be used for continuous data delivery</a:t>
            </a:r>
          </a:p>
          <a:p>
            <a:r>
              <a:rPr lang="en-US" dirty="0" smtClean="0"/>
              <a:t>It extends the network lifetime</a:t>
            </a:r>
          </a:p>
          <a:p>
            <a:r>
              <a:rPr lang="en-US" dirty="0" smtClean="0"/>
              <a:t>Simple in nature</a:t>
            </a:r>
            <a:r>
              <a:rPr lang="en-US" dirty="0"/>
              <a:t>.</a:t>
            </a:r>
            <a:endParaRPr lang="en-US" dirty="0" smtClean="0"/>
          </a:p>
        </p:txBody>
      </p:sp>
      <p:pic>
        <p:nvPicPr>
          <p:cNvPr id="1026" name="Picture 2" descr="C:\Users\ankush\Downloads\Centralized-approach-in-WS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228600"/>
            <a:ext cx="2555875" cy="20135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27538" y="381000"/>
            <a:ext cx="5035062" cy="1138773"/>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3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Centralized approach </a:t>
            </a:r>
            <a:endParaRPr lang="en-US" sz="3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4066053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smtClean="0"/>
              <a:t>The aggregation is the global                        process of gathering and                                routing information through a multi-hop network and processing data at intermediate nodes with the objective of reducing power consumption.</a:t>
            </a:r>
          </a:p>
          <a:p>
            <a:r>
              <a:rPr lang="en-US" dirty="0" smtClean="0"/>
              <a:t>There are two types of approach in-network aggregation : with size reduction and without size reduction</a:t>
            </a:r>
          </a:p>
          <a:p>
            <a:r>
              <a:rPr lang="en-US" dirty="0" smtClean="0"/>
              <a:t>Not applicable for large network.</a:t>
            </a:r>
          </a:p>
          <a:p>
            <a:r>
              <a:rPr lang="en-US" dirty="0" smtClean="0"/>
              <a:t>Data security, Low energy</a:t>
            </a:r>
            <a:r>
              <a:rPr lang="en-US" dirty="0"/>
              <a:t>.</a:t>
            </a:r>
          </a:p>
        </p:txBody>
      </p:sp>
      <p:sp>
        <p:nvSpPr>
          <p:cNvPr id="4" name="Rectangle 3"/>
          <p:cNvSpPr/>
          <p:nvPr/>
        </p:nvSpPr>
        <p:spPr>
          <a:xfrm>
            <a:off x="85530" y="304800"/>
            <a:ext cx="4486470" cy="1261884"/>
          </a:xfrm>
          <a:prstGeom prst="rect">
            <a:avLst/>
          </a:prstGeom>
          <a:noFill/>
        </p:spPr>
        <p:txBody>
          <a:bodyPr wrap="square" lIns="91440" tIns="45720" rIns="91440" bIns="45720">
            <a:spAutoFit/>
          </a:bodyPr>
          <a:lstStyle/>
          <a:p>
            <a:pPr algn="ctr"/>
            <a:r>
              <a:rPr lang="en-US" sz="3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In-Network</a:t>
            </a:r>
          </a:p>
          <a:p>
            <a:pPr algn="ctr"/>
            <a:r>
              <a:rPr lang="en-US" sz="3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en-US" sz="3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Aggregation</a:t>
            </a:r>
          </a:p>
        </p:txBody>
      </p:sp>
      <p:pic>
        <p:nvPicPr>
          <p:cNvPr id="2050" name="Picture 2" descr="C:\Users\ankush\Downloads\Data-aggregation-in-a-wireless-sensor-networ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0"/>
            <a:ext cx="3717925" cy="2320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42475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smtClean="0"/>
              <a:t>In the tree based approach at first                    data integration tree is formed</a:t>
            </a:r>
          </a:p>
          <a:p>
            <a:r>
              <a:rPr lang="en-US" dirty="0" smtClean="0"/>
              <a:t>For each data transmission minimum spanning tree is created.</a:t>
            </a:r>
          </a:p>
          <a:p>
            <a:r>
              <a:rPr lang="en-US" dirty="0" smtClean="0"/>
              <a:t>Each node has a parent node to forward its </a:t>
            </a:r>
            <a:r>
              <a:rPr lang="en-US" dirty="0" smtClean="0"/>
              <a:t>data</a:t>
            </a:r>
          </a:p>
          <a:p>
            <a:r>
              <a:rPr lang="en-US" dirty="0" smtClean="0"/>
              <a:t>Ability to tolerate disconnections and loss.</a:t>
            </a:r>
          </a:p>
          <a:p>
            <a:r>
              <a:rPr lang="en-US" dirty="0" smtClean="0"/>
              <a:t>Network lifetime is limited</a:t>
            </a:r>
            <a:endParaRPr lang="en-US" dirty="0" smtClean="0"/>
          </a:p>
        </p:txBody>
      </p:sp>
      <p:sp>
        <p:nvSpPr>
          <p:cNvPr id="4" name="Rectangle 3"/>
          <p:cNvSpPr/>
          <p:nvPr/>
        </p:nvSpPr>
        <p:spPr>
          <a:xfrm>
            <a:off x="228600" y="304800"/>
            <a:ext cx="4800600" cy="1261884"/>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3800" b="1" dirty="0">
                <a:ln/>
                <a:solidFill>
                  <a:schemeClr val="accent3"/>
                </a:solidFill>
              </a:rPr>
              <a:t>Tree-Based </a:t>
            </a:r>
            <a:endParaRPr lang="en-US" sz="3800" b="1" dirty="0" smtClean="0">
              <a:ln/>
              <a:solidFill>
                <a:schemeClr val="accent3"/>
              </a:solidFill>
            </a:endParaRPr>
          </a:p>
          <a:p>
            <a:pPr algn="ctr"/>
            <a:r>
              <a:rPr lang="en-US" sz="3800" b="1" dirty="0" smtClean="0">
                <a:ln/>
                <a:solidFill>
                  <a:schemeClr val="accent3"/>
                </a:solidFill>
              </a:rPr>
              <a:t>Approach</a:t>
            </a:r>
            <a:endParaRPr lang="en-US" sz="3800" b="1" dirty="0">
              <a:ln/>
              <a:solidFill>
                <a:schemeClr val="accent3"/>
              </a:solidFill>
            </a:endParaRPr>
          </a:p>
        </p:txBody>
      </p:sp>
      <p:pic>
        <p:nvPicPr>
          <p:cNvPr id="3074" name="Picture 2" descr="C:\Users\ankush\Downloads\Tree-based-data-aggreg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326142"/>
            <a:ext cx="29591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286395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179</TotalTime>
  <Words>528</Words>
  <Application>Microsoft Office PowerPoint</Application>
  <PresentationFormat>On-screen Show (4:3)</PresentationFormat>
  <Paragraphs>82</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Oriel</vt:lpstr>
      <vt:lpstr>PowerPoint Presentation</vt:lpstr>
      <vt:lpstr>PowerPoint Presentation</vt:lpstr>
      <vt:lpstr>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SUMMARY </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15</cp:revision>
  <dcterms:created xsi:type="dcterms:W3CDTF">2020-12-06T06:33:29Z</dcterms:created>
  <dcterms:modified xsi:type="dcterms:W3CDTF">2020-12-06T10:14:27Z</dcterms:modified>
</cp:coreProperties>
</file>