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87633-7E86-49C8-AB87-0B7735F2BABA}" type="datetimeFigureOut">
              <a:rPr lang="en-US" smtClean="0"/>
              <a:t>9/23/2020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421A8-1EE9-41D7-ACE0-1815ED0ED392}" type="slidenum">
              <a:rPr lang="en-US" smtClean="0"/>
              <a:t>‹#›</a:t>
            </a:fld>
            <a:endParaRPr lang="en-US"/>
          </a:p>
        </p:txBody>
      </p:sp>
    </p:spTree>
    <p:extLst>
      <p:ext uri="{BB962C8B-B14F-4D97-AF65-F5344CB8AC3E}">
        <p14:creationId xmlns:p14="http://schemas.microsoft.com/office/powerpoint/2010/main" val="159314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421A8-1EE9-41D7-ACE0-1815ED0ED392}" type="slidenum">
              <a:rPr lang="en-US" smtClean="0"/>
              <a:t>2</a:t>
            </a:fld>
            <a:endParaRPr lang="en-US"/>
          </a:p>
        </p:txBody>
      </p:sp>
    </p:spTree>
    <p:extLst>
      <p:ext uri="{BB962C8B-B14F-4D97-AF65-F5344CB8AC3E}">
        <p14:creationId xmlns:p14="http://schemas.microsoft.com/office/powerpoint/2010/main" val="369009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DD8209F-F117-48CB-8F0B-4D80D9023E8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8209F-F117-48CB-8F0B-4D80D9023E8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D8209F-F117-48CB-8F0B-4D80D9023E8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8209F-F117-48CB-8F0B-4D80D9023E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8209F-F117-48CB-8F0B-4D80D9023E8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CA0C59-2599-4302-BD89-2F3337D6F494}" type="datetimeFigureOut">
              <a:rPr lang="en-US" smtClean="0"/>
              <a:t>9/22/2020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DD8209F-F117-48CB-8F0B-4D80D9023E8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85800"/>
          </a:xfrm>
        </p:spPr>
        <p:txBody>
          <a:bodyPr>
            <a:normAutofit fontScale="90000"/>
          </a:bodyPr>
          <a:lstStyle/>
          <a:p>
            <a:r>
              <a:rPr lang="en-US" dirty="0" smtClean="0">
                <a:solidFill>
                  <a:schemeClr val="accent6">
                    <a:lumMod val="75000"/>
                  </a:schemeClr>
                </a:solidFill>
              </a:rPr>
              <a:t>Computer Networking </a:t>
            </a:r>
            <a:endParaRPr lang="en-US" dirty="0">
              <a:solidFill>
                <a:schemeClr val="accent6">
                  <a:lumMod val="75000"/>
                </a:schemeClr>
              </a:solidFill>
            </a:endParaRPr>
          </a:p>
        </p:txBody>
      </p:sp>
      <p:sp>
        <p:nvSpPr>
          <p:cNvPr id="3" name="Subtitle 2"/>
          <p:cNvSpPr>
            <a:spLocks noGrp="1"/>
          </p:cNvSpPr>
          <p:nvPr>
            <p:ph type="subTitle" idx="1"/>
          </p:nvPr>
        </p:nvSpPr>
        <p:spPr>
          <a:xfrm>
            <a:off x="1219200" y="1371600"/>
            <a:ext cx="6705600" cy="685800"/>
          </a:xfrm>
        </p:spPr>
        <p:txBody>
          <a:bodyPr>
            <a:normAutofit/>
          </a:bodyPr>
          <a:lstStyle/>
          <a:p>
            <a:r>
              <a:rPr lang="en-US" dirty="0" smtClean="0">
                <a:solidFill>
                  <a:schemeClr val="accent1">
                    <a:lumMod val="75000"/>
                  </a:schemeClr>
                </a:solidFill>
                <a:effectLst>
                  <a:outerShdw blurRad="38100" dist="38100" dir="2700000" algn="tl">
                    <a:srgbClr val="000000">
                      <a:alpha val="43137"/>
                    </a:srgbClr>
                  </a:outerShdw>
                </a:effectLst>
              </a:rPr>
              <a:t>Reliability And Security of Web Application</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4" name="TextBox 3"/>
          <p:cNvSpPr txBox="1"/>
          <p:nvPr/>
        </p:nvSpPr>
        <p:spPr>
          <a:xfrm>
            <a:off x="1066800" y="2223655"/>
            <a:ext cx="7162800" cy="41549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2400" b="1" dirty="0" smtClean="0">
              <a:solidFill>
                <a:schemeClr val="bg2">
                  <a:lumMod val="50000"/>
                </a:schemeClr>
              </a:solidFill>
              <a:latin typeface="Lucida Calligraphy" pitchFamily="66" charset="0"/>
            </a:endParaRPr>
          </a:p>
          <a:p>
            <a:pPr algn="ctr"/>
            <a:r>
              <a:rPr lang="en-US" sz="2400" b="1" dirty="0" smtClean="0">
                <a:solidFill>
                  <a:schemeClr val="bg2">
                    <a:lumMod val="50000"/>
                  </a:schemeClr>
                </a:solidFill>
                <a:latin typeface="Lucida Calligraphy" pitchFamily="66" charset="0"/>
              </a:rPr>
              <a:t>Team Number : 13</a:t>
            </a:r>
          </a:p>
          <a:p>
            <a:endParaRPr lang="en-US" sz="2400" b="1" dirty="0" smtClean="0">
              <a:solidFill>
                <a:schemeClr val="bg2">
                  <a:lumMod val="50000"/>
                </a:schemeClr>
              </a:solidFill>
              <a:latin typeface="Lucida Calligraphy" pitchFamily="66" charset="0"/>
            </a:endParaRPr>
          </a:p>
          <a:p>
            <a:pPr marL="457200" indent="-457200">
              <a:buFont typeface="+mj-lt"/>
              <a:buAutoNum type="arabicPeriod"/>
            </a:pPr>
            <a:r>
              <a:rPr lang="en-US" sz="2400" b="1" dirty="0" err="1" smtClean="0">
                <a:solidFill>
                  <a:schemeClr val="bg2">
                    <a:lumMod val="50000"/>
                  </a:schemeClr>
                </a:solidFill>
                <a:latin typeface="Lucida Calligraphy" pitchFamily="66" charset="0"/>
              </a:rPr>
              <a:t>Atul</a:t>
            </a:r>
            <a:r>
              <a:rPr lang="en-US" sz="2400" b="1" dirty="0" smtClean="0">
                <a:solidFill>
                  <a:schemeClr val="bg2">
                    <a:lumMod val="50000"/>
                  </a:schemeClr>
                </a:solidFill>
                <a:latin typeface="Lucida Calligraphy" pitchFamily="66" charset="0"/>
              </a:rPr>
              <a:t> </a:t>
            </a:r>
            <a:r>
              <a:rPr lang="en-US" sz="2400" b="1" dirty="0" err="1" smtClean="0">
                <a:solidFill>
                  <a:schemeClr val="bg2">
                    <a:lumMod val="50000"/>
                  </a:schemeClr>
                </a:solidFill>
                <a:latin typeface="Lucida Calligraphy" pitchFamily="66" charset="0"/>
              </a:rPr>
              <a:t>Pandey</a:t>
            </a:r>
            <a:r>
              <a:rPr lang="en-US" sz="2400" b="1" dirty="0" smtClean="0">
                <a:solidFill>
                  <a:schemeClr val="bg2">
                    <a:lumMod val="50000"/>
                  </a:schemeClr>
                </a:solidFill>
                <a:latin typeface="Lucida Calligraphy" pitchFamily="66" charset="0"/>
              </a:rPr>
              <a:t> ( 2018UGCS045 ) </a:t>
            </a:r>
          </a:p>
          <a:p>
            <a:pPr marL="457200" indent="-457200">
              <a:buFont typeface="+mj-lt"/>
              <a:buAutoNum type="arabicPeriod"/>
            </a:pPr>
            <a:r>
              <a:rPr lang="en-US" sz="2400" b="1" dirty="0" smtClean="0">
                <a:solidFill>
                  <a:schemeClr val="bg2">
                    <a:lumMod val="50000"/>
                  </a:schemeClr>
                </a:solidFill>
                <a:latin typeface="Lucida Calligraphy" pitchFamily="66" charset="0"/>
              </a:rPr>
              <a:t>Nikhil </a:t>
            </a:r>
            <a:r>
              <a:rPr lang="en-US" sz="2400" b="1" dirty="0" err="1" smtClean="0">
                <a:solidFill>
                  <a:schemeClr val="bg2">
                    <a:lumMod val="50000"/>
                  </a:schemeClr>
                </a:solidFill>
                <a:latin typeface="Lucida Calligraphy" pitchFamily="66" charset="0"/>
              </a:rPr>
              <a:t>Ranjan</a:t>
            </a:r>
            <a:r>
              <a:rPr lang="en-US" sz="2400" b="1" dirty="0" smtClean="0">
                <a:solidFill>
                  <a:schemeClr val="bg2">
                    <a:lumMod val="50000"/>
                  </a:schemeClr>
                </a:solidFill>
                <a:latin typeface="Lucida Calligraphy" pitchFamily="66" charset="0"/>
              </a:rPr>
              <a:t> ( 2018UGCS005)</a:t>
            </a:r>
          </a:p>
          <a:p>
            <a:pPr marL="457200" indent="-457200">
              <a:buFont typeface="+mj-lt"/>
              <a:buAutoNum type="arabicPeriod"/>
            </a:pPr>
            <a:r>
              <a:rPr lang="en-US" sz="2400" b="1" dirty="0" err="1" smtClean="0">
                <a:solidFill>
                  <a:schemeClr val="bg2">
                    <a:lumMod val="50000"/>
                  </a:schemeClr>
                </a:solidFill>
                <a:latin typeface="Lucida Calligraphy" pitchFamily="66" charset="0"/>
              </a:rPr>
              <a:t>Divyanshu</a:t>
            </a:r>
            <a:r>
              <a:rPr lang="en-US" sz="2400" b="1" dirty="0" smtClean="0">
                <a:solidFill>
                  <a:schemeClr val="bg2">
                    <a:lumMod val="50000"/>
                  </a:schemeClr>
                </a:solidFill>
                <a:latin typeface="Lucida Calligraphy" pitchFamily="66" charset="0"/>
              </a:rPr>
              <a:t> </a:t>
            </a:r>
            <a:r>
              <a:rPr lang="en-US" sz="2400" b="1" dirty="0" err="1" smtClean="0">
                <a:solidFill>
                  <a:schemeClr val="bg2">
                    <a:lumMod val="50000"/>
                  </a:schemeClr>
                </a:solidFill>
                <a:latin typeface="Lucida Calligraphy" pitchFamily="66" charset="0"/>
              </a:rPr>
              <a:t>Pandey</a:t>
            </a:r>
            <a:r>
              <a:rPr lang="en-US" sz="2400" b="1" dirty="0" smtClean="0">
                <a:solidFill>
                  <a:schemeClr val="bg2">
                    <a:lumMod val="50000"/>
                  </a:schemeClr>
                </a:solidFill>
                <a:latin typeface="Lucida Calligraphy" pitchFamily="66" charset="0"/>
              </a:rPr>
              <a:t> ( 2018UGCS094)</a:t>
            </a:r>
          </a:p>
          <a:p>
            <a:pPr marL="457200" indent="-457200">
              <a:buFont typeface="+mj-lt"/>
              <a:buAutoNum type="arabicPeriod"/>
            </a:pPr>
            <a:r>
              <a:rPr lang="en-US" sz="2400" b="1" dirty="0" err="1" smtClean="0">
                <a:solidFill>
                  <a:schemeClr val="bg2">
                    <a:lumMod val="50000"/>
                  </a:schemeClr>
                </a:solidFill>
                <a:latin typeface="Lucida Calligraphy" pitchFamily="66" charset="0"/>
              </a:rPr>
              <a:t>Sumit</a:t>
            </a:r>
            <a:r>
              <a:rPr lang="en-US" sz="2400" b="1" dirty="0" smtClean="0">
                <a:solidFill>
                  <a:schemeClr val="bg2">
                    <a:lumMod val="50000"/>
                  </a:schemeClr>
                </a:solidFill>
                <a:latin typeface="Lucida Calligraphy" pitchFamily="66" charset="0"/>
              </a:rPr>
              <a:t> Singh </a:t>
            </a:r>
            <a:r>
              <a:rPr lang="en-US" sz="2400" b="1" dirty="0" err="1" smtClean="0">
                <a:solidFill>
                  <a:schemeClr val="bg2">
                    <a:lumMod val="50000"/>
                  </a:schemeClr>
                </a:solidFill>
                <a:latin typeface="Lucida Calligraphy" pitchFamily="66" charset="0"/>
              </a:rPr>
              <a:t>Chauhan</a:t>
            </a:r>
            <a:r>
              <a:rPr lang="en-US" sz="2400" b="1" dirty="0" smtClean="0">
                <a:solidFill>
                  <a:schemeClr val="bg2">
                    <a:lumMod val="50000"/>
                  </a:schemeClr>
                </a:solidFill>
                <a:latin typeface="Lucida Calligraphy" pitchFamily="66" charset="0"/>
              </a:rPr>
              <a:t> ( 2018UGCS048)</a:t>
            </a:r>
          </a:p>
          <a:p>
            <a:pPr marL="457200" indent="-457200">
              <a:buFont typeface="+mj-lt"/>
              <a:buAutoNum type="arabicPeriod"/>
            </a:pPr>
            <a:r>
              <a:rPr lang="en-US" sz="2400" b="1" dirty="0" smtClean="0">
                <a:solidFill>
                  <a:schemeClr val="bg2">
                    <a:lumMod val="50000"/>
                  </a:schemeClr>
                </a:solidFill>
                <a:latin typeface="Lucida Calligraphy" pitchFamily="66" charset="0"/>
              </a:rPr>
              <a:t>Praveen </a:t>
            </a:r>
            <a:r>
              <a:rPr lang="en-US" sz="2400" b="1" dirty="0" err="1" smtClean="0">
                <a:solidFill>
                  <a:schemeClr val="bg2">
                    <a:lumMod val="50000"/>
                  </a:schemeClr>
                </a:solidFill>
                <a:latin typeface="Lucida Calligraphy" pitchFamily="66" charset="0"/>
              </a:rPr>
              <a:t>Chandel</a:t>
            </a:r>
            <a:r>
              <a:rPr lang="en-US" sz="2400" b="1" dirty="0" smtClean="0">
                <a:solidFill>
                  <a:schemeClr val="bg2">
                    <a:lumMod val="50000"/>
                  </a:schemeClr>
                </a:solidFill>
                <a:latin typeface="Lucida Calligraphy" pitchFamily="66" charset="0"/>
              </a:rPr>
              <a:t> (2018UGCS074) </a:t>
            </a:r>
            <a:endParaRPr lang="en-US" sz="2400" b="1" dirty="0">
              <a:solidFill>
                <a:schemeClr val="bg2">
                  <a:lumMod val="50000"/>
                </a:schemeClr>
              </a:solidFill>
              <a:latin typeface="Lucida Calligraphy" pitchFamily="66" charset="0"/>
            </a:endParaRPr>
          </a:p>
          <a:p>
            <a:endParaRPr lang="en-US" sz="2400" b="1" dirty="0" smtClean="0">
              <a:solidFill>
                <a:schemeClr val="bg2">
                  <a:lumMod val="50000"/>
                </a:schemeClr>
              </a:solidFill>
              <a:latin typeface="Lucida Calligraphy" pitchFamily="66" charset="0"/>
            </a:endParaRPr>
          </a:p>
          <a:p>
            <a:endParaRPr lang="en-US" sz="2400" b="1" dirty="0">
              <a:solidFill>
                <a:schemeClr val="bg2">
                  <a:lumMod val="50000"/>
                </a:schemeClr>
              </a:solidFill>
              <a:latin typeface="Lucida Calligraphy" pitchFamily="66" charset="0"/>
            </a:endParaRPr>
          </a:p>
          <a:p>
            <a:endParaRPr lang="en-US" sz="2400" b="1" dirty="0">
              <a:solidFill>
                <a:schemeClr val="bg2">
                  <a:lumMod val="50000"/>
                </a:schemeClr>
              </a:solidFill>
              <a:latin typeface="Lucida Calligraphy" pitchFamily="66" charset="0"/>
            </a:endParaRPr>
          </a:p>
        </p:txBody>
      </p:sp>
    </p:spTree>
    <p:extLst>
      <p:ext uri="{BB962C8B-B14F-4D97-AF65-F5344CB8AC3E}">
        <p14:creationId xmlns:p14="http://schemas.microsoft.com/office/powerpoint/2010/main" val="4076556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accent2">
                    <a:lumMod val="50000"/>
                  </a:schemeClr>
                </a:solidFill>
                <a:effectLst>
                  <a:outerShdw blurRad="38100" dist="38100" dir="2700000" algn="tl">
                    <a:srgbClr val="000000">
                      <a:alpha val="43137"/>
                    </a:srgbClr>
                  </a:outerShdw>
                </a:effectLst>
              </a:rPr>
              <a:t>Web Apps –Prime Target for Attacker</a:t>
            </a:r>
            <a:endParaRPr lang="en-US" sz="3600" b="1" dirty="0">
              <a:solidFill>
                <a:schemeClr val="accent2">
                  <a:lumMod val="50000"/>
                </a:schemeClr>
              </a:solidFill>
              <a:effectLst>
                <a:outerShdw blurRad="38100" dist="38100" dir="2700000" algn="tl">
                  <a:srgbClr val="000000">
                    <a:alpha val="43137"/>
                  </a:srgbClr>
                </a:outerShdw>
              </a:effectLst>
            </a:endParaRPr>
          </a:p>
        </p:txBody>
      </p:sp>
      <p:pic>
        <p:nvPicPr>
          <p:cNvPr id="2050" name="Picture 2" descr="E:\Semester-5\VinayKumar\we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828800"/>
            <a:ext cx="78803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8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2">
                    <a:lumMod val="50000"/>
                  </a:schemeClr>
                </a:solidFill>
                <a:effectLst>
                  <a:outerShdw blurRad="38100" dist="38100" dir="2700000" algn="tl">
                    <a:srgbClr val="000000">
                      <a:alpha val="43137"/>
                    </a:srgbClr>
                  </a:outerShdw>
                </a:effectLst>
                <a:latin typeface="Lucida Handwriting" pitchFamily="66" charset="0"/>
              </a:rPr>
              <a:t>HOW WEB APPLICATION BECOME VULNERABLE</a:t>
            </a:r>
            <a:endParaRPr lang="en-US" sz="3600" dirty="0">
              <a:solidFill>
                <a:schemeClr val="accent2">
                  <a:lumMod val="50000"/>
                </a:schemeClr>
              </a:solidFill>
              <a:effectLst>
                <a:outerShdw blurRad="38100" dist="38100" dir="2700000" algn="tl">
                  <a:srgbClr val="000000">
                    <a:alpha val="43137"/>
                  </a:srgbClr>
                </a:outerShdw>
              </a:effectLst>
              <a:latin typeface="Lucida Handwriting" pitchFamily="66" charset="0"/>
            </a:endParaRPr>
          </a:p>
        </p:txBody>
      </p:sp>
      <p:sp>
        <p:nvSpPr>
          <p:cNvPr id="3" name="Content Placeholder 2"/>
          <p:cNvSpPr>
            <a:spLocks noGrp="1"/>
          </p:cNvSpPr>
          <p:nvPr>
            <p:ph idx="1"/>
          </p:nvPr>
        </p:nvSpPr>
        <p:spPr>
          <a:xfrm>
            <a:off x="762000" y="1371600"/>
            <a:ext cx="7498080" cy="4800600"/>
          </a:xfrm>
        </p:spPr>
        <p:txBody>
          <a:bodyPr/>
          <a:lstStyle/>
          <a:p>
            <a:r>
              <a:rPr lang="en-US" dirty="0" smtClean="0"/>
              <a:t>Poor coding Practice </a:t>
            </a:r>
          </a:p>
          <a:p>
            <a:r>
              <a:rPr lang="en-US" dirty="0"/>
              <a:t>Old Reliable Code </a:t>
            </a:r>
            <a:endParaRPr lang="en-US" dirty="0" smtClean="0"/>
          </a:p>
          <a:p>
            <a:pPr marL="0" indent="0">
              <a:buNone/>
            </a:pPr>
            <a:r>
              <a:rPr lang="en-US" dirty="0"/>
              <a:t> </a:t>
            </a:r>
            <a:r>
              <a:rPr lang="en-US" dirty="0" smtClean="0"/>
              <a:t>   and Processes</a:t>
            </a:r>
          </a:p>
          <a:p>
            <a:r>
              <a:rPr lang="en-US" dirty="0"/>
              <a:t>Unpatched </a:t>
            </a:r>
            <a:r>
              <a:rPr lang="en-US" dirty="0" smtClean="0"/>
              <a:t>and</a:t>
            </a:r>
          </a:p>
          <a:p>
            <a:pPr marL="0" indent="0">
              <a:buNone/>
            </a:pPr>
            <a:r>
              <a:rPr lang="en-US" dirty="0"/>
              <a:t> </a:t>
            </a:r>
            <a:r>
              <a:rPr lang="en-US" dirty="0" smtClean="0"/>
              <a:t>   </a:t>
            </a:r>
            <a:r>
              <a:rPr lang="en-US" dirty="0"/>
              <a:t>Unsupported </a:t>
            </a:r>
            <a:r>
              <a:rPr lang="en-US" dirty="0" smtClean="0"/>
              <a:t>Code</a:t>
            </a:r>
          </a:p>
          <a:p>
            <a:r>
              <a:rPr lang="en-US" dirty="0"/>
              <a:t>Lack of </a:t>
            </a:r>
            <a:r>
              <a:rPr lang="en-US" dirty="0" smtClean="0"/>
              <a:t>Security</a:t>
            </a:r>
          </a:p>
          <a:p>
            <a:pPr marL="82296" indent="0">
              <a:buNone/>
            </a:pPr>
            <a:r>
              <a:rPr lang="en-US" dirty="0"/>
              <a:t> </a:t>
            </a:r>
            <a:r>
              <a:rPr lang="en-US" dirty="0" smtClean="0"/>
              <a:t>  </a:t>
            </a:r>
            <a:r>
              <a:rPr lang="en-US" dirty="0"/>
              <a:t>Oversight</a:t>
            </a:r>
            <a:endParaRPr lang="en-US" dirty="0"/>
          </a:p>
          <a:p>
            <a:pPr marL="0" indent="0">
              <a:buNone/>
            </a:pPr>
            <a:endParaRPr lang="en-US" dirty="0" smtClean="0"/>
          </a:p>
        </p:txBody>
      </p:sp>
      <p:pic>
        <p:nvPicPr>
          <p:cNvPr id="3074" name="Picture 2" descr="E:\Semester-5\VinayKumar\me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314" y="2209800"/>
            <a:ext cx="44640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430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Showcard Gothic" pitchFamily="82" charset="0"/>
              </a:rPr>
              <a:t>Dark Web</a:t>
            </a:r>
            <a:endParaRPr lang="en-US" b="1" dirty="0">
              <a:solidFill>
                <a:srgbClr val="FF0000"/>
              </a:solidFill>
              <a:latin typeface="Showcard Gothic" pitchFamily="82" charset="0"/>
            </a:endParaRPr>
          </a:p>
        </p:txBody>
      </p:sp>
      <p:sp>
        <p:nvSpPr>
          <p:cNvPr id="3" name="Content Placeholder 2"/>
          <p:cNvSpPr>
            <a:spLocks noGrp="1"/>
          </p:cNvSpPr>
          <p:nvPr>
            <p:ph idx="1"/>
          </p:nvPr>
        </p:nvSpPr>
        <p:spPr/>
        <p:txBody>
          <a:bodyPr>
            <a:normAutofit/>
          </a:bodyPr>
          <a:lstStyle/>
          <a:p>
            <a:r>
              <a:rPr lang="en-US" dirty="0" smtClean="0"/>
              <a:t>Encrypted network</a:t>
            </a:r>
          </a:p>
          <a:p>
            <a:r>
              <a:rPr lang="en-US" dirty="0" smtClean="0"/>
              <a:t>Restricted </a:t>
            </a:r>
            <a:r>
              <a:rPr lang="en-US" dirty="0"/>
              <a:t>access between Tor servers and </a:t>
            </a:r>
            <a:r>
              <a:rPr lang="en-US" dirty="0" smtClean="0"/>
              <a:t>clients</a:t>
            </a:r>
          </a:p>
          <a:p>
            <a:r>
              <a:rPr lang="en-US" dirty="0" smtClean="0"/>
              <a:t>Collection </a:t>
            </a:r>
            <a:r>
              <a:rPr lang="en-US" dirty="0"/>
              <a:t>of DBs and communication </a:t>
            </a:r>
            <a:r>
              <a:rPr lang="en-US" dirty="0" smtClean="0"/>
              <a:t>channels</a:t>
            </a:r>
          </a:p>
          <a:p>
            <a:r>
              <a:rPr lang="en-US" dirty="0" smtClean="0"/>
              <a:t>Hidden </a:t>
            </a:r>
            <a:r>
              <a:rPr lang="en-US" dirty="0"/>
              <a:t>from conventional search </a:t>
            </a:r>
            <a:r>
              <a:rPr lang="en-US" dirty="0" smtClean="0"/>
              <a:t>engines</a:t>
            </a:r>
          </a:p>
          <a:p>
            <a:r>
              <a:rPr lang="en-US" dirty="0" smtClean="0"/>
              <a:t>Shares </a:t>
            </a:r>
            <a:r>
              <a:rPr lang="en-US" dirty="0"/>
              <a:t>some features with Open </a:t>
            </a:r>
            <a:r>
              <a:rPr lang="en-US" dirty="0" smtClean="0"/>
              <a:t>Forums</a:t>
            </a:r>
          </a:p>
          <a:p>
            <a:r>
              <a:rPr lang="en-US" dirty="0" smtClean="0"/>
              <a:t>More </a:t>
            </a:r>
            <a:r>
              <a:rPr lang="en-US" dirty="0"/>
              <a:t>advanced resources and tools</a:t>
            </a:r>
            <a:endParaRPr lang="en-US" dirty="0"/>
          </a:p>
        </p:txBody>
      </p:sp>
    </p:spTree>
    <p:extLst>
      <p:ext uri="{BB962C8B-B14F-4D97-AF65-F5344CB8AC3E}">
        <p14:creationId xmlns:p14="http://schemas.microsoft.com/office/powerpoint/2010/main" val="995545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57200"/>
            <a:ext cx="4114800" cy="701040"/>
          </a:xfrm>
        </p:spPr>
        <p:txBody>
          <a:bodyPr>
            <a:normAutofit fontScale="90000"/>
          </a:bodyPr>
          <a:lstStyle/>
          <a:p>
            <a:r>
              <a:rPr lang="en-US" dirty="0" err="1" smtClean="0">
                <a:solidFill>
                  <a:srgbClr val="00B050"/>
                </a:solidFill>
                <a:latin typeface="Showcard Gothic" pitchFamily="82" charset="0"/>
              </a:rPr>
              <a:t>Contd</a:t>
            </a:r>
            <a:r>
              <a:rPr lang="en-US" dirty="0" smtClean="0">
                <a:solidFill>
                  <a:srgbClr val="00B050"/>
                </a:solidFill>
                <a:latin typeface="Showcard Gothic" pitchFamily="82" charset="0"/>
              </a:rPr>
              <a:t>…</a:t>
            </a:r>
            <a:endParaRPr lang="en-US" dirty="0">
              <a:solidFill>
                <a:srgbClr val="00B050"/>
              </a:solidFill>
              <a:latin typeface="Showcard Gothic" pitchFamily="82" charset="0"/>
            </a:endParaRPr>
          </a:p>
        </p:txBody>
      </p:sp>
      <p:sp>
        <p:nvSpPr>
          <p:cNvPr id="3" name="Content Placeholder 2"/>
          <p:cNvSpPr>
            <a:spLocks noGrp="1"/>
          </p:cNvSpPr>
          <p:nvPr>
            <p:ph idx="1"/>
          </p:nvPr>
        </p:nvSpPr>
        <p:spPr/>
        <p:txBody>
          <a:bodyPr/>
          <a:lstStyle/>
          <a:p>
            <a:endParaRPr lang="en-US"/>
          </a:p>
        </p:txBody>
      </p:sp>
      <p:pic>
        <p:nvPicPr>
          <p:cNvPr id="4098" name="Picture 2" descr="E:\Semester-5\VinayKumar\dark_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65128" cy="4929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26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Showcard Gothic" pitchFamily="82" charset="0"/>
              </a:rPr>
              <a:t>Attack Methodology </a:t>
            </a:r>
            <a:endParaRPr lang="en-US" dirty="0">
              <a:solidFill>
                <a:schemeClr val="accent6">
                  <a:lumMod val="50000"/>
                </a:schemeClr>
              </a:solidFill>
              <a:latin typeface="Showcard Gothic" pitchFamily="82" charset="0"/>
            </a:endParaRPr>
          </a:p>
        </p:txBody>
      </p:sp>
      <p:sp>
        <p:nvSpPr>
          <p:cNvPr id="3" name="Content Placeholder 2"/>
          <p:cNvSpPr>
            <a:spLocks noGrp="1"/>
          </p:cNvSpPr>
          <p:nvPr>
            <p:ph idx="1"/>
          </p:nvPr>
        </p:nvSpPr>
        <p:spPr/>
        <p:txBody>
          <a:bodyPr/>
          <a:lstStyle/>
          <a:p>
            <a:r>
              <a:rPr lang="en-US" dirty="0"/>
              <a:t>Attack of opportunity-Hacker finds vulnerability within </a:t>
            </a:r>
            <a:r>
              <a:rPr lang="en-US" dirty="0" smtClean="0"/>
              <a:t>skillset- Target system and organization  irrelevant </a:t>
            </a:r>
          </a:p>
          <a:p>
            <a:r>
              <a:rPr lang="en-US" dirty="0" smtClean="0"/>
              <a:t>Targeted  Attacks  -</a:t>
            </a:r>
            <a:r>
              <a:rPr lang="en-US" dirty="0"/>
              <a:t>Specific to people or organization-System </a:t>
            </a:r>
            <a:r>
              <a:rPr lang="en-US" dirty="0" smtClean="0"/>
              <a:t>resources</a:t>
            </a:r>
          </a:p>
          <a:p>
            <a:r>
              <a:rPr lang="en-US" dirty="0" smtClean="0"/>
              <a:t>Low </a:t>
            </a:r>
            <a:r>
              <a:rPr lang="en-US" dirty="0"/>
              <a:t>cost of entry-Open list of </a:t>
            </a:r>
            <a:r>
              <a:rPr lang="en-US" dirty="0" smtClean="0"/>
              <a:t>vulnerabilities-Targets easy to find ,Hacker’s </a:t>
            </a:r>
            <a:r>
              <a:rPr lang="en-US" dirty="0"/>
              <a:t>skill-set varies</a:t>
            </a:r>
            <a:endParaRPr lang="en-US" dirty="0"/>
          </a:p>
        </p:txBody>
      </p:sp>
    </p:spTree>
    <p:extLst>
      <p:ext uri="{BB962C8B-B14F-4D97-AF65-F5344CB8AC3E}">
        <p14:creationId xmlns:p14="http://schemas.microsoft.com/office/powerpoint/2010/main" val="765828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tx2">
                    <a:lumMod val="75000"/>
                  </a:schemeClr>
                </a:solidFill>
                <a:effectLst>
                  <a:outerShdw blurRad="38100" dist="38100" dir="2700000" algn="tl">
                    <a:srgbClr val="000000">
                      <a:alpha val="43137"/>
                    </a:srgbClr>
                  </a:outerShdw>
                </a:effectLst>
                <a:latin typeface="Lucida Handwriting" pitchFamily="66" charset="0"/>
              </a:rPr>
              <a:t>Why Web Security Is So </a:t>
            </a:r>
            <a:r>
              <a:rPr lang="en-US" sz="3600" b="1" dirty="0" smtClean="0">
                <a:solidFill>
                  <a:schemeClr val="tx2">
                    <a:lumMod val="75000"/>
                  </a:schemeClr>
                </a:solidFill>
                <a:effectLst>
                  <a:outerShdw blurRad="38100" dist="38100" dir="2700000" algn="tl">
                    <a:srgbClr val="000000">
                      <a:alpha val="43137"/>
                    </a:srgbClr>
                  </a:outerShdw>
                </a:effectLst>
                <a:latin typeface="Lucida Handwriting" pitchFamily="66" charset="0"/>
              </a:rPr>
              <a:t>Important</a:t>
            </a:r>
            <a:endParaRPr lang="en-US" sz="3600" dirty="0">
              <a:solidFill>
                <a:schemeClr val="tx2">
                  <a:lumMod val="75000"/>
                </a:schemeClr>
              </a:solidFill>
              <a:effectLst>
                <a:outerShdw blurRad="38100" dist="38100" dir="2700000" algn="tl">
                  <a:srgbClr val="000000">
                    <a:alpha val="43137"/>
                  </a:srgbClr>
                </a:outerShdw>
              </a:effectLst>
              <a:latin typeface="Lucida Handwriting" pitchFamily="66" charset="0"/>
            </a:endParaRPr>
          </a:p>
        </p:txBody>
      </p:sp>
      <p:sp>
        <p:nvSpPr>
          <p:cNvPr id="3" name="Content Placeholder 2"/>
          <p:cNvSpPr>
            <a:spLocks noGrp="1"/>
          </p:cNvSpPr>
          <p:nvPr>
            <p:ph idx="1"/>
          </p:nvPr>
        </p:nvSpPr>
        <p:spPr/>
        <p:txBody>
          <a:bodyPr/>
          <a:lstStyle/>
          <a:p>
            <a:r>
              <a:rPr lang="en-US" b="1" dirty="0"/>
              <a:t>Hacked Websites Target Your </a:t>
            </a:r>
            <a:r>
              <a:rPr lang="en-US" b="1" dirty="0" smtClean="0"/>
              <a:t>Customers</a:t>
            </a:r>
          </a:p>
          <a:p>
            <a:r>
              <a:rPr lang="en-US" b="1" dirty="0"/>
              <a:t>The number of hacked sites rises </a:t>
            </a:r>
            <a:r>
              <a:rPr lang="en-US" b="1" dirty="0" smtClean="0"/>
              <a:t>rapidly</a:t>
            </a:r>
          </a:p>
          <a:p>
            <a:r>
              <a:rPr lang="en-US" b="1" dirty="0"/>
              <a:t>Business Reputation Loss and Drop in </a:t>
            </a:r>
            <a:r>
              <a:rPr lang="en-US" b="1" dirty="0" smtClean="0"/>
              <a:t>Revenue</a:t>
            </a:r>
          </a:p>
          <a:p>
            <a:r>
              <a:rPr lang="en-US" b="1" dirty="0"/>
              <a:t>Website gets </a:t>
            </a:r>
            <a:r>
              <a:rPr lang="en-US" b="1" dirty="0" smtClean="0"/>
              <a:t>blacklisted</a:t>
            </a:r>
          </a:p>
          <a:p>
            <a:r>
              <a:rPr lang="en-US" b="1" dirty="0"/>
              <a:t>website clean-up is more expensive than protection</a:t>
            </a:r>
          </a:p>
          <a:p>
            <a:endParaRPr lang="en-US" dirty="0"/>
          </a:p>
        </p:txBody>
      </p:sp>
    </p:spTree>
    <p:extLst>
      <p:ext uri="{BB962C8B-B14F-4D97-AF65-F5344CB8AC3E}">
        <p14:creationId xmlns:p14="http://schemas.microsoft.com/office/powerpoint/2010/main" val="2118197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505670"/>
            <a:ext cx="5695381"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a:t>
            </a:r>
            <a:endParaRPr lang="en-US" sz="5400" b="1" cap="all" spc="0"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2488082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Arial Black" pitchFamily="34" charset="0"/>
              </a:rPr>
              <a:t>Topics </a:t>
            </a:r>
            <a:endParaRPr lang="en-US" sz="3600" dirty="0">
              <a:latin typeface="Arial Black" pitchFamily="34" charset="0"/>
            </a:endParaRPr>
          </a:p>
        </p:txBody>
      </p:sp>
      <p:sp>
        <p:nvSpPr>
          <p:cNvPr id="3" name="Content Placeholder 2"/>
          <p:cNvSpPr>
            <a:spLocks noGrp="1"/>
          </p:cNvSpPr>
          <p:nvPr>
            <p:ph idx="1"/>
          </p:nvPr>
        </p:nvSpPr>
        <p:spPr>
          <a:xfrm>
            <a:off x="1143000" y="1447800"/>
            <a:ext cx="7790688" cy="4800600"/>
          </a:xfrm>
        </p:spPr>
        <p:txBody>
          <a:bodyPr>
            <a:normAutofit fontScale="92500" lnSpcReduction="10000"/>
          </a:bodyPr>
          <a:lstStyle/>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Reliability of Web Application </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Web testing  and quality Assurance</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Web Modeling and testing technique</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 Modeling and Evaluation Process</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Performance , Scalability and reliability issues </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Web Security </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Application Vulnerability </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Dark Web </a:t>
            </a:r>
          </a:p>
          <a:p>
            <a:r>
              <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rPr>
              <a:t>Attack Methodology </a:t>
            </a:r>
          </a:p>
          <a:p>
            <a:endPar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endParaRPr>
          </a:p>
          <a:p>
            <a:endPar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endParaRPr>
          </a:p>
          <a:p>
            <a:endParaRPr lang="en-US" b="1" dirty="0" smtClean="0">
              <a:solidFill>
                <a:schemeClr val="accent6">
                  <a:lumMod val="50000"/>
                </a:schemeClr>
              </a:solidFill>
              <a:effectLst>
                <a:outerShdw blurRad="38100" dist="38100" dir="2700000" algn="tl">
                  <a:srgbClr val="000000">
                    <a:alpha val="43137"/>
                  </a:srgbClr>
                </a:outerShdw>
              </a:effectLst>
              <a:latin typeface="Vivaldi" pitchFamily="66" charset="0"/>
            </a:endParaRPr>
          </a:p>
          <a:p>
            <a:endParaRPr lang="en-US" b="1" dirty="0">
              <a:solidFill>
                <a:schemeClr val="accent6">
                  <a:lumMod val="50000"/>
                </a:schemeClr>
              </a:solidFill>
              <a:effectLst>
                <a:outerShdw blurRad="38100" dist="38100" dir="2700000" algn="tl">
                  <a:srgbClr val="000000">
                    <a:alpha val="43137"/>
                  </a:srgbClr>
                </a:outerShdw>
              </a:effectLst>
              <a:latin typeface="Vivaldi" pitchFamily="66" charset="0"/>
            </a:endParaRPr>
          </a:p>
        </p:txBody>
      </p:sp>
    </p:spTree>
    <p:extLst>
      <p:ext uri="{BB962C8B-B14F-4D97-AF65-F5344CB8AC3E}">
        <p14:creationId xmlns:p14="http://schemas.microsoft.com/office/powerpoint/2010/main" val="1742776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Gill Sans Ultra Bold" pitchFamily="34" charset="0"/>
              </a:rPr>
              <a:t>Reliability of Web Application </a:t>
            </a:r>
            <a:endParaRPr lang="en-US" sz="3600" dirty="0">
              <a:latin typeface="Gill Sans Ultra Bold" pitchFamily="34" charset="0"/>
            </a:endParaRPr>
          </a:p>
        </p:txBody>
      </p:sp>
      <p:sp>
        <p:nvSpPr>
          <p:cNvPr id="3" name="Content Placeholder 2"/>
          <p:cNvSpPr>
            <a:spLocks noGrp="1"/>
          </p:cNvSpPr>
          <p:nvPr>
            <p:ph idx="1"/>
          </p:nvPr>
        </p:nvSpPr>
        <p:spPr/>
        <p:txBody>
          <a:bodyPr>
            <a:noAutofit/>
          </a:bodyPr>
          <a:lstStyle/>
          <a:p>
            <a:r>
              <a:rPr lang="en-US" sz="2800" dirty="0" smtClean="0">
                <a:solidFill>
                  <a:schemeClr val="accent4">
                    <a:lumMod val="75000"/>
                  </a:schemeClr>
                </a:solidFill>
                <a:latin typeface="Lato Black" pitchFamily="34" charset="0"/>
              </a:rPr>
              <a:t>Abstract : </a:t>
            </a:r>
          </a:p>
          <a:p>
            <a:r>
              <a:rPr lang="en-US" sz="2800" dirty="0" smtClean="0">
                <a:solidFill>
                  <a:schemeClr val="accent4">
                    <a:lumMod val="75000"/>
                  </a:schemeClr>
                </a:solidFill>
              </a:rPr>
              <a:t> </a:t>
            </a:r>
            <a:r>
              <a:rPr lang="en-US" sz="2800" dirty="0"/>
              <a:t>In web application Reliability is the main concern. It basically have the factors which makes </a:t>
            </a:r>
            <a:r>
              <a:rPr lang="en-US" sz="2800" dirty="0" smtClean="0"/>
              <a:t>web application </a:t>
            </a:r>
            <a:r>
              <a:rPr lang="en-US" sz="2800" dirty="0"/>
              <a:t>strong, usable, mature and effective. </a:t>
            </a:r>
            <a:endParaRPr lang="en-US" sz="2800" dirty="0" smtClean="0"/>
          </a:p>
          <a:p>
            <a:r>
              <a:rPr lang="en-US" sz="2800" dirty="0" smtClean="0"/>
              <a:t>It </a:t>
            </a:r>
            <a:r>
              <a:rPr lang="en-US" sz="2800" dirty="0"/>
              <a:t>deals with the rate of failure in </a:t>
            </a:r>
            <a:r>
              <a:rPr lang="en-US" sz="2800" dirty="0" smtClean="0"/>
              <a:t>web application.</a:t>
            </a:r>
          </a:p>
          <a:p>
            <a:r>
              <a:rPr lang="en-US" sz="2800" dirty="0" smtClean="0"/>
              <a:t> </a:t>
            </a:r>
            <a:r>
              <a:rPr lang="en-US" sz="2800" dirty="0"/>
              <a:t>Reliability deals with many issues. In this research performance and scalability issue, </a:t>
            </a:r>
            <a:r>
              <a:rPr lang="en-US" sz="2800" dirty="0" smtClean="0"/>
              <a:t>availability issue</a:t>
            </a:r>
            <a:r>
              <a:rPr lang="en-US" sz="2800" dirty="0"/>
              <a:t>, failure cause, application fault and application error are discussed briefly. </a:t>
            </a:r>
            <a:endParaRPr lang="en-US" sz="2800" dirty="0" smtClean="0"/>
          </a:p>
        </p:txBody>
      </p:sp>
    </p:spTree>
    <p:extLst>
      <p:ext uri="{BB962C8B-B14F-4D97-AF65-F5344CB8AC3E}">
        <p14:creationId xmlns:p14="http://schemas.microsoft.com/office/powerpoint/2010/main" val="4094025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Rockwell" pitchFamily="18" charset="0"/>
              </a:rPr>
              <a:t>WEB TESTING AND QUALITY ASSURANCE</a:t>
            </a:r>
          </a:p>
        </p:txBody>
      </p:sp>
      <p:sp>
        <p:nvSpPr>
          <p:cNvPr id="3" name="Content Placeholder 2"/>
          <p:cNvSpPr>
            <a:spLocks noGrp="1"/>
          </p:cNvSpPr>
          <p:nvPr>
            <p:ph idx="1"/>
          </p:nvPr>
        </p:nvSpPr>
        <p:spPr/>
        <p:txBody>
          <a:bodyPr>
            <a:normAutofit/>
          </a:bodyPr>
          <a:lstStyle/>
          <a:p>
            <a:r>
              <a:rPr lang="en-US" sz="2400" dirty="0"/>
              <a:t>Quality assurance and testing for web applications </a:t>
            </a:r>
            <a:r>
              <a:rPr lang="en-US" sz="2400" dirty="0" smtClean="0"/>
              <a:t>focus on </a:t>
            </a:r>
            <a:r>
              <a:rPr lang="en-US" sz="2400" dirty="0"/>
              <a:t>the </a:t>
            </a:r>
            <a:r>
              <a:rPr lang="en-US" sz="2400" dirty="0" smtClean="0"/>
              <a:t>prevention </a:t>
            </a:r>
            <a:r>
              <a:rPr lang="en-US" sz="2400" dirty="0"/>
              <a:t>and detection of </a:t>
            </a:r>
            <a:r>
              <a:rPr lang="en-US" sz="2400" dirty="0" smtClean="0"/>
              <a:t>web failures</a:t>
            </a:r>
            <a:r>
              <a:rPr lang="en-US" sz="2400" dirty="0"/>
              <a:t>. </a:t>
            </a:r>
            <a:r>
              <a:rPr lang="en-US" sz="2400" dirty="0" smtClean="0"/>
              <a:t>Web failure </a:t>
            </a:r>
            <a:r>
              <a:rPr lang="en-US" sz="2400" dirty="0"/>
              <a:t>is defined as the inability to correctly deliver </a:t>
            </a:r>
            <a:r>
              <a:rPr lang="en-US" sz="2400" dirty="0" smtClean="0"/>
              <a:t>information or documents required </a:t>
            </a:r>
            <a:r>
              <a:rPr lang="en-US" sz="2400" dirty="0"/>
              <a:t>by web users. The </a:t>
            </a:r>
            <a:r>
              <a:rPr lang="en-US" sz="2400" dirty="0" smtClean="0"/>
              <a:t>following web </a:t>
            </a:r>
            <a:r>
              <a:rPr lang="en-US" sz="2400" dirty="0"/>
              <a:t>failure </a:t>
            </a:r>
            <a:r>
              <a:rPr lang="en-US" sz="2400" dirty="0" smtClean="0"/>
              <a:t>sources are </a:t>
            </a:r>
            <a:r>
              <a:rPr lang="en-US" sz="2400" dirty="0"/>
              <a:t>associated </a:t>
            </a:r>
            <a:r>
              <a:rPr lang="en-US" sz="2400" dirty="0" smtClean="0"/>
              <a:t>with </a:t>
            </a:r>
            <a:r>
              <a:rPr lang="en-US" sz="2400" dirty="0"/>
              <a:t>different web </a:t>
            </a:r>
            <a:r>
              <a:rPr lang="en-US" sz="2400" dirty="0" smtClean="0"/>
              <a:t>layers</a:t>
            </a:r>
          </a:p>
          <a:p>
            <a:r>
              <a:rPr lang="en-US" sz="2400" b="1" dirty="0" smtClean="0">
                <a:solidFill>
                  <a:schemeClr val="accent2">
                    <a:lumMod val="75000"/>
                  </a:schemeClr>
                </a:solidFill>
              </a:rPr>
              <a:t>Host </a:t>
            </a:r>
            <a:r>
              <a:rPr lang="en-US" sz="2400" b="1" dirty="0">
                <a:solidFill>
                  <a:schemeClr val="accent2">
                    <a:lumMod val="75000"/>
                  </a:schemeClr>
                </a:solidFill>
              </a:rPr>
              <a:t>or network failures: </a:t>
            </a:r>
            <a:r>
              <a:rPr lang="en-US" sz="2400" dirty="0"/>
              <a:t>Hardware or system </a:t>
            </a:r>
            <a:r>
              <a:rPr lang="en-US" sz="2400" dirty="0" smtClean="0"/>
              <a:t>failures at </a:t>
            </a:r>
            <a:r>
              <a:rPr lang="en-US" sz="2400" dirty="0"/>
              <a:t>the destination host or home host, </a:t>
            </a:r>
            <a:r>
              <a:rPr lang="en-US" sz="2400" dirty="0" smtClean="0"/>
              <a:t>as well as  network </a:t>
            </a:r>
            <a:r>
              <a:rPr lang="en-US" sz="2400" dirty="0"/>
              <a:t>failures, may lead to web failures. These </a:t>
            </a:r>
            <a:r>
              <a:rPr lang="en-US" sz="2400" dirty="0" smtClean="0"/>
              <a:t>failures are </a:t>
            </a:r>
            <a:r>
              <a:rPr lang="en-US" sz="2400" dirty="0"/>
              <a:t>mostly related </a:t>
            </a:r>
            <a:r>
              <a:rPr lang="en-US" sz="2400" dirty="0" smtClean="0"/>
              <a:t>to middleware </a:t>
            </a:r>
            <a:r>
              <a:rPr lang="en-US" sz="2400" dirty="0"/>
              <a:t>or web </a:t>
            </a:r>
            <a:r>
              <a:rPr lang="en-US" sz="2400" dirty="0" smtClean="0"/>
              <a:t>server layers.</a:t>
            </a:r>
          </a:p>
          <a:p>
            <a:endParaRPr lang="en-US" sz="2400" dirty="0"/>
          </a:p>
        </p:txBody>
      </p:sp>
    </p:spTree>
    <p:extLst>
      <p:ext uri="{BB962C8B-B14F-4D97-AF65-F5344CB8AC3E}">
        <p14:creationId xmlns:p14="http://schemas.microsoft.com/office/powerpoint/2010/main" val="109474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00B050"/>
                </a:solidFill>
              </a:rPr>
              <a:t>CONTD…</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sz="2400" b="1" dirty="0" smtClean="0">
                <a:solidFill>
                  <a:schemeClr val="accent2">
                    <a:lumMod val="75000"/>
                  </a:schemeClr>
                </a:solidFill>
              </a:rPr>
              <a:t>Browser failures: </a:t>
            </a:r>
            <a:r>
              <a:rPr lang="en-US" sz="2400" dirty="0" smtClean="0"/>
              <a:t>These failures are linked to problems in the web browser at the client side. These failures can be treated the same way as software product failures. Existing techniques for software testing and reliability can be used to assess, predict and improve browser reliability. </a:t>
            </a:r>
          </a:p>
          <a:p>
            <a:r>
              <a:rPr lang="en-US" sz="2400" b="1" dirty="0">
                <a:solidFill>
                  <a:schemeClr val="accent2">
                    <a:lumMod val="75000"/>
                  </a:schemeClr>
                </a:solidFill>
              </a:rPr>
              <a:t>Source or content failures: </a:t>
            </a:r>
            <a:r>
              <a:rPr lang="en-US" sz="2400" dirty="0"/>
              <a:t>Web failures can also </a:t>
            </a:r>
            <a:r>
              <a:rPr lang="en-US" sz="2400" dirty="0" smtClean="0"/>
              <a:t>be caused </a:t>
            </a:r>
            <a:r>
              <a:rPr lang="en-US" sz="2400" dirty="0"/>
              <a:t>by the information source itself </a:t>
            </a:r>
            <a:r>
              <a:rPr lang="en-US" sz="2400" dirty="0" smtClean="0"/>
              <a:t>at the server side. In </a:t>
            </a:r>
            <a:r>
              <a:rPr lang="en-US" sz="2400" dirty="0"/>
              <a:t>most cases these kinds of failures reveal </a:t>
            </a:r>
            <a:r>
              <a:rPr lang="en-US" sz="2400" dirty="0" smtClean="0"/>
              <a:t>non-compliances with user requirements. In </a:t>
            </a:r>
            <a:r>
              <a:rPr lang="en-US" sz="2400" dirty="0"/>
              <a:t>our methodology we focus in source failures, </a:t>
            </a:r>
            <a:r>
              <a:rPr lang="en-US" sz="2400" dirty="0" smtClean="0"/>
              <a:t>instead of </a:t>
            </a:r>
            <a:r>
              <a:rPr lang="en-US" sz="2400" dirty="0"/>
              <a:t>browser compatibility </a:t>
            </a:r>
            <a:r>
              <a:rPr lang="en-US" sz="2400" dirty="0" smtClean="0"/>
              <a:t>or host</a:t>
            </a:r>
            <a:r>
              <a:rPr lang="en-US" sz="2400" dirty="0"/>
              <a:t>, network or </a:t>
            </a:r>
            <a:r>
              <a:rPr lang="en-US" sz="2400" dirty="0" smtClean="0"/>
              <a:t>other browser </a:t>
            </a:r>
            <a:r>
              <a:rPr lang="en-US" sz="2400" dirty="0"/>
              <a:t>failures</a:t>
            </a:r>
          </a:p>
        </p:txBody>
      </p:sp>
    </p:spTree>
    <p:extLst>
      <p:ext uri="{BB962C8B-B14F-4D97-AF65-F5344CB8AC3E}">
        <p14:creationId xmlns:p14="http://schemas.microsoft.com/office/powerpoint/2010/main" val="335126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latin typeface="Colonna MT" pitchFamily="82" charset="0"/>
              </a:rPr>
              <a:t>Web Modeling and Testing Techniques</a:t>
            </a:r>
          </a:p>
        </p:txBody>
      </p:sp>
      <p:sp>
        <p:nvSpPr>
          <p:cNvPr id="3" name="Content Placeholder 2"/>
          <p:cNvSpPr>
            <a:spLocks noGrp="1"/>
          </p:cNvSpPr>
          <p:nvPr>
            <p:ph idx="1"/>
          </p:nvPr>
        </p:nvSpPr>
        <p:spPr/>
        <p:txBody>
          <a:bodyPr>
            <a:normAutofit/>
          </a:bodyPr>
          <a:lstStyle/>
          <a:p>
            <a:r>
              <a:rPr lang="en-US" sz="2400" dirty="0"/>
              <a:t>Different types of web modeling and testing </a:t>
            </a:r>
            <a:r>
              <a:rPr lang="en-US" sz="2400" dirty="0" smtClean="0"/>
              <a:t>techniques are </a:t>
            </a:r>
            <a:r>
              <a:rPr lang="en-US" sz="2400" dirty="0"/>
              <a:t>being used in the development of </a:t>
            </a:r>
            <a:r>
              <a:rPr lang="en-US" sz="2400" dirty="0" smtClean="0"/>
              <a:t>web applications</a:t>
            </a:r>
            <a:r>
              <a:rPr lang="en-US" sz="2400" dirty="0"/>
              <a:t>. </a:t>
            </a:r>
            <a:r>
              <a:rPr lang="en-US" sz="2400" dirty="0" smtClean="0"/>
              <a:t>This techniques </a:t>
            </a:r>
            <a:r>
              <a:rPr lang="en-US" sz="2400" dirty="0"/>
              <a:t>include</a:t>
            </a:r>
            <a:r>
              <a:rPr lang="en-US" sz="2400" dirty="0" smtClean="0"/>
              <a:t>, petri nets </a:t>
            </a:r>
            <a:r>
              <a:rPr lang="en-US" sz="2400" dirty="0"/>
              <a:t>,model </a:t>
            </a:r>
            <a:r>
              <a:rPr lang="en-US" sz="2400" dirty="0" smtClean="0"/>
              <a:t>checking and statistical web modeling </a:t>
            </a:r>
            <a:r>
              <a:rPr lang="en-US" sz="2400" dirty="0"/>
              <a:t>and </a:t>
            </a:r>
            <a:r>
              <a:rPr lang="en-US" sz="2400" dirty="0" smtClean="0"/>
              <a:t>testing.</a:t>
            </a:r>
          </a:p>
          <a:p>
            <a:r>
              <a:rPr lang="en-US" sz="2400" dirty="0"/>
              <a:t>Software </a:t>
            </a:r>
            <a:r>
              <a:rPr lang="en-US" sz="2400" dirty="0" smtClean="0"/>
              <a:t>reliability models </a:t>
            </a:r>
            <a:r>
              <a:rPr lang="en-US" sz="2400" dirty="0"/>
              <a:t>the behavior </a:t>
            </a:r>
            <a:r>
              <a:rPr lang="en-US" sz="2400" dirty="0" smtClean="0"/>
              <a:t>of software systems </a:t>
            </a:r>
            <a:r>
              <a:rPr lang="en-US" sz="2400" dirty="0"/>
              <a:t>based </a:t>
            </a:r>
            <a:r>
              <a:rPr lang="en-US" sz="2400" dirty="0" smtClean="0"/>
              <a:t>on its </a:t>
            </a:r>
            <a:r>
              <a:rPr lang="en-US" sz="2400" dirty="0"/>
              <a:t>failures. Predictions such as time to next failure, meantime to failure, or total number of </a:t>
            </a:r>
            <a:r>
              <a:rPr lang="en-US" sz="2400" dirty="0" smtClean="0"/>
              <a:t>faults  detected</a:t>
            </a:r>
            <a:r>
              <a:rPr lang="en-US" sz="2400" dirty="0"/>
              <a:t>, are </a:t>
            </a:r>
            <a:r>
              <a:rPr lang="en-US" sz="2400" dirty="0" smtClean="0"/>
              <a:t>examples of </a:t>
            </a:r>
            <a:r>
              <a:rPr lang="en-US" sz="2400" dirty="0"/>
              <a:t>measurements derived from the reliability models</a:t>
            </a:r>
            <a:r>
              <a:rPr lang="en-US" sz="2400" dirty="0" smtClean="0"/>
              <a:t>.</a:t>
            </a:r>
          </a:p>
          <a:p>
            <a:r>
              <a:rPr lang="en-US" sz="2400" dirty="0"/>
              <a:t>Mathematical and statistical functions provide the </a:t>
            </a:r>
            <a:r>
              <a:rPr lang="en-US" sz="2400" dirty="0" smtClean="0"/>
              <a:t>predictions and </a:t>
            </a:r>
            <a:r>
              <a:rPr lang="en-US" sz="2400" dirty="0"/>
              <a:t>degrees of confidence for </a:t>
            </a:r>
            <a:r>
              <a:rPr lang="en-US" sz="2400" dirty="0" smtClean="0"/>
              <a:t>the predictions</a:t>
            </a:r>
            <a:r>
              <a:rPr lang="en-US" sz="2400" dirty="0"/>
              <a:t>. </a:t>
            </a:r>
          </a:p>
        </p:txBody>
      </p:sp>
    </p:spTree>
    <p:extLst>
      <p:ext uri="{BB962C8B-B14F-4D97-AF65-F5344CB8AC3E}">
        <p14:creationId xmlns:p14="http://schemas.microsoft.com/office/powerpoint/2010/main" val="3768204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6">
                    <a:lumMod val="75000"/>
                  </a:schemeClr>
                </a:solidFill>
              </a:rPr>
              <a:t>Modeling and Evaluation Process</a:t>
            </a:r>
          </a:p>
        </p:txBody>
      </p:sp>
      <p:sp>
        <p:nvSpPr>
          <p:cNvPr id="3" name="Content Placeholder 2"/>
          <p:cNvSpPr>
            <a:spLocks noGrp="1"/>
          </p:cNvSpPr>
          <p:nvPr>
            <p:ph idx="1"/>
          </p:nvPr>
        </p:nvSpPr>
        <p:spPr/>
        <p:txBody>
          <a:bodyPr>
            <a:normAutofit/>
          </a:bodyPr>
          <a:lstStyle/>
          <a:p>
            <a:pPr>
              <a:buClr>
                <a:schemeClr val="accent2">
                  <a:lumMod val="75000"/>
                </a:schemeClr>
              </a:buClr>
              <a:buFont typeface="Wingdings" pitchFamily="2" charset="2"/>
              <a:buChar char="v"/>
            </a:pPr>
            <a:r>
              <a:rPr lang="en-US" sz="2800" dirty="0"/>
              <a:t>Analysis of the initial conditions</a:t>
            </a:r>
            <a:r>
              <a:rPr lang="en-US" sz="2800" dirty="0" smtClean="0"/>
              <a:t>.</a:t>
            </a:r>
          </a:p>
          <a:p>
            <a:pPr>
              <a:buClr>
                <a:schemeClr val="accent2">
                  <a:lumMod val="75000"/>
                </a:schemeClr>
              </a:buClr>
              <a:buFont typeface="Wingdings" pitchFamily="2" charset="2"/>
              <a:buChar char="v"/>
            </a:pPr>
            <a:r>
              <a:rPr lang="en-US" sz="2800" dirty="0"/>
              <a:t>Quality </a:t>
            </a:r>
            <a:r>
              <a:rPr lang="en-US" sz="2800" dirty="0" smtClean="0"/>
              <a:t>attributes selection </a:t>
            </a:r>
            <a:r>
              <a:rPr lang="en-US" sz="2800" dirty="0"/>
              <a:t>and its corresponding </a:t>
            </a:r>
            <a:r>
              <a:rPr lang="en-US" sz="2800" dirty="0" smtClean="0"/>
              <a:t>metrics</a:t>
            </a:r>
          </a:p>
          <a:p>
            <a:pPr>
              <a:buClr>
                <a:schemeClr val="accent2">
                  <a:lumMod val="75000"/>
                </a:schemeClr>
              </a:buClr>
              <a:buFont typeface="Wingdings" pitchFamily="2" charset="2"/>
              <a:buChar char="v"/>
            </a:pPr>
            <a:r>
              <a:rPr lang="en-US" sz="2800" dirty="0"/>
              <a:t>Measurement Process</a:t>
            </a:r>
            <a:r>
              <a:rPr lang="en-US" sz="2800" dirty="0" smtClean="0"/>
              <a:t>.</a:t>
            </a:r>
          </a:p>
          <a:p>
            <a:pPr>
              <a:buClr>
                <a:schemeClr val="accent2">
                  <a:lumMod val="75000"/>
                </a:schemeClr>
              </a:buClr>
              <a:buFont typeface="Wingdings" pitchFamily="2" charset="2"/>
              <a:buChar char="v"/>
            </a:pPr>
            <a:r>
              <a:rPr lang="en-US" sz="2800" dirty="0"/>
              <a:t>Choose the probability law associated with the </a:t>
            </a:r>
            <a:r>
              <a:rPr lang="en-US" sz="2800" dirty="0" smtClean="0"/>
              <a:t>population</a:t>
            </a:r>
          </a:p>
          <a:p>
            <a:pPr>
              <a:buClr>
                <a:schemeClr val="accent2">
                  <a:lumMod val="75000"/>
                </a:schemeClr>
              </a:buClr>
              <a:buFont typeface="Wingdings" pitchFamily="2" charset="2"/>
              <a:buChar char="v"/>
            </a:pPr>
            <a:r>
              <a:rPr lang="en-US" sz="2800" dirty="0"/>
              <a:t>Model </a:t>
            </a:r>
            <a:r>
              <a:rPr lang="en-US" sz="2800" dirty="0" smtClean="0"/>
              <a:t>Validation</a:t>
            </a:r>
          </a:p>
          <a:p>
            <a:pPr>
              <a:buClr>
                <a:schemeClr val="accent2">
                  <a:lumMod val="75000"/>
                </a:schemeClr>
              </a:buClr>
              <a:buFont typeface="Wingdings" pitchFamily="2" charset="2"/>
              <a:buChar char="v"/>
            </a:pPr>
            <a:r>
              <a:rPr lang="en-US" sz="2800" dirty="0"/>
              <a:t>Overall evaluation. </a:t>
            </a:r>
            <a:endParaRPr lang="en-US" sz="2800" dirty="0" smtClean="0"/>
          </a:p>
        </p:txBody>
      </p:sp>
    </p:spTree>
    <p:extLst>
      <p:ext uri="{BB962C8B-B14F-4D97-AF65-F5344CB8AC3E}">
        <p14:creationId xmlns:p14="http://schemas.microsoft.com/office/powerpoint/2010/main" val="206360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rmAutofit/>
          </a:bodyPr>
          <a:lstStyle/>
          <a:p>
            <a:r>
              <a:rPr lang="en-US" sz="4000" dirty="0" smtClean="0">
                <a:solidFill>
                  <a:schemeClr val="accent4">
                    <a:lumMod val="75000"/>
                  </a:schemeClr>
                </a:solidFill>
                <a:effectLst>
                  <a:outerShdw blurRad="38100" dist="38100" dir="2700000" algn="tl">
                    <a:srgbClr val="000000">
                      <a:alpha val="43137"/>
                    </a:srgbClr>
                  </a:outerShdw>
                </a:effectLst>
                <a:latin typeface="Lato Black" pitchFamily="34" charset="0"/>
              </a:rPr>
              <a:t>Performance, scalability and reliability issues</a:t>
            </a:r>
            <a:endParaRPr lang="en-US" sz="4000" dirty="0">
              <a:solidFill>
                <a:schemeClr val="accent4">
                  <a:lumMod val="75000"/>
                </a:schemeClr>
              </a:solidFill>
              <a:effectLst>
                <a:outerShdw blurRad="38100" dist="38100" dir="2700000" algn="tl">
                  <a:srgbClr val="000000">
                    <a:alpha val="43137"/>
                  </a:srgbClr>
                </a:outerShdw>
              </a:effectLst>
              <a:latin typeface="Lato Black" pitchFamily="34" charset="0"/>
            </a:endParaRPr>
          </a:p>
        </p:txBody>
      </p:sp>
      <p:sp>
        <p:nvSpPr>
          <p:cNvPr id="3" name="Content Placeholder 2"/>
          <p:cNvSpPr>
            <a:spLocks noGrp="1"/>
          </p:cNvSpPr>
          <p:nvPr>
            <p:ph idx="1"/>
          </p:nvPr>
        </p:nvSpPr>
        <p:spPr>
          <a:xfrm>
            <a:off x="457200" y="1752600"/>
            <a:ext cx="8229600" cy="4495800"/>
          </a:xfrm>
        </p:spPr>
        <p:txBody>
          <a:bodyPr>
            <a:noAutofit/>
          </a:bodyPr>
          <a:lstStyle/>
          <a:p>
            <a:r>
              <a:rPr lang="en-US" sz="2400" dirty="0" smtClean="0"/>
              <a:t>Each independent testing procedure has to be incorporated into a single collective scenario that would simulate the real-time use of the product implementation.</a:t>
            </a:r>
          </a:p>
          <a:p>
            <a:r>
              <a:rPr lang="en-US" sz="2400" dirty="0" smtClean="0"/>
              <a:t>criteria to be declared a success:</a:t>
            </a:r>
          </a:p>
          <a:p>
            <a:r>
              <a:rPr lang="en-US" sz="2400" dirty="0" smtClean="0"/>
              <a:t>no exceptions in log ﬁles;</a:t>
            </a:r>
          </a:p>
          <a:p>
            <a:r>
              <a:rPr lang="en-US" sz="2400" dirty="0" smtClean="0"/>
              <a:t>no error messages in application and servlet engine log ﬁles;</a:t>
            </a:r>
          </a:p>
          <a:p>
            <a:r>
              <a:rPr lang="en-US" sz="2400" dirty="0" smtClean="0"/>
              <a:t>no deadlocks or memory leaks;</a:t>
            </a:r>
          </a:p>
          <a:p>
            <a:r>
              <a:rPr lang="en-US" sz="2400" dirty="0" smtClean="0"/>
              <a:t>no performance bottlenecks that can be attributed to size of data ;</a:t>
            </a:r>
          </a:p>
          <a:p>
            <a:r>
              <a:rPr lang="en-US" sz="2400" dirty="0" smtClean="0"/>
              <a:t>system performs with stability beyond two hours from startup time</a:t>
            </a:r>
          </a:p>
          <a:p>
            <a:endParaRPr lang="en-US" sz="2400" dirty="0"/>
          </a:p>
        </p:txBody>
      </p:sp>
    </p:spTree>
    <p:extLst>
      <p:ext uri="{BB962C8B-B14F-4D97-AF65-F5344CB8AC3E}">
        <p14:creationId xmlns:p14="http://schemas.microsoft.com/office/powerpoint/2010/main" val="88545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Security </a:t>
            </a:r>
            <a:endParaRPr lang="en-US" dirty="0"/>
          </a:p>
        </p:txBody>
      </p:sp>
      <p:pic>
        <p:nvPicPr>
          <p:cNvPr id="1026" name="Picture 2" descr="E:\Semester-5\VinayKumar\h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91145"/>
            <a:ext cx="8222333" cy="375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6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101</TotalTime>
  <Words>701</Words>
  <Application>Microsoft Office PowerPoint</Application>
  <PresentationFormat>On-screen Show (4:3)</PresentationFormat>
  <Paragraphs>83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Computer Networking </vt:lpstr>
      <vt:lpstr>Topics </vt:lpstr>
      <vt:lpstr>Reliability of Web Application </vt:lpstr>
      <vt:lpstr>WEB TESTING AND QUALITY ASSURANCE</vt:lpstr>
      <vt:lpstr>CONTD…</vt:lpstr>
      <vt:lpstr>Web Modeling and Testing Techniques</vt:lpstr>
      <vt:lpstr>Modeling and Evaluation Process</vt:lpstr>
      <vt:lpstr>Performance, scalability and reliability issues</vt:lpstr>
      <vt:lpstr>Web Application Security </vt:lpstr>
      <vt:lpstr>Web Apps –Prime Target for Attacker</vt:lpstr>
      <vt:lpstr>HOW WEB APPLICATION BECOME VULNERABLE</vt:lpstr>
      <vt:lpstr>Dark Web</vt:lpstr>
      <vt:lpstr>Contd…</vt:lpstr>
      <vt:lpstr>Attack Methodology </vt:lpstr>
      <vt:lpstr>Why Web Security Is So Important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Windows User</dc:creator>
  <cp:lastModifiedBy>Windows User</cp:lastModifiedBy>
  <cp:revision>12</cp:revision>
  <dcterms:created xsi:type="dcterms:W3CDTF">2020-09-22T09:17:35Z</dcterms:created>
  <dcterms:modified xsi:type="dcterms:W3CDTF">2020-09-22T19:26:35Z</dcterms:modified>
</cp:coreProperties>
</file>