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85" r:id="rId9"/>
    <p:sldId id="286" r:id="rId10"/>
    <p:sldId id="287" r:id="rId11"/>
    <p:sldId id="288" r:id="rId12"/>
    <p:sldId id="263" r:id="rId13"/>
    <p:sldId id="289" r:id="rId14"/>
    <p:sldId id="265" r:id="rId15"/>
    <p:sldId id="290" r:id="rId16"/>
    <p:sldId id="266" r:id="rId17"/>
    <p:sldId id="267" r:id="rId18"/>
    <p:sldId id="291" r:id="rId19"/>
    <p:sldId id="269" r:id="rId20"/>
    <p:sldId id="270" r:id="rId21"/>
    <p:sldId id="271" r:id="rId22"/>
    <p:sldId id="272" r:id="rId23"/>
    <p:sldId id="292" r:id="rId24"/>
    <p:sldId id="273" r:id="rId25"/>
    <p:sldId id="293" r:id="rId26"/>
    <p:sldId id="274" r:id="rId27"/>
    <p:sldId id="275" r:id="rId28"/>
    <p:sldId id="276" r:id="rId29"/>
    <p:sldId id="277" r:id="rId30"/>
    <p:sldId id="278" r:id="rId31"/>
    <p:sldId id="280" r:id="rId32"/>
    <p:sldId id="294" r:id="rId33"/>
    <p:sldId id="281" r:id="rId34"/>
    <p:sldId id="282" r:id="rId35"/>
    <p:sldId id="295" r:id="rId36"/>
    <p:sldId id="283" r:id="rId37"/>
    <p:sldId id="284" r:id="rId3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22" autoAdjust="0"/>
  </p:normalViewPr>
  <p:slideViewPr>
    <p:cSldViewPr>
      <p:cViewPr varScale="1">
        <p:scale>
          <a:sx n="131" d="100"/>
          <a:sy n="131" d="100"/>
        </p:scale>
        <p:origin x="-204"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8762"/>
            <a:ext cx="8362899" cy="4222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600" b="0" i="0">
                <a:solidFill>
                  <a:srgbClr val="124F5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2062860" y="281431"/>
            <a:ext cx="5018278" cy="635000"/>
          </a:xfrm>
          <a:prstGeom prst="rect">
            <a:avLst/>
          </a:prstGeom>
        </p:spPr>
        <p:txBody>
          <a:bodyPr wrap="square" lIns="0" tIns="0" rIns="0" bIns="0">
            <a:spAutoFit/>
          </a:bodyPr>
          <a:lstStyle>
            <a:lvl1pPr>
              <a:defRPr sz="3600" b="1" i="0">
                <a:solidFill>
                  <a:srgbClr val="CC0000"/>
                </a:solidFill>
                <a:latin typeface="Verdana"/>
                <a:cs typeface="Verdana"/>
              </a:defRPr>
            </a:lvl1pPr>
          </a:lstStyle>
          <a:p>
            <a:endParaRPr/>
          </a:p>
        </p:txBody>
      </p:sp>
      <p:sp>
        <p:nvSpPr>
          <p:cNvPr id="3" name="Holder 3"/>
          <p:cNvSpPr>
            <a:spLocks noGrp="1"/>
          </p:cNvSpPr>
          <p:nvPr>
            <p:ph type="body" idx="1"/>
          </p:nvPr>
        </p:nvSpPr>
        <p:spPr>
          <a:xfrm>
            <a:off x="613714" y="1160608"/>
            <a:ext cx="7916570" cy="3342640"/>
          </a:xfrm>
          <a:prstGeom prst="rect">
            <a:avLst/>
          </a:prstGeom>
        </p:spPr>
        <p:txBody>
          <a:bodyPr wrap="square" lIns="0" tIns="0" rIns="0" bIns="0">
            <a:spAutoFit/>
          </a:bodyPr>
          <a:lstStyle>
            <a:lvl1pPr>
              <a:defRPr sz="1600" b="0" i="0">
                <a:solidFill>
                  <a:srgbClr val="124F5C"/>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11/6/2022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63195">
              <a:lnSpc>
                <a:spcPct val="100000"/>
              </a:lnSpc>
              <a:spcBef>
                <a:spcPts val="95"/>
              </a:spcBef>
            </a:pPr>
            <a:r>
              <a:rPr spc="-100" dirty="0"/>
              <a:t>Capstone</a:t>
            </a:r>
            <a:r>
              <a:rPr spc="-165" dirty="0"/>
              <a:t> </a:t>
            </a:r>
            <a:r>
              <a:rPr sz="4000" spc="-204" dirty="0"/>
              <a:t>Project-2</a:t>
            </a:r>
            <a:endParaRPr sz="4000"/>
          </a:p>
        </p:txBody>
      </p:sp>
      <p:sp>
        <p:nvSpPr>
          <p:cNvPr id="3" name="object 3"/>
          <p:cNvSpPr txBox="1"/>
          <p:nvPr/>
        </p:nvSpPr>
        <p:spPr>
          <a:xfrm>
            <a:off x="1271777" y="1502410"/>
            <a:ext cx="6753859" cy="1803058"/>
          </a:xfrm>
          <a:prstGeom prst="rect">
            <a:avLst/>
          </a:prstGeom>
        </p:spPr>
        <p:txBody>
          <a:bodyPr vert="horz" wrap="square" lIns="0" tIns="12700" rIns="0" bIns="0" rtlCol="0">
            <a:spAutoFit/>
          </a:bodyPr>
          <a:lstStyle/>
          <a:p>
            <a:pPr marL="2126615" marR="5080" indent="-2114550">
              <a:lnSpc>
                <a:spcPct val="100000"/>
              </a:lnSpc>
              <a:spcBef>
                <a:spcPts val="100"/>
              </a:spcBef>
            </a:pPr>
            <a:r>
              <a:rPr sz="3600" b="1" spc="-150" dirty="0">
                <a:solidFill>
                  <a:srgbClr val="124F5C"/>
                </a:solidFill>
                <a:latin typeface="Verdana"/>
                <a:cs typeface="Verdana"/>
              </a:rPr>
              <a:t>Seoul</a:t>
            </a:r>
            <a:r>
              <a:rPr sz="3600" b="1" spc="-185" dirty="0">
                <a:solidFill>
                  <a:srgbClr val="124F5C"/>
                </a:solidFill>
                <a:latin typeface="Verdana"/>
                <a:cs typeface="Verdana"/>
              </a:rPr>
              <a:t> </a:t>
            </a:r>
            <a:r>
              <a:rPr sz="3600" b="1" spc="-75" dirty="0">
                <a:solidFill>
                  <a:srgbClr val="124F5C"/>
                </a:solidFill>
                <a:latin typeface="Verdana"/>
                <a:cs typeface="Verdana"/>
              </a:rPr>
              <a:t>Bike</a:t>
            </a:r>
            <a:r>
              <a:rPr sz="3600" b="1" spc="-195" dirty="0">
                <a:solidFill>
                  <a:srgbClr val="124F5C"/>
                </a:solidFill>
                <a:latin typeface="Verdana"/>
                <a:cs typeface="Verdana"/>
              </a:rPr>
              <a:t> </a:t>
            </a:r>
            <a:r>
              <a:rPr sz="3600" b="1" spc="-140" dirty="0">
                <a:solidFill>
                  <a:srgbClr val="124F5C"/>
                </a:solidFill>
                <a:latin typeface="Verdana"/>
                <a:cs typeface="Verdana"/>
              </a:rPr>
              <a:t>Sharing</a:t>
            </a:r>
            <a:r>
              <a:rPr sz="3600" b="1" spc="-180" dirty="0">
                <a:solidFill>
                  <a:srgbClr val="124F5C"/>
                </a:solidFill>
                <a:latin typeface="Verdana"/>
                <a:cs typeface="Verdana"/>
              </a:rPr>
              <a:t> </a:t>
            </a:r>
            <a:r>
              <a:rPr sz="3600" b="1" spc="-65" dirty="0">
                <a:solidFill>
                  <a:srgbClr val="124F5C"/>
                </a:solidFill>
                <a:latin typeface="Verdana"/>
                <a:cs typeface="Verdana"/>
              </a:rPr>
              <a:t>Demand  </a:t>
            </a:r>
            <a:r>
              <a:rPr sz="3600" b="1" spc="-95" dirty="0">
                <a:solidFill>
                  <a:srgbClr val="124F5C"/>
                </a:solidFill>
                <a:latin typeface="Verdana"/>
                <a:cs typeface="Verdana"/>
              </a:rPr>
              <a:t>Prediction</a:t>
            </a:r>
            <a:endParaRPr sz="3600">
              <a:latin typeface="Verdana"/>
              <a:cs typeface="Verdana"/>
            </a:endParaRPr>
          </a:p>
          <a:p>
            <a:pPr marL="2535555" marR="2391410" algn="ctr">
              <a:lnSpc>
                <a:spcPct val="100400"/>
              </a:lnSpc>
              <a:spcBef>
                <a:spcPts val="2180"/>
              </a:spcBef>
            </a:pPr>
            <a:r>
              <a:rPr lang="en-IN" sz="2600" b="1" spc="-110" dirty="0" smtClean="0">
                <a:solidFill>
                  <a:srgbClr val="124F5C"/>
                </a:solidFill>
                <a:latin typeface="Verdana"/>
                <a:cs typeface="Verdana"/>
              </a:rPr>
              <a:t>Jayesh</a:t>
            </a:r>
            <a:endParaRPr sz="24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7384898" cy="629018"/>
          </a:xfrm>
          <a:prstGeom prst="rect">
            <a:avLst/>
          </a:prstGeom>
        </p:spPr>
        <p:txBody>
          <a:bodyPr vert="horz" wrap="square" lIns="0" tIns="13335" rIns="0" bIns="0" rtlCol="0">
            <a:spAutoFit/>
          </a:bodyPr>
          <a:lstStyle/>
          <a:p>
            <a:r>
              <a:rPr lang="en-US" sz="2000" dirty="0" smtClean="0"/>
              <a:t>Relation between Rented bikes and Functioning/Non-</a:t>
            </a:r>
            <a:r>
              <a:rPr lang="en-US" sz="2000" dirty="0" err="1" smtClean="0"/>
              <a:t>Func</a:t>
            </a:r>
            <a:r>
              <a:rPr lang="en-US" sz="2000" dirty="0" smtClean="0"/>
              <a:t> Hours</a:t>
            </a:r>
            <a:endParaRPr lang="en-US" sz="2000" dirty="0"/>
          </a:p>
        </p:txBody>
      </p:sp>
      <p:pic>
        <p:nvPicPr>
          <p:cNvPr id="3" name="object 3"/>
          <p:cNvPicPr/>
          <p:nvPr/>
        </p:nvPicPr>
        <p:blipFill>
          <a:blip r:embed="rId2"/>
          <a:stretch>
            <a:fillRect/>
          </a:stretch>
        </p:blipFill>
        <p:spPr>
          <a:xfrm>
            <a:off x="304800" y="1400003"/>
            <a:ext cx="8382000" cy="2285476"/>
          </a:xfrm>
          <a:prstGeom prst="rect">
            <a:avLst/>
          </a:prstGeom>
        </p:spPr>
      </p:pic>
      <p:sp>
        <p:nvSpPr>
          <p:cNvPr id="5" name="TextBox 4"/>
          <p:cNvSpPr txBox="1"/>
          <p:nvPr/>
        </p:nvSpPr>
        <p:spPr>
          <a:xfrm>
            <a:off x="685800" y="3943350"/>
            <a:ext cx="7924800" cy="830997"/>
          </a:xfrm>
          <a:prstGeom prst="rect">
            <a:avLst/>
          </a:prstGeom>
          <a:noFill/>
        </p:spPr>
        <p:txBody>
          <a:bodyPr wrap="square" rtlCol="0">
            <a:spAutoFit/>
          </a:bodyPr>
          <a:lstStyle/>
          <a:p>
            <a:pPr>
              <a:buFont typeface="Arial" pitchFamily="34" charset="0"/>
              <a:buChar char="•"/>
            </a:pPr>
            <a:r>
              <a:rPr lang="en-US" sz="1600" dirty="0" smtClean="0"/>
              <a:t>There is no rented bike counts in Non-Functioning hours</a:t>
            </a:r>
          </a:p>
          <a:p>
            <a:pPr>
              <a:buFont typeface="Arial" pitchFamily="34" charset="0"/>
              <a:buChar char="•"/>
            </a:pPr>
            <a:r>
              <a:rPr lang="en-US" sz="1600" dirty="0"/>
              <a:t>Number of rented bikes is on Non holidays are higher compared to Holidays. Also, having high number of rented bikes in all 24 hours is higher in Non holidays compared to Holidays.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7384898" cy="629018"/>
          </a:xfrm>
          <a:prstGeom prst="rect">
            <a:avLst/>
          </a:prstGeom>
        </p:spPr>
        <p:txBody>
          <a:bodyPr vert="horz" wrap="square" lIns="0" tIns="13335" rIns="0" bIns="0" rtlCol="0">
            <a:spAutoFit/>
          </a:bodyPr>
          <a:lstStyle/>
          <a:p>
            <a:r>
              <a:rPr lang="en-US" sz="2000" dirty="0" smtClean="0"/>
              <a:t>Relation between Rented bikes and Functioning/Non-</a:t>
            </a:r>
            <a:r>
              <a:rPr lang="en-US" sz="2000" dirty="0" err="1" smtClean="0"/>
              <a:t>Func</a:t>
            </a:r>
            <a:r>
              <a:rPr lang="en-US" sz="2000" dirty="0" smtClean="0"/>
              <a:t> Hours</a:t>
            </a:r>
            <a:endParaRPr lang="en-US" sz="2000" dirty="0"/>
          </a:p>
        </p:txBody>
      </p:sp>
      <p:pic>
        <p:nvPicPr>
          <p:cNvPr id="3" name="object 3"/>
          <p:cNvPicPr/>
          <p:nvPr/>
        </p:nvPicPr>
        <p:blipFill>
          <a:blip r:embed="rId2"/>
          <a:stretch>
            <a:fillRect/>
          </a:stretch>
        </p:blipFill>
        <p:spPr>
          <a:xfrm>
            <a:off x="304801" y="1400003"/>
            <a:ext cx="8381997" cy="22854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5098898" cy="381515"/>
          </a:xfrm>
          <a:prstGeom prst="rect">
            <a:avLst/>
          </a:prstGeom>
        </p:spPr>
        <p:txBody>
          <a:bodyPr vert="horz" wrap="square" lIns="0" tIns="12065" rIns="0" bIns="0" rtlCol="0">
            <a:spAutoFit/>
          </a:bodyPr>
          <a:lstStyle/>
          <a:p>
            <a:r>
              <a:rPr lang="en-US" sz="2400" dirty="0" smtClean="0"/>
              <a:t>Rented</a:t>
            </a:r>
            <a:r>
              <a:rPr lang="en-US" sz="2400" dirty="0" smtClean="0"/>
              <a:t> bike </a:t>
            </a:r>
            <a:r>
              <a:rPr lang="en-US" sz="2400" dirty="0" err="1" smtClean="0"/>
              <a:t>vs</a:t>
            </a:r>
            <a:r>
              <a:rPr lang="en-US" sz="2400" dirty="0" smtClean="0"/>
              <a:t> weekday</a:t>
            </a:r>
            <a:endParaRPr lang="en-US" sz="2400" dirty="0"/>
          </a:p>
        </p:txBody>
      </p:sp>
      <p:pic>
        <p:nvPicPr>
          <p:cNvPr id="3" name="object 3"/>
          <p:cNvPicPr/>
          <p:nvPr/>
        </p:nvPicPr>
        <p:blipFill>
          <a:blip r:embed="rId2"/>
          <a:stretch>
            <a:fillRect/>
          </a:stretch>
        </p:blipFill>
        <p:spPr>
          <a:xfrm>
            <a:off x="1371600" y="1276350"/>
            <a:ext cx="5547873" cy="2426025"/>
          </a:xfrm>
          <a:prstGeom prst="rect">
            <a:avLst/>
          </a:prstGeom>
        </p:spPr>
      </p:pic>
      <p:sp>
        <p:nvSpPr>
          <p:cNvPr id="4" name="object 4"/>
          <p:cNvSpPr txBox="1"/>
          <p:nvPr/>
        </p:nvSpPr>
        <p:spPr>
          <a:xfrm>
            <a:off x="832510" y="4368495"/>
            <a:ext cx="7494905" cy="443711"/>
          </a:xfrm>
          <a:prstGeom prst="rect">
            <a:avLst/>
          </a:prstGeom>
        </p:spPr>
        <p:txBody>
          <a:bodyPr vert="horz" wrap="square" lIns="0" tIns="12700" rIns="0" bIns="0" rtlCol="0">
            <a:spAutoFit/>
          </a:bodyPr>
          <a:lstStyle/>
          <a:p>
            <a:pPr marL="329565" indent="-317500">
              <a:lnSpc>
                <a:spcPct val="100000"/>
              </a:lnSpc>
              <a:spcBef>
                <a:spcPts val="100"/>
              </a:spcBef>
              <a:buChar char="●"/>
              <a:tabLst>
                <a:tab pos="329565" algn="l"/>
                <a:tab pos="330200" algn="l"/>
              </a:tabLst>
            </a:pPr>
            <a:r>
              <a:rPr lang="en-US" sz="1400" dirty="0"/>
              <a:t>Sunday have lowest number of rented bikes compared to other </a:t>
            </a:r>
            <a:r>
              <a:rPr lang="en-US" sz="1400" dirty="0" smtClean="0"/>
              <a:t>weekdays and we already have seen that there is low number of rented bikes on Holidays</a:t>
            </a:r>
            <a:endParaRPr sz="14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6165698" cy="319959"/>
          </a:xfrm>
          <a:prstGeom prst="rect">
            <a:avLst/>
          </a:prstGeom>
        </p:spPr>
        <p:txBody>
          <a:bodyPr vert="horz" wrap="square" lIns="0" tIns="12065" rIns="0" bIns="0" rtlCol="0">
            <a:spAutoFit/>
          </a:bodyPr>
          <a:lstStyle/>
          <a:p>
            <a:r>
              <a:rPr lang="en-IN" sz="2000" dirty="0" smtClean="0"/>
              <a:t>Distribution along with Days and Hours</a:t>
            </a:r>
            <a:endParaRPr lang="en-US" sz="2000" dirty="0"/>
          </a:p>
        </p:txBody>
      </p:sp>
      <p:pic>
        <p:nvPicPr>
          <p:cNvPr id="3" name="object 3"/>
          <p:cNvPicPr/>
          <p:nvPr/>
        </p:nvPicPr>
        <p:blipFill>
          <a:blip r:embed="rId2"/>
          <a:stretch>
            <a:fillRect/>
          </a:stretch>
        </p:blipFill>
        <p:spPr>
          <a:xfrm>
            <a:off x="304800" y="895350"/>
            <a:ext cx="8153400" cy="3200400"/>
          </a:xfrm>
          <a:prstGeom prst="rect">
            <a:avLst/>
          </a:prstGeom>
        </p:spPr>
      </p:pic>
      <p:sp>
        <p:nvSpPr>
          <p:cNvPr id="4" name="object 4"/>
          <p:cNvSpPr txBox="1"/>
          <p:nvPr/>
        </p:nvSpPr>
        <p:spPr>
          <a:xfrm>
            <a:off x="832510" y="4368495"/>
            <a:ext cx="7494905" cy="443711"/>
          </a:xfrm>
          <a:prstGeom prst="rect">
            <a:avLst/>
          </a:prstGeom>
        </p:spPr>
        <p:txBody>
          <a:bodyPr vert="horz" wrap="square" lIns="0" tIns="12700" rIns="0" bIns="0" rtlCol="0">
            <a:spAutoFit/>
          </a:bodyPr>
          <a:lstStyle/>
          <a:p>
            <a:pPr marL="329565" indent="-317500">
              <a:lnSpc>
                <a:spcPct val="100000"/>
              </a:lnSpc>
              <a:spcBef>
                <a:spcPts val="100"/>
              </a:spcBef>
              <a:buChar char="●"/>
              <a:tabLst>
                <a:tab pos="329565" algn="l"/>
                <a:tab pos="330200" algn="l"/>
              </a:tabLst>
            </a:pPr>
            <a:r>
              <a:rPr lang="en-US" sz="1400" dirty="0"/>
              <a:t>As we have observed 7 to 8AM are the most rented bike hours and 5 to 7 PM also, but we can see that even in these busiest hours </a:t>
            </a:r>
            <a:r>
              <a:rPr lang="en-US" sz="1400" dirty="0" err="1"/>
              <a:t>sunday</a:t>
            </a:r>
            <a:r>
              <a:rPr lang="en-US" sz="1400" dirty="0"/>
              <a:t> have very less number of rented bikes</a:t>
            </a:r>
            <a:endParaRPr sz="14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3401695" cy="319959"/>
          </a:xfrm>
          <a:prstGeom prst="rect">
            <a:avLst/>
          </a:prstGeom>
        </p:spPr>
        <p:txBody>
          <a:bodyPr vert="horz" wrap="square" lIns="0" tIns="12065" rIns="0" bIns="0" rtlCol="0">
            <a:spAutoFit/>
          </a:bodyPr>
          <a:lstStyle/>
          <a:p>
            <a:pPr marL="12700">
              <a:lnSpc>
                <a:spcPct val="100000"/>
              </a:lnSpc>
              <a:spcBef>
                <a:spcPts val="95"/>
              </a:spcBef>
            </a:pPr>
            <a:r>
              <a:rPr lang="en-IN" sz="2000" spc="-85" dirty="0" smtClean="0"/>
              <a:t>Temperature</a:t>
            </a:r>
            <a:endParaRPr sz="2000"/>
          </a:p>
        </p:txBody>
      </p:sp>
      <p:pic>
        <p:nvPicPr>
          <p:cNvPr id="3" name="object 3"/>
          <p:cNvPicPr/>
          <p:nvPr/>
        </p:nvPicPr>
        <p:blipFill>
          <a:blip r:embed="rId2" cstate="print"/>
          <a:stretch>
            <a:fillRect/>
          </a:stretch>
        </p:blipFill>
        <p:spPr>
          <a:xfrm>
            <a:off x="536448" y="1257300"/>
            <a:ext cx="3959352" cy="2116836"/>
          </a:xfrm>
          <a:prstGeom prst="rect">
            <a:avLst/>
          </a:prstGeom>
        </p:spPr>
      </p:pic>
      <p:sp>
        <p:nvSpPr>
          <p:cNvPr id="4" name="object 4"/>
          <p:cNvSpPr txBox="1"/>
          <p:nvPr/>
        </p:nvSpPr>
        <p:spPr>
          <a:xfrm>
            <a:off x="756310" y="4185920"/>
            <a:ext cx="7515225" cy="684803"/>
          </a:xfrm>
          <a:prstGeom prst="rect">
            <a:avLst/>
          </a:prstGeom>
        </p:spPr>
        <p:txBody>
          <a:bodyPr vert="horz" wrap="square" lIns="0" tIns="12700" rIns="0" bIns="0" rtlCol="0">
            <a:spAutoFit/>
          </a:bodyPr>
          <a:lstStyle/>
          <a:p>
            <a:pPr marL="329565" indent="-317500">
              <a:lnSpc>
                <a:spcPct val="100000"/>
              </a:lnSpc>
              <a:spcBef>
                <a:spcPts val="100"/>
              </a:spcBef>
              <a:buClr>
                <a:srgbClr val="202020"/>
              </a:buClr>
              <a:buChar char="●"/>
              <a:tabLst>
                <a:tab pos="329565" algn="l"/>
                <a:tab pos="330200" algn="l"/>
              </a:tabLst>
            </a:pPr>
            <a:r>
              <a:rPr sz="1400" spc="-5" dirty="0">
                <a:latin typeface="Arial MT"/>
                <a:cs typeface="Arial MT"/>
              </a:rPr>
              <a:t>The</a:t>
            </a:r>
            <a:r>
              <a:rPr sz="1400" spc="-20" dirty="0">
                <a:latin typeface="Arial MT"/>
                <a:cs typeface="Arial MT"/>
              </a:rPr>
              <a:t> </a:t>
            </a:r>
            <a:r>
              <a:rPr sz="1400" dirty="0">
                <a:latin typeface="Arial MT"/>
                <a:cs typeface="Arial MT"/>
              </a:rPr>
              <a:t>bike</a:t>
            </a:r>
            <a:r>
              <a:rPr sz="1400" spc="-15" dirty="0">
                <a:latin typeface="Arial MT"/>
                <a:cs typeface="Arial MT"/>
              </a:rPr>
              <a:t> </a:t>
            </a:r>
            <a:r>
              <a:rPr sz="1400" dirty="0">
                <a:latin typeface="Arial MT"/>
                <a:cs typeface="Arial MT"/>
              </a:rPr>
              <a:t>count</a:t>
            </a:r>
            <a:r>
              <a:rPr sz="1400" spc="-25" dirty="0">
                <a:latin typeface="Arial MT"/>
                <a:cs typeface="Arial MT"/>
              </a:rPr>
              <a:t> </a:t>
            </a:r>
            <a:r>
              <a:rPr sz="1400" dirty="0">
                <a:latin typeface="Arial MT"/>
                <a:cs typeface="Arial MT"/>
              </a:rPr>
              <a:t>increases</a:t>
            </a:r>
            <a:r>
              <a:rPr sz="1400" spc="-35" dirty="0">
                <a:latin typeface="Arial MT"/>
                <a:cs typeface="Arial MT"/>
              </a:rPr>
              <a:t> </a:t>
            </a:r>
            <a:r>
              <a:rPr sz="1400" spc="-5" dirty="0">
                <a:latin typeface="Arial MT"/>
                <a:cs typeface="Arial MT"/>
              </a:rPr>
              <a:t>with</a:t>
            </a:r>
            <a:r>
              <a:rPr sz="1400" spc="10" dirty="0">
                <a:latin typeface="Arial MT"/>
                <a:cs typeface="Arial MT"/>
              </a:rPr>
              <a:t> </a:t>
            </a:r>
            <a:r>
              <a:rPr sz="1400" spc="-5" dirty="0">
                <a:latin typeface="Arial MT"/>
                <a:cs typeface="Arial MT"/>
              </a:rPr>
              <a:t>temperature.</a:t>
            </a:r>
            <a:r>
              <a:rPr sz="1400" spc="-50" dirty="0">
                <a:latin typeface="Arial MT"/>
                <a:cs typeface="Arial MT"/>
              </a:rPr>
              <a:t> </a:t>
            </a:r>
            <a:r>
              <a:rPr sz="1400" spc="-5" dirty="0">
                <a:latin typeface="Arial MT"/>
                <a:cs typeface="Arial MT"/>
              </a:rPr>
              <a:t>The </a:t>
            </a:r>
            <a:r>
              <a:rPr sz="1400" dirty="0">
                <a:latin typeface="Arial MT"/>
                <a:cs typeface="Arial MT"/>
              </a:rPr>
              <a:t>demand</a:t>
            </a:r>
            <a:r>
              <a:rPr sz="1400" spc="-30" dirty="0">
                <a:latin typeface="Arial MT"/>
                <a:cs typeface="Arial MT"/>
              </a:rPr>
              <a:t> </a:t>
            </a:r>
            <a:r>
              <a:rPr sz="1400" dirty="0">
                <a:latin typeface="Arial MT"/>
                <a:cs typeface="Arial MT"/>
              </a:rPr>
              <a:t>is</a:t>
            </a:r>
            <a:r>
              <a:rPr sz="1400" spc="5" dirty="0">
                <a:latin typeface="Arial MT"/>
                <a:cs typeface="Arial MT"/>
              </a:rPr>
              <a:t> </a:t>
            </a:r>
            <a:r>
              <a:rPr sz="1400" spc="-5" dirty="0">
                <a:solidFill>
                  <a:srgbClr val="CC0000"/>
                </a:solidFill>
                <a:latin typeface="Arial MT"/>
                <a:cs typeface="Arial MT"/>
              </a:rPr>
              <a:t>maximum</a:t>
            </a:r>
            <a:r>
              <a:rPr sz="1400" spc="5" dirty="0">
                <a:solidFill>
                  <a:srgbClr val="CC0000"/>
                </a:solidFill>
                <a:latin typeface="Arial MT"/>
                <a:cs typeface="Arial MT"/>
              </a:rPr>
              <a:t> </a:t>
            </a:r>
            <a:r>
              <a:rPr sz="1400" dirty="0">
                <a:latin typeface="Arial MT"/>
                <a:cs typeface="Arial MT"/>
              </a:rPr>
              <a:t>around</a:t>
            </a:r>
            <a:r>
              <a:rPr sz="1400" spc="-45" dirty="0">
                <a:latin typeface="Arial MT"/>
                <a:cs typeface="Arial MT"/>
              </a:rPr>
              <a:t> </a:t>
            </a:r>
            <a:r>
              <a:rPr sz="1400" spc="-5" dirty="0">
                <a:solidFill>
                  <a:srgbClr val="FF0000"/>
                </a:solidFill>
                <a:latin typeface="Arial MT"/>
                <a:cs typeface="Arial MT"/>
              </a:rPr>
              <a:t>25-35</a:t>
            </a:r>
            <a:r>
              <a:rPr sz="1400" spc="-15" dirty="0">
                <a:solidFill>
                  <a:srgbClr val="FF0000"/>
                </a:solidFill>
                <a:latin typeface="Arial MT"/>
                <a:cs typeface="Arial MT"/>
              </a:rPr>
              <a:t> </a:t>
            </a:r>
            <a:r>
              <a:rPr sz="1400" spc="-5" dirty="0">
                <a:solidFill>
                  <a:srgbClr val="FF0000"/>
                </a:solidFill>
                <a:latin typeface="Arial MT"/>
                <a:cs typeface="Arial MT"/>
              </a:rPr>
              <a:t>°</a:t>
            </a:r>
            <a:r>
              <a:rPr sz="1400" spc="-5">
                <a:solidFill>
                  <a:srgbClr val="FF0000"/>
                </a:solidFill>
                <a:latin typeface="Arial MT"/>
                <a:cs typeface="Arial MT"/>
              </a:rPr>
              <a:t>C</a:t>
            </a:r>
            <a:r>
              <a:rPr sz="1400" spc="-5" smtClean="0">
                <a:solidFill>
                  <a:srgbClr val="FF0000"/>
                </a:solidFill>
                <a:latin typeface="Arial MT"/>
                <a:cs typeface="Arial MT"/>
              </a:rPr>
              <a:t>.</a:t>
            </a:r>
            <a:endParaRPr lang="en-IN" sz="1400" spc="-5" dirty="0" smtClean="0">
              <a:solidFill>
                <a:srgbClr val="FF0000"/>
              </a:solidFill>
              <a:latin typeface="Arial MT"/>
              <a:cs typeface="Arial MT"/>
            </a:endParaRPr>
          </a:p>
          <a:p>
            <a:pPr marL="329565" indent="-317500">
              <a:spcBef>
                <a:spcPts val="100"/>
              </a:spcBef>
              <a:buClr>
                <a:srgbClr val="202020"/>
              </a:buClr>
              <a:buFontTx/>
              <a:buChar char="●"/>
              <a:tabLst>
                <a:tab pos="329565" algn="l"/>
                <a:tab pos="330200" algn="l"/>
              </a:tabLst>
            </a:pPr>
            <a:r>
              <a:rPr lang="en-US" sz="1400" dirty="0"/>
              <a:t>Very less number of rented bikes below 0°C</a:t>
            </a:r>
          </a:p>
          <a:p>
            <a:pPr marL="329565" indent="-317500">
              <a:lnSpc>
                <a:spcPct val="100000"/>
              </a:lnSpc>
              <a:spcBef>
                <a:spcPts val="100"/>
              </a:spcBef>
              <a:buClr>
                <a:srgbClr val="202020"/>
              </a:buClr>
              <a:buChar char="●"/>
              <a:tabLst>
                <a:tab pos="329565" algn="l"/>
                <a:tab pos="330200" algn="l"/>
              </a:tabLst>
            </a:pPr>
            <a:endParaRPr sz="1400">
              <a:latin typeface="Arial MT"/>
              <a:cs typeface="Arial MT"/>
            </a:endParaRPr>
          </a:p>
        </p:txBody>
      </p:sp>
      <p:pic>
        <p:nvPicPr>
          <p:cNvPr id="5" name="object 5"/>
          <p:cNvPicPr/>
          <p:nvPr/>
        </p:nvPicPr>
        <p:blipFill>
          <a:blip r:embed="rId3"/>
          <a:stretch>
            <a:fillRect/>
          </a:stretch>
        </p:blipFill>
        <p:spPr>
          <a:xfrm>
            <a:off x="5034345" y="1452395"/>
            <a:ext cx="3708459" cy="17320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3401695" cy="319959"/>
          </a:xfrm>
          <a:prstGeom prst="rect">
            <a:avLst/>
          </a:prstGeom>
        </p:spPr>
        <p:txBody>
          <a:bodyPr vert="horz" wrap="square" lIns="0" tIns="12065" rIns="0" bIns="0" rtlCol="0">
            <a:spAutoFit/>
          </a:bodyPr>
          <a:lstStyle/>
          <a:p>
            <a:pPr marL="12700">
              <a:lnSpc>
                <a:spcPct val="100000"/>
              </a:lnSpc>
              <a:spcBef>
                <a:spcPts val="95"/>
              </a:spcBef>
            </a:pPr>
            <a:r>
              <a:rPr lang="en-IN" sz="2000" spc="-85" dirty="0" smtClean="0"/>
              <a:t>Humidity</a:t>
            </a:r>
            <a:endParaRPr sz="2000"/>
          </a:p>
        </p:txBody>
      </p:sp>
      <p:sp>
        <p:nvSpPr>
          <p:cNvPr id="4" name="object 4"/>
          <p:cNvSpPr txBox="1"/>
          <p:nvPr/>
        </p:nvSpPr>
        <p:spPr>
          <a:xfrm>
            <a:off x="1066800" y="4171950"/>
            <a:ext cx="7515225" cy="443711"/>
          </a:xfrm>
          <a:prstGeom prst="rect">
            <a:avLst/>
          </a:prstGeom>
        </p:spPr>
        <p:txBody>
          <a:bodyPr vert="horz" wrap="square" lIns="0" tIns="12700" rIns="0" bIns="0" rtlCol="0">
            <a:spAutoFit/>
          </a:bodyPr>
          <a:lstStyle/>
          <a:p>
            <a:pPr>
              <a:buFont typeface="Arial" pitchFamily="34" charset="0"/>
              <a:buChar char="•"/>
            </a:pPr>
            <a:r>
              <a:rPr lang="en-US" sz="1400" dirty="0"/>
              <a:t>Highest count of rented bikes is at around 17% Humidity</a:t>
            </a:r>
          </a:p>
          <a:p>
            <a:pPr>
              <a:buFont typeface="Arial" pitchFamily="34" charset="0"/>
              <a:buChar char="•"/>
            </a:pPr>
            <a:r>
              <a:rPr lang="en-US" sz="1400" dirty="0"/>
              <a:t>As Humidity increases the number of rented bikes decreases</a:t>
            </a:r>
          </a:p>
        </p:txBody>
      </p:sp>
      <p:pic>
        <p:nvPicPr>
          <p:cNvPr id="5" name="object 5"/>
          <p:cNvPicPr/>
          <p:nvPr/>
        </p:nvPicPr>
        <p:blipFill>
          <a:blip r:embed="rId2"/>
          <a:stretch>
            <a:fillRect/>
          </a:stretch>
        </p:blipFill>
        <p:spPr>
          <a:xfrm>
            <a:off x="990600" y="971550"/>
            <a:ext cx="5867400" cy="3124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3401695" cy="452120"/>
          </a:xfrm>
          <a:prstGeom prst="rect">
            <a:avLst/>
          </a:prstGeom>
        </p:spPr>
        <p:txBody>
          <a:bodyPr vert="horz" wrap="square" lIns="0" tIns="12065" rIns="0" bIns="0" rtlCol="0">
            <a:spAutoFit/>
          </a:bodyPr>
          <a:lstStyle/>
          <a:p>
            <a:pPr marL="12700">
              <a:lnSpc>
                <a:spcPct val="100000"/>
              </a:lnSpc>
              <a:spcBef>
                <a:spcPts val="95"/>
              </a:spcBef>
            </a:pPr>
            <a:r>
              <a:rPr sz="2800" spc="-85" dirty="0"/>
              <a:t>Da</a:t>
            </a:r>
            <a:r>
              <a:rPr sz="2800" spc="-70" dirty="0"/>
              <a:t>t</a:t>
            </a:r>
            <a:r>
              <a:rPr sz="2800" spc="-145" dirty="0"/>
              <a:t>a</a:t>
            </a:r>
            <a:r>
              <a:rPr sz="2800" spc="-170" dirty="0"/>
              <a:t> </a:t>
            </a:r>
            <a:r>
              <a:rPr sz="2800" spc="-110" dirty="0"/>
              <a:t>Visualization</a:t>
            </a:r>
            <a:endParaRPr sz="2800"/>
          </a:p>
        </p:txBody>
      </p:sp>
      <p:sp>
        <p:nvSpPr>
          <p:cNvPr id="3" name="object 3"/>
          <p:cNvSpPr txBox="1"/>
          <p:nvPr/>
        </p:nvSpPr>
        <p:spPr>
          <a:xfrm>
            <a:off x="832510" y="4081068"/>
            <a:ext cx="8099425" cy="443711"/>
          </a:xfrm>
          <a:prstGeom prst="rect">
            <a:avLst/>
          </a:prstGeom>
        </p:spPr>
        <p:txBody>
          <a:bodyPr vert="horz" wrap="square" lIns="0" tIns="12700" rIns="0" bIns="0" rtlCol="0">
            <a:spAutoFit/>
          </a:bodyPr>
          <a:lstStyle/>
          <a:p>
            <a:pPr marL="329565" marR="315595" indent="-317500">
              <a:lnSpc>
                <a:spcPct val="100000"/>
              </a:lnSpc>
              <a:spcBef>
                <a:spcPts val="100"/>
              </a:spcBef>
              <a:buChar char="●"/>
              <a:tabLst>
                <a:tab pos="329565" algn="l"/>
                <a:tab pos="330200" algn="l"/>
              </a:tabLst>
            </a:pPr>
            <a:r>
              <a:rPr lang="en-US" sz="1400" dirty="0"/>
              <a:t> </a:t>
            </a:r>
            <a:r>
              <a:rPr lang="en-US" sz="1400" dirty="0" smtClean="0"/>
              <a:t>Rented </a:t>
            </a:r>
            <a:r>
              <a:rPr lang="en-US" sz="1400" dirty="0"/>
              <a:t>bikes increases till 3m/s but after that it starts to decreasing, but between 5 and 6m/s there's sudden increase and same after 7m/s</a:t>
            </a:r>
            <a:endParaRPr sz="1400">
              <a:latin typeface="Arial MT"/>
              <a:cs typeface="Arial MT"/>
            </a:endParaRPr>
          </a:p>
        </p:txBody>
      </p:sp>
      <p:pic>
        <p:nvPicPr>
          <p:cNvPr id="4" name="object 4"/>
          <p:cNvPicPr/>
          <p:nvPr/>
        </p:nvPicPr>
        <p:blipFill>
          <a:blip r:embed="rId2"/>
          <a:stretch>
            <a:fillRect/>
          </a:stretch>
        </p:blipFill>
        <p:spPr>
          <a:xfrm>
            <a:off x="609600" y="1352550"/>
            <a:ext cx="8302752" cy="24196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33350"/>
            <a:ext cx="6096000" cy="319959"/>
          </a:xfrm>
          <a:prstGeom prst="rect">
            <a:avLst/>
          </a:prstGeom>
        </p:spPr>
        <p:txBody>
          <a:bodyPr vert="horz" wrap="square" lIns="0" tIns="12065" rIns="0" bIns="0" rtlCol="0">
            <a:spAutoFit/>
          </a:bodyPr>
          <a:lstStyle/>
          <a:p>
            <a:pPr marL="12700">
              <a:lnSpc>
                <a:spcPct val="100000"/>
              </a:lnSpc>
              <a:spcBef>
                <a:spcPts val="95"/>
              </a:spcBef>
            </a:pPr>
            <a:r>
              <a:rPr lang="en-IN" sz="2000" spc="-85" dirty="0" smtClean="0"/>
              <a:t>Effect </a:t>
            </a:r>
            <a:r>
              <a:rPr lang="en-IN" sz="2000" spc="-110" dirty="0" smtClean="0"/>
              <a:t>of Dew point temp and Solar radiation</a:t>
            </a:r>
            <a:endParaRPr sz="2000"/>
          </a:p>
        </p:txBody>
      </p:sp>
      <p:sp>
        <p:nvSpPr>
          <p:cNvPr id="3" name="object 3"/>
          <p:cNvSpPr txBox="1"/>
          <p:nvPr/>
        </p:nvSpPr>
        <p:spPr>
          <a:xfrm>
            <a:off x="858418" y="4140504"/>
            <a:ext cx="7069455" cy="751488"/>
          </a:xfrm>
          <a:prstGeom prst="rect">
            <a:avLst/>
          </a:prstGeom>
        </p:spPr>
        <p:txBody>
          <a:bodyPr vert="horz" wrap="square" lIns="0" tIns="12700" rIns="0" bIns="0" rtlCol="0">
            <a:spAutoFit/>
          </a:bodyPr>
          <a:lstStyle/>
          <a:p>
            <a:pPr>
              <a:buFont typeface="Arial" pitchFamily="34" charset="0"/>
              <a:buChar char="•"/>
            </a:pPr>
            <a:r>
              <a:rPr lang="en-US" sz="1200" dirty="0"/>
              <a:t>Below 0 degree celcius means very cold weather and less number of rented bikes</a:t>
            </a:r>
          </a:p>
          <a:p>
            <a:pPr>
              <a:buFont typeface="Arial" pitchFamily="34" charset="0"/>
              <a:buChar char="•"/>
            </a:pPr>
            <a:r>
              <a:rPr lang="en-US" sz="1200" dirty="0"/>
              <a:t>Dew temperature is behaving same as Temperature (Can be correlated with Temperature variable)</a:t>
            </a:r>
          </a:p>
          <a:p>
            <a:pPr>
              <a:buFont typeface="Arial" pitchFamily="34" charset="0"/>
              <a:buChar char="•"/>
            </a:pPr>
            <a:r>
              <a:rPr lang="en-US" sz="1200" dirty="0"/>
              <a:t>As dew point temperature increase rented bike count also increases</a:t>
            </a:r>
          </a:p>
          <a:p>
            <a:pPr>
              <a:buFont typeface="Arial" pitchFamily="34" charset="0"/>
              <a:buChar char="•"/>
            </a:pPr>
            <a:r>
              <a:rPr lang="en-US" sz="1200" dirty="0"/>
              <a:t>At 13 degree celcius there is highest number of rented bike count</a:t>
            </a:r>
          </a:p>
        </p:txBody>
      </p:sp>
      <p:pic>
        <p:nvPicPr>
          <p:cNvPr id="4" name="object 4"/>
          <p:cNvPicPr/>
          <p:nvPr/>
        </p:nvPicPr>
        <p:blipFill>
          <a:blip r:embed="rId2"/>
          <a:stretch>
            <a:fillRect/>
          </a:stretch>
        </p:blipFill>
        <p:spPr>
          <a:xfrm>
            <a:off x="228600" y="590550"/>
            <a:ext cx="8839199" cy="3505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33350"/>
            <a:ext cx="6096000" cy="319959"/>
          </a:xfrm>
          <a:prstGeom prst="rect">
            <a:avLst/>
          </a:prstGeom>
        </p:spPr>
        <p:txBody>
          <a:bodyPr vert="horz" wrap="square" lIns="0" tIns="12065" rIns="0" bIns="0" rtlCol="0">
            <a:spAutoFit/>
          </a:bodyPr>
          <a:lstStyle/>
          <a:p>
            <a:pPr marL="12700">
              <a:lnSpc>
                <a:spcPct val="100000"/>
              </a:lnSpc>
              <a:spcBef>
                <a:spcPts val="95"/>
              </a:spcBef>
            </a:pPr>
            <a:r>
              <a:rPr lang="en-IN" sz="2000" spc="-85" dirty="0" smtClean="0"/>
              <a:t>Effect </a:t>
            </a:r>
            <a:r>
              <a:rPr lang="en-IN" sz="2000" spc="-110" dirty="0" smtClean="0"/>
              <a:t>of Rainfall and Snowfall</a:t>
            </a:r>
            <a:endParaRPr sz="2000"/>
          </a:p>
        </p:txBody>
      </p:sp>
      <p:sp>
        <p:nvSpPr>
          <p:cNvPr id="3" name="object 3"/>
          <p:cNvSpPr txBox="1"/>
          <p:nvPr/>
        </p:nvSpPr>
        <p:spPr>
          <a:xfrm>
            <a:off x="858418" y="4140504"/>
            <a:ext cx="7069455" cy="566822"/>
          </a:xfrm>
          <a:prstGeom prst="rect">
            <a:avLst/>
          </a:prstGeom>
        </p:spPr>
        <p:txBody>
          <a:bodyPr vert="horz" wrap="square" lIns="0" tIns="12700" rIns="0" bIns="0" rtlCol="0">
            <a:spAutoFit/>
          </a:bodyPr>
          <a:lstStyle/>
          <a:p>
            <a:pPr>
              <a:buFont typeface="Arial" pitchFamily="34" charset="0"/>
              <a:buChar char="•"/>
            </a:pPr>
            <a:r>
              <a:rPr lang="en-US" sz="1200" dirty="0"/>
              <a:t>Both Rainfall and Snowfall have </a:t>
            </a:r>
            <a:r>
              <a:rPr lang="en-US" sz="1200" dirty="0" smtClean="0"/>
              <a:t>almost </a:t>
            </a:r>
            <a:r>
              <a:rPr lang="en-US" sz="1200" dirty="0"/>
              <a:t>similar relation with Rented bike counts</a:t>
            </a:r>
          </a:p>
          <a:p>
            <a:pPr>
              <a:buFont typeface="Arial" pitchFamily="34" charset="0"/>
              <a:buChar char="•"/>
            </a:pPr>
            <a:r>
              <a:rPr lang="en-US" sz="1200" dirty="0"/>
              <a:t>Around 0mm rainfall and 0cm snowfall there is high number of Rented bikes means normal weather have high number of rented bikes and it is also obivious that in Rainfall or Snowfall people like to stay indoors</a:t>
            </a:r>
          </a:p>
        </p:txBody>
      </p:sp>
      <p:pic>
        <p:nvPicPr>
          <p:cNvPr id="4" name="object 4"/>
          <p:cNvPicPr/>
          <p:nvPr/>
        </p:nvPicPr>
        <p:blipFill>
          <a:blip r:embed="rId2"/>
          <a:stretch>
            <a:fillRect/>
          </a:stretch>
        </p:blipFill>
        <p:spPr>
          <a:xfrm>
            <a:off x="304800" y="590550"/>
            <a:ext cx="8001000" cy="350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2650654" y="871727"/>
            <a:ext cx="3781732" cy="3400044"/>
          </a:xfrm>
          <a:prstGeom prst="rect">
            <a:avLst/>
          </a:prstGeom>
        </p:spPr>
      </p:pic>
      <p:sp>
        <p:nvSpPr>
          <p:cNvPr id="3" name="object 3"/>
          <p:cNvSpPr txBox="1">
            <a:spLocks noGrp="1"/>
          </p:cNvSpPr>
          <p:nvPr>
            <p:ph type="title"/>
          </p:nvPr>
        </p:nvSpPr>
        <p:spPr>
          <a:xfrm>
            <a:off x="692303" y="371678"/>
            <a:ext cx="2279497" cy="381515"/>
          </a:xfrm>
          <a:prstGeom prst="rect">
            <a:avLst/>
          </a:prstGeom>
        </p:spPr>
        <p:txBody>
          <a:bodyPr vert="horz" wrap="square" lIns="0" tIns="12065" rIns="0" bIns="0" rtlCol="0">
            <a:spAutoFit/>
          </a:bodyPr>
          <a:lstStyle/>
          <a:p>
            <a:pPr marL="12700">
              <a:lnSpc>
                <a:spcPct val="100000"/>
              </a:lnSpc>
              <a:spcBef>
                <a:spcPts val="95"/>
              </a:spcBef>
            </a:pPr>
            <a:r>
              <a:rPr lang="en-IN" sz="2400" spc="-85" dirty="0" smtClean="0"/>
              <a:t>Correlation</a:t>
            </a:r>
            <a:endParaRPr sz="2400"/>
          </a:p>
        </p:txBody>
      </p:sp>
      <p:sp>
        <p:nvSpPr>
          <p:cNvPr id="4" name="object 4"/>
          <p:cNvSpPr txBox="1"/>
          <p:nvPr/>
        </p:nvSpPr>
        <p:spPr>
          <a:xfrm>
            <a:off x="680110" y="4292904"/>
            <a:ext cx="7552690" cy="452755"/>
          </a:xfrm>
          <a:prstGeom prst="rect">
            <a:avLst/>
          </a:prstGeom>
        </p:spPr>
        <p:txBody>
          <a:bodyPr vert="horz" wrap="square" lIns="0" tIns="12700" rIns="0" bIns="0" rtlCol="0">
            <a:spAutoFit/>
          </a:bodyPr>
          <a:lstStyle/>
          <a:p>
            <a:pPr marL="329565" marR="5080" indent="-317500">
              <a:lnSpc>
                <a:spcPct val="100000"/>
              </a:lnSpc>
              <a:spcBef>
                <a:spcPts val="100"/>
              </a:spcBef>
              <a:buChar char="●"/>
              <a:tabLst>
                <a:tab pos="329565" algn="l"/>
                <a:tab pos="330200" algn="l"/>
              </a:tabLst>
            </a:pPr>
            <a:r>
              <a:rPr sz="1400" spc="-5" dirty="0">
                <a:latin typeface="Arial MT"/>
                <a:cs typeface="Arial MT"/>
              </a:rPr>
              <a:t>The</a:t>
            </a:r>
            <a:r>
              <a:rPr sz="1400" spc="5" dirty="0">
                <a:latin typeface="Arial MT"/>
                <a:cs typeface="Arial MT"/>
              </a:rPr>
              <a:t> </a:t>
            </a:r>
            <a:r>
              <a:rPr sz="1400" spc="-5" dirty="0">
                <a:latin typeface="Arial MT"/>
                <a:cs typeface="Arial MT"/>
              </a:rPr>
              <a:t>correlation</a:t>
            </a:r>
            <a:r>
              <a:rPr sz="1400" spc="25" dirty="0">
                <a:latin typeface="Arial MT"/>
                <a:cs typeface="Arial MT"/>
              </a:rPr>
              <a:t> </a:t>
            </a:r>
            <a:r>
              <a:rPr sz="1400" spc="-5" dirty="0">
                <a:latin typeface="Arial MT"/>
                <a:cs typeface="Arial MT"/>
              </a:rPr>
              <a:t>between</a:t>
            </a:r>
            <a:r>
              <a:rPr sz="1400" spc="25" dirty="0">
                <a:latin typeface="Arial MT"/>
                <a:cs typeface="Arial MT"/>
              </a:rPr>
              <a:t> </a:t>
            </a:r>
            <a:r>
              <a:rPr sz="1400" spc="-5" dirty="0">
                <a:latin typeface="Arial MT"/>
                <a:cs typeface="Arial MT"/>
              </a:rPr>
              <a:t>temperature</a:t>
            </a:r>
            <a:r>
              <a:rPr sz="1400" spc="5" dirty="0">
                <a:latin typeface="Arial MT"/>
                <a:cs typeface="Arial MT"/>
              </a:rPr>
              <a:t> </a:t>
            </a:r>
            <a:r>
              <a:rPr sz="1400" spc="-5" dirty="0">
                <a:latin typeface="Arial MT"/>
                <a:cs typeface="Arial MT"/>
              </a:rPr>
              <a:t>and</a:t>
            </a:r>
            <a:r>
              <a:rPr sz="1400" spc="10" dirty="0">
                <a:latin typeface="Arial MT"/>
                <a:cs typeface="Arial MT"/>
              </a:rPr>
              <a:t> </a:t>
            </a:r>
            <a:r>
              <a:rPr sz="1400" spc="-5" dirty="0">
                <a:latin typeface="Arial MT"/>
                <a:cs typeface="Arial MT"/>
              </a:rPr>
              <a:t>dew</a:t>
            </a:r>
            <a:r>
              <a:rPr sz="1400" spc="5" dirty="0">
                <a:latin typeface="Arial MT"/>
                <a:cs typeface="Arial MT"/>
              </a:rPr>
              <a:t> </a:t>
            </a:r>
            <a:r>
              <a:rPr sz="1400" spc="-5" dirty="0">
                <a:latin typeface="Arial MT"/>
                <a:cs typeface="Arial MT"/>
              </a:rPr>
              <a:t>point</a:t>
            </a:r>
            <a:r>
              <a:rPr sz="1400" spc="5" dirty="0">
                <a:latin typeface="Arial MT"/>
                <a:cs typeface="Arial MT"/>
              </a:rPr>
              <a:t> </a:t>
            </a:r>
            <a:r>
              <a:rPr sz="1400" spc="-5" dirty="0">
                <a:latin typeface="Arial MT"/>
                <a:cs typeface="Arial MT"/>
              </a:rPr>
              <a:t>temperature</a:t>
            </a:r>
            <a:r>
              <a:rPr sz="1400" spc="25" dirty="0">
                <a:latin typeface="Arial MT"/>
                <a:cs typeface="Arial MT"/>
              </a:rPr>
              <a:t> </a:t>
            </a:r>
            <a:r>
              <a:rPr sz="1400" spc="-10" dirty="0">
                <a:latin typeface="Arial MT"/>
                <a:cs typeface="Arial MT"/>
              </a:rPr>
              <a:t>is</a:t>
            </a:r>
            <a:r>
              <a:rPr sz="1400" spc="15" dirty="0">
                <a:latin typeface="Arial MT"/>
                <a:cs typeface="Arial MT"/>
              </a:rPr>
              <a:t> </a:t>
            </a:r>
            <a:r>
              <a:rPr sz="1400" spc="-5" dirty="0">
                <a:latin typeface="Arial MT"/>
                <a:cs typeface="Arial MT"/>
              </a:rPr>
              <a:t>0.91</a:t>
            </a:r>
            <a:r>
              <a:rPr sz="1400" spc="20" dirty="0">
                <a:latin typeface="Arial MT"/>
                <a:cs typeface="Arial MT"/>
              </a:rPr>
              <a:t> </a:t>
            </a:r>
            <a:r>
              <a:rPr sz="1400" spc="-5" dirty="0">
                <a:latin typeface="Arial MT"/>
                <a:cs typeface="Arial MT"/>
              </a:rPr>
              <a:t>which</a:t>
            </a:r>
            <a:r>
              <a:rPr sz="1400" spc="10" dirty="0">
                <a:latin typeface="Arial MT"/>
                <a:cs typeface="Arial MT"/>
              </a:rPr>
              <a:t> </a:t>
            </a:r>
            <a:r>
              <a:rPr sz="1400" dirty="0">
                <a:latin typeface="Arial MT"/>
                <a:cs typeface="Arial MT"/>
              </a:rPr>
              <a:t>is</a:t>
            </a:r>
            <a:r>
              <a:rPr sz="1400" spc="15" dirty="0">
                <a:latin typeface="Arial MT"/>
                <a:cs typeface="Arial MT"/>
              </a:rPr>
              <a:t> </a:t>
            </a:r>
            <a:r>
              <a:rPr sz="1400" spc="-5" dirty="0">
                <a:latin typeface="Arial MT"/>
                <a:cs typeface="Arial MT"/>
              </a:rPr>
              <a:t>quite</a:t>
            </a:r>
            <a:r>
              <a:rPr sz="1400" spc="10" dirty="0">
                <a:latin typeface="Arial MT"/>
                <a:cs typeface="Arial MT"/>
              </a:rPr>
              <a:t> </a:t>
            </a:r>
            <a:r>
              <a:rPr sz="1400" spc="-5" dirty="0">
                <a:latin typeface="Arial MT"/>
                <a:cs typeface="Arial MT"/>
              </a:rPr>
              <a:t>high. </a:t>
            </a:r>
            <a:r>
              <a:rPr sz="1400" spc="-375" dirty="0">
                <a:latin typeface="Arial MT"/>
                <a:cs typeface="Arial MT"/>
              </a:rPr>
              <a:t> </a:t>
            </a:r>
            <a:r>
              <a:rPr sz="1400" spc="-5" dirty="0">
                <a:latin typeface="Arial MT"/>
                <a:cs typeface="Arial MT"/>
              </a:rPr>
              <a:t>To</a:t>
            </a:r>
            <a:r>
              <a:rPr sz="1400" spc="-10" dirty="0">
                <a:latin typeface="Arial MT"/>
                <a:cs typeface="Arial MT"/>
              </a:rPr>
              <a:t> </a:t>
            </a:r>
            <a:r>
              <a:rPr sz="1400" dirty="0">
                <a:latin typeface="Arial MT"/>
                <a:cs typeface="Arial MT"/>
              </a:rPr>
              <a:t>eliminate</a:t>
            </a:r>
            <a:r>
              <a:rPr sz="1400" spc="-25" dirty="0">
                <a:latin typeface="Arial MT"/>
                <a:cs typeface="Arial MT"/>
              </a:rPr>
              <a:t> </a:t>
            </a:r>
            <a:r>
              <a:rPr sz="1400" spc="-5" dirty="0">
                <a:latin typeface="Arial MT"/>
                <a:cs typeface="Arial MT"/>
              </a:rPr>
              <a:t>multicollinearity</a:t>
            </a:r>
            <a:r>
              <a:rPr sz="1400" spc="-30" dirty="0">
                <a:latin typeface="Arial MT"/>
                <a:cs typeface="Arial MT"/>
              </a:rPr>
              <a:t> </a:t>
            </a:r>
            <a:r>
              <a:rPr sz="1400" spc="-10" dirty="0">
                <a:latin typeface="Arial MT"/>
                <a:cs typeface="Arial MT"/>
              </a:rPr>
              <a:t>we</a:t>
            </a:r>
            <a:r>
              <a:rPr sz="1400" spc="10" dirty="0">
                <a:latin typeface="Arial MT"/>
                <a:cs typeface="Arial MT"/>
              </a:rPr>
              <a:t> </a:t>
            </a:r>
            <a:r>
              <a:rPr sz="1400" spc="-5" dirty="0">
                <a:latin typeface="Arial MT"/>
                <a:cs typeface="Arial MT"/>
              </a:rPr>
              <a:t>will</a:t>
            </a:r>
            <a:r>
              <a:rPr sz="1400" spc="20" dirty="0">
                <a:latin typeface="Arial MT"/>
                <a:cs typeface="Arial MT"/>
              </a:rPr>
              <a:t> </a:t>
            </a:r>
            <a:r>
              <a:rPr sz="1400" dirty="0">
                <a:latin typeface="Arial MT"/>
                <a:cs typeface="Arial MT"/>
              </a:rPr>
              <a:t>merge</a:t>
            </a:r>
            <a:r>
              <a:rPr sz="1400" spc="-30" dirty="0">
                <a:latin typeface="Arial MT"/>
                <a:cs typeface="Arial MT"/>
              </a:rPr>
              <a:t> </a:t>
            </a:r>
            <a:r>
              <a:rPr sz="1400" dirty="0">
                <a:latin typeface="Arial MT"/>
                <a:cs typeface="Arial MT"/>
              </a:rPr>
              <a:t>those</a:t>
            </a:r>
            <a:r>
              <a:rPr sz="1400" spc="-20" dirty="0">
                <a:latin typeface="Arial MT"/>
                <a:cs typeface="Arial MT"/>
              </a:rPr>
              <a:t> </a:t>
            </a:r>
            <a:r>
              <a:rPr sz="1400" dirty="0">
                <a:latin typeface="Arial MT"/>
                <a:cs typeface="Arial MT"/>
              </a:rPr>
              <a:t>2</a:t>
            </a:r>
            <a:r>
              <a:rPr sz="1400" spc="-10" dirty="0">
                <a:latin typeface="Arial MT"/>
                <a:cs typeface="Arial MT"/>
              </a:rPr>
              <a:t> </a:t>
            </a:r>
            <a:r>
              <a:rPr sz="1400" spc="-5" dirty="0">
                <a:latin typeface="Arial MT"/>
                <a:cs typeface="Arial MT"/>
              </a:rPr>
              <a:t>features</a:t>
            </a:r>
            <a:r>
              <a:rPr sz="1400" spc="-30" dirty="0">
                <a:latin typeface="Arial MT"/>
                <a:cs typeface="Arial MT"/>
              </a:rPr>
              <a:t> </a:t>
            </a:r>
            <a:r>
              <a:rPr sz="1400" dirty="0">
                <a:latin typeface="Arial MT"/>
                <a:cs typeface="Arial MT"/>
              </a:rPr>
              <a:t>to</a:t>
            </a:r>
            <a:r>
              <a:rPr sz="1400" spc="-20" dirty="0">
                <a:latin typeface="Arial MT"/>
                <a:cs typeface="Arial MT"/>
              </a:rPr>
              <a:t> </a:t>
            </a:r>
            <a:r>
              <a:rPr sz="1400" dirty="0">
                <a:latin typeface="Arial MT"/>
                <a:cs typeface="Arial MT"/>
              </a:rPr>
              <a:t>form</a:t>
            </a:r>
            <a:r>
              <a:rPr sz="1400" spc="-20" dirty="0">
                <a:latin typeface="Arial MT"/>
                <a:cs typeface="Arial MT"/>
              </a:rPr>
              <a:t> </a:t>
            </a:r>
            <a:r>
              <a:rPr sz="1400" dirty="0">
                <a:latin typeface="Arial MT"/>
                <a:cs typeface="Arial MT"/>
              </a:rPr>
              <a:t>a</a:t>
            </a:r>
            <a:r>
              <a:rPr sz="1400" spc="-10" dirty="0">
                <a:latin typeface="Arial MT"/>
                <a:cs typeface="Arial MT"/>
              </a:rPr>
              <a:t> </a:t>
            </a:r>
            <a:r>
              <a:rPr sz="1400" dirty="0">
                <a:latin typeface="Arial MT"/>
                <a:cs typeface="Arial MT"/>
              </a:rPr>
              <a:t>single</a:t>
            </a:r>
            <a:r>
              <a:rPr sz="1400" spc="-25" dirty="0">
                <a:latin typeface="Arial MT"/>
                <a:cs typeface="Arial MT"/>
              </a:rPr>
              <a:t> </a:t>
            </a:r>
            <a:r>
              <a:rPr sz="1400" dirty="0">
                <a:latin typeface="Arial MT"/>
                <a:cs typeface="Arial MT"/>
              </a:rPr>
              <a:t>feature.</a:t>
            </a:r>
            <a:endParaRPr sz="14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88366"/>
            <a:ext cx="3905250" cy="452120"/>
          </a:xfrm>
          <a:prstGeom prst="rect">
            <a:avLst/>
          </a:prstGeom>
        </p:spPr>
        <p:txBody>
          <a:bodyPr vert="horz" wrap="square" lIns="0" tIns="12065" rIns="0" bIns="0" rtlCol="0">
            <a:spAutoFit/>
          </a:bodyPr>
          <a:lstStyle/>
          <a:p>
            <a:pPr marL="12700">
              <a:lnSpc>
                <a:spcPct val="100000"/>
              </a:lnSpc>
              <a:spcBef>
                <a:spcPts val="95"/>
              </a:spcBef>
            </a:pPr>
            <a:r>
              <a:rPr sz="2800" spc="-95" dirty="0"/>
              <a:t>Flow</a:t>
            </a:r>
            <a:r>
              <a:rPr sz="2800" spc="-170" dirty="0"/>
              <a:t> </a:t>
            </a:r>
            <a:r>
              <a:rPr sz="2800" spc="-100" dirty="0"/>
              <a:t>of</a:t>
            </a:r>
            <a:r>
              <a:rPr sz="2800" spc="-155" dirty="0"/>
              <a:t> </a:t>
            </a:r>
            <a:r>
              <a:rPr sz="2800" spc="-100" dirty="0"/>
              <a:t>Presentation</a:t>
            </a:r>
            <a:endParaRPr sz="2800"/>
          </a:p>
        </p:txBody>
      </p:sp>
      <p:sp>
        <p:nvSpPr>
          <p:cNvPr id="3" name="object 3"/>
          <p:cNvSpPr txBox="1"/>
          <p:nvPr/>
        </p:nvSpPr>
        <p:spPr>
          <a:xfrm>
            <a:off x="460349" y="1335151"/>
            <a:ext cx="2457450" cy="3046095"/>
          </a:xfrm>
          <a:prstGeom prst="rect">
            <a:avLst/>
          </a:prstGeom>
        </p:spPr>
        <p:txBody>
          <a:bodyPr vert="horz" wrap="square" lIns="0" tIns="12700" rIns="0" bIns="0" rtlCol="0">
            <a:spAutoFit/>
          </a:bodyPr>
          <a:lstStyle/>
          <a:p>
            <a:pPr marL="299085" indent="-287020">
              <a:lnSpc>
                <a:spcPct val="100000"/>
              </a:lnSpc>
              <a:spcBef>
                <a:spcPts val="100"/>
              </a:spcBef>
              <a:buClr>
                <a:srgbClr val="CC0000"/>
              </a:buClr>
              <a:buSzPct val="105555"/>
              <a:buFont typeface="Arial MT"/>
              <a:buChar char="•"/>
              <a:tabLst>
                <a:tab pos="299085" algn="l"/>
                <a:tab pos="299720" algn="l"/>
              </a:tabLst>
            </a:pPr>
            <a:r>
              <a:rPr sz="1800" b="1" spc="-10" dirty="0">
                <a:solidFill>
                  <a:srgbClr val="124F5C"/>
                </a:solidFill>
                <a:latin typeface="Arial"/>
                <a:cs typeface="Arial"/>
              </a:rPr>
              <a:t>Agenda</a:t>
            </a:r>
            <a:endParaRPr sz="1800">
              <a:latin typeface="Arial"/>
              <a:cs typeface="Arial"/>
            </a:endParaRPr>
          </a:p>
          <a:p>
            <a:pPr>
              <a:lnSpc>
                <a:spcPct val="100000"/>
              </a:lnSpc>
              <a:spcBef>
                <a:spcPts val="30"/>
              </a:spcBef>
              <a:buClr>
                <a:srgbClr val="CC0000"/>
              </a:buClr>
              <a:buFont typeface="Arial MT"/>
              <a:buChar char="•"/>
            </a:pPr>
            <a:endParaRPr sz="1850">
              <a:latin typeface="Arial"/>
              <a:cs typeface="Arial"/>
            </a:endParaRPr>
          </a:p>
          <a:p>
            <a:pPr marL="299085" indent="-287020">
              <a:lnSpc>
                <a:spcPct val="100000"/>
              </a:lnSpc>
              <a:buClr>
                <a:srgbClr val="CC0000"/>
              </a:buClr>
              <a:buSzPct val="105555"/>
              <a:buFont typeface="Arial MT"/>
              <a:buChar char="•"/>
              <a:tabLst>
                <a:tab pos="299085" algn="l"/>
                <a:tab pos="299720" algn="l"/>
              </a:tabLst>
            </a:pPr>
            <a:r>
              <a:rPr sz="1800" b="1" spc="-5" dirty="0">
                <a:solidFill>
                  <a:srgbClr val="124F5C"/>
                </a:solidFill>
                <a:latin typeface="Arial"/>
                <a:cs typeface="Arial"/>
              </a:rPr>
              <a:t>Data</a:t>
            </a:r>
            <a:r>
              <a:rPr sz="1800" b="1" spc="-30" dirty="0">
                <a:solidFill>
                  <a:srgbClr val="124F5C"/>
                </a:solidFill>
                <a:latin typeface="Arial"/>
                <a:cs typeface="Arial"/>
              </a:rPr>
              <a:t> </a:t>
            </a:r>
            <a:r>
              <a:rPr sz="1800" b="1" spc="-5" dirty="0">
                <a:solidFill>
                  <a:srgbClr val="124F5C"/>
                </a:solidFill>
                <a:latin typeface="Arial"/>
                <a:cs typeface="Arial"/>
              </a:rPr>
              <a:t>Summary</a:t>
            </a:r>
            <a:endParaRPr sz="1800">
              <a:latin typeface="Arial"/>
              <a:cs typeface="Arial"/>
            </a:endParaRPr>
          </a:p>
          <a:p>
            <a:pPr>
              <a:lnSpc>
                <a:spcPct val="100000"/>
              </a:lnSpc>
              <a:spcBef>
                <a:spcPts val="35"/>
              </a:spcBef>
              <a:buClr>
                <a:srgbClr val="CC0000"/>
              </a:buClr>
              <a:buFont typeface="Arial MT"/>
              <a:buChar char="•"/>
            </a:pPr>
            <a:endParaRPr sz="1850">
              <a:latin typeface="Arial"/>
              <a:cs typeface="Arial"/>
            </a:endParaRPr>
          </a:p>
          <a:p>
            <a:pPr marL="299085" indent="-287020">
              <a:lnSpc>
                <a:spcPct val="100000"/>
              </a:lnSpc>
              <a:buClr>
                <a:srgbClr val="CC0000"/>
              </a:buClr>
              <a:buSzPct val="105555"/>
              <a:buFont typeface="Arial MT"/>
              <a:buChar char="•"/>
              <a:tabLst>
                <a:tab pos="299085" algn="l"/>
                <a:tab pos="299720" algn="l"/>
              </a:tabLst>
            </a:pPr>
            <a:r>
              <a:rPr sz="1800" b="1" spc="-5" dirty="0">
                <a:solidFill>
                  <a:srgbClr val="124F5C"/>
                </a:solidFill>
                <a:latin typeface="Arial"/>
                <a:cs typeface="Arial"/>
              </a:rPr>
              <a:t>EDA</a:t>
            </a:r>
            <a:endParaRPr sz="1800">
              <a:latin typeface="Arial"/>
              <a:cs typeface="Arial"/>
            </a:endParaRPr>
          </a:p>
          <a:p>
            <a:pPr>
              <a:lnSpc>
                <a:spcPct val="100000"/>
              </a:lnSpc>
              <a:spcBef>
                <a:spcPts val="35"/>
              </a:spcBef>
              <a:buClr>
                <a:srgbClr val="CC0000"/>
              </a:buClr>
              <a:buFont typeface="Arial MT"/>
              <a:buChar char="•"/>
            </a:pPr>
            <a:endParaRPr sz="1850">
              <a:latin typeface="Arial"/>
              <a:cs typeface="Arial"/>
            </a:endParaRPr>
          </a:p>
          <a:p>
            <a:pPr marL="299085" indent="-287020">
              <a:lnSpc>
                <a:spcPct val="100000"/>
              </a:lnSpc>
              <a:buClr>
                <a:srgbClr val="CC0000"/>
              </a:buClr>
              <a:buSzPct val="105555"/>
              <a:buFont typeface="Arial MT"/>
              <a:buChar char="•"/>
              <a:tabLst>
                <a:tab pos="299085" algn="l"/>
                <a:tab pos="299720" algn="l"/>
              </a:tabLst>
            </a:pPr>
            <a:r>
              <a:rPr sz="1800" b="1" spc="-5" dirty="0">
                <a:solidFill>
                  <a:srgbClr val="124F5C"/>
                </a:solidFill>
                <a:latin typeface="Arial"/>
                <a:cs typeface="Arial"/>
              </a:rPr>
              <a:t>Data</a:t>
            </a:r>
            <a:r>
              <a:rPr sz="1800" b="1" spc="-50" dirty="0">
                <a:solidFill>
                  <a:srgbClr val="124F5C"/>
                </a:solidFill>
                <a:latin typeface="Arial"/>
                <a:cs typeface="Arial"/>
              </a:rPr>
              <a:t> </a:t>
            </a:r>
            <a:r>
              <a:rPr sz="1800" b="1" spc="-5" dirty="0">
                <a:solidFill>
                  <a:srgbClr val="124F5C"/>
                </a:solidFill>
                <a:latin typeface="Arial"/>
                <a:cs typeface="Arial"/>
              </a:rPr>
              <a:t>Preprocessing</a:t>
            </a:r>
            <a:endParaRPr sz="1800">
              <a:latin typeface="Arial"/>
              <a:cs typeface="Arial"/>
            </a:endParaRPr>
          </a:p>
          <a:p>
            <a:pPr>
              <a:lnSpc>
                <a:spcPct val="100000"/>
              </a:lnSpc>
              <a:spcBef>
                <a:spcPts val="35"/>
              </a:spcBef>
              <a:buClr>
                <a:srgbClr val="CC0000"/>
              </a:buClr>
              <a:buFont typeface="Arial MT"/>
              <a:buChar char="•"/>
            </a:pPr>
            <a:endParaRPr sz="1850">
              <a:latin typeface="Arial"/>
              <a:cs typeface="Arial"/>
            </a:endParaRPr>
          </a:p>
          <a:p>
            <a:pPr marL="299085" indent="-287020">
              <a:lnSpc>
                <a:spcPct val="100000"/>
              </a:lnSpc>
              <a:buClr>
                <a:srgbClr val="CC0000"/>
              </a:buClr>
              <a:buSzPct val="105555"/>
              <a:buFont typeface="Arial MT"/>
              <a:buChar char="•"/>
              <a:tabLst>
                <a:tab pos="299085" algn="l"/>
                <a:tab pos="299720" algn="l"/>
              </a:tabLst>
            </a:pPr>
            <a:r>
              <a:rPr sz="1800" b="1" dirty="0">
                <a:solidFill>
                  <a:srgbClr val="124F5C"/>
                </a:solidFill>
                <a:latin typeface="Arial"/>
                <a:cs typeface="Arial"/>
              </a:rPr>
              <a:t>ML</a:t>
            </a:r>
            <a:r>
              <a:rPr sz="1800" b="1" spc="-35" dirty="0">
                <a:solidFill>
                  <a:srgbClr val="124F5C"/>
                </a:solidFill>
                <a:latin typeface="Arial"/>
                <a:cs typeface="Arial"/>
              </a:rPr>
              <a:t> </a:t>
            </a:r>
            <a:r>
              <a:rPr sz="1800" b="1" spc="-5" dirty="0">
                <a:solidFill>
                  <a:srgbClr val="124F5C"/>
                </a:solidFill>
                <a:latin typeface="Arial"/>
                <a:cs typeface="Arial"/>
              </a:rPr>
              <a:t>models</a:t>
            </a:r>
            <a:endParaRPr sz="1800">
              <a:latin typeface="Arial"/>
              <a:cs typeface="Arial"/>
            </a:endParaRPr>
          </a:p>
          <a:p>
            <a:pPr>
              <a:lnSpc>
                <a:spcPct val="100000"/>
              </a:lnSpc>
              <a:spcBef>
                <a:spcPts val="30"/>
              </a:spcBef>
              <a:buClr>
                <a:srgbClr val="CC0000"/>
              </a:buClr>
              <a:buFont typeface="Arial MT"/>
              <a:buChar char="•"/>
            </a:pPr>
            <a:endParaRPr sz="1850">
              <a:latin typeface="Arial"/>
              <a:cs typeface="Arial"/>
            </a:endParaRPr>
          </a:p>
          <a:p>
            <a:pPr marL="299085" indent="-287020">
              <a:lnSpc>
                <a:spcPct val="100000"/>
              </a:lnSpc>
              <a:buClr>
                <a:srgbClr val="CC0000"/>
              </a:buClr>
              <a:buSzPct val="105555"/>
              <a:buFont typeface="Arial MT"/>
              <a:buChar char="•"/>
              <a:tabLst>
                <a:tab pos="299085" algn="l"/>
                <a:tab pos="299720" algn="l"/>
              </a:tabLst>
            </a:pPr>
            <a:r>
              <a:rPr sz="1800" b="1" spc="-5" dirty="0">
                <a:solidFill>
                  <a:srgbClr val="124F5C"/>
                </a:solidFill>
                <a:latin typeface="Arial"/>
                <a:cs typeface="Arial"/>
              </a:rPr>
              <a:t>Conclusion</a:t>
            </a:r>
            <a:endParaRPr sz="1800">
              <a:latin typeface="Arial"/>
              <a:cs typeface="Arial"/>
            </a:endParaRPr>
          </a:p>
        </p:txBody>
      </p:sp>
      <p:pic>
        <p:nvPicPr>
          <p:cNvPr id="4" name="object 4"/>
          <p:cNvPicPr/>
          <p:nvPr/>
        </p:nvPicPr>
        <p:blipFill>
          <a:blip r:embed="rId2" cstate="print"/>
          <a:stretch>
            <a:fillRect/>
          </a:stretch>
        </p:blipFill>
        <p:spPr>
          <a:xfrm>
            <a:off x="5663184" y="1159763"/>
            <a:ext cx="3034284" cy="30251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3857625" cy="452120"/>
          </a:xfrm>
          <a:prstGeom prst="rect">
            <a:avLst/>
          </a:prstGeom>
        </p:spPr>
        <p:txBody>
          <a:bodyPr vert="horz" wrap="square" lIns="0" tIns="12065" rIns="0" bIns="0" rtlCol="0">
            <a:spAutoFit/>
          </a:bodyPr>
          <a:lstStyle/>
          <a:p>
            <a:pPr marL="12700">
              <a:lnSpc>
                <a:spcPct val="100000"/>
              </a:lnSpc>
              <a:spcBef>
                <a:spcPts val="95"/>
              </a:spcBef>
            </a:pPr>
            <a:r>
              <a:rPr sz="2800" spc="-105" dirty="0"/>
              <a:t>Featu</a:t>
            </a:r>
            <a:r>
              <a:rPr sz="2800" spc="-95" dirty="0"/>
              <a:t>re</a:t>
            </a:r>
            <a:r>
              <a:rPr sz="2800" spc="-160" dirty="0"/>
              <a:t> </a:t>
            </a:r>
            <a:r>
              <a:rPr sz="2800" spc="-35" dirty="0"/>
              <a:t>En</a:t>
            </a:r>
            <a:r>
              <a:rPr sz="2800" spc="-50" dirty="0"/>
              <a:t>g</a:t>
            </a:r>
            <a:r>
              <a:rPr sz="2800" spc="-114" dirty="0"/>
              <a:t>inee</a:t>
            </a:r>
            <a:r>
              <a:rPr sz="2800" spc="-110" dirty="0"/>
              <a:t>r</a:t>
            </a:r>
            <a:r>
              <a:rPr sz="2800" spc="-60" dirty="0"/>
              <a:t>ing</a:t>
            </a:r>
            <a:endParaRPr sz="2800"/>
          </a:p>
        </p:txBody>
      </p:sp>
      <p:sp>
        <p:nvSpPr>
          <p:cNvPr id="3" name="object 3"/>
          <p:cNvSpPr txBox="1"/>
          <p:nvPr/>
        </p:nvSpPr>
        <p:spPr>
          <a:xfrm>
            <a:off x="692302" y="4292904"/>
            <a:ext cx="7693025"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Arial MT"/>
                <a:cs typeface="Arial MT"/>
              </a:rPr>
              <a:t>Combining</a:t>
            </a:r>
            <a:r>
              <a:rPr sz="1400" spc="130" dirty="0">
                <a:latin typeface="Arial MT"/>
                <a:cs typeface="Arial MT"/>
              </a:rPr>
              <a:t> </a:t>
            </a:r>
            <a:r>
              <a:rPr sz="1400" dirty="0">
                <a:latin typeface="Arial MT"/>
                <a:cs typeface="Arial MT"/>
              </a:rPr>
              <a:t>the</a:t>
            </a:r>
            <a:r>
              <a:rPr sz="1400" spc="130" dirty="0">
                <a:latin typeface="Arial MT"/>
                <a:cs typeface="Arial MT"/>
              </a:rPr>
              <a:t> </a:t>
            </a:r>
            <a:r>
              <a:rPr sz="1400" spc="-5" dirty="0">
                <a:latin typeface="Arial MT"/>
                <a:cs typeface="Arial MT"/>
              </a:rPr>
              <a:t>high</a:t>
            </a:r>
            <a:r>
              <a:rPr sz="1400" spc="140" dirty="0">
                <a:latin typeface="Arial MT"/>
                <a:cs typeface="Arial MT"/>
              </a:rPr>
              <a:t> </a:t>
            </a:r>
            <a:r>
              <a:rPr sz="1400" spc="-5" dirty="0">
                <a:latin typeface="Arial MT"/>
                <a:cs typeface="Arial MT"/>
              </a:rPr>
              <a:t>correlated</a:t>
            </a:r>
            <a:r>
              <a:rPr sz="1400" spc="130" dirty="0">
                <a:latin typeface="Arial MT"/>
                <a:cs typeface="Arial MT"/>
              </a:rPr>
              <a:t> </a:t>
            </a:r>
            <a:r>
              <a:rPr sz="1400" spc="-5" dirty="0">
                <a:latin typeface="Arial MT"/>
                <a:cs typeface="Arial MT"/>
              </a:rPr>
              <a:t>features</a:t>
            </a:r>
            <a:r>
              <a:rPr sz="1400" spc="140" dirty="0">
                <a:latin typeface="Arial MT"/>
                <a:cs typeface="Arial MT"/>
              </a:rPr>
              <a:t> </a:t>
            </a:r>
            <a:r>
              <a:rPr sz="1400" dirty="0">
                <a:latin typeface="Arial MT"/>
                <a:cs typeface="Arial MT"/>
              </a:rPr>
              <a:t>to</a:t>
            </a:r>
            <a:r>
              <a:rPr sz="1400" spc="130" dirty="0">
                <a:latin typeface="Arial MT"/>
                <a:cs typeface="Arial MT"/>
              </a:rPr>
              <a:t> </a:t>
            </a:r>
            <a:r>
              <a:rPr sz="1400" spc="-5" dirty="0">
                <a:latin typeface="Arial MT"/>
                <a:cs typeface="Arial MT"/>
              </a:rPr>
              <a:t>form</a:t>
            </a:r>
            <a:r>
              <a:rPr sz="1400" spc="125" dirty="0">
                <a:latin typeface="Arial MT"/>
                <a:cs typeface="Arial MT"/>
              </a:rPr>
              <a:t> </a:t>
            </a:r>
            <a:r>
              <a:rPr sz="1400" spc="-5" dirty="0">
                <a:latin typeface="Arial MT"/>
                <a:cs typeface="Arial MT"/>
              </a:rPr>
              <a:t>single</a:t>
            </a:r>
            <a:r>
              <a:rPr sz="1400" spc="145" dirty="0">
                <a:latin typeface="Arial MT"/>
                <a:cs typeface="Arial MT"/>
              </a:rPr>
              <a:t> </a:t>
            </a:r>
            <a:r>
              <a:rPr sz="1400" spc="-5" dirty="0">
                <a:latin typeface="Arial MT"/>
                <a:cs typeface="Arial MT"/>
              </a:rPr>
              <a:t>feature</a:t>
            </a:r>
            <a:r>
              <a:rPr sz="1400" spc="135" dirty="0">
                <a:latin typeface="Arial MT"/>
                <a:cs typeface="Arial MT"/>
              </a:rPr>
              <a:t> </a:t>
            </a:r>
            <a:r>
              <a:rPr sz="1400" spc="-5" dirty="0">
                <a:latin typeface="Arial MT"/>
                <a:cs typeface="Arial MT"/>
              </a:rPr>
              <a:t>called</a:t>
            </a:r>
            <a:r>
              <a:rPr sz="1400" spc="145" dirty="0">
                <a:latin typeface="Arial MT"/>
                <a:cs typeface="Arial MT"/>
              </a:rPr>
              <a:t> </a:t>
            </a:r>
            <a:r>
              <a:rPr sz="1400" spc="-5" dirty="0">
                <a:latin typeface="Arial MT"/>
                <a:cs typeface="Arial MT"/>
              </a:rPr>
              <a:t>temperature</a:t>
            </a:r>
            <a:r>
              <a:rPr sz="1400" spc="130" dirty="0">
                <a:latin typeface="Arial MT"/>
                <a:cs typeface="Arial MT"/>
              </a:rPr>
              <a:t> </a:t>
            </a:r>
            <a:r>
              <a:rPr sz="1400" spc="-5" dirty="0">
                <a:latin typeface="Arial MT"/>
                <a:cs typeface="Arial MT"/>
              </a:rPr>
              <a:t>and</a:t>
            </a:r>
            <a:r>
              <a:rPr sz="1400" spc="145" dirty="0">
                <a:latin typeface="Arial MT"/>
                <a:cs typeface="Arial MT"/>
              </a:rPr>
              <a:t> </a:t>
            </a:r>
            <a:r>
              <a:rPr sz="1400" spc="-5" dirty="0">
                <a:latin typeface="Arial MT"/>
                <a:cs typeface="Arial MT"/>
              </a:rPr>
              <a:t>dew</a:t>
            </a:r>
            <a:r>
              <a:rPr sz="1400" spc="135" dirty="0">
                <a:latin typeface="Arial MT"/>
                <a:cs typeface="Arial MT"/>
              </a:rPr>
              <a:t> </a:t>
            </a:r>
            <a:r>
              <a:rPr sz="1400" spc="-10" dirty="0">
                <a:latin typeface="Arial MT"/>
                <a:cs typeface="Arial MT"/>
              </a:rPr>
              <a:t>point </a:t>
            </a:r>
            <a:r>
              <a:rPr sz="1400" spc="-375" dirty="0">
                <a:latin typeface="Arial MT"/>
                <a:cs typeface="Arial MT"/>
              </a:rPr>
              <a:t> </a:t>
            </a:r>
            <a:r>
              <a:rPr sz="1400" dirty="0">
                <a:latin typeface="Arial MT"/>
                <a:cs typeface="Arial MT"/>
              </a:rPr>
              <a:t>feature.</a:t>
            </a:r>
            <a:endParaRPr sz="1400">
              <a:latin typeface="Arial MT"/>
              <a:cs typeface="Arial MT"/>
            </a:endParaRPr>
          </a:p>
        </p:txBody>
      </p:sp>
      <p:pic>
        <p:nvPicPr>
          <p:cNvPr id="4" name="object 4"/>
          <p:cNvPicPr/>
          <p:nvPr/>
        </p:nvPicPr>
        <p:blipFill>
          <a:blip r:embed="rId2" cstate="print"/>
          <a:stretch>
            <a:fillRect/>
          </a:stretch>
        </p:blipFill>
        <p:spPr>
          <a:xfrm>
            <a:off x="2017776" y="1021080"/>
            <a:ext cx="5108448" cy="426720"/>
          </a:xfrm>
          <a:prstGeom prst="rect">
            <a:avLst/>
          </a:prstGeom>
        </p:spPr>
      </p:pic>
      <p:pic>
        <p:nvPicPr>
          <p:cNvPr id="5" name="object 5"/>
          <p:cNvPicPr/>
          <p:nvPr/>
        </p:nvPicPr>
        <p:blipFill>
          <a:blip r:embed="rId3" cstate="print"/>
          <a:stretch>
            <a:fillRect/>
          </a:stretch>
        </p:blipFill>
        <p:spPr>
          <a:xfrm>
            <a:off x="2808732" y="1589532"/>
            <a:ext cx="3459479" cy="26441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8"/>
            <a:ext cx="2652395" cy="422275"/>
          </a:xfrm>
          <a:prstGeom prst="rect">
            <a:avLst/>
          </a:prstGeom>
        </p:spPr>
        <p:txBody>
          <a:bodyPr vert="horz" wrap="square" lIns="0" tIns="13335" rIns="0" bIns="0" rtlCol="0">
            <a:spAutoFit/>
          </a:bodyPr>
          <a:lstStyle/>
          <a:p>
            <a:pPr marL="12700">
              <a:lnSpc>
                <a:spcPct val="100000"/>
              </a:lnSpc>
              <a:spcBef>
                <a:spcPts val="105"/>
              </a:spcBef>
            </a:pPr>
            <a:r>
              <a:rPr sz="2600" spc="-55" dirty="0"/>
              <a:t>Model</a:t>
            </a:r>
            <a:r>
              <a:rPr sz="2600" spc="-165" dirty="0"/>
              <a:t> </a:t>
            </a:r>
            <a:r>
              <a:rPr sz="2600" spc="-65" dirty="0"/>
              <a:t>Bu</a:t>
            </a:r>
            <a:r>
              <a:rPr sz="2600" spc="-45" dirty="0"/>
              <a:t>i</a:t>
            </a:r>
            <a:r>
              <a:rPr sz="2600" spc="-85" dirty="0"/>
              <a:t>ld</a:t>
            </a:r>
            <a:r>
              <a:rPr sz="2600" spc="-75" dirty="0"/>
              <a:t>i</a:t>
            </a:r>
            <a:r>
              <a:rPr sz="2600" spc="-25" dirty="0"/>
              <a:t>ng</a:t>
            </a:r>
            <a:endParaRPr sz="2600"/>
          </a:p>
        </p:txBody>
      </p:sp>
      <p:sp>
        <p:nvSpPr>
          <p:cNvPr id="3" name="object 3"/>
          <p:cNvSpPr txBox="1"/>
          <p:nvPr/>
        </p:nvSpPr>
        <p:spPr>
          <a:xfrm>
            <a:off x="402742" y="1262634"/>
            <a:ext cx="5252720" cy="2934335"/>
          </a:xfrm>
          <a:prstGeom prst="rect">
            <a:avLst/>
          </a:prstGeom>
        </p:spPr>
        <p:txBody>
          <a:bodyPr vert="horz" wrap="square" lIns="0" tIns="12700" rIns="0" bIns="0" rtlCol="0">
            <a:spAutoFit/>
          </a:bodyPr>
          <a:lstStyle/>
          <a:p>
            <a:pPr marL="299085" indent="-287020">
              <a:lnSpc>
                <a:spcPct val="100000"/>
              </a:lnSpc>
              <a:spcBef>
                <a:spcPts val="100"/>
              </a:spcBef>
              <a:buFont typeface="Segoe UI Symbol"/>
              <a:buChar char="⮚"/>
              <a:tabLst>
                <a:tab pos="299720" algn="l"/>
              </a:tabLst>
            </a:pPr>
            <a:r>
              <a:rPr sz="1800" spc="-5" dirty="0">
                <a:latin typeface="Arial MT"/>
                <a:cs typeface="Arial MT"/>
              </a:rPr>
              <a:t>Linear</a:t>
            </a:r>
            <a:r>
              <a:rPr sz="1800" spc="-30" dirty="0">
                <a:latin typeface="Arial MT"/>
                <a:cs typeface="Arial MT"/>
              </a:rPr>
              <a:t> </a:t>
            </a:r>
            <a:r>
              <a:rPr sz="1800" spc="-5" dirty="0">
                <a:latin typeface="Arial MT"/>
                <a:cs typeface="Arial MT"/>
              </a:rPr>
              <a:t>Regression</a:t>
            </a:r>
            <a:endParaRPr sz="1800">
              <a:latin typeface="Arial MT"/>
              <a:cs typeface="Arial MT"/>
            </a:endParaRPr>
          </a:p>
          <a:p>
            <a:pPr marL="299085" indent="-287020">
              <a:lnSpc>
                <a:spcPct val="100000"/>
              </a:lnSpc>
              <a:spcBef>
                <a:spcPts val="1295"/>
              </a:spcBef>
              <a:buFont typeface="Segoe UI Symbol"/>
              <a:buChar char="⮚"/>
              <a:tabLst>
                <a:tab pos="299720" algn="l"/>
              </a:tabLst>
            </a:pPr>
            <a:r>
              <a:rPr sz="1800" spc="-5" dirty="0">
                <a:latin typeface="Arial MT"/>
                <a:cs typeface="Arial MT"/>
              </a:rPr>
              <a:t>Lasso</a:t>
            </a:r>
            <a:r>
              <a:rPr sz="1800" spc="-85" dirty="0">
                <a:latin typeface="Arial MT"/>
                <a:cs typeface="Arial MT"/>
              </a:rPr>
              <a:t> </a:t>
            </a:r>
            <a:r>
              <a:rPr sz="1800" spc="-5" dirty="0">
                <a:latin typeface="Arial MT"/>
                <a:cs typeface="Arial MT"/>
              </a:rPr>
              <a:t>Regression</a:t>
            </a:r>
            <a:endParaRPr sz="1800">
              <a:latin typeface="Arial MT"/>
              <a:cs typeface="Arial MT"/>
            </a:endParaRPr>
          </a:p>
          <a:p>
            <a:pPr marL="299085" indent="-287020">
              <a:lnSpc>
                <a:spcPct val="100000"/>
              </a:lnSpc>
              <a:spcBef>
                <a:spcPts val="1295"/>
              </a:spcBef>
              <a:buFont typeface="Segoe UI Symbol"/>
              <a:buChar char="⮚"/>
              <a:tabLst>
                <a:tab pos="299720" algn="l"/>
              </a:tabLst>
            </a:pPr>
            <a:r>
              <a:rPr sz="1800" spc="-5" dirty="0">
                <a:latin typeface="Arial MT"/>
                <a:cs typeface="Arial MT"/>
              </a:rPr>
              <a:t>Ridge</a:t>
            </a:r>
            <a:r>
              <a:rPr sz="1800" spc="-75" dirty="0">
                <a:latin typeface="Arial MT"/>
                <a:cs typeface="Arial MT"/>
              </a:rPr>
              <a:t> </a:t>
            </a:r>
            <a:r>
              <a:rPr sz="1800" spc="-5" dirty="0">
                <a:latin typeface="Arial MT"/>
                <a:cs typeface="Arial MT"/>
              </a:rPr>
              <a:t>Regression</a:t>
            </a:r>
            <a:endParaRPr sz="1800">
              <a:latin typeface="Arial MT"/>
              <a:cs typeface="Arial MT"/>
            </a:endParaRPr>
          </a:p>
          <a:p>
            <a:pPr marL="299085" indent="-287020">
              <a:lnSpc>
                <a:spcPct val="100000"/>
              </a:lnSpc>
              <a:spcBef>
                <a:spcPts val="1300"/>
              </a:spcBef>
              <a:buFont typeface="Segoe UI Symbol"/>
              <a:buChar char="⮚"/>
              <a:tabLst>
                <a:tab pos="299720" algn="l"/>
              </a:tabLst>
            </a:pPr>
            <a:r>
              <a:rPr sz="1800" spc="-5" dirty="0">
                <a:latin typeface="Arial MT"/>
                <a:cs typeface="Arial MT"/>
              </a:rPr>
              <a:t>Decision</a:t>
            </a:r>
            <a:r>
              <a:rPr sz="1800" dirty="0">
                <a:latin typeface="Arial MT"/>
                <a:cs typeface="Arial MT"/>
              </a:rPr>
              <a:t> </a:t>
            </a:r>
            <a:r>
              <a:rPr sz="1800" spc="-5" dirty="0">
                <a:latin typeface="Arial MT"/>
                <a:cs typeface="Arial MT"/>
              </a:rPr>
              <a:t>Trees</a:t>
            </a:r>
            <a:r>
              <a:rPr sz="1800" spc="-20" dirty="0">
                <a:latin typeface="Arial MT"/>
                <a:cs typeface="Arial MT"/>
              </a:rPr>
              <a:t> </a:t>
            </a:r>
            <a:r>
              <a:rPr sz="1800" spc="-5" dirty="0">
                <a:latin typeface="Arial MT"/>
                <a:cs typeface="Arial MT"/>
              </a:rPr>
              <a:t>Regressor</a:t>
            </a:r>
            <a:endParaRPr sz="1800">
              <a:latin typeface="Arial MT"/>
              <a:cs typeface="Arial MT"/>
            </a:endParaRPr>
          </a:p>
          <a:p>
            <a:pPr marL="299085" indent="-287020">
              <a:lnSpc>
                <a:spcPct val="100000"/>
              </a:lnSpc>
              <a:spcBef>
                <a:spcPts val="1295"/>
              </a:spcBef>
              <a:buFont typeface="Segoe UI Symbol"/>
              <a:buChar char="⮚"/>
              <a:tabLst>
                <a:tab pos="299720" algn="l"/>
              </a:tabLst>
            </a:pPr>
            <a:r>
              <a:rPr sz="1800" spc="-5" dirty="0">
                <a:latin typeface="Arial MT"/>
                <a:cs typeface="Arial MT"/>
              </a:rPr>
              <a:t>Random</a:t>
            </a:r>
            <a:r>
              <a:rPr sz="1800" spc="-20" dirty="0">
                <a:latin typeface="Arial MT"/>
                <a:cs typeface="Arial MT"/>
              </a:rPr>
              <a:t> </a:t>
            </a:r>
            <a:r>
              <a:rPr sz="1800" dirty="0">
                <a:latin typeface="Arial MT"/>
                <a:cs typeface="Arial MT"/>
              </a:rPr>
              <a:t>Forest</a:t>
            </a:r>
            <a:r>
              <a:rPr sz="1800" spc="-20" dirty="0">
                <a:latin typeface="Arial MT"/>
                <a:cs typeface="Arial MT"/>
              </a:rPr>
              <a:t> </a:t>
            </a:r>
            <a:r>
              <a:rPr sz="1800" spc="-5" dirty="0">
                <a:latin typeface="Arial MT"/>
                <a:cs typeface="Arial MT"/>
              </a:rPr>
              <a:t>Regressor</a:t>
            </a:r>
            <a:endParaRPr sz="1800">
              <a:latin typeface="Arial MT"/>
              <a:cs typeface="Arial MT"/>
            </a:endParaRPr>
          </a:p>
          <a:p>
            <a:pPr marL="299085" indent="-287020">
              <a:lnSpc>
                <a:spcPct val="100000"/>
              </a:lnSpc>
              <a:spcBef>
                <a:spcPts val="1295"/>
              </a:spcBef>
              <a:buFont typeface="Segoe UI Symbol"/>
              <a:buChar char="⮚"/>
              <a:tabLst>
                <a:tab pos="299720" algn="l"/>
              </a:tabLst>
            </a:pPr>
            <a:r>
              <a:rPr sz="1800" spc="-5" dirty="0">
                <a:latin typeface="Arial MT"/>
                <a:cs typeface="Arial MT"/>
              </a:rPr>
              <a:t>Gradient Boosted</a:t>
            </a:r>
            <a:r>
              <a:rPr sz="1800" spc="-15" dirty="0">
                <a:latin typeface="Arial MT"/>
                <a:cs typeface="Arial MT"/>
              </a:rPr>
              <a:t> </a:t>
            </a:r>
            <a:r>
              <a:rPr sz="1800" spc="-5" dirty="0">
                <a:latin typeface="Arial MT"/>
                <a:cs typeface="Arial MT"/>
              </a:rPr>
              <a:t>Regressor</a:t>
            </a:r>
            <a:endParaRPr sz="1800">
              <a:latin typeface="Arial MT"/>
              <a:cs typeface="Arial MT"/>
            </a:endParaRPr>
          </a:p>
          <a:p>
            <a:pPr marL="299085" indent="-287020">
              <a:lnSpc>
                <a:spcPct val="100000"/>
              </a:lnSpc>
              <a:spcBef>
                <a:spcPts val="1300"/>
              </a:spcBef>
              <a:buFont typeface="Segoe UI Symbol"/>
              <a:buChar char="⮚"/>
              <a:tabLst>
                <a:tab pos="299720" algn="l"/>
              </a:tabLst>
            </a:pPr>
            <a:r>
              <a:rPr sz="1800" spc="-5" dirty="0">
                <a:latin typeface="Arial MT"/>
                <a:cs typeface="Arial MT"/>
              </a:rPr>
              <a:t>Gradient</a:t>
            </a:r>
            <a:r>
              <a:rPr sz="1800" spc="5" dirty="0">
                <a:latin typeface="Arial MT"/>
                <a:cs typeface="Arial MT"/>
              </a:rPr>
              <a:t> </a:t>
            </a:r>
            <a:r>
              <a:rPr sz="1800" spc="-5" dirty="0">
                <a:latin typeface="Arial MT"/>
                <a:cs typeface="Arial MT"/>
              </a:rPr>
              <a:t>Boosting</a:t>
            </a:r>
            <a:r>
              <a:rPr sz="1800" dirty="0">
                <a:latin typeface="Arial MT"/>
                <a:cs typeface="Arial MT"/>
              </a:rPr>
              <a:t> </a:t>
            </a:r>
            <a:r>
              <a:rPr sz="1800" spc="-5" dirty="0">
                <a:latin typeface="Arial MT"/>
                <a:cs typeface="Arial MT"/>
              </a:rPr>
              <a:t>Regressor</a:t>
            </a:r>
            <a:r>
              <a:rPr sz="1800" spc="5" dirty="0">
                <a:latin typeface="Arial MT"/>
                <a:cs typeface="Arial MT"/>
              </a:rPr>
              <a:t> </a:t>
            </a:r>
            <a:r>
              <a:rPr sz="1800" dirty="0">
                <a:latin typeface="Arial MT"/>
                <a:cs typeface="Arial MT"/>
              </a:rPr>
              <a:t>With</a:t>
            </a:r>
            <a:r>
              <a:rPr sz="1800" spc="-5" dirty="0">
                <a:latin typeface="Arial MT"/>
                <a:cs typeface="Arial MT"/>
              </a:rPr>
              <a:t> Gridsearch</a:t>
            </a:r>
            <a:r>
              <a:rPr sz="1800" dirty="0">
                <a:latin typeface="Arial MT"/>
                <a:cs typeface="Arial MT"/>
              </a:rPr>
              <a:t> cv</a:t>
            </a:r>
            <a:endParaRPr sz="18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508762"/>
            <a:ext cx="7795895" cy="422275"/>
          </a:xfrm>
          <a:prstGeom prst="rect">
            <a:avLst/>
          </a:prstGeom>
        </p:spPr>
        <p:txBody>
          <a:bodyPr vert="horz" wrap="square" lIns="0" tIns="13335" rIns="0" bIns="0" rtlCol="0">
            <a:spAutoFit/>
          </a:bodyPr>
          <a:lstStyle/>
          <a:p>
            <a:pPr marL="12700">
              <a:lnSpc>
                <a:spcPct val="100000"/>
              </a:lnSpc>
              <a:spcBef>
                <a:spcPts val="105"/>
              </a:spcBef>
            </a:pPr>
            <a:r>
              <a:rPr sz="2600" b="1" spc="-90" dirty="0">
                <a:solidFill>
                  <a:srgbClr val="CC0000"/>
                </a:solidFill>
                <a:latin typeface="Verdana"/>
                <a:cs typeface="Verdana"/>
              </a:rPr>
              <a:t>Evaluation</a:t>
            </a:r>
            <a:r>
              <a:rPr sz="2600" b="1" spc="-180" dirty="0">
                <a:solidFill>
                  <a:srgbClr val="CC0000"/>
                </a:solidFill>
                <a:latin typeface="Verdana"/>
                <a:cs typeface="Verdana"/>
              </a:rPr>
              <a:t> </a:t>
            </a:r>
            <a:r>
              <a:rPr sz="2600" b="1" spc="-80" dirty="0">
                <a:solidFill>
                  <a:srgbClr val="CC0000"/>
                </a:solidFill>
                <a:latin typeface="Verdana"/>
                <a:cs typeface="Verdana"/>
              </a:rPr>
              <a:t>Metrics</a:t>
            </a:r>
            <a:r>
              <a:rPr sz="2600" b="1" spc="-180" dirty="0">
                <a:solidFill>
                  <a:srgbClr val="CC0000"/>
                </a:solidFill>
                <a:latin typeface="Verdana"/>
                <a:cs typeface="Verdana"/>
              </a:rPr>
              <a:t> </a:t>
            </a:r>
            <a:r>
              <a:rPr sz="2600" b="1" dirty="0">
                <a:solidFill>
                  <a:srgbClr val="990000"/>
                </a:solidFill>
                <a:latin typeface="Arial"/>
                <a:cs typeface="Arial"/>
              </a:rPr>
              <a:t>-</a:t>
            </a:r>
            <a:r>
              <a:rPr sz="2600" b="1" spc="-5" dirty="0">
                <a:solidFill>
                  <a:srgbClr val="990000"/>
                </a:solidFill>
                <a:latin typeface="Arial"/>
                <a:cs typeface="Arial"/>
              </a:rPr>
              <a:t> </a:t>
            </a:r>
            <a:r>
              <a:rPr sz="2600" b="1" spc="-105" dirty="0">
                <a:solidFill>
                  <a:srgbClr val="CC0000"/>
                </a:solidFill>
                <a:latin typeface="Verdana"/>
                <a:cs typeface="Verdana"/>
              </a:rPr>
              <a:t>Linear</a:t>
            </a:r>
            <a:r>
              <a:rPr sz="2600" b="1" spc="-165" dirty="0">
                <a:solidFill>
                  <a:srgbClr val="CC0000"/>
                </a:solidFill>
                <a:latin typeface="Verdana"/>
                <a:cs typeface="Verdana"/>
              </a:rPr>
              <a:t> </a:t>
            </a:r>
            <a:r>
              <a:rPr sz="2600" b="1" spc="-105" dirty="0">
                <a:solidFill>
                  <a:srgbClr val="CC0000"/>
                </a:solidFill>
                <a:latin typeface="Verdana"/>
                <a:cs typeface="Verdana"/>
              </a:rPr>
              <a:t>Regression</a:t>
            </a:r>
            <a:r>
              <a:rPr sz="2600" b="1" spc="-195" dirty="0">
                <a:solidFill>
                  <a:srgbClr val="CC0000"/>
                </a:solidFill>
                <a:latin typeface="Verdana"/>
                <a:cs typeface="Verdana"/>
              </a:rPr>
              <a:t> </a:t>
            </a:r>
            <a:r>
              <a:rPr sz="2600" b="1" spc="-55" dirty="0">
                <a:solidFill>
                  <a:srgbClr val="CC0000"/>
                </a:solidFill>
                <a:latin typeface="Verdana"/>
                <a:cs typeface="Verdana"/>
              </a:rPr>
              <a:t>Model</a:t>
            </a:r>
            <a:endParaRPr sz="2600">
              <a:latin typeface="Verdana"/>
              <a:cs typeface="Verdana"/>
            </a:endParaRPr>
          </a:p>
        </p:txBody>
      </p:sp>
      <p:pic>
        <p:nvPicPr>
          <p:cNvPr id="3" name="object 3"/>
          <p:cNvPicPr/>
          <p:nvPr/>
        </p:nvPicPr>
        <p:blipFill>
          <a:blip r:embed="rId2" cstate="print"/>
          <a:stretch>
            <a:fillRect/>
          </a:stretch>
        </p:blipFill>
        <p:spPr>
          <a:xfrm>
            <a:off x="412093" y="1589025"/>
            <a:ext cx="2559708" cy="754126"/>
          </a:xfrm>
          <a:prstGeom prst="rect">
            <a:avLst/>
          </a:prstGeom>
        </p:spPr>
      </p:pic>
      <p:sp>
        <p:nvSpPr>
          <p:cNvPr id="4" name="object 4"/>
          <p:cNvSpPr txBox="1"/>
          <p:nvPr/>
        </p:nvSpPr>
        <p:spPr>
          <a:xfrm>
            <a:off x="390550" y="1179702"/>
            <a:ext cx="5750560" cy="239395"/>
          </a:xfrm>
          <a:prstGeom prst="rect">
            <a:avLst/>
          </a:prstGeom>
        </p:spPr>
        <p:txBody>
          <a:bodyPr vert="horz" wrap="square" lIns="0" tIns="13335" rIns="0" bIns="0" rtlCol="0">
            <a:spAutoFit/>
          </a:bodyPr>
          <a:lstStyle/>
          <a:p>
            <a:pPr marL="12700">
              <a:lnSpc>
                <a:spcPct val="100000"/>
              </a:lnSpc>
              <a:spcBef>
                <a:spcPts val="105"/>
              </a:spcBef>
              <a:tabLst>
                <a:tab pos="4673600" algn="l"/>
              </a:tabLst>
            </a:pPr>
            <a:r>
              <a:rPr sz="1400" b="1" spc="-5" dirty="0">
                <a:solidFill>
                  <a:srgbClr val="09272D"/>
                </a:solidFill>
                <a:latin typeface="Arial"/>
                <a:cs typeface="Arial"/>
              </a:rPr>
              <a:t>Training</a:t>
            </a:r>
            <a:r>
              <a:rPr sz="1400" b="1" spc="-30" dirty="0">
                <a:solidFill>
                  <a:srgbClr val="09272D"/>
                </a:solidFill>
                <a:latin typeface="Arial"/>
                <a:cs typeface="Arial"/>
              </a:rPr>
              <a:t> </a:t>
            </a:r>
            <a:r>
              <a:rPr sz="1400" b="1" spc="-5" dirty="0">
                <a:solidFill>
                  <a:srgbClr val="09272D"/>
                </a:solidFill>
                <a:latin typeface="Arial"/>
                <a:cs typeface="Arial"/>
              </a:rPr>
              <a:t>Data	Testing</a:t>
            </a:r>
            <a:r>
              <a:rPr sz="1400" b="1" spc="-75"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5" name="object 5"/>
          <p:cNvPicPr/>
          <p:nvPr/>
        </p:nvPicPr>
        <p:blipFill>
          <a:blip r:embed="rId3" cstate="print"/>
          <a:stretch>
            <a:fillRect/>
          </a:stretch>
        </p:blipFill>
        <p:spPr>
          <a:xfrm>
            <a:off x="5097153" y="1588739"/>
            <a:ext cx="2599047" cy="754411"/>
          </a:xfrm>
          <a:prstGeom prst="rect">
            <a:avLst/>
          </a:prstGeom>
        </p:spPr>
      </p:pic>
      <p:pic>
        <p:nvPicPr>
          <p:cNvPr id="6" name="object 6"/>
          <p:cNvPicPr/>
          <p:nvPr/>
        </p:nvPicPr>
        <p:blipFill>
          <a:blip r:embed="rId4"/>
          <a:stretch>
            <a:fillRect/>
          </a:stretch>
        </p:blipFill>
        <p:spPr>
          <a:xfrm>
            <a:off x="533400" y="2495550"/>
            <a:ext cx="6934200" cy="242606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508762"/>
            <a:ext cx="7795895" cy="422275"/>
          </a:xfrm>
          <a:prstGeom prst="rect">
            <a:avLst/>
          </a:prstGeom>
        </p:spPr>
        <p:txBody>
          <a:bodyPr vert="horz" wrap="square" lIns="0" tIns="13335" rIns="0" bIns="0" rtlCol="0">
            <a:spAutoFit/>
          </a:bodyPr>
          <a:lstStyle/>
          <a:p>
            <a:pPr marL="12700">
              <a:lnSpc>
                <a:spcPct val="100000"/>
              </a:lnSpc>
              <a:spcBef>
                <a:spcPts val="105"/>
              </a:spcBef>
            </a:pPr>
            <a:r>
              <a:rPr sz="2600" b="1" spc="-90" dirty="0">
                <a:solidFill>
                  <a:srgbClr val="CC0000"/>
                </a:solidFill>
                <a:latin typeface="Verdana"/>
                <a:cs typeface="Verdana"/>
              </a:rPr>
              <a:t>Evaluation</a:t>
            </a:r>
            <a:r>
              <a:rPr sz="2600" b="1" spc="-180" dirty="0">
                <a:solidFill>
                  <a:srgbClr val="CC0000"/>
                </a:solidFill>
                <a:latin typeface="Verdana"/>
                <a:cs typeface="Verdana"/>
              </a:rPr>
              <a:t> </a:t>
            </a:r>
            <a:r>
              <a:rPr sz="2600" b="1" spc="-80" dirty="0">
                <a:solidFill>
                  <a:srgbClr val="CC0000"/>
                </a:solidFill>
                <a:latin typeface="Verdana"/>
                <a:cs typeface="Verdana"/>
              </a:rPr>
              <a:t>Metrics</a:t>
            </a:r>
            <a:r>
              <a:rPr sz="2600" b="1" spc="-180" dirty="0">
                <a:solidFill>
                  <a:srgbClr val="CC0000"/>
                </a:solidFill>
                <a:latin typeface="Verdana"/>
                <a:cs typeface="Verdana"/>
              </a:rPr>
              <a:t> </a:t>
            </a:r>
            <a:r>
              <a:rPr sz="2600" b="1" dirty="0">
                <a:solidFill>
                  <a:srgbClr val="990000"/>
                </a:solidFill>
                <a:latin typeface="Arial"/>
                <a:cs typeface="Arial"/>
              </a:rPr>
              <a:t>-</a:t>
            </a:r>
            <a:r>
              <a:rPr sz="2600" b="1" spc="-5" dirty="0">
                <a:solidFill>
                  <a:srgbClr val="990000"/>
                </a:solidFill>
                <a:latin typeface="Arial"/>
                <a:cs typeface="Arial"/>
              </a:rPr>
              <a:t> </a:t>
            </a:r>
            <a:r>
              <a:rPr sz="2600" b="1" spc="-105" dirty="0">
                <a:solidFill>
                  <a:srgbClr val="CC0000"/>
                </a:solidFill>
                <a:latin typeface="Verdana"/>
                <a:cs typeface="Verdana"/>
              </a:rPr>
              <a:t>Linear</a:t>
            </a:r>
            <a:r>
              <a:rPr sz="2600" b="1" spc="-165" dirty="0">
                <a:solidFill>
                  <a:srgbClr val="CC0000"/>
                </a:solidFill>
                <a:latin typeface="Verdana"/>
                <a:cs typeface="Verdana"/>
              </a:rPr>
              <a:t> </a:t>
            </a:r>
            <a:r>
              <a:rPr sz="2600" b="1" spc="-105" dirty="0">
                <a:solidFill>
                  <a:srgbClr val="CC0000"/>
                </a:solidFill>
                <a:latin typeface="Verdana"/>
                <a:cs typeface="Verdana"/>
              </a:rPr>
              <a:t>Regression</a:t>
            </a:r>
            <a:r>
              <a:rPr sz="2600" b="1" spc="-195" dirty="0">
                <a:solidFill>
                  <a:srgbClr val="CC0000"/>
                </a:solidFill>
                <a:latin typeface="Verdana"/>
                <a:cs typeface="Verdana"/>
              </a:rPr>
              <a:t> </a:t>
            </a:r>
            <a:r>
              <a:rPr sz="2600" b="1" spc="-55" dirty="0">
                <a:solidFill>
                  <a:srgbClr val="CC0000"/>
                </a:solidFill>
                <a:latin typeface="Verdana"/>
                <a:cs typeface="Verdana"/>
              </a:rPr>
              <a:t>Model</a:t>
            </a:r>
            <a:endParaRPr sz="2600">
              <a:latin typeface="Verdana"/>
              <a:cs typeface="Verdana"/>
            </a:endParaRPr>
          </a:p>
        </p:txBody>
      </p:sp>
      <p:pic>
        <p:nvPicPr>
          <p:cNvPr id="3" name="object 3"/>
          <p:cNvPicPr/>
          <p:nvPr/>
        </p:nvPicPr>
        <p:blipFill>
          <a:blip r:embed="rId2" cstate="print"/>
          <a:stretch>
            <a:fillRect/>
          </a:stretch>
        </p:blipFill>
        <p:spPr>
          <a:xfrm>
            <a:off x="412093" y="1589025"/>
            <a:ext cx="2559708" cy="754126"/>
          </a:xfrm>
          <a:prstGeom prst="rect">
            <a:avLst/>
          </a:prstGeom>
        </p:spPr>
      </p:pic>
      <p:sp>
        <p:nvSpPr>
          <p:cNvPr id="4" name="object 4"/>
          <p:cNvSpPr txBox="1"/>
          <p:nvPr/>
        </p:nvSpPr>
        <p:spPr>
          <a:xfrm>
            <a:off x="390550" y="1179702"/>
            <a:ext cx="5750560" cy="239395"/>
          </a:xfrm>
          <a:prstGeom prst="rect">
            <a:avLst/>
          </a:prstGeom>
        </p:spPr>
        <p:txBody>
          <a:bodyPr vert="horz" wrap="square" lIns="0" tIns="13335" rIns="0" bIns="0" rtlCol="0">
            <a:spAutoFit/>
          </a:bodyPr>
          <a:lstStyle/>
          <a:p>
            <a:pPr marL="12700">
              <a:lnSpc>
                <a:spcPct val="100000"/>
              </a:lnSpc>
              <a:spcBef>
                <a:spcPts val="105"/>
              </a:spcBef>
              <a:tabLst>
                <a:tab pos="4673600" algn="l"/>
              </a:tabLst>
            </a:pPr>
            <a:r>
              <a:rPr sz="1400" b="1" spc="-5" dirty="0">
                <a:solidFill>
                  <a:srgbClr val="09272D"/>
                </a:solidFill>
                <a:latin typeface="Arial"/>
                <a:cs typeface="Arial"/>
              </a:rPr>
              <a:t>Training</a:t>
            </a:r>
            <a:r>
              <a:rPr sz="1400" b="1" spc="-30" dirty="0">
                <a:solidFill>
                  <a:srgbClr val="09272D"/>
                </a:solidFill>
                <a:latin typeface="Arial"/>
                <a:cs typeface="Arial"/>
              </a:rPr>
              <a:t> </a:t>
            </a:r>
            <a:r>
              <a:rPr sz="1400" b="1" spc="-5" dirty="0">
                <a:solidFill>
                  <a:srgbClr val="09272D"/>
                </a:solidFill>
                <a:latin typeface="Arial"/>
                <a:cs typeface="Arial"/>
              </a:rPr>
              <a:t>Data	Testing</a:t>
            </a:r>
            <a:r>
              <a:rPr sz="1400" b="1" spc="-75"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5" name="object 5"/>
          <p:cNvPicPr/>
          <p:nvPr/>
        </p:nvPicPr>
        <p:blipFill>
          <a:blip r:embed="rId3" cstate="print"/>
          <a:stretch>
            <a:fillRect/>
          </a:stretch>
        </p:blipFill>
        <p:spPr>
          <a:xfrm>
            <a:off x="5097153" y="1588739"/>
            <a:ext cx="2599047" cy="754411"/>
          </a:xfrm>
          <a:prstGeom prst="rect">
            <a:avLst/>
          </a:prstGeom>
        </p:spPr>
      </p:pic>
      <p:pic>
        <p:nvPicPr>
          <p:cNvPr id="6" name="object 6"/>
          <p:cNvPicPr/>
          <p:nvPr/>
        </p:nvPicPr>
        <p:blipFill>
          <a:blip r:embed="rId4"/>
          <a:stretch>
            <a:fillRect/>
          </a:stretch>
        </p:blipFill>
        <p:spPr>
          <a:xfrm>
            <a:off x="624227" y="2571750"/>
            <a:ext cx="6904945" cy="242606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2"/>
            <a:ext cx="6544309" cy="422275"/>
          </a:xfrm>
          <a:prstGeom prst="rect">
            <a:avLst/>
          </a:prstGeom>
        </p:spPr>
        <p:txBody>
          <a:bodyPr vert="horz" wrap="square" lIns="0" tIns="13335" rIns="0" bIns="0" rtlCol="0">
            <a:spAutoFit/>
          </a:bodyPr>
          <a:lstStyle/>
          <a:p>
            <a:pPr marL="12700">
              <a:lnSpc>
                <a:spcPct val="100000"/>
              </a:lnSpc>
              <a:spcBef>
                <a:spcPts val="105"/>
              </a:spcBef>
            </a:pPr>
            <a:r>
              <a:rPr sz="2600" spc="-100" dirty="0"/>
              <a:t>Ev</a:t>
            </a:r>
            <a:r>
              <a:rPr sz="2600" spc="-95" dirty="0"/>
              <a:t>alua</a:t>
            </a:r>
            <a:r>
              <a:rPr sz="2600" spc="-85" dirty="0"/>
              <a:t>t</a:t>
            </a:r>
            <a:r>
              <a:rPr sz="2600" spc="-80" dirty="0"/>
              <a:t>ion</a:t>
            </a:r>
            <a:r>
              <a:rPr sz="2600" spc="-180" dirty="0"/>
              <a:t> </a:t>
            </a:r>
            <a:r>
              <a:rPr sz="2600" spc="-80" dirty="0"/>
              <a:t>Metrics</a:t>
            </a:r>
            <a:r>
              <a:rPr sz="2600" spc="-170" dirty="0"/>
              <a:t> </a:t>
            </a:r>
            <a:r>
              <a:rPr sz="2600" spc="-245" dirty="0"/>
              <a:t>-</a:t>
            </a:r>
            <a:r>
              <a:rPr sz="2600" spc="-155" dirty="0"/>
              <a:t> </a:t>
            </a:r>
            <a:r>
              <a:rPr sz="2600" spc="-125" dirty="0"/>
              <a:t>Lasso</a:t>
            </a:r>
            <a:r>
              <a:rPr sz="2600" spc="-190" dirty="0"/>
              <a:t> </a:t>
            </a:r>
            <a:r>
              <a:rPr sz="2600" spc="-70" dirty="0"/>
              <a:t>Re</a:t>
            </a:r>
            <a:r>
              <a:rPr sz="2600" spc="-60" dirty="0"/>
              <a:t>g</a:t>
            </a:r>
            <a:r>
              <a:rPr sz="2600" spc="-120" dirty="0"/>
              <a:t>ression</a:t>
            </a:r>
            <a:endParaRPr sz="2600"/>
          </a:p>
        </p:txBody>
      </p:sp>
      <p:sp>
        <p:nvSpPr>
          <p:cNvPr id="3" name="object 3"/>
          <p:cNvSpPr txBox="1"/>
          <p:nvPr/>
        </p:nvSpPr>
        <p:spPr>
          <a:xfrm>
            <a:off x="390550" y="1179702"/>
            <a:ext cx="115951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Training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sp>
        <p:nvSpPr>
          <p:cNvPr id="4" name="object 4"/>
          <p:cNvSpPr txBox="1"/>
          <p:nvPr/>
        </p:nvSpPr>
        <p:spPr>
          <a:xfrm>
            <a:off x="4423028" y="1163193"/>
            <a:ext cx="108902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Testing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5" name="object 5"/>
          <p:cNvPicPr/>
          <p:nvPr/>
        </p:nvPicPr>
        <p:blipFill>
          <a:blip r:embed="rId2"/>
          <a:stretch>
            <a:fillRect/>
          </a:stretch>
        </p:blipFill>
        <p:spPr>
          <a:xfrm>
            <a:off x="457200" y="2647950"/>
            <a:ext cx="7696200" cy="1976019"/>
          </a:xfrm>
          <a:prstGeom prst="rect">
            <a:avLst/>
          </a:prstGeom>
        </p:spPr>
      </p:pic>
      <p:pic>
        <p:nvPicPr>
          <p:cNvPr id="6" name="object 6"/>
          <p:cNvPicPr/>
          <p:nvPr/>
        </p:nvPicPr>
        <p:blipFill>
          <a:blip r:embed="rId3" cstate="print"/>
          <a:stretch>
            <a:fillRect/>
          </a:stretch>
        </p:blipFill>
        <p:spPr>
          <a:xfrm>
            <a:off x="393191" y="1508760"/>
            <a:ext cx="2491740" cy="914400"/>
          </a:xfrm>
          <a:prstGeom prst="rect">
            <a:avLst/>
          </a:prstGeom>
        </p:spPr>
      </p:pic>
      <p:pic>
        <p:nvPicPr>
          <p:cNvPr id="7" name="object 7"/>
          <p:cNvPicPr/>
          <p:nvPr/>
        </p:nvPicPr>
        <p:blipFill>
          <a:blip r:embed="rId4" cstate="print"/>
          <a:stretch>
            <a:fillRect/>
          </a:stretch>
        </p:blipFill>
        <p:spPr>
          <a:xfrm>
            <a:off x="4427220" y="1645920"/>
            <a:ext cx="2354579" cy="77723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2"/>
            <a:ext cx="6544309" cy="422275"/>
          </a:xfrm>
          <a:prstGeom prst="rect">
            <a:avLst/>
          </a:prstGeom>
        </p:spPr>
        <p:txBody>
          <a:bodyPr vert="horz" wrap="square" lIns="0" tIns="13335" rIns="0" bIns="0" rtlCol="0">
            <a:spAutoFit/>
          </a:bodyPr>
          <a:lstStyle/>
          <a:p>
            <a:pPr marL="12700">
              <a:lnSpc>
                <a:spcPct val="100000"/>
              </a:lnSpc>
              <a:spcBef>
                <a:spcPts val="105"/>
              </a:spcBef>
            </a:pPr>
            <a:r>
              <a:rPr sz="2600" spc="-100" dirty="0"/>
              <a:t>Ev</a:t>
            </a:r>
            <a:r>
              <a:rPr sz="2600" spc="-95" dirty="0"/>
              <a:t>alua</a:t>
            </a:r>
            <a:r>
              <a:rPr sz="2600" spc="-85" dirty="0"/>
              <a:t>t</a:t>
            </a:r>
            <a:r>
              <a:rPr sz="2600" spc="-80" dirty="0"/>
              <a:t>ion</a:t>
            </a:r>
            <a:r>
              <a:rPr sz="2600" spc="-180" dirty="0"/>
              <a:t> </a:t>
            </a:r>
            <a:r>
              <a:rPr sz="2600" spc="-80" dirty="0"/>
              <a:t>Metrics</a:t>
            </a:r>
            <a:r>
              <a:rPr sz="2600" spc="-170" dirty="0"/>
              <a:t> </a:t>
            </a:r>
            <a:r>
              <a:rPr sz="2600" spc="-245" dirty="0"/>
              <a:t>-</a:t>
            </a:r>
            <a:r>
              <a:rPr sz="2600" spc="-155" dirty="0"/>
              <a:t> </a:t>
            </a:r>
            <a:r>
              <a:rPr sz="2600" spc="-125" dirty="0"/>
              <a:t>Lasso</a:t>
            </a:r>
            <a:r>
              <a:rPr sz="2600" spc="-190" dirty="0"/>
              <a:t> </a:t>
            </a:r>
            <a:r>
              <a:rPr sz="2600" spc="-70" dirty="0"/>
              <a:t>Re</a:t>
            </a:r>
            <a:r>
              <a:rPr sz="2600" spc="-60" dirty="0"/>
              <a:t>g</a:t>
            </a:r>
            <a:r>
              <a:rPr sz="2600" spc="-120" dirty="0"/>
              <a:t>ression</a:t>
            </a:r>
            <a:endParaRPr sz="2600"/>
          </a:p>
        </p:txBody>
      </p:sp>
      <p:sp>
        <p:nvSpPr>
          <p:cNvPr id="3" name="object 3"/>
          <p:cNvSpPr txBox="1"/>
          <p:nvPr/>
        </p:nvSpPr>
        <p:spPr>
          <a:xfrm>
            <a:off x="390550" y="1179702"/>
            <a:ext cx="115951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Training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sp>
        <p:nvSpPr>
          <p:cNvPr id="4" name="object 4"/>
          <p:cNvSpPr txBox="1"/>
          <p:nvPr/>
        </p:nvSpPr>
        <p:spPr>
          <a:xfrm>
            <a:off x="4423028" y="1163193"/>
            <a:ext cx="108902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Testing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5" name="object 5"/>
          <p:cNvPicPr/>
          <p:nvPr/>
        </p:nvPicPr>
        <p:blipFill>
          <a:blip r:embed="rId2"/>
          <a:stretch>
            <a:fillRect/>
          </a:stretch>
        </p:blipFill>
        <p:spPr>
          <a:xfrm>
            <a:off x="1493273" y="2647950"/>
            <a:ext cx="5624054" cy="1976019"/>
          </a:xfrm>
          <a:prstGeom prst="rect">
            <a:avLst/>
          </a:prstGeom>
        </p:spPr>
      </p:pic>
      <p:pic>
        <p:nvPicPr>
          <p:cNvPr id="6" name="object 6"/>
          <p:cNvPicPr/>
          <p:nvPr/>
        </p:nvPicPr>
        <p:blipFill>
          <a:blip r:embed="rId3" cstate="print"/>
          <a:stretch>
            <a:fillRect/>
          </a:stretch>
        </p:blipFill>
        <p:spPr>
          <a:xfrm>
            <a:off x="393191" y="1508760"/>
            <a:ext cx="2491740" cy="914400"/>
          </a:xfrm>
          <a:prstGeom prst="rect">
            <a:avLst/>
          </a:prstGeom>
        </p:spPr>
      </p:pic>
      <p:pic>
        <p:nvPicPr>
          <p:cNvPr id="7" name="object 7"/>
          <p:cNvPicPr/>
          <p:nvPr/>
        </p:nvPicPr>
        <p:blipFill>
          <a:blip r:embed="rId4" cstate="print"/>
          <a:stretch>
            <a:fillRect/>
          </a:stretch>
        </p:blipFill>
        <p:spPr>
          <a:xfrm>
            <a:off x="4427220" y="1645920"/>
            <a:ext cx="2354579" cy="77723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2"/>
            <a:ext cx="6588125" cy="422275"/>
          </a:xfrm>
          <a:prstGeom prst="rect">
            <a:avLst/>
          </a:prstGeom>
        </p:spPr>
        <p:txBody>
          <a:bodyPr vert="horz" wrap="square" lIns="0" tIns="13335" rIns="0" bIns="0" rtlCol="0">
            <a:spAutoFit/>
          </a:bodyPr>
          <a:lstStyle/>
          <a:p>
            <a:pPr marL="12700">
              <a:lnSpc>
                <a:spcPct val="100000"/>
              </a:lnSpc>
              <a:spcBef>
                <a:spcPts val="105"/>
              </a:spcBef>
            </a:pPr>
            <a:r>
              <a:rPr sz="2600" spc="-100" dirty="0"/>
              <a:t>Ev</a:t>
            </a:r>
            <a:r>
              <a:rPr sz="2600" spc="-95" dirty="0"/>
              <a:t>alua</a:t>
            </a:r>
            <a:r>
              <a:rPr sz="2600" spc="-85" dirty="0"/>
              <a:t>t</a:t>
            </a:r>
            <a:r>
              <a:rPr sz="2600" spc="-80" dirty="0"/>
              <a:t>ion</a:t>
            </a:r>
            <a:r>
              <a:rPr sz="2600" spc="-180" dirty="0"/>
              <a:t> </a:t>
            </a:r>
            <a:r>
              <a:rPr sz="2600" spc="-80" dirty="0"/>
              <a:t>Metrics</a:t>
            </a:r>
            <a:r>
              <a:rPr sz="2600" spc="-170" dirty="0"/>
              <a:t> </a:t>
            </a:r>
            <a:r>
              <a:rPr sz="2600" spc="-245" dirty="0"/>
              <a:t>-</a:t>
            </a:r>
            <a:r>
              <a:rPr sz="2600" spc="-155" dirty="0"/>
              <a:t> </a:t>
            </a:r>
            <a:r>
              <a:rPr sz="2600" spc="-65" dirty="0"/>
              <a:t>Ridge</a:t>
            </a:r>
            <a:r>
              <a:rPr sz="2600" spc="-155" dirty="0"/>
              <a:t> </a:t>
            </a:r>
            <a:r>
              <a:rPr sz="2600" spc="-100" dirty="0"/>
              <a:t>Reg</a:t>
            </a:r>
            <a:r>
              <a:rPr sz="2600" spc="-65" dirty="0"/>
              <a:t>r</a:t>
            </a:r>
            <a:r>
              <a:rPr sz="2600" spc="-145" dirty="0"/>
              <a:t>ess</a:t>
            </a:r>
            <a:r>
              <a:rPr sz="2600" spc="-90" dirty="0"/>
              <a:t>i</a:t>
            </a:r>
            <a:r>
              <a:rPr sz="2600" spc="-70" dirty="0"/>
              <a:t>on</a:t>
            </a:r>
            <a:endParaRPr sz="2600"/>
          </a:p>
        </p:txBody>
      </p:sp>
      <p:sp>
        <p:nvSpPr>
          <p:cNvPr id="3" name="object 3"/>
          <p:cNvSpPr txBox="1"/>
          <p:nvPr/>
        </p:nvSpPr>
        <p:spPr>
          <a:xfrm>
            <a:off x="390550" y="1179702"/>
            <a:ext cx="115951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Training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sp>
        <p:nvSpPr>
          <p:cNvPr id="4" name="object 4"/>
          <p:cNvSpPr txBox="1"/>
          <p:nvPr/>
        </p:nvSpPr>
        <p:spPr>
          <a:xfrm>
            <a:off x="4423028" y="1163193"/>
            <a:ext cx="108902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Testing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5" name="object 5"/>
          <p:cNvPicPr/>
          <p:nvPr/>
        </p:nvPicPr>
        <p:blipFill>
          <a:blip r:embed="rId2" cstate="print"/>
          <a:stretch>
            <a:fillRect/>
          </a:stretch>
        </p:blipFill>
        <p:spPr>
          <a:xfrm>
            <a:off x="443483" y="1687067"/>
            <a:ext cx="2354579" cy="777240"/>
          </a:xfrm>
          <a:prstGeom prst="rect">
            <a:avLst/>
          </a:prstGeom>
        </p:spPr>
      </p:pic>
      <p:pic>
        <p:nvPicPr>
          <p:cNvPr id="6" name="object 6"/>
          <p:cNvPicPr/>
          <p:nvPr/>
        </p:nvPicPr>
        <p:blipFill>
          <a:blip r:embed="rId3" cstate="print"/>
          <a:stretch>
            <a:fillRect/>
          </a:stretch>
        </p:blipFill>
        <p:spPr>
          <a:xfrm>
            <a:off x="4431791" y="1638300"/>
            <a:ext cx="2354580" cy="777239"/>
          </a:xfrm>
          <a:prstGeom prst="rect">
            <a:avLst/>
          </a:prstGeom>
        </p:spPr>
      </p:pic>
      <p:pic>
        <p:nvPicPr>
          <p:cNvPr id="7" name="object 7"/>
          <p:cNvPicPr/>
          <p:nvPr/>
        </p:nvPicPr>
        <p:blipFill>
          <a:blip r:embed="rId4"/>
          <a:stretch>
            <a:fillRect/>
          </a:stretch>
        </p:blipFill>
        <p:spPr>
          <a:xfrm>
            <a:off x="1290515" y="2692681"/>
            <a:ext cx="6100805" cy="210491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2"/>
            <a:ext cx="7403465" cy="422275"/>
          </a:xfrm>
          <a:prstGeom prst="rect">
            <a:avLst/>
          </a:prstGeom>
        </p:spPr>
        <p:txBody>
          <a:bodyPr vert="horz" wrap="square" lIns="0" tIns="13335" rIns="0" bIns="0" rtlCol="0">
            <a:spAutoFit/>
          </a:bodyPr>
          <a:lstStyle/>
          <a:p>
            <a:pPr marL="12700">
              <a:lnSpc>
                <a:spcPct val="100000"/>
              </a:lnSpc>
              <a:spcBef>
                <a:spcPts val="105"/>
              </a:spcBef>
            </a:pPr>
            <a:r>
              <a:rPr sz="2600" spc="-100" dirty="0"/>
              <a:t>Ev</a:t>
            </a:r>
            <a:r>
              <a:rPr sz="2600" spc="-95" dirty="0"/>
              <a:t>alua</a:t>
            </a:r>
            <a:r>
              <a:rPr sz="2600" spc="-85" dirty="0"/>
              <a:t>t</a:t>
            </a:r>
            <a:r>
              <a:rPr sz="2600" spc="-80" dirty="0"/>
              <a:t>ion</a:t>
            </a:r>
            <a:r>
              <a:rPr sz="2600" spc="-180" dirty="0"/>
              <a:t> </a:t>
            </a:r>
            <a:r>
              <a:rPr sz="2600" spc="-80" dirty="0"/>
              <a:t>Metrics</a:t>
            </a:r>
            <a:r>
              <a:rPr sz="2600" spc="-180" dirty="0"/>
              <a:t> </a:t>
            </a:r>
            <a:r>
              <a:rPr sz="2600" dirty="0">
                <a:solidFill>
                  <a:srgbClr val="990000"/>
                </a:solidFill>
                <a:latin typeface="Arial"/>
                <a:cs typeface="Arial"/>
              </a:rPr>
              <a:t>-</a:t>
            </a:r>
            <a:r>
              <a:rPr sz="2600" spc="-5" dirty="0">
                <a:solidFill>
                  <a:srgbClr val="990000"/>
                </a:solidFill>
                <a:latin typeface="Arial"/>
                <a:cs typeface="Arial"/>
              </a:rPr>
              <a:t> </a:t>
            </a:r>
            <a:r>
              <a:rPr sz="2600" spc="-105" dirty="0"/>
              <a:t>Elast</a:t>
            </a:r>
            <a:r>
              <a:rPr sz="2600" spc="-75" dirty="0"/>
              <a:t>i</a:t>
            </a:r>
            <a:r>
              <a:rPr sz="2600" spc="5" dirty="0"/>
              <a:t>c</a:t>
            </a:r>
            <a:r>
              <a:rPr sz="2600" spc="-175" dirty="0"/>
              <a:t> </a:t>
            </a:r>
            <a:r>
              <a:rPr sz="2600" spc="-80" dirty="0"/>
              <a:t>Net</a:t>
            </a:r>
            <a:r>
              <a:rPr sz="2600" spc="-160" dirty="0"/>
              <a:t> </a:t>
            </a:r>
            <a:r>
              <a:rPr sz="2600" spc="-100" dirty="0"/>
              <a:t>Reg</a:t>
            </a:r>
            <a:r>
              <a:rPr sz="2600" spc="-65" dirty="0"/>
              <a:t>r</a:t>
            </a:r>
            <a:r>
              <a:rPr sz="2600" spc="-145" dirty="0"/>
              <a:t>ess</a:t>
            </a:r>
            <a:r>
              <a:rPr sz="2600" spc="-90" dirty="0"/>
              <a:t>i</a:t>
            </a:r>
            <a:r>
              <a:rPr sz="2600" spc="-70" dirty="0"/>
              <a:t>on</a:t>
            </a:r>
            <a:endParaRPr sz="2600">
              <a:latin typeface="Arial"/>
              <a:cs typeface="Arial"/>
            </a:endParaRPr>
          </a:p>
        </p:txBody>
      </p:sp>
      <p:sp>
        <p:nvSpPr>
          <p:cNvPr id="3" name="object 3"/>
          <p:cNvSpPr txBox="1"/>
          <p:nvPr/>
        </p:nvSpPr>
        <p:spPr>
          <a:xfrm>
            <a:off x="390550" y="1179702"/>
            <a:ext cx="115951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Training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sp>
        <p:nvSpPr>
          <p:cNvPr id="4" name="object 4"/>
          <p:cNvSpPr txBox="1"/>
          <p:nvPr/>
        </p:nvSpPr>
        <p:spPr>
          <a:xfrm>
            <a:off x="4423028" y="1163193"/>
            <a:ext cx="108902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Testing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5" name="object 5"/>
          <p:cNvPicPr/>
          <p:nvPr/>
        </p:nvPicPr>
        <p:blipFill>
          <a:blip r:embed="rId2" cstate="print"/>
          <a:stretch>
            <a:fillRect/>
          </a:stretch>
        </p:blipFill>
        <p:spPr>
          <a:xfrm>
            <a:off x="365759" y="1748133"/>
            <a:ext cx="2354579" cy="778580"/>
          </a:xfrm>
          <a:prstGeom prst="rect">
            <a:avLst/>
          </a:prstGeom>
        </p:spPr>
      </p:pic>
      <p:pic>
        <p:nvPicPr>
          <p:cNvPr id="6" name="object 6"/>
          <p:cNvPicPr/>
          <p:nvPr/>
        </p:nvPicPr>
        <p:blipFill>
          <a:blip r:embed="rId3" cstate="print"/>
          <a:stretch>
            <a:fillRect/>
          </a:stretch>
        </p:blipFill>
        <p:spPr>
          <a:xfrm>
            <a:off x="4305300" y="1748027"/>
            <a:ext cx="2354579" cy="769619"/>
          </a:xfrm>
          <a:prstGeom prst="rect">
            <a:avLst/>
          </a:prstGeom>
        </p:spPr>
      </p:pic>
      <p:pic>
        <p:nvPicPr>
          <p:cNvPr id="7" name="object 7"/>
          <p:cNvPicPr/>
          <p:nvPr/>
        </p:nvPicPr>
        <p:blipFill>
          <a:blip r:embed="rId4"/>
          <a:stretch>
            <a:fillRect/>
          </a:stretch>
        </p:blipFill>
        <p:spPr>
          <a:xfrm>
            <a:off x="990600" y="2876550"/>
            <a:ext cx="5714664" cy="1918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2"/>
            <a:ext cx="5883910" cy="422275"/>
          </a:xfrm>
          <a:prstGeom prst="rect">
            <a:avLst/>
          </a:prstGeom>
        </p:spPr>
        <p:txBody>
          <a:bodyPr vert="horz" wrap="square" lIns="0" tIns="13335" rIns="0" bIns="0" rtlCol="0">
            <a:spAutoFit/>
          </a:bodyPr>
          <a:lstStyle/>
          <a:p>
            <a:pPr marL="12700">
              <a:lnSpc>
                <a:spcPct val="100000"/>
              </a:lnSpc>
              <a:spcBef>
                <a:spcPts val="105"/>
              </a:spcBef>
            </a:pPr>
            <a:r>
              <a:rPr sz="2600" spc="-55" smtClean="0"/>
              <a:t>Dec</a:t>
            </a:r>
            <a:r>
              <a:rPr sz="2600" spc="-40" smtClean="0"/>
              <a:t>i</a:t>
            </a:r>
            <a:r>
              <a:rPr sz="2600" spc="-100" smtClean="0"/>
              <a:t>si</a:t>
            </a:r>
            <a:r>
              <a:rPr sz="2600" spc="-160" smtClean="0"/>
              <a:t>o</a:t>
            </a:r>
            <a:r>
              <a:rPr sz="2600" spc="-55" smtClean="0"/>
              <a:t>n</a:t>
            </a:r>
            <a:r>
              <a:rPr sz="2600" spc="-160" smtClean="0"/>
              <a:t> </a:t>
            </a:r>
            <a:r>
              <a:rPr sz="2600" spc="-125" dirty="0"/>
              <a:t>Tree</a:t>
            </a:r>
            <a:endParaRPr sz="2600">
              <a:latin typeface="Arial"/>
              <a:cs typeface="Arial"/>
            </a:endParaRPr>
          </a:p>
        </p:txBody>
      </p:sp>
      <p:sp>
        <p:nvSpPr>
          <p:cNvPr id="3" name="object 3"/>
          <p:cNvSpPr txBox="1"/>
          <p:nvPr/>
        </p:nvSpPr>
        <p:spPr>
          <a:xfrm>
            <a:off x="390550" y="1179702"/>
            <a:ext cx="115951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Training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sp>
        <p:nvSpPr>
          <p:cNvPr id="4" name="object 4"/>
          <p:cNvSpPr txBox="1"/>
          <p:nvPr/>
        </p:nvSpPr>
        <p:spPr>
          <a:xfrm>
            <a:off x="4423028" y="1163193"/>
            <a:ext cx="108902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Testing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6" name="object 6"/>
          <p:cNvPicPr/>
          <p:nvPr/>
        </p:nvPicPr>
        <p:blipFill>
          <a:blip r:embed="rId2"/>
          <a:stretch>
            <a:fillRect/>
          </a:stretch>
        </p:blipFill>
        <p:spPr>
          <a:xfrm>
            <a:off x="4419600" y="1504950"/>
            <a:ext cx="2590800" cy="990600"/>
          </a:xfrm>
          <a:prstGeom prst="rect">
            <a:avLst/>
          </a:prstGeom>
        </p:spPr>
      </p:pic>
      <p:pic>
        <p:nvPicPr>
          <p:cNvPr id="7" name="object 7"/>
          <p:cNvPicPr/>
          <p:nvPr/>
        </p:nvPicPr>
        <p:blipFill>
          <a:blip r:embed="rId3"/>
          <a:stretch>
            <a:fillRect/>
          </a:stretch>
        </p:blipFill>
        <p:spPr>
          <a:xfrm>
            <a:off x="914400" y="2757690"/>
            <a:ext cx="7010400" cy="2385810"/>
          </a:xfrm>
          <a:prstGeom prst="rect">
            <a:avLst/>
          </a:prstGeom>
        </p:spPr>
      </p:pic>
      <p:sp>
        <p:nvSpPr>
          <p:cNvPr id="19458" name="AutoShape 2" descr="data:image/png;base64,iVBORw0KGgoAAAANSUhEUgAAA2oAAAJCCAYAAACxozTkAAAABHNCSVQICAgIfAhkiAAAAAlwSFlzAAALEgAACxIB0t1+/AAAADh0RVh0U29mdHdhcmUAbWF0cGxvdGxpYiB2ZXJzaW9uMy4yLjIsIGh0dHA6Ly9tYXRwbG90bGliLm9yZy+WH4yJAAAgAElEQVR4nOy9Z7wcxZnv/+uTlCMIEJLJJlmAQLDYe6+v/cG7axZbsL78bWN7138cr40XhzVcZOwFjMHEtZdokwzGRCMBAgkEBiGRg44SRyjrSCfnPOdM6u77YqZnumc6VHVXp5nn+0KaM9P91NOVn6qnnpZUVVVBEARBEARBEARBRIaasBUgCIIgCIIgCIIgjJChRhAEQRAEQRAEETHIUCMIgiAIgiAIgogYZKgRBEEQBEEQBEFEDDLUCIIgCIIgCIIgIgYZagRBEARBEARBEBGjjuWiVCqF3/72t3jnnXcwadIkLF68GL/5zW/Q3NyMZcuWYWhoCLNnz8ZNN92Eo446iilhRVGQSCRQX18PSZK8PANBEARBEARBEETsUFUVmUwG06ZNQ02NcQ9NYnmP2nXXXYeamhr84he/gCRJ6Ovrw8EHH4xvfvObuPDCC3HBBRdg5cqVWLFiBR5++GEmpUZHR7Fr1y53T0QQBEEQBEEQBFEhHH/88ZgxY4bhO0dDLZFI4DOf+QzWr1+PadOmFb7v7+/H5z//ebz33nuora2FLMs4++yz8fLLL2Pu3LmOyiSTSWzbtg3HH388GhoaXD6SPzQ1NWHRokVhq0EwQuUVP6jM4geVWbyg8oofVGbxg8osXkS1vNLpNHbt2oVPfOITmDx5suE3R9fH1tZWzJ49G3feeSfee+89TJs2DT/5yU8wefJkHHrooaitrQUA1NbW4pBDDkFnZyeToaa5OzY0NGDSpElunstXoqgTYQ2VV/ygMosfVGbxgsorflCZxQ8qs3gR5fIyOwrmaKjJsozW1lacfPLJuOKKK7Blyxb84Ac/wG233SZEqaamJiFyRNPY2Bi2CgQHVF7xg8osflCZxQsqr/hBZRY/qMziRdzKy9FQmz9/Purq6vDFL34RAHDaaadhzpw5mDx5Mrq7uyHLcsH1saenB/Pnz+dSYNGiRZGzbhsbG7FkyZKw1SAYofKKH1Rm8YPKLF5QecUPKrP4QWUWL6JaXqlUynLjytFQmzt3Ls4++2y89dZb+J//83+iubkZ/f39OOqoo3DSSSdh1apVuOCCC7Bq1SqcdNJJTG6PdmQyGbS1tSGZTHqS44W6ujps3749tPSDYvLkyVi4cCHq6+vDVoUgCIIgCIIgCB1M4fl//etf48orr8RNN92Euro63HzzzZg5cyauueYaLFu2DHfffTdmzpyJm266ybNCbW1tmDFjBo466qjQwvYnEglD4JRKRFVV9Pf3o62tDUcffXTY6hAEQRAEQRAEoYPJUPvYxz6Gv/zlL2XfH3vssXjqqaeEKpRMJkM10qoFSZJw0EEHobe3N2xVCIIgCIIgCIIoocb5kuAhIy0YKJ8JgiAIgiAIIppE0lAjCIIgCIIgCIKoZshQY+Ccc87Bueeei/PPPx9f/OIXsXr1ak/ynn76afz4xz8GALz66quOZ/tGRkZw3333uU7vnHPOwa5du1zfTxAEQRAEQRBEsDCdUSOA22+/Hccffzw++ugjXHTRRfjUpz5ViHCZzWZRV+cuKz/3uc/hc5/7nO01IyMjuP/++/G9733PVRoEQRAEQRAEQcQLMtQ4OfnkkzFt2jQsW7YM8+bNQ3NzMxKJBFauXIlnnnkGjz32GGRZxvTp03HNNdfgmGOOQTqdxnXXXYd3330Xc+bMwUknnVSQ9/TTT2PdunW4/fbbAQDLly/Hww8/DACor6/HPffcg2uvvRajo6O44IILMGXKFDzxxBPo6enBddddh46ODqRSKXzhC1/AD37wAwDAhg0b8Otf/xoAcNZZZ0FV1YBziSAIgiAIgiAIL0TeUFu7oQV/e7/FF9n/+HdH4Jwzj+C6591330UqlSq8a+2RRx7B1KlTsWHDBrz44ot49NFH0dDQgPXr1+PKK6/EE088gSeffBJtbW1YvXo1stksvvGNb2DhwoVlst977z3cc889eOyxxzBv3jwkEgnU1dXhqquuwoUXXoiVK1cWrr3iiitwySWX4KyzzkI6ncbFF1+MU045BWeddRZ+9rOf4dZbb8XZZ5+NF154AY8++qjnvCIIgiAIgiAIIjgib6hFhR//+MeYNGkSpk+fjjvuuAPPP/88Fi9ejKlTpwIA1q5dix07duDLX/4ygNx7ykZGRgDkDLB/+Zd/QX19Perr63H++edj48aNZWmsW7cOF1xwAebNmwcAlu9yGx8fx/vvv4+BgYHCd4lEAnv37sVBBx2EKVOm4OyzzwYAnHfeebjqqqvEZQRBEARBEARBEL4TeUPtnDP5d738QDujpvH8888XjDQgZ5hdeOGF+MlPfuK7LoqiQJIkLF++HPX19YbfduzYUXY9heEnCIIgCIIgiHhBUR8Fcc4552DlypXo6uoCAMiyjKamJgDAJz/5SaxcuRLZbBbJZBKrVq0ylfHZz34WK1euRF9fH4DcLlkqlcL06dORTCaRzWYBANOnT8eSJUtw7733Fu7t7OxEb28vjjnmGCSTSWzYsAEAsGbNmsLOHkEQBEEQBEEQ8SDyO2px4ayzzsJPf/pT/PCHP4Qsy8hkMjj33HOxaNEifOUrX8HOnTtx3nnnYc6cOTjllFPQ399fJuPss8/G97//fXzrW9+CJEloaGjAH//4Rxx88MFYunQpli5dilmzZuGJJ57ArbfeihtuuAFLly4FkHOTvP766zFv3jz87ne/MwQTOfzwwwPNC4IgCIIgCIIgvCGpIYUETKVSaGpqwqJFizBp0qTC99u3bzdERQyDRCJheT6s0ohCfnulsbERS5YsCVsNggMqs/hBZRYvqLziB5VZ/KAyixdRLS8rmwgg10eCIAiCIAiCIIjIQYYaQRAEQRAEQRBExCBDjSAIgiAIgiAIImKQoUYQBEEQBEEQBBExyFAjCIIgCILwSLrnAJR0Mmw1CIKoIMhQIwiCIAiC8ICazaDtvv9A94pbw1aFIIgKggw1BoaHh3Hqqafiuuuuc7z2lVdewdatWz2nuWzZMjzyyCOe5RAEQRAE4S+qIgMAkq0fhawJQRCVBBlqDKxatQqnnXYaVq9ejXQ6bXutKEONIAiCIAiCIIjqhQw1BlasWIFLLrkEJ5xwAl599VUAQHd3Ny699FIsXboUS5cuxT333IM33ngDa9euxb333osLLrgAzz77LJ5++mn8+Mc/LsjS/71z5058/etfx5e+9CWcd955eOihh8J4PIIgCCLmpHtbII+Phq0GQRAEIZC6sBVwYnTrOoxuWeuL7BmnnYMZp37W9podO3ZgaGgIn/zkJ9Hb24sVK1bgn//5n3HZZZfhM5/5DO644w4AwMDAAObOnYtzzjkHixYtwr/+678CyBlmVixYsAAPPfQQGhoakEgk8OUvfxmf/vSnceyxxwp7RoIgCKLyabv3Z6idcRCO/PG9YatCEATBTcvdP8KUo07BvPN+ELYqkYJ21BxYvnw5LrjgAkiShH/6p3/C1q1b0d7ejk2bNuHiiy8uXDd37lxu2clkEldeeSWWLl2Kr33ta+jp6cGOHTsEak8QhB2Dr/8V+66/MGw1CEII8mh/2CoQRKSRk4mwVSAsyA52YXTT38JWI3JEfkdtxqmfddz18ot0Oo1Vq1ahoaEBK1euBABkMhk888wzzDJqa2uhKErh71QqVfj8u9/9DvPmzcONN96Iuro6fPvb3zb8ThCEvwy+8WTYKhAEUUmoatgaEBaM7XgHPStuxeEX34DJC44PWx2CYIJ21Gx49dVXcfTRR+P111/H2rVrsXbtWvzpT3/Cc889h9NPP91wpmxgYAAAMH36dIyOFs8JHHnkkdi5cyfS6TTS6TReeumlwm+jo6M47LDDUFdXh127dmHDhg2BPRtBEARBEES1kGz+EACQ6twbsiYEwQ4ZajasWLECS5cuNXx3+umnQ1EUXHrppdi4cSO++MUv4vzzz8fy5csBAOeffz5WrVpVCCayePFifOpTn8IXvvAFfOtb3zKcP/vhD3+Ip556CkuXLsWdd96Js846K9DnIwiCIAhCIJIUtgaEBSq03U4qIyI+RN71MUzuv/9+0+9feeUVAMDf/d3flf126qmnYvXq1Ybvrr32WlM5J598MlatWmX624033sijKkEQBEEQYUOuj5GHbGkiTtCOGkEQBEEQBFHZkA1NxBAy1AgAwNC7z2Hf9RdCSY2HrQpBEARBxBPariEIQiBkqBEAgJHGFwEA8vhIyJoQBEEQREwh10eCIAQSSUNNpY4uECifCYIgCIKoDiiYCBE/Imeo1dbWIpPJhK1GVZDJZFBXR/FkCIIgCEII5PoYfaiMiBgROUNt9uzZ6O7uNrwkmhCPoijo7u7GrFmzwlaFIAiCICoD8lSJLlQ2RAyJ3HbKwQcfjLa2NuzcuTM0HdLpNBoaGkJLPyimTZuGgw8+OPcH9V8EQRAE4Q7apSEIwgciZ6jV1NTgiCOOCFWHxsZGnHbaaYGl1/7gMkw59nTM/V9fDSxNgiAIgiAEQbs1BEH4QORcH6uRVMduDL3x17DVIAiCIAiCqEw0Y5p2P4kYQYYaYYQ6MIIgCIIgKhaa5xDxgQw1Ig+5bRAEQRCEO2gMjT5URkT8IEONIAiCIAiCIAgiYpChRhAEQRAEQRAEETHIUCNKIN9tgiAIgiAqi0JgTprmEDGCDDUiB4UWJgiCIAh30BAaI8hSI+IDGWoEQRAEQRBEhUPWNBE/yFAjclBYfoIgCIIgKhyJ5jtEjCBDjchBro8EQRAE4RIaQ6MPlRERP8hQI4zQQhNBEARBEJUG2WlEDCFDjSCIqkelHWWCIIjqgFwfiRhBhhrBRcvdP0Lvi/eErQZBEARBRAda7IkBVEZE/CBDjQDA3n1lB7swuvFlX3UhCIIgCILwB9pRI+IDGWqEAYk6MKIqoZVWgiAIgiCiBRlqBEEQBEEUkBPDGHxzOZ3dJCoLqs9EDCFDjSAIgiCIAr2r/4DB9Y8j2fJR2KrEBjIBYgQ5DhExggw1IgetNBHVDNV/giigZJL5D3K4ihAEQVQ5ZKgRBlRaFyQIgqhuaOGCqGhoS42ID2SoEQQRCn0v/wnJ1u1hq0EQBOGdvHEr6lzfeDKD7c0DQmRZsXVPLzLZaO+aJtNZNO3tEyJLVRQhcojokMrI+FBQ/YgqZKgRRmghlQiIkQ9Wo+PhX4WtBkEQhGeyspz/X8wgesOfP8D/vfMNjCczQuSV0twxjF/+4W088Nw2X+SL4s6/bsEv7n4L3QPjnmW19Y4BAPa0DXuWRUSDP67Yiivvfgvt+bKtRMhQI/KQhUYQBEHokMhFjBVZFrujtrdtCIA4w6+U4bEUAKC1e9QX+aLY35kzqkQYrBOpLABgbMIf45cInv1dIwCARAWXKRlqRAlksBEEQVQ3NA5wE7Ms0+zJmioyxqX8Q1fRI1c+VXCelgw1gvARVZGR7m0NWw3CiSro7AmC8J+49CQFPavIaCmWTRU9NBF7yFAjjNCEVSgDax9B270/RWawK2xVCIIgCJ+JjQkQk6FeErr9FZOHJggdZKgROaj/8oVk2w4AgJygw8sEQRAVi2ALLag109gYliLI56lY44+IApVcpGSoEUQgkCUcbah8CILwQMy8UarxnanV98REJUCGGkEQBEEQRBWhxmx3SYQdLJl8IuJNNRjfZKgRRmK2KhgfaGAgCCIm0DDAT1y7+Ljq7YKicRquHgTBAxlqRAk0QvsD5auBqC0IREwdgogENKNlRtT70wj/kKijJ2IIGWpEHurACIIgCKIa0AzLqL9HTax62nvUov3MBD9SBW8Nk6FGGKBFQYIgCIKobKpxqC++O65yJ/VE5UGGGkH4Cg0IXsgM9UAeH/U9nWqMgEYQ1lB7qHhiVsRCXEtpJZqIIWSoESVQRyYWyk8vtN71Q7TcfUnYahBEpKHzUYRbor655IdLW9SfmSD0kKFG5KCBnogoamo8bBUIgiBCwS+jorqNe7LUiPhAhhphpKo7bz+gASEWUL0nCBPi0X/1vngPxj56K1wlYtaFaOpWchCGMlQKJlJpVMPQTYYaQRAhUAW9qw1KegKZwa6w1SAqhupuT6MbX0bPM78LVwlBM0Ylk4I8MSZEFgtxsVmqu4YTjsSkHruhLmwFCIIgqo3OR3+NVMduHPPLFWGrQhBEhGi77z+QHewC8B1f04nNToQfE/AKntQTlQftqBFEEMRlUCQCIdWxO2wViEpC9Kw7NrP46CAqx7IlO+1+FYVacAP0R36UqSp3z0qnCroqMtQIIzRAE0FA1Ywgog/NZzmIZ6cWm/NaQrI3LyQmj0wQABlqVUH/2r9g3/X/X9hqVDc0MESasCKgVXfkNYIgnPCrj6jmnod21Ig4QYZaFTD8zrNg75arufv2EcrWaBOWwaQq4aRrwtDbzyAz0Bm2GgQRS2K36BIzdYVQCHVJhlqlUcklSoYakacae20iPKi+AQCUaBhq8vgoBl57BJ2P/TpsVQgi5sSrb4u6zaLppwrJ1+o9l0fEF6aoj+eccw4aGhowadIkAMBll12GT3/609i8eTOuuuoqpFIpLFiwALfccgsOOuggXxUmfCZeYwxBCCG0DTVVicZKYH5nT8mkQlaEcEXcdnOI0BFj+MSVSPS6BMEEc3j+22+/Hccff3zhb0VRcPnll+OGG27AmWeeibvvvhu33norbrjhBl8UJYhYQuNBTAhp0qLI4aRLEIRPiO30/bbBq/K8Fm2pETHCtetjU1MTJk2ahDPPPBMAcNFFF2HNmjXCFCPCoppX2XyAstM1QZ75CKuY1Ii4PoaNqshQyWiNIDSh5UdMb+J3n1ToXiNexELV015JIFImQfgMs6F22WWXYenSpbjmmmswMjKCzs5OHH744YXf586dC0VRMDQ05IuihL9kMrlJUiZb2RNHVZEx+MZTUNITYatCOBGhQBvCkXJd74e7u0NWJBoc+P23cOC/vx22GjHG3bReUVRcfO1LeK2x1Sitil0pXT+7b9EZfZJbxUYLbahVDtXgwsvk+vjoo49i/vz5SKfTuP7663HttdfiH//xH4Uo0NTUJESOaBobGwNLa47PabLIr09lMV0CNmxqwvTOAU+ywoBVn9rhTsx85wm0jsnIHPJxn7UCZiQSqAOwY+cOyD0J39OLI5Zlp2QDaxubN21CTcNkX9IwYxYk1AB4ZNVmyJnwF7ekVAKzAWSzWdu89q0ckglf5Vc8imzaVpzyM51V0D+cxO1PbsJM9BS+nzE2hjoAu3buRLY3+otaovqJ2uEOzHznIYye9XVkDzqK69706AgOBQBIQuqxnM0CALZu2YrpU2o9yytl3/5xAMDg4GCk211iPKfn9u07MNLT4ElWJpMBAHR2dgl95ijnX5xw047Hx3P90/bt2zHUzVY/4lZeTIba/PnzAQANDQ34+te/jh/+8If45je/iY6OjsI1AwMDqKmpwezZs7kUWLRoUSFISVRobGzEkiVLAktvX95j1K80WeR/mL/muOOOw4ITTvIkK2h4yivZsQcd7wDHHnssph3v/zO0N61Aagg48YQTMfljJ/qeXlxo/OD9wmerslMyKex/2f4ar2j1efFpi1E/dZovaZix92+1gCxjxrQpQp9NSScx0bwF0044m+s+OTGMA68BdXV1lvr42S9GsV+JEpmBDrT+4VIc9pUrMfXj5XmkZjNoLmkrLOWVzsjAXzsgSZLh2vamp5EaAo4/4QRMOeJkcQ/iE6Lqz9A7rRgAsLB2DAdxyhrp7UHfWwCgutZDP4GsrasDMhmceuqpmDNT/CLSmNQGvD2AuXPnRrrdTXtjPTAwhBNPPBHHHzHH+QYb3njtCSAFzD98Ps4Q9MxBzxcrGTfteOq614ChDE466SQcu9DZ/ohqeaVSKcuNK0fXx/HxcYyOjgLIbZW/8MILOOmkk7Bo0SIkk0ls2LABAPDEE0/g3HPPFag2QfgAoztd/6t/RvtDv/BZmWqGwV2hws5vZUf6ocq5FV3N9bFWEuu20bfmPnQvvxmprmahcolwSbbvAgCMffSmULmF0OcWbntStfmIafkguTm+Hy8XrJgcURNK4Zmr2LW30ig02Qruqxx31Pr7+3HppZdClmUoioJjjz0WV199NWpqanDzzTfj6quvNoTnJ+KJVPJ/tTP87nOCJdLAwIsa6Bk1f8tHlTNoueP7mHby/8ChX/qPwkSwRrChlhnsAgDuM5hROZOUHRtE3XRvq+YViUPxeD2noUSj+COA+4wo3ik46qNQaSZU06BfBZP6uBKVMSiKOBpqH/vYx/Dss8+a/nbGGWfg+eefF64UESYV3lgqqDNQsxlM7N+KqcdFbxtfCAHuqKkAxvduQv3c+aifc5h4+XIuWM/47pwHgirlgmLXCTbUii90dTcRCXsC03LnD3DMsidD1aEaoUlSDjGr8zHJy5iUuT89UjyevVJI7HgXtTMPxuTDjwtblVjiOjw/UVmoJp8qCTkxjMHX/xri4CR+uOl/9WF0PfnbgltUrGAphoCjPnY9cR1a7/6Rv4mUuFZRB1yCnA1bg6pCq47l3WJljgOOFPqc6Oy4+GVEF10fo/Os/lOl9Tpkulfcgo4Hr3C4ylvZVPImKc0TiKqgd9VdGHzjSSRbP8p9EbjBJj69zEAnAECZGBMuOwoE+Y4xPyZDSjaN5pu+hrGP3iofRQpn1CrrHB4RPEomhf6XH/RJegXPfkQTkx0qjeLuYbh6BIs3jwPCR2LWfoKEDLUKRFVkD++CEatLVFAySQBFFzQiBsT8PWry2CDUbBoDax8p+03NTxREn1Ertl/eiUiFNvwqYGTjyxjd9HLYalQWIUzkldQEoAUbCgTNUgswSQ8IWUxTyz4QRORhCs9PxIvmG76CqR8/C4d9ZRnzPTHpqwWQ66CzI30h61HtOA+UqlrBRrVPUR+JCsfMgFDct5NKqH1Cd8NDdH3cf+u/Ylb9lMDTjfrYL9JmpqBpRByhHbUKZXz3By7vrISh2xptUO9/+QGkOveFrI1XKrusAg3P76vbhZls7YxavHcNiQolVl2LSEMt/7+LmbwIg7Emo4vW6rMrWDV6mlXnuTwi7pChFlNUVYXqYSW1atGNTpnBzgATpoGBm4jNJDy5FJfKyi8T1wqvFl7dmaieEjFDYD+herHUfMKvbjBu758Smg0mj3zgv7+D1j/8u8hUKhYlNYH2P/8S6b42cUIjNt5HCTLUYsrwO8+i+YavQC4JJOHaeCtE/6rUxlJ4s2vxq0CftVLz1RxVVfHOh51QPLygKcj3qDlVBTkxjOYbvoKRD1a7kG4yK/Dd9TEeky+CDa1f9tKe7OSWfS80lRhR4RE2egcnsKtlMGw1QsS6ZsuJoUKALsKe8ebNSLXtwMC6x8JWpSogQy2mjG5ZCyDXuehRs24PI1d6NKQKnnpEsMxefq8Fv33ofbz03gH3QoJ0fXSoH9qZxtEP1wuRreYNNYlcHwkGDnSNAAD2d46U/+hD++/uTwAA2npGhcsWjtAFt/w46GKhw++dLxF8+7qX8fPbXtckA4jk8OEfAQUTUVUViZ3vkdcTFxU8R/MIGWoxpbDbIBmLUM2mQ9AmTug6g6oaoYKlfyiBxQ37MTA07l5IzKM+mu5qqUbXqhrRgxNFe61IxpO598sl08G8Zy6dzU0wJ1JxmGhG44xa3NA2Z6N+Xqugn4BiLjypz/1dYvvb6F5+M4bfe97fhEIiSnWmcr3AilDUx5hTugOmZlLe5Hm6O8qE5fpYuTlqxyF9G/DJ6a9jX99sACe7klF4j5rk/3pS4G/V89v1kRYhCBacql9A1UhVFUBRINW6mJIIbULGF9JHAdXn3qmaugrV5JMfyGM599LsaL+v6VQUlW9vuSY6vRHBR2FHzdjLKvkdNamuwZ3Yil+diP+Lrt2QGeiEnEwEll5DOucyVZ+xcJ1iqWdaHa8JoJsKuJhUkx21kcY1GNn0SrCKEDEhGv2IX/Q883s03/hVV/d6OcuqZFKQE8N6Ya5lxW3sjJm6glB1/xJRwu8FiThDhlpcsTj0rGZyhppaW88lrloW1eI2mNqhBRZgeabWP/w7Oh68wm+VhKLtqElB7KgFXS/yz6R/4XXfmvvQ98IfgtUjIN7e2oH+4QnnCwkHgtriCiYZjcT2t4NNME/nI1fjwH9/W4ww3w6p+SM2Ngit8u4yU8mmoQb6MvKYUEHzqShDhlpMUa0MtWzO9XFowl0Dkqp+VBCNfxOr1u7cbpUWaMCJ2EW0sjiHGSpuBiZVLbuv4PoYmfbmnx6yrOCGP3+AX9z9lm9pEO5w9HyMwwqeh8liqmN3qbDcf1Hqc3wjKn1PCHDWmf03fQ2tf/yJT8rEEa1jEHk+tIrrowPV0BtVJqp5dCptRy2j1gauUqTRZhyxD1BRJCPnniWTifIzeZjpBen6GNCkRS243miuj4LLLoKDnaZR94CHwDIEYYnA96hp42qEDFS/WnTs3qMmIpiI9hoiF/dmh7q9K0D4RlzqsRvIUIsrqvnKn3ZGzbWhFr15nlg4e/v2P18JJUUTTLd46TqLro8BdMCs1UKQLqqJ66MZqa5mjDS+xCM5/7+znsn23RhY/7jhetkHQ08CMLdmFPUquQ65JbwpSAwmP76MWRKUbJqz74/n4Bn1+a1I9QKKzk8QQiFDLa5Y7Axp4fkz4DXUqqTn4pyIptp2YnzfZgHJVkn+FhDwvHF3fTTMMEpcHxnD87c/cBn61tzLniYHHQ8tw9CbywEAo+M5l+mxcfHGlKLIuHr2M/jmtNedLyYCxbpf0jw2nO5XAn0xvYUWAkUVg3R1PLgM+2/9N3GyXeLX2FFtIxJARzuEEXHjvtKI0AyIEEK+U1dct6TK7shKp8uxJgbqq5bV0Fn5wo5aAK6PQRvShR21iLzwWpuf+pEPaj7ozUn17cJlW9H+p/+Ljod/FVh6fmNfLOHNmppv+Cra7vt5aOkD8M3dN91zIApq+EbRzTMes9IEWzQAACAASURBVG6KCljhuH4HqIJDa4bE6hIx6D1qMaW4iim286r4rjCk0TQug2GkKNTxCOWd23IsrXY+nYUpvk87QnkWQq+S6twbeJrh4S1/59WMYEiZ6jJpBZneFk/pe8WP16iZtR95fASqLKNuxhxbEVFqeSxEXV+RY2fR9TEaC2SxJwITxv8lv40zZ2+BOvppYP7MsNXxBdpRiytWBodHQ6TyXfT0zxfcEFX5+eoDAl94rSQTyA73epbj2dAvOcxeGgxIFO7306M+bSNEospZ/Gr2s/j/p1u5pcagPoicdNssDh34/bfQcvt3xaUVMtU4JMWgNscEP3LSXYVcqOajWSfZol/HETLU4orWywrqbaumA1Mt/yAihiJrL2/3vvHfeu/P0HLnDyx/D9yQjlAUcL+fnVf8xIEmqHLWH2Vij1lP7SWyaq5wTg7QLVU4Io+oaR9cZGkxoqtYfO+aqmbwJ/dJ8fjR+IhSIjBNINyhDQplPlUexVZmaymMReTyEDDuZwHyWM7vvHaavasRk6zRfs8yAHhwKTRvV+LnSG7ar9+GGp/8zkeuxsC6R33ShjCQr8+1VtFHYzGJ9+NdTu4fPBZZBsRurA87PD8RVfJz4QouVDLUYoroVXBNGrnoiSWQs2mxmRnwIY8NAgBqp84IWRMdgtqHtsDiW/XgEayq8Hfqwi873dvqgx7xxbd3aSlBLSD4iNAxy0OADd+iM/ob9TFWZe0Zmt9EFyobK8hQiyuFMG1ixFVNZx10dL9A0oti6Xl/bs1QC8I/0Hky5D6PTSONaq6PESk7P12CCtHlfEuB0NO35j5xwiIVlCYAvATjidluTdxeeC2UwOYBFZq3Wp2hhf1AIEMtrli9udFzu6nshkc7hgHhlM0M5ZAd00LuRqHM+HUwGGGqqbkmfh7spn773SbI2zhQRhrXeJZR2PH1LMl/xPbp3mUJzzPBzfOzkz/C0NtPm5axms0gsesDsQlWNVEYu2KC13Ych87KJWSoxZXii4/C1SN2BJtfXlYrVUXG4FsroKTGBWoUH1RZ/MuXLdOycAHzJJOhrvm3mM0j2OczajRZ8U7M3OqCJVpn1FjpWn4zOv5yle/plPKlqRsw8Nqjpr6P/a8+jO6nbkSybYfQNPteuh8td/9IqExP0LyJiBFkqBFGKr0Di9HzJXa+j8F1j6H/1YfLflNVBQsy+4NXqmoxTtzk8RG03HUJ/1mqkmitQbgd9a/9C1r/8O82OsHXdhG3XWxVVeIVddKHKhSrxWk/qpeLdqmW/O/E+M73kGzZxizXL/R9UGYgF/1TSU0ITWNkw4vIDnYJlWlFdnRQ957ZEgLvi2LVkkKFnMGsIUMtplh1RO5XSP0JLRxpIv6wajaV+z+TKvttbOu6gLURC9PwVTBq/NRES8vJP8+oxPjuDcgOdWPo3ZWWd+hdH60eQfLr4XQZPPzOs8gMdFpeKmpXRZYVjCfLd0FV7ilsjrGmN2z1ZkHNZtDz3B3IjvQx39Pz7H+j+cavekrXC6qqYmyCYzfZjyoU8b7RiA87ah4m9KKm5n4XgZl8Nf/uSqmm1ufU2Skeh3LOkcxwD1pu/y6G3lzus1bAeDID2dETI1YNiYgoZKjFFcHvUSvKFSsuMhR6+7AOzIjNWHliTKi8aBJcZfR7oVWWc/VOUY2hhFl31HzdlVJVIVl966ON+OovXzCR705ez8r/Rtv9l3nSaXzPRox9uA59L93PfE/io7c8pemV5Wt342u/egH9w2J3NUyJ2W6nKQKfQWtnqhKdHVW/2n6hD9J/qe0kR8hQ40EeGQAAjO/bbHud18WpZDqLr/7yBfzpuabidx17MLH/Q09yY4MfniBu63kFdGFOkKEWV6wqtcdOvTLOLFgTq3lJCLqqqgLFZAcvFAJ9fv+iPgJANivnUikJAsQulTEzPAYTUT0855tbOqwScC1TzSRd3wugmMExavdvf5jbRewfZnx2P72rYhER0IfCdeH6auluF3X0MY8iuKOmwVbKwTT0VFrGLGkcr29sKXzX8eAV6Hz0mpIr49B+KoMYdfHckKEWVwqDgpXB5q6D8COoQrQI6/nclEdh20WMOAb6XrwP+2/+usBVXC+KBlhWCp/ro/P3JZRkg3bX7OFdSLYyHNxnLg+eYAh6K8bHM2pu+hRh1U8b4mLUr9mVNc37yvEh6mOUFvT808VEsBK9HbWC10GEgnuqmSSunbMc59e+KUafmBK1iKuVChlqMceynUh8lb56xv+wOgMvOx0OpSOw8EY3vawlLk6oKQzyC88f8w5c10gLRZX/as7QdnQ8/EvxabLshPgxATIhEqUXpZm3A0fK+3HLnEcBr7uJDMQnV6wR6gVSKX0OA6oKzKsZgaTfUY/wjpoYxJSrmkkDAE6sbXG4kmCm8puca8hQiz2ltZtquy0xmrAVCNKK1nYgPOdT3PLZB9dHvbFUJp4zf3ytt2ogkRlreLJQUJ2X8vU5TpEnz868hwZJBoa9BVIpRcmkyvMhRvliidBFfQ9nv2OWlw2JHvxq9rM4und94TtVyblooyZ6U0OxxzLiVVaENVpArkou0ei1RkIMLl0fK54YDaaq7Y6a+/Ldd/2F6H76v+wvcnQF9J8gJ9fOaXmbuJUGDeGXxuv6yCPa53x2U5eEe97Gp91rGKqMbRk59wXZsUHsv/nrGLaJUmokf4ay6s6oxa+euKUhPQgAmDWue8VIhIKolCKmm1IN/wmTV2VIvqweV2deskCGWtyx6r04XR+L4sKfoBOliO8UE9vftkhK24HwuR5wVM+egQBe+B20Ac+bnB+xRPKTcH9PqIUdoCgY985wcX647Eg/gPJ271RfXA4jtmSGerhel+CI0KiP2ofojIO+LVhpES51xrgqy/6kFTjmY6ZZfR58czn2XX8hn/RYLGBUGRXcx5OhVmkIqKyqqiA7NuhdUKTIT0ojNAA7w1aYQle3CvElotDr5XTY3znif0qOj+vN9bHUWOG30/woj8ILinyQXSTUqlQogzi1ex+wLITgC6f1rh+i5Y7/E3i6bLjfcYlEl8lDYSys0X2VN9Si+DBCjyIWhQ2uf1yc4KrDj/OhRClkqFUqHlwfh95cjpbbvovMcI9AhSJCnDoDm6CPxsvEPZMk+oyal5XHIIvKVwNeNfkcrTNqsWoXPJgETBlv3oLmm74GJZkIRyfhhHD4L0r4EfUxQsvz/gV9zPV5qqSbBmqGWoSeX0NMmQh6rgpsRlxU+/MHDBlqcadskPIadxYY37sJACCPVtqumhERHb8qZ3w8S8UY9dGXpAUZLp5W8vPnZCI4afCMf7MvAIyuOYZ3jPmXx2qo5x3LX3Q/uP5JqNk00r2tFveUoyQTGHr76dB25H3rYRz6rjh4eNmf5eUVVhDq/t6YUIj2qN/5L+yohaCQBVGsg25VeuTF7fjGVS8K1SVUIlRPIqSKcMhQiz1iq6eqVvDqOiD02eSJMTTfeBGG3n5GmEwDJgOpGWJdHzUX0fDrQLDBRPycgEtl9Y77ybjzwrlOSHpLzdesDq8uSbpzeBqqnMn9VlvHLKfv5T9h4LVHMZFfxAoC83YteNbqWDTh9wPOCNi9L5UVpef27YhafkcNMdlRE6pSOM/35Cu7MJJIB5ZeYtcHGN/dGFh6hD+QoRZ3bPqb3sEJMYIEM7DuMey7/sLi6l2AuJr85+95f1sX9rQNFb6WE7nPI1tew7Pr95jKzuZf9iva5vDvMDP/uaW3t3aguWMYz67fi/FkpkSc+y4mUGPRIS1t91XOl6eSv16W2XYGvT+Lj3nhdz67Ei9GJ02KIhcN8YKhVlfPLEdzk1TlIKPi5dpiz8A4tu8fsLyK7YXi0Zt4C0Nk/fUSnj/kPE5lZDz92p5CH+WItjhluqMWvfrCVMtN9B5PZvDs+j1QWPMlz+BIEi++3Wz6m9vh96i6XkyRUu5utmFoNIXVb+4r+777qRvR9dffcsnatq8fm3e5P/ayp20I72/r4r5P5Hj/0rsH0D/MM/+NNmSoxZyeoZKIeLrK/qs/vsUtL4jJ8ZAWIjoEl6jeQf4IgnvahgEAv/nTe/jZ74vvnNF66+GxJB54bhsad5R3bu09YwCAjvz/kUcqdxVz4oY/f4Af/9c6PPBcE+599kNhqrBNQAWl5fB7Z19uoq5FoNzTkjPS97YPWd5jnyDvGTUf5AbkUxTmnE9ru+29xfanZvOLCbXshlqRAPKsJL+uuPMNdPRa9x87Wjhc1HnLPIJuZ1YwGygsuKi0fp1rY5X62JodeHDVNqzf2MZ0vWR2Ri0f9TFKZppXj5EHntuGB57bhg3bu8HyZOP7tkCeGMVvH3ofd6/Yiq5+67OsPJqpqoqfzXwRl8x4heMuNm55ZAP++MyHaOnyHnhr2V1v4j/vecfhKoPfvIGf/X49fvOn91yk7K3WaU12eCyFO5/ajKvvdXqG+ECGWkRRVQWjW9c57jrpV4pLGR4Tv3JTyv7fXYzBt57muynEUUBxYRxmbfI4JzP3QOlMeVnJ+fRkV++S0lx6nJppdFwfExMZ54sYcVNWrnF4Xm3nTJsMZvJ1Isu0oyYV6jzXS5+NCoq/vlDWiq/BE9QQIy5qc3dZF3Zc2xXj25UOodPKqzc4mrJt4dmsF8+E4nMNvvU0xra9WfJzlKbsFvixoxZDEnlvhpTJOGRKYTEuHjtqbpvg2ETO1TCtbyc2sroevxZdf72h4KLoNP6bYTd+HlHXzy3PidHxnK6ZbJVHt0VxjB4O0MXUb8hQiyijm15B7/N3YGSDw8FTjs5LlbNIdZVvj5cJ5JjAKBOjGFz3KLsSYeFL2HnJKJpJAR40Q43xOgEU3w/sPSiNVwKdK7hNjOm2iGdGBOdkop63ttbElVfWFhNcpBHFyAaCFmoG1z2Knmd/n/8rnErhboEo714uIB+KCxbRCSbCmyesuaAFaTLsqBWMt+h1CjyLSWaLMPqdOSdZmb52+6ZucvbVGf/yVHu2MEute8Ut6H/lz+4FCFI+ij20V8hQiyjyeG4LW04Mu5ZRWu/71/4F7Q9cjnR/h/1NUVxNE4b5symKyr0aVezIVcN/POna3hFGMbhwfTTHqHxWViBzrkxqh91rApgc++Pyq9Pbo3x/qoI+mIi7FAbfWoHWP/y7/UUBurCWUltTC8BYvprrI9cjh9gn+pmy4wuvfUxbGELWQYxn09ydZfauhxe4VVa0YCKxKGXXGPKFNY+kwj+2+WqVc5qhOPLB6uJ5fB/7kIKtHVQdNBmTEzvexfB7zwWkQHVBhlrckaxbZmm/kOrYDQBQxsv9mEPpqsNItCRPMkPdyAx04NZHG/G/r3ie5RYdxh0122Q9dKCmPvp+GS+SbvIukK9euRoX/+Zl3TfO8jWX0poo91KMxeA5NzkrENNEU8Au8+C6x5AZ6LTXxeHpzXUVtKNWV/5ewGJAkJgsSIVgJIY3dfeyoyZSjZjUDQ8cvT8frdjMtT6Czy9GJZZFVQCQimuWbs4rlkb5zRbd8PxYt9LaqxJ4uYlMT7Du0avCrmGPT0z4gteV/NIB1VYeQ1Juw5QnJjKoqZEwZRJHlQqlIRkTbb3rEgDAGwPf5BdVYtSIP+cTypZaLmWX9cDq3E86qyA9yndmUqvLNe4PdnEkFnXffsa6EMkJlpOhxvolP7W1uUmovm0WgolwpFF4hkBcHzmf3YtKUasvqsr9PFrZeNsZUmF8jQbnwkhW3NncwPEQmVdDlhWMjKcxZ8ZkAQoZEdnkmEVJkm263MuZfrezSLpkB0shhyswK6K8Vl11ROLdVfo/OBr/Rb96AV//T28vcux76X4Mv7/Kkwxn+PPY2/Dv4W7myaH4YCJeB5bCQMY5gKS69yPd15ZXIW+oRcj1UZYV3L18i4u2Gv6Zv1LSmfLzKL64QTno7ucqcI1UvqPGm5nZ4V5M7N0IQPA7Cxnx1fXRQnr4IxEHLuvPytf3WsvikJnq3o/mmy5CpvkDV3o4waqK1ifxdpfmfTRfnt6/sgnfvOYlocGk/EA1+WRNLl/++spuEzncqwl811vQeu9PTYO3FZ0jYtVyjQjW3c8AWUFDhlqkEG1ElMhj8tHjVqEAd3SkEn1GNryI/r896F4BFgzzNY8NuWSAMxMniegswlgt87nDtwq9337/z9F2z0/yKmiGmq+qaBoxXSUrCl58Zz9ausfYb1NFDKDiy6MQsVIV8Z43Oxx21Ewi2wrTxm7hgfGZE7s3iNKGC1bPVKbm4bZ8Ofue7Eg/RresdZeWa9ztqN2/skknwriTpnJEnE117gEAyAc2c6XvxBm1u/Ffcx4BFN539/G+gsHM9ZFPxLtNOffnROl7NAXC1kfZHygrjMdObUq3o7Z+E9vrDhy1EtDHZnpbTYO3NSCFU+pbgjdNmLy0/NaqcgwyK8j1MUqYuX04DpSlldSt62MIlT2EJIUYTjppBpl2Y4QrY4NRV6EbatoOhBhXQE+qBfrCa9bL2M8lCq3gzHnh4jwFVF/borPro3sjypHSgD/GRHiFBOtWEwUXHs5y6Hzs18j0t2PKUaegbtY8n5QqQWgz499R84vzGt5HnaRATfn84l5T18fwn78U0fst9ghufD671v9D6hUcM2Mv0sP/AGCur2kRwUM7aqHj1SXK+n5Xgasif1bHLaKiGZaL1DDbatcm9u6iTms3OQwaPoypUXChcOvK4zIx+5/zmVxm6LPoZnqNT/nLIVbVfxBY3rx1R/E1KmT+jJoHOy204x96/Wx1iIJFl0NO5F4A33LnD9wJ8BCe3w55fATZ4V4OkRzjhLtjbRz47N1gUn/c9v9huAazotfM8ekkwU+iMqXqmplKLjq4mvX/3bn8uFtkdHqHsBWSlzlXRCFDLUq4qVnl0UTsEuCX7wtR0UMMvg9Npgn4HPXRb9dHjmuCOKPGXSd5TpMLyEruiRPT9cWH8NXx0WHOa+5mJlgjT5ElJYvPcSL/rKVtySILXHsehDE7KgQTyTG27U0k23cZLjlw2/fsjcey8PzRWbD0PUcF7qj52pMEWrUky8BYAFzUc73Xgn99SGDNjyc6tAulJg40ofmGryDZuoP73kqMq0KGWqTgr9BWddJ1ew3U2ywMg01cmlLJbN2/TtKh5xHZMWm9HMcZDd8IcNLnZAgVXygahe0VwRJV1Rf5xXTs65Kfu7dF2Sa73azp6kf+IGcBQQQ7jdyimRvXXY1chvU8+3t0PPQL40Um57w+O+kjEyn5/6PQ/7mEO5iIWUWLULXwEibfEseDn6JdHyOUoULwI+hUMY8mmrfm/j/QZHV1uSYlWVxJWU6GWtjoa5MAr49CoEBOcRW4CGGOG3dQjmuT7btcb9mXpRtoSHANb+H5Czj1kkwLcQG6PjKWMpfro/7dXV7d+5hvd7sT4u42U1GlspyqglneiNInQmeOeJEgQcmmsai+pfidWWPwo32oZR+iS2EXjO+2L00zCRJTsNf8ccF0BaNYt1VcNX1RZeW4PuoNPFHh+d3o4O+iiDZux6C9MuHDUZUYQ4ZahHDXkEv8em2DiQTkpxVpBJ7FKTm3VD+4Dx0P/QJDJuFz3aYQNJJH10f2wY1dvq0LiiB4DSnbGBW+4MLVxvGK/OCuKC7k86hiL9s8PL8YfYy7hi4J0Zdm4NWH8b0Z63B0XY8giSWRap2uFvDoSiaF/rV/gZJhOD/jqpiMro+uKDFM+RaqojVm8heZuBde+2mMeJWcq8usC3L2RqdauI5Vq4DqSLSqYg7GumSoO9wvqovmo4uCDLUoYdhd87YyrroUEeiKTExWf1gHvrqJQQBAule3Au4lYd3uaGAIOqMmpGQjtKOmFiaDbpUxypd8OXPmDlXx+YyaY/omk2JRz1toQ2a7dqxphOT6CCAz2A0AmCqlAZjnpaddDNEFb5I/w++vwvA7z3K9IzMz1M3umcAadMlORGHg1P53s5Ifvd2kUhpQHj6f912XpgTyrktx9zmKkiT74uT3L/W1Dy8M20GbK74t/mtHDbw8TzzmlyyQoRZ53HWAEoCDMFxBW+GCsHjx7XF1XVg6pZFTVu4/qTCJ9wmBg6BzfRDjclBYELPQnal71ww1T5qIxV2QheCGT3ftXRXr+lj6t6sdNVHYyWZMN0oVME+qez/2XX8h0v0dbPq5zWLujdzyG9RszjhQZef3galQkR0bROtdl6D/lYdYE9X9K4gIjZusvQfLdZfPMjOWBeyo+WmE8DRAWzV4JOVcH6dKKcyvHTRJx72Hg6+9XVD1lqdPdLPp6GHBOAgPnKAhQy1KuHIBKpsWAQAW1A1g2YynMfTuc+W32AUzQgCNPcBBsONACybGxlH2zrMSLp35Mv5hyjZO6arxP+GP5X2luFykgwHm4uD2ovoW88HMA+N7N0F7/iiE53ezayHWPOOdOLFcoq1aFsvbn2ApDruVJjtqovqgonuy6Y+27O8cyX+yj/pYvE48VpOOsab1AIDxXe97S8CHel8uhG/SpYyPAigGFHDE4IhS/KOlawQyq0tz4Zxb/n9X54yt0+oeGMc458ug3bZFu/7ykNpRYekEj8jVJCcPilxL//nM1Vg263nf0xMGYzKt3aOQ5eie/yoN1MaC1ZWprn1QUuOedQoTMtSihCtfRXMRDVJuoNm3ubhLpA0UyZTNyqaqom8o94LN/qEkvz4RI/nIz7DhriuLX7jIY+c7WHZ+XPmhwlKwX9ZLIVQzu77fm7HOcjBzq2XXE9ehRk57ksEFd73g0UryPlD7OdCLPqNWqqubF14LV6U8jZFx+zNTl966Fm9sbjcaSyXF/samdlx662t4a2uHN0XNYHl3mmcXZf8nkHw7IiqKrgqs9xWfQW+Y/eiW1/D4S7zhvV24PjKUwXev/xuuuPNNTl2YxXtCNQnPz10vIuz6WCKF6arhsTQgSTi4dsxCivXztt33M7R3DpSnG4CxxrIu0dWfwCU3r8VDqz9yvtgBNsdH/i21/V25xa+2nvKFBVZUFVBVBe0PXI6uJ3/rWk4UIEMtUpifQLC9w6Hxj40XV/E0A6yzP2F7z0TekBubSNteFxcWZFt1f4mfkBZLyMTtR0hCQsNPMV4nZrVNRc5N6+T6Nu57pUAjPvFOTHyUbSrBR2PG58m6YwBQX194ncNsHplOO7vi7Wsftv39QH5C0drtfkJhR2n/XngMnvcYmQoIA38WQ+x2g3ce4Nzp9xAl1OkO/p1Xc13kZAIjjS+JW+AwaxwCXF6F4Uudtdc3lVHsk7V53nRPC9Ld+0suD2oscy6H4aFRXD7zefTvdg59bwX/4gsfQ2O5uefIGP8LvA3tIv852bqdW06UIEMtbPQhvN1F/yj9wvgnbycXHdf8yMC+rlt+pWTyiRk/Bj8nVycfXnjdfv/P8X9mrOW+L8iq6NT2Sn9lKs0QPR/Z94G1lUde+eJQzCYxwoKJaIspLs46AMhkFcNE1mqCElb++Z+ugAQ4bUr+cVA/hnLeanGj+UvYHUR073GZuKNkw1+9q+5C35p7keowpuf22RXTaWD0JgJeNXKKD2K82NsmYdlcQL9TbEN2pB/ZkT4vCTsiDbVjYd0gPp1+3X06fmCowDzzEM1t2ezbyqAubAUIHQyrLqqcQd+a+4t/l1RHt521uyAJHglldhOEm5XgdD26legnPs67J97eo1Y6kbXUnGUXpaB3APXEsS56dDHzXNeZZ7kcEv1590750pGbF16L0slGDsNzZ7IybKd3vu5QSYWFk9L+WdLtqDHuO7nSQMxuq/izVga0jSchheHC9dE3zJ9Hmcjt3qpZK48XAfnA2ycEcZCYRyWdPoYNFh4RduH5Hc92lloNbCm33PF9AMAxv1zBdH2ZXkyWWvFqz7A8l5vxRVR1ilBQIC/QjlqUYKhU47s3YnTzK9a3WLnKGD7bdUBRGKB8ROguh7Mh4XF6b/Oby57MqY4J21GLVwfpPPBKpV8EC3N5uMl31d927yDaafci3duCzGCXu7Tz2WG2EOVsoKq5HTU9kYko5radmq30m+HWsHP/a+4S/fYu/xk19/1OiZthhCZ45e3DfosylCoaofyyQp8tzh4UgjNRVf0dEiVt0Y3pYmHp+Yd4z544Q4ZawGSGetB88zdyYZVLcRtaW+A9wTaLAFPzsIrklFt2Z9SKP7lIV3PbEtkpBmaoFQQKkuMzlTYe8Oys+XxGzGmV1yx9/USq7d6fofXuH7lMO4d51EeGHTVZiVQVFj2BDKTau+5TGJ+1cEbNA3o/YDgvHoRKwU7zcdc55Any8AcvYGL/h4bvgn1HmORgi/AZekGFzY/m65hceIMI2RxnczeNA2SoBczYtjehZpIY26qd2dG5pbGsapctiJa4PnrUr0LqdTm+Ppffmea11+Jfcfa8wyLCnS3QQcePtPRt26so8frpHWJFyucV5evkwuaMGosTcG5HTR/10X+rjckN3WD8+KcTtwec9xThtp9QIXkPrlr4EB1DrcxA0aI0+to/+uf6mBnuwb7rL8Toh+str+l/+QF0PnpNTrSmEZNKbHo7tTFVksQukLqp1y5TcSLw94y5emz3C8aGWypkPkuGWpRwU8McXB/NL47QErGPKCaropILh3Wr3HKK4+IZ5k5KYAQmH4KJaPz9pN2cdwTXyzq7wggvXH+ud6Gm7/awzaR3bMc7kAfaTe7xv+zN+odSsiXBRCwJfCWbL0KHZf0WrLapOJ6JoX4+y3ifmLZZ6voYHUPN6jhD+fl0l/lgdp9HD1I7Mj25KMxj29y9roAXQz6FNXH3vX/gaGP5SyUhOrHIYE1Hfx3/a4Iq+dgOGWpRwqzhlLU/1jMGFrc76hBgZfe90zTbSvfD9ZHF9UbswxrnMByyg4r6qPnM67766rR3i2qwyIjUjpqXEGCqZ1cq7l0qJplaWSuCa2fJBNLm0XtW3Ir0qhu5U0h17MHI5ledNbGL+phJQR63Dqs/VUohk1VKzicG8L4olotcqlS6EuOyEQAAIABJREFUmu5cr0TWDJ/as4h5eMl54yhM+oq7e6U7alLJBeY/e0s7glsRnock8wAj5kl5zMTS21XF9XiWbNuJgfWPs13MkIaUn/bb7Sp+deo7GP5gNVuaPqCafHIjI5L12AVkqIWNYRPNLEy10+2CVtVcEE1/6CKmZ2980LleSWF+7aD4LkHT1evIq4/66Pj8xcm7K5j9VFgGlADrl8U5rVRGxhN/21m2+xL8nrR/eeF/O3bjvmJ/T/uDV6Bv9d3MKZuVl7zmVhz4/cWW914/56l8eH7HZITClpz9ZD1a8EQX1W2pcYZ9FJIVBXstQhlbpop5Hy1UY/fho51Fc2oqFRb93Onk+lHsnoV3eFN1VYuzQ+n485UYenO56W+KouKpV3dBUbQFBo4dKJvf/n7ybvS//CceNW0SKk9JVVU8u34v+ocnTC+THBYjbJMzrNxEqB17gAy1wLHZn3FTqfx0XYm5h6R51vBnmGU26Mrr7yftMhXNFGjEErtppnkq7DLtZUXDCC9xRwoirRJWrN2NR9fswFtbTYL/OIoUqLcPUR8LEwZVjUh5+4HNjhoDZeH5y4J/htRJ6iav3tZxzCdRTHcyXsetH2/UR931butx6Qp+lIKJlD2TY7YEXyfnYBj/PGUzV2CiwM9KcSVnf0aN/xyuP/Vpy+5ePPzCdiTT2Vw6LDdJhv+8YZPg2PZ3kO45YHpJZ18CDzzXhBse+sB9Ag6XVtKQRoZalDBrzKWtibNz45+g6K93SstrS/C5JQW5uwgJppMeEcLzxTCezOCu5VuQTGXdy3K00/KJ+T1RiUknmkzLAICsXKow9+xTiD7syXEYbIaQ6OKTDtUI9Jh2RlaQkcv7RDkxjNEt/C9x50Gytg+LBqIfr9FgnlSa9Hc2E3U1m2EQ6cHVSUQ1c3NGLfAdacHBRATI+Zr0As6dshVqYkCAQubwqenQPzue1WZNxVyO6XvUfKgnWblkV5UlCSG+sc4J9Tx9K9ru+w/Ta+V8P5FI6vuE8n7WlaYxmVvwQIZalHAT4SZfK8fG09jVMuh6UlToWCqokhvzIt/wfRpUHd0ZvGyo5Xnq1d1Y885+rH6rGaVdmKyo2Lyrh0Gm/QREEf3+Ei+Dgkcdtu3rRzKdxb72YYakzPMlMjtNDHpMtGxDdriXXWRBNM/ijAtceQqIzXe31TCTVbBtb59OTk5Q94pb0LvqLkxKDQLwqdu0U5r7zG3uOoUlX/WLNJyvbtBW9o3klB35YDWyI/2OMrjz0iJA1KUzXsKcLGN7yMvI7aCirP4NjaZ4tRKIxY5a2YqIyCT5hNVpL0v0o78MxcvXW3j+8sv91Z7PnZIvEFFgmIbn59HRbNEpYs/oEjLUQqPc79rNpFBbwfzlH9/Gz2973bNWlXL4EijNT7Xkf6Ct2zqQQIkgx++tc839xLdYFkZ3RLPJ1vK1u/Cf97yDjTsZjDUb2nvH8mm521Ere1qrrPP5jFrPwDiW3fUm7vzrFvzkd+tcy4kOxrwYaVyDfddfCFUuTow7/3IVp0zdgO1jsw+1T8kn7bYuZbMKVJMZW3YsZ6DVQHatmhuKquhnr859TP9Q7ixIZ1/C8L3ZmKMqjM/EOl7p8i8z1G0vUieX3bjOuyuWlPJx9d04a3wdl4zdLXnDu8Sj4Ee3WO+eHugeYVWUD9Vq0cz+zJYYj0K+9mK+6BMCwtKXmNyarQyk8u9VBGIYcSThpZrw9ekmfYxjlGUXC8Zll1bOXJYMtSjhanKcq4wsuwYawtbMPb+0xm/XR/ufjdvu3hIoRNDjVcJWvDbLdC6xjt7cBGxAdzi3TA6cDTDN1U+ri+neVigZN6vJ3svWi6E2nncP3d/J1i54Jxi8kyHRHmoD6x4DACjpJNsNHLLdoNotWriSL6Zv8DpxLC/n4M7V2KYk8a2Kj6dy7brQvjXMblcV3wL5sJ1LMi5QOV6taoaaQEr6yZFE2vLSxIQHV3QWVUo31Hx8hUoxUd4btMVEH13mhT6vN1maocLaTgJ74TXLAqjw98PxX1Jo4VaquNLRrB+oDGONDLUoYeHCYX9PqQjnvR1b0WGviAlFP2h4GNyYIlnpumxdJyMimIjpyl5JR8Y8djv8rq1kqYoKNZtB270/RfeKW62vF+Trb35rgHVR9xx64+fw/vfxT5O3BqeHJWUNnV+Caj6Eqarq6wTLVc03eT4lNY7Ox6515d5Z47ouiX7xrTfKVur9CDKj21Gznfj5MVYYQ79x3uM+mEhx51X72317cNNv2etdZqlxy3dI3DlNJxG2ssTgVTJfLBEn10dOVCWYDTUuV2UhK3Qe07HIZI6FKLbXI8UbMtTCxmCcMVS1st7D/h7uvoaxtntaIQpqdcl0rHWRtqXrY/GjAkn8c3EsLGvGnLkGqsVn6ytVVYWq5FaKky3brK9neOTJRy4CALRkD2LWQ08wBlsxjf23fKPw+YSO1fjC1M0CpHtcwfW1zdjshrmRUR5NxLVUPWPb38ZE8xYMvvFXN2q5QpIgfmIsAtPFIEEwBxJyk7ni81JM28gvikn5SV9h8GBapfOXMvnmq3JCg8xyG2r85Zrq2ofMYJfjda5qjO4mU/dehswS3+z9H8cC21HjsgeZJ5VC0jGUbYVYb2SoRQg3q9p+TYoYUg5VQrqvDaNb19leY/YaX8kwoWRMzPI6jk12T9ll37FKEs+OmtOWmpkLi7eOXRsY0mot330h7agFIj+UnWsLM14V0Jptnifc147wuSiVkmtb4Rtq5fr7FxBATurOsXFs9FhiF77STCh3ffFhRV0zVmtYpkil44B7ty3zb0rmBRaBForueN7TdpuZTK81yJevPDaI1rt/xC470C7TY5svW08P6HUPLHnkEJ7/1PoWUdp4wLl/S3bsMfZVJeTqS2VYamSoRQldT5TNd3ilYcFL3eAcq6HhcudKq1+RsQ965GZA5UNVZLQ/uAzjzVvKfmu756foff4O+/u9rtBw3KQYl/B0d/J1+JmsjIdWbcNEKltM12GiaHxMR0uN7VfGgYUlO8fGy893MG0eB+nS4KEuP/3aHrSaBaYRusRtIcuDEVE8sO33JMJNPojKO29yJLW0BVsbu8JgcP8rLsywJSwNdzInL486R2YEvO8SO8JYt8VsqJUY9Dbngx97aYfDEQN7hTr6xvDUq7tM0zdVrdSdTXIIzy9kYcH/HTV+Apx0Sw7BRHiHWQHzJZa2zpSCg1vhd2asY9GGJSVOzOZrVv2tio4Hr0DHY9cimzXZSTOXFlvIUIsQybYd2Hf9hUj3tWFXPvrUjv0O7yUpqZxlLsomFd3RAIuIz688NoRUx270Pn+nya8M2ukyQ+LweWZFLTXITETzruS/9O4BrHhtD578206ujl17PqfjBqy7tsy7ICXXme0+7Gsfyv1moZMV2vVSEBXRKY2Sx9KeU1EUPLhqG6648w1m+UomhZrSVXLPCrKIsDEyxPpNCZAhZpGlMN92qVSdpBQnxjGm9r1HmK/NjurHHJt8Y64zksVnM5n6NPnOqKmQhFVjrZ80m6w//vJO7O90H+nxP//4Nh5+YTuPNhbf+tgxcmZk4WyzT4s+DcgArNFILTCMTU6OJZDsqx9v/gh0z/WeTrAeAq6e3XG+lvs+07nHKXH+tCNI/EegCmJsW26yN7FvM5S8keH03pvyRlC6A8cG/1m2okHnGi++y9xJaTL4ZbFM8gxXmBgrrJ2V9gLLjMwx4OldH52uZRmgAOY85xkWAnVl5MRx0mPxs/Z1qjSang37b/465qQ6mK+3S18Muqd3O4bb1ZcIFLvbx6qFYrDTytuxf5Mes2wrO5mmqp5UMJtYyzpDTcg8x2CncZz5Yn4uHyqYli8W+sqydZpOu0sTKT6Do6zGMXf2IcA9X2HjlrmP4+APH3N1r8PapTkOdhq7IO06/xba3Cbj1ztly2FcdNN/l+90vfauUWwibuAy1O68806ccMIJ2LUrt22/efNmnH/++fj85z+Pb3/72+jvZ3OZqGpsJzQc2wyFexz+5sTgdeNNlHc8hiEWteLIkryqmpshbl1Cciu51u43JYkAyK86mh2cNmjmMJAWoj6yRalyzhvdc0QZXwYtkTI53TqY3GSKET59jdbm5uytuMQ9SayVFEgMO2r+7G7YtHvDirP7hSE9mgOCkhpnuyEibUbvGuhWo/Kz3vn/Lfpe4wJq6eJoSVtlG0A4frNwWVZUHFNn/5465rS5d9S02+zv619zH5dcoGiYTu/ayH1vOaz9gX20V+56pisrf1uNs3SW/sw5QTFP4Ti1sQzkZm38VcgmmgHmEtu2bRs2b96MBQsWAMi5/Fx++eW46qqr8NJLL+HMM8/Erbdah/EmGOCNAGkmorShCrS2zF8g7SMefe31B5u1TtdpFcm8Y3DuLBQHtxuJ0X/PXIZzMJH5ox/hlrmPo2HM4SyK3l3T1KgzUcTOVZ+hnroPjR4kDjp6bEduJvKqgP6gRKDxz8IHRYB466mCK9m2N7EXhvsACzlqIZe4v0VsNiBQjRqTx2RN3L4f4M193i213PWK0KVFf3aGrGVz7EhbPOZxox/gJzNfwpTej9wqpjstwGuoseX9yMaX+BQKDcYtNY4qF8i71ALultgWIZilFT9q8zU+bYx/qYhOP+0RJkMtnU7j2muvxTXXXFP4rqmpCZMmTcKZZ54JALjooouwZs0aX5SsaLgnYw5bal7rJbM7ooC0GA8GifV792uXQ+z+oyQVO0FTe1UyzqoOG9sBAFyGmn0QCQVsW2rmMvSrylLJ//kbdSo5pRNEZ+sxDZ8jA/qfA1634sVo4ResCyWl1EpKaK4Ftu2C8QyHyY0MlzEuyKmWfxhTNLQNxyV0Xb/HGkxExIIG3312wQ3Lws+IHictgonMyOQ8mmonBjmli2i8Ok+MSkCyDSUC3oW93BzGax/rfD/TDNIiaqh/sC5Scy5gOF0j4nhORGAy1G677Tacf/75WLhwYeG7zs5OHH744YW/586dC0VRMDQ0JF7LKkGrqKqq6lqTU8S/0lXyUsNNP2G2q7Sq7l9nfI/4BfaB2grnlz+a7Ci5fCzH3GO1f1WzP/KrSzb5IeWDU6hmbg1Wu2imO2o6dziddGt9nQYsKaBoIB4peY5kq/Gwv9Ow7SDc+30W+cznnGOxNO/3qqO7LTVBaef+c1t6dapqdBUqy8KwHMQdys5zmXJOkITWIU5ZQnab+WTanR0vc310kz6LLlZ9QtDvydJfHpkdDPvAISzns4S+lkM/Bvt5rpVjsT+wpUXmOmEy5+Cq+6r1TzGnzumCTZs2oampCZdddpkvCjQ1Nfki1yuNjY2+yJ3c0YEpADq7utDc2Ahk05iT/218PIE6AG1tbRgdyUWVGhsbNehS17sXM3TyWltbMar7vaO9A3N1v2cymcJnOT/5PtByAIla4zutZuX/7+7qwtT8qtj+AwdgCDquqgVdN23cCEAq/K3Bkm9z8g1qy+YtUBum6L43ypDS45gNIJvJlMktvdYs3VRiHIflPw8ND6MBgJzNFn7v7e3DQSX3NG5sRI1kfK7enh6DfO1z7XAXZua/UyChv78fHwMwODCAtvw1spw7ON7a1oYEQ960tedyvLu7G93TujEZQFt7O/Y2NqKraxgA0N7ejgOjBzCtcE87piVz50p6+gbL8kLNpgt1YltTU6GsN25sBGqMXYDWx7W2tqBZ3Yw5ABRZtizXTDqLQ3R/DwwMoLGxEYlETp/h4eFifZVUUzkbGxsLE97S+gQA2ax1+lZ0D+Xq/cTEhOF7q3rU2tpaqCsA0PHwrzB61tcKug8PDxvuGxvLlVM6nXv1gKIoZbJrEv2YhVwb3LF9BxbY6NvY2FhWp/XtbceO7ZC7ipHmZssyJACbNm8G6icbniV3/U7I3QnD9xs3bgJqiu1eK+s9e/ciIdfhaOQMdLu8tsq/jRuL50c2bdqESfVF42bgwAEc63B/KcmJCdSXfHfgQK7O9/X1YpKFvFK5be1tOAG5ybN2rVOfpf89nUqgq3sEB+f/3rVrJ7J9ScxMpVALoKenG0ANOjs70djIeLbLASUfIGTfvn1YOJTrt7RJ1UQyicbGRkxqa8NU5PqJwfFphjYI5MtDqil7ZlkxtqXhgSEcVXJvZ2dXfrEw1y4SDRb1IZMsln9jI1BTiym6n7V0JrW2Ymr+ux07dxT6TL0empwtW7agNtGHGQBGx8aY2n1tezNmIjcB3rR5i6Gdyfm+o6xtwVjOW7duhTp5euHvdDqNGpi369xz7ERyMFcLB/r7y/Jff4+sW/RqbGxERjcGFa6Vs2X1UrvrwIH9SNUUd6qmDQ6iAUBz8z6kU1ML36dSSQBAb1+fY7vQMzZanGPMyp8pLpXthKICkIC9e/egdyJpm+7evXswXfe3ma768tL3vU71oa5/f67u6J5peCR3/549e3BEPlP7Bwct+wMAyMpyWZ+vTz8xOIyFQKGQ9HUMAMbHc3MXjd27dkHuHC5851Q+ZvV048aNZb/vaTeOb51dXab36r8b7OzBMcjt8tnlvZ2e2jw0oWuj+vv0RuDWD7eWPbd+fC7M94a7CtcNDg7iKAATE+PmOihyWbm1tLYi3VCP4USufSmqgi2bN5vmuV/ze79wNNQ++OAD7N27F5/73OcAAF1dXfjOd76Df/u3f0NHRzFy2cDAAGpqajB79mwrUaYsWrQIkyZNcr4wQBobG7FkyRJfZA9ONGNwNzD/sMMwd8kSKOkJ7H8l99vUKVOQHgEWLlyAwREFGAWmT59h0GV8bw26dHVs4cKFOGHJEsx+YieOrO3D/MM/htS+4u8NDfVAflyorZEABTjyiCNxYsnz7Xkx9/+hhx6KRHsNoABHHXkkjtddp6oKmvMu5qeffjogSdj/N+PzseTbvryH7GmnnYbaqTPKvtdkyBOjOLAWqKutKZOrv9aqvEYGB9GXj5o+e9YsjPcCtbU1QD7o1rx5BwNdxnvOOP0M1NbWFOQDwCHz5uXkP9Zm0C/VuRft7+SuUSHhoLkHAb3AnLlzC/n7xt8eBuRcOZ3EkDcHRnYDm4Zx6KGH4tBph2C4OXfv7CVLsK95Lb4892E0zf0PHLngKPRty92zcMECTHRtATLA3EMOKcsLOZ3EgXwd+8QnTkbbm7nPpy9ejJp6Y9t78fkHCzLnnHYa9r8C1Jjkv8bERBKda4t/HzR3LpYsWYI3G9cC48CsWbOg9uVdmXR59+7aYsU5Y8kZhV2LfSbe03V1tdztcX/nCPBCN6ZMmQIMF5cbrOrRxxYsRGa3UcYxh85Fb/7zzFkzAd08fMaMGUACaGhoAADU1JTnUbq/A21vAPX1DTjhhOMx9oG1vkuWLCmr/6oiF9rbiSeeiMkLji9c3/xaLdRsvgwnTzM8S+76EzB54YmG7884/XRIdUXz5+3V+ec85miMZWqBbQBMnkPDrJ1psk8/fTHwZO6PxYsXY+rkYjq7JQDbjc9Wen8pkydPhlxi9xx55JHo2wYcNHcOxtrN5ZXKXXD4AmCf8drSNO10mjalAYcfNhtozf19/PHHY8qRi9Dy7iRkJ4BDDjkU2N6L+fPnY8mSk8wfhpN31+SmOccccwymprZjvBfQZoRTpkzGkiVLMJTtwMBO4JBDDsHoSAMKFTXPGWecgY2bNpc9c02tsS11HGhD8n3jvYcddij2Nudcqe36LTmZwIFXtfROh1Rbj49eLP6upTOsdKE/Jw4nnXhSoc/U66EfE9J9beh8P9fGTrBIW8mkkGzdganHnIah+jEMfJj7fvHi09D7WvG62nzfUda2VBXNunI+9dRTUDdjLl5blfu7vr4eclLXrvN9v8bHP/5xnHrcPADAu/u2A31G/fTPJssK8ER74fu6Z7oBZAzXKplU2ViqTXaPOOIInKKT19P6BsY6gaOOOgozTil+/8obq4EsMO/ggx3bhZ4Z06cXrtfmAaWynXj7xZy2xx5zDI74xCm26R577HHo1sUFMdNVX16rNr0LJK2v1TOxvwGdHxjrzsoNbwOdvfj4x49DenPuurlz5lj2BwBQV1eH2bNnlc0PtHt62zsw+p7xe72cqVOmArp3MX/8uOPQcOjRaFln/xyl9VT/3emnL8b+l42/K1O6gPX9hV26ww491PRe/Xf7d+6CsiW3Y2iX93Z6ju+R0NUITJs+rTBH1N+n31U+9ZRTy55bG5+nTplS+G6isxmd+b5hztyDgEFgiu53PaqcQfPLxu8+tmAhTl2yBL2DE8DKLkhSDU47bTEOrDWm7ef83gupVMpy48rR9fH73/8+3nzzTaxduxZr167FYYcdhgceeADf/e53kUwmsWHDBgDAE088gXPPPVes5tWGmz3b/D2Xz1yFb89YH8C5MV26Qe0xu/ZHLL/P4PJgF0yD4VvjFQ7B5zmfwczt4pDB3Iu/Zw9sK78+b32qJmsvxmNpujMEJucJ9C4seqdZSxjOJDi6WAToq2DlGmLmyqu/1s718ZzJTZhXY+fyLcI1y9qlmTVJS3dlVfXVlV/cIXo3/WPuP9fvUVPlkigbQWN0f9bw472Q3Bg6ltx/5vnMEfyF8VxJ35p70fX4tUj3tbnysiq7rvwL2/sVR7d6a0ncJVaqm2PZu6+vqskntvu08+Ti66Oo17pwua87vfDaOTEjIs5LiYq0WPK/HxjLjLVR6oO/ad9ZjVk2YtykHXEcd9SsqKmpwc0334yrr74aqVQKCxYswC233CJStyrExUHcfD2cXpPK/2mUwdoYQ52LWKEa/uO/XdTZGKu8MZz9EjOcmAbWZPCVr1HzhppD6F3W+b2qKmwDA8MlUXp/muH4Z+kPLN+VUKtmccHUJiSUbQD+1bN+1ojPw+I783KDW6S6AMZw5aqqOoTR1l5c7I4aKCUvyuWfOLiGRabVNYEsfujLgTHmokNfJo/2Y2Ct9nJu62szfbkdKiU1XnhWnkd2vNThAg47TfxxQcvX1ggsc05R+gW+ykDydvy0bF0tmCArwWW/fUKGrHOhlNNoZFhGtru0Quojt6G2dm3Rz+mMM87A888/L1ShqDP09jNQVRVz/sf/Fi67YFhwDTilPQLLXYzBIUpbQJkV4XVq53b5U/8T72/udy3tJInuhiVAt8LkHCmtYKiZ2hu6CZWif9mq2S5SPi1FF6XKdiLsnJ+aoaY32HjXa0VhU1tMvtKt8FncpT1TvZQ1+TW8iZO5DJvdRK8DmuABUUlPOF+USxh+rg3XSIrtRMD/WCIWuycOuyrW/WJp7FWHnsuuWH2YA/U8dzsyfXk3Q5a8Ldn5Z16cY400a9VmuOp72aydU58yS83+Hu46KWKczO+o+VApuBb6BJU/626a1gz7XnqgVAB3mo6wRH1kWlz1f1wyjvXFz52P/waZ/g6o5/0S/zR5K9rUxaZqFV6nxFH2atmHysH1jlq1MvBabrVPmKFmsH3Ka5hTd1EW9ZEjGpUeRS3uqhWjt9ruLxuUu2rW0xhVJwO4wFZfV3ANYrpfHJY9TX9VFKAk0ApLw1chCdk5MpUglX0o+VmCVDAqTCZeuvxTHOpb0YWF7YXXSulKoYnLgqOrRZCrXqr5xN5pgCst2/I24hSdlU0965usRkTL7V6OZFSh5k75Qr+LF14nGEOM54NeWP+e+89t26zJ3x0KtskWJ+vml3loU26itNndYxGeP9W5D5PmH2OUKGdNr7WWqXIaTdpd9t84SeRyffQ6P7c00sWj5oOJ8CpduJpnq9FKllra13qM/uzmHskpm41SRza8YJ+oiB01FkONT6BbTRyx6m8n9uUPCW55Hl+YuhmvKjMLv5kuF3iIalshm2kAOF54TQQAS2N26KTd1k1+10fjAHlQ7RiOquuzud4N2qqm205O0I6a1T0+htyVJBtNSxdoUdxRc+qd9C4Ytley+tQzXOI8SQ6uR7XOU6cdNRdGP+cVtnd7GLAsZepX5gsGjXtplr/4XLxjH72Frr/eYHuNJ9dH087R/zprXuYmupi4OwfiaeVw3tcUnfrtf7rcQ+JFt12tLLyUSFleO/ajHhIzl2j5S3koeYvzYKrxd+aUhTyLtqMmgjIrR4hUQ7Yw7KixhOdnX9MQ8QxijBO2pUVrBt9aga4nf2t7jdH10eSCbCZ/nb4P0c9N+HfU6np2QsmkDAkH8pLxACBDLUq42bt1eQ6r728PYuC1R+3l2XVUKv+qm21aAclwen+K2xUpFZKDKmySzd9zVrrVibJetmComQYI0emp/91mR401X1lecGpai0LqQC2TNcsL/a6gKpf9nr8q/y+jOzEXDDtqQlBNPnFKsFtJF616SRvpeeZ3GN+9wTbxGpfv8qsB23kLv2tzWe2yPKeU/5pVsEXzlQr12sXumvaN6W4zX0AH699sk3akzMYprb8ObdbuPWplaek+dz5+Hb7R8Ir9RaU/le4wFbfzjd/n/xbyGjW3O2o+7By5ehzDuVKTJHjuN0FT0fKy0lMjYFz4ZEnUBokr/93pM/zuc44yJEN/a7MIYXn8l7/Up3z0PHpX312Jno9kqIWPbpJkstvRPVD6bp7SMwal4tg6uZH3V2Ho7aeZtSxLpjwp33B7ENegn89R0vzJj/xkqbyQy64sdtBOK8H2HahauI4tmAjLgKd12parYz7WI+snZLlZZ6iVzGiLU1Cb1Xz9mVOvLkEMdcCYtNnsRIU8PgpVzqKla6SgUm5DzVvQDXvNxBYwT1QvLR/cZr8kBRMEwCJ1mwJxOBPkacKsmn4su4pxR82t4cAWI0A1LkQ5lPPA609ifN9mlD4Yb/XgMWT0107s24RP1LWYpMihgbaDKmjRwLxf5jXUjLt8w2Mp7GqxcF/mHijF9B981dBbMJGyBWEBkwM7CdpvTK1eMzK9qWOLcaeMcdHXIMBhvmYhM9Pbaic1tpChFiVMKl/v8ASaO4ax7K43cdU9b5vdVCKCpWIKWP1XVetJgigKE13b2YLNT26IuYVOAAAgAElEQVSiaLobtFTVblJlJdeevsFcQIWNO7WXJFmfR6qBteujPhuMO2pmkspX6u1d9UsXBsqWEstQ0hOQsmndJQ55o/tZnhjDvusvxNB7bEGMSrMjO2oeRt+s3rd2F9+/5mxklufSSCL3jImUWaARBlTLPxy+tRZ44PcXo2flbfjRLa8Vv2bYFXWUbFG/f/XHt3Dvsx96lm+dsF4Hm9dNuKRGVVGjm7H53ufpUAv/lOM0iQxGS72BxNhvCjpf1fX/2HvTMEuu6kDwxHtZe5WqtKAdEJuRMBaCstuf2+7umc92u/sz9mjan40/Pren28btNvP1YDceG8MMxtiykRqMMZjGLA0IIzBgtdCCJBDat5IqVapSLVKVqjKrsjKzKrfKfXn5Xtz5Edtdzjn33Ih4mVmaPD8y40Xce+6JG3c5+x1PDqk6OzEf9LKTj30Lznzjz5E4Sltw4wUpzzLKVQWAMCa5G27PBhrsOhi1uW/88Wceh/d/6tGSBFl7SlckCs8LRr7YuMAOqsUDSbBOi9qoOm789cUui8bg034gTkRSGkwFkoyMtQ7rgtqaAlwwmZ5rwaET47Dv6ChSxae5CR+pBe+5SkH0NrCLj1CIS6+9ro8Ev0FZKIoiUW0bJ0CS9WixlTD4GcOfP7PLQgRRls3Rs5iblgVeyJVlkJK4Ppp4+j/+m3Dp3i/7cSPQmU20tDPPI+5DKJhtD3/2P8Hi4DGkmPuuC4tFvzes99Q1+m4rCbSWk28Sx3H1/aLGsTV3JFH45FpwDX3ZVijryv5jY8mBv10Cg6HuUO6p5Y8f8S2BRe6c7nIELvaIepDcLqPFRm5ufuRTMHPgIayUX5GAuj4GANP5i604/b9stC0VpF05zd5H8wcAAPAftplCR5Vz1NC7IeOn7vT8tVp7kqvB0dlasAGUTwTEY/WVrTk5lLZ/bIw60J4uEc8vaPP1+z8bgKZ7a1aZGW/O3bAQDBTfK0RIA1gX1NYWoMJAWPIQyeAUnzvBCoEqyJ9o6Ww/TD17j7g83a79jKsXWoF6rrz9KjxFyAuyYGAFxlKo4tw1D7ci6ppvIdMcq6Iel57fR3CkxU7kigiLBu9L65q2bAGXvQeGujV6km8DuWe7Phb3JURQ+H3Vquw02FpCFV2ZjGS1AbFGmRkDkbIloAHKHP4r8pqu1EzGqNn0ZXfFdPoLnnvs2/66XekXweyilGi+ao4FzSlg/Hz7JnPNiLl9UgD2m7EYnPnJu4VFnrM0ZRD2Trlg00XrfGl8pQanx0NG0Kr9U6fj1Kd/tzrOspAprSvWd641aABfBlXhaPwkFYfpIHCAnlnnc2KR9fT8qw0qcCA549BeEPwHXpeVe8oVTGDwi+8HAICdP/GLGh1SJHQ5bhH2L9Cy9mmNXhc1UlGBP6QVX7xBrFs3fJZKidBIxUlIXSdDwZNEwaVDeBO9pzVLCjPZN+pyZsBa3J9CN73KmOtrgEStkpgdFYOKuyGo1aWCKQOqmDxUMhTy/VaAKfHEu+agSZKSTHqBRGhXXKpcslr627nBVg9KJlLZ5c38mfVhXXynqYeoZsmwFYFxrKARas6uEN/F7vnGcPWvWAHZ+b0FajnwujZX1/J4ls72J4fMe8DkQ7i1gSrlyylQ5h28X3XNwrpFrYsQL86BStOQOhCiBjU0q3YMkEczWAV401tFjX9NEByj5qE5JEDbUijX0Rvm8a3pf9Hakmk0Ee2VodziqcyTYyjtwGsE+j/xf8DEw9/wnlWn46wDCiYFxzl/rBdmDz+h3VHwmqblZiKNp9HKNagwbdf4wZYLAq39EFcrCT6Agimr48BrpRT86tan4VMX3eq8ane3RgVRIzn3UCGuj1V7LYrATvtol6jYQkkgzibLgJqXtkJBHFvmA6nyIwS4pMPpw8bxJyGen0nvycEuSwle1B5XVfhy1kQEX/H69lmVYV4FnfnpegQFBuxkInnbNaxbdc2wUH6lklIBUwRUlddZDXs5Z8NQmHycsq4zrTBLjHEwtkdZGtwu2fj5B+uCWheh/xO/CYNf+RN5hRLuFE4pVjMowemxsmjtlJkDZbNllYKaeJBECvMJOCa9J276FRj/wZerNcxoy/VNRCkAlf/2bMiaawrbv54NNl6chcknvgPUe2FsJJkKxeMuYzI1tMZXqRjOfOsvYeR//rV2D+D9O+3DSLFDwbGWtXPUPBY17O2iGn3mnIPFfehQvplTBNHvIQMFP7P5aMm6Mhj73uewZosD6mMkRi1959JZH4UHv2ewPDEEw7d9FOLWYrkGNeAZS20eYDq/yq3rTdFJjPIr8VodMr4QAVQpmNn/IGyEJH60eeJJmH2sOGZGSoXj+uj85uuHePhhuJA3kyMkG3Jvdeam4OQn/yOce/gbYRUD9968tFUvxPJIt11ViRRepyduwY9OPkLjDKapDlWukCf0CeUrILt4zx31xv4qHo8oRsSvDDlfYF1Q6zK0zvaxz42hU0OWQsHW7sEX1HhI4bSK/o71Wwl8j0wNjhQdLTBxMPXM3exzP+AWEF6WRgQY7drcOBktrjA9v10G4+l8i27Q+smk7cUCtFFZHe0jXpvX8IyBbm8BtEWtih0hvaviynsYt3TVaVFNGjPHcNToSWmgs2uWTSbi3ewtvEvDx2Ghbz+0p5DETwJYOtsPl8JE2hbZjD5RS7XDgnQweF0fM7V52c536y0NHYPRu/8OXhXj/VtauRcoHNRvUQtoK49BIypp/d2ZnwIAgLmjz9D4jWufyxkFuAKtXCKh6mM6NOTDhksWT8J101iWbQcr0X4XhAQpCqEWoZu+AA3fOWr4xizGT5aMfOfZnp+wLqitNJQJfGZX8XD83TwQ07eBKUzrTZeuVMbn1rNpSppUQrhGZoVqMuGLtcOgIFt2fdYpaepaNAOTDx8BfkY9oHMiRljF3l26IXjGim1Ry967SJDCmzUq61JrCNIP4A2DQc9ruaIbpVIAjWQbw1wfqxIThWrC8zWg3PeaPShNac7HKRlncgYqs6RgrBEr9NHV8hL/vHRsle+GCWUPvC4FNoIi1WhCy9JCJfRY+GNoNxZbnxWjFqT4lD2uA6oP1zAE0nNJ62jTb1Hrfgeb3uJSuqU3Q2Dl16huwLqgtoYgn2DcgLKkLEeIq7gpV9UU0tXrywplNigslhGmlb/g9FPyZtDNTGPkiQXBl+bXRVpcUvkD0GrpuMCOH9CZfJPhd8sWgoeMQfWNl0tG9sKFTT74OGzIuRrf01/6Ixj4/O+b/c7688tiF/Vv6sv66H2FMtOqUowaL3gmv7S4ksomNbp+/Zpb8ztnFjVgLGoAAHMv7YGRO//Wud9ZnCPrNIBwfUzvRaoNP7f5BYistusQrDmddMRYlrnbzrdg3Kvdtpg20HUnuycfAUZbwUtnBNKJ5hpKHUnN+GdD0HxE48+sucgy15SkBjCz/0Ho//hvQGvsNFIOv+UW8a8Vfhxm3FyUb/dlNJRmX5S2hvONdAMpjb+O5qRrtHjtCSfKPcYCx+F1fcy9bOgS5n+HELItWoG0LqitgxTqznpljT1b01emNf/hvskPLGCdZJBTrbcRR1LLvOEE0/BkImFaHXuBcK/Kun0lDEu2mNnfFMMpExmMjZMT6mNNA8jmlOH7Zuv8sENhFcCSibTOHIfl0QGCCuEY9Xx3MkZNrC2sNthJhicELW1+CabHQaHRRzK9XQEFUZNJJqLRcvY7t8DsC27cyclP/CaDnmd6LjvzJPzS1n1wxdielBpd0VERDGaELES4eeHtS6iSU+5ZayTrBwslKkoVd747HjzS8yilJIWsD8UaGMPcsb0AANAaw9e/0lDRhTQ7JL5TQmHh/TZrAXwkOQJNHQpqZr8OaMvxBukClMItjh1nH9Al1uAwksK6oLbSwGkkiAnGGgfqHn0GPWzDYXo4bXOR0+Iv0v/xfw/NqTNEfVebUn5x4usZaSM8bnSlW+E021omsLi1COMPfg3idisjyEOb1kRRUDS2wsYfJSgEjAk245lrBUDlG3RD4PGRWR/TMv70/GXGXVHHSSZSBhsjVFc2qDHPaleI292aZX1E3Kqrro6O66PVUc1Oy/hfFKvLcyDS/uq3+XhVhax9ZdploVQbFb+IR9EpFnjs2O5AsoIOvEaK2m/BYrPHkv7tMwtWTaxc+a9jxqjl628pi1p3OOrqc6JS4yuGoxY3+YrgdX1UzoXxRaJ83Svfb0qZ/MmayFJeEtYFtbUE+YCuwPyyLkh1DlSLgcmbx9vIUmjX7voIABvOHEHvl2ONcSHLL3thzFxEMPB+iAw82j2+BigVw+STt8PUU3fAzHPfd8iUMpDicrXETnnVk9o1zaCKraElmDlq7nRTK2mQ4jA8nnYxVzQ7zg4pW/ptVjYwzbgu1hbe9bEMBH/f3MW6e8ySUgpmDjyc/Qqq6xzvQk6kMLzYelGsDSXXQFQoq0fsd2eTIn7j/VD98FyrPifQOG1p3hO51bLoF7zb6H5Ds+qGfn9LUMvcFcttD2bbQa6PvuV+lXj1OtzLxYJGl49ikID4HDW9VA06X+eZzpatAQG2LKwfeL1CsHzuDEz33geNTVvpQhhz5UPsyGk1bCD2HrK8BI0Nm8D2/cXdygi0aaYqX4yUQ0sFQCemp38oaxixXRO/3M2zK4uVhjvbKCOl8rP7UAuDd9fSGE0JLQH0SkJdxCB0a0VxCzcyfbNpOMlEBO1UBQ1pHVkfXY9EPcV7tU2sjLay+loFAEpB1EyzPnawA6+roY+UraQRCsylmQI/g7M4cAQWTx5Mi6wE50lNXEw5pd3KahtHifjo9ebtZkFyrmNCh3XDrueh0wgx8OpM3ALuWkivxc7c0pOJGILa6lkMcrE2XSezQ67LuD5Kp1gltBVx+qtjL9H1RpNivoRikAyh7qg8EjBj9ulalCdSlAfoV9/3CvzBVdYMrFvUVgjO3v4JmNpzF7RG7EyDGnsviSvwuH5U1fDbosfM/geh/5Z3w/LEkK8wANDZsKIsRm2VtT3e/ik5mxMLWDUcNELsuTYOlNJ+6xtClglSG2OeGLXIeFZCUutG4HeF7sQNathNxCLACrXJ7yx5S1nLqRTqcX3ELWrYIevBuBkGOQrJilMGsvT8WNbHiuthkkQmXNWrVEh2WwIT0axyzmhDTuWSxqJW6h5Dk1AzbgpCo/WIsrbrYyAVVQ+gd+yanjADtDZZJ5CtQ2XEku9nuz6WwtMlSa0LQI04edKeAJDuAb62cqt/9/q1XCoGbB8qIZARv2pRDK4SrAtqKwWStPQZ08euU1bWR4+mPxis+nMvJUHyrdHT3rLkPQDNoladgekqEO+EM/favQi5H7mORv72aeEpz9KHVtRit1jGTMsAiWGKtEVcc+Gk8VVf/MrgQF0zUXc/z3erQENaM/2Ppeevb2OI63DbIJhLpdQq6U/K9Y/+rZSKCyVQl1wfS2niy34vEn+2pliFSOWeQOlHNihTvpjh1djRCBUHVQlur2wcCpnNjujfTuUYNeUtoz21Khc7gtL2GsJ9wE+ft4QfVGQqYjN3xU6nBPYgl/8QvHUhArkwlP+uflalGMQeIybMH9+XZg+tDpGxL1bRtFL3y/AM56+gtu76uMKgWOa3zKLG36gthsbZNAnXR6o6ZlEzGC4ZQx0C2JlhZfojAiX7NLmgjXzjwGYjZoGzU/ArBXl6/oSGyGk+Lxu7fWK2m6GRxqjJX2yl4rl0wD1Zw10ffWV8Jcu6tOZXZNbHAIaRolIbMmUtg6bwZD7rqq1Rgeb66HP1DQcy2ydDT9JudcnXPB7CvUqaU7g8U/W9RaW0NjjBtMYDr8mjAnJw31siVBWZ8Gg8Gbxtw0mI42u9OAtMEo0mraBz5TQ9821Gd/lZpo+zbPsInTf5tpPFqDUYi5pXxvH3DVMbuaOQp/XsRSu6o3EKWH3k+qz5BJoz3/wL597knjthx1v/FTS37URpoEjKx1QUoWNJ7OlS2V3Uw2OeJ7BuUVtLUIt1oioCXZCyEHpiEpLb1MzFYtSMmnIahbCSExM9R61qdmmWfBt5Iahx4rM485VhUWOK1fDdSn0nj0WNP+QX2yV4fO5ZLcD+1gFLDBMKVV2tEhLsd9CF+xqVIvJKldpMkbBZH6sPT1NJIx7vNZ+jRheq+N2Im7a6z9d2JphijgWmwiqAXrRZz6LqzJMI2h2BW2auW/Mv2r+14xHYsDCOVJaDo/Zk57f7TsltJaDb/z4KADoLM6A6y5UFmVzgZbM+etVapdo2AOmPOvkBV7D3lQ91oUaxyIp5Y9RUfuWDiQe+CiN3fTqYBl1QE5Ur+dytgAuGAPXsoasF64LaioE/k0KhhbUZKg9DzfyOjGu/AGF483HldLcLhpwCGXKOmqiiH0gypUKJUYoQQL34XW1dFDXIsj4w+15QF01bn2ledTJwi6ZZI3smWGxjarzJ3zdsA1WB6KVCmXsrxKLm27JLCbRavzgxaqGuNwDOe+vjtVYmpltWfawtFXuyPlZrW8pIFP2Xjc96fUl9wfk2rDhL4k1cRFRrLcDEo/9Y3PBxviWUX+02IqjZeywiaHLQCZkvyrmgi6APuafpu0VRhXmmYPBL/zdM7blbSBCCwTp+p0gmgqkNzXvt6TG7gAFB7yW23shRlgOeLyuFUYqjpOsjBfHSvLAkhjsSv7uurPDazcu4Pp7HWR/XBbUK0J45B8tTI/UhJCxWxpi0RrCrJad1/YL9wsG9sJQwPy17s1M2YTg9GaxGMhG9L7L3KIeIEEopK0uFRdmsau9YyccfHJ2Fe5/qRynpH56C518qxuS9T/bBbd9/sSipLYa3fG0vnDozbVOQFZRSLCxXnmHH6i21eKacO0ft0edOQ8fRsnvGMvVNV8hqe3Z8Hj742SdgaVkW4/m1e90jK+gzu+Xv0IkV/NkXn4aDx03mKsQFtjLoa2MMhUWtQjKRh3sH4DPfft6537BjPqVMh1buif1D8MlvPAdfvusQ3PP4CafsmfE5+OPPPAazC8s2Eq9GenhsFm9f+j1qGr/4GXZ+xeDEQ1+Hyce+RTx1Kzr7kNEe/rUxixq1TUrXcIXhZOgCAGjo61MV4SOPB1MF8qiMiqyAzvw0dOanIOvzE6cn0XLPHD4Dt3xtL0li5pZfpOfHpCTz56lP/y5boLTnLN/syoLQQ8WLA4FXN8egoWXt9WZ9rHHPWm7jfJVuFJiYtpMfUeDSNTPXgptvfVZUFsWo9cWqfv+KsC6oVYBTf/seGPjM79WHEBUGIsvP25efuOpwNOufHpkBAIC+oSm2HH8XVieZiEbMwNkZYZ2ywoTeIGKpCtxsdHc5O/5gYnoRXuyfsGok/Ts/vwSn0neNogg++08H4KG9A3kpfZE+NjAJX777MPIeSTlJV4Qs+lQX+HCYsmvyq90WurkhuM+Oz8L4lLV5eC1qyfXVPefg3255XiuTPQ2PnfGBXuP+p/vhheNjcPTUOVHdl0665VwlTpTfl1I3NbsEe4+chZstZo3D0M0YNQUKombm+ugyDdLh+YnbnoP7n7Yz8iYtEAOLICi9rzEIH7v1WXhw7wDc/vDL8Ln/+YJT5VsPHIXDfRPw5IEhEm9E/Dg+MIlHO4szxOE3jbFPnquhlcGYw5xJNxwijSKdWVwgoNo9OexZx5EPjgkLlDpTOlajgMQ12fpmCmp2GV4ANRvPK+Xal/EHvgrXLGLnifonQJEJvSj7yL4BtOyff2kPPPb8IIYlRZHuWWzWRw9NlWLUpNBdtt2OI+8WNCcH4A93fg9e16MpzrqpDLdea3wSF8KyIRpFDRgadZVJiH4BXauX2x14fD+ScVyDy5qmslnHo1t012PU1qE0oK5oVmwMlznJsajVOBhZ4YJg5Ck/4CIzG6nWx26y9HmhjHlc4CcRtxagszhnkGcGZGfapHAbkizw3LyjlMpdTyKwBQyrnjbeWOqEPvV1JE0oA/jYxOh16YtAIRyZ/7tn8G+2HNBV72TLDH8aDJlmUC70IGPGmnvmK8gINE6BoJqTvmvptUqba3EMRsxOzVDanayueWG7VFqXXr1d3IHZw09oVYUjSPTa+pqHWdT8ELcWZPSIqCESF2BlnX0z0LVYUzhKh10DWYsKfAzdTgOugmV59JTzPAiUIlUSouqROQdz10eMd/F2mPm8LkWPEdZRE84VBWRNaSzaCnR3nadAvrbRvUVhMGLUUJ4Kw2DyvWzLtEXA+KXzo3GsYHliCDYOHaQqr1lYF9TWFCjkyhZ+ymubRItTt7QOmUXNWGy6q+GoT2g1hdJTn/5dOPmJ3wSHfkczWSEXV8mYA18d41BJ65nhHip11bCKZJrUkKOzfN/JlHeyBVzYAFIsEWat7HleGihLRyaoMZuZoB+zYzCsil4cQWOcc98Uosn6zdaUG8c+rIhGXGuL0Si5Lq5hEIHMsmxDHQoMCQpyHqS3p565B0a/+6nAhkvMLfQcNY1Zw+oAJqjVHaRWNv7SVZrq0FDhrvQRwoharVnls4eW4GK4PsoEUx6yd9WVeKUw5DgaVc5Rs+vUscbVDmHCZj2uj9JyKxheQoW65AyA7RGW15S2EHjfBP1Ym+m5JTj9hffDtgN3CtteO7AuqHUJ6hISFER8thpnPbAXdaQOmyQEB0zkQPMLUgg8FjXpuVhloYoGzeZj48U5Xw2n0TKuSGGvnzTW8Cxg3Lj8tQ/egyRH4CHM9ZERFGoA6REPESApzYV180fIFVVfQRLbwcHZ79zCPs+3vQoBG9y3Ert8UcYrphvC9bEeMPRW/IS596m+cm2k4LgwSceqts5d2piCGzb0y+o58UiFpTwvYrnQoWxQerMza7tIW+VkVHlr4xk3M6UKMwIYixo61r0DtdwbhS5BDc2C6E98kPxvMtorfh21x4R2H6sXmC1TORdhCj8Dfx6jxmR99Lq6d0vY0hVf9WGNliUxWHUkbApfe1As+bys3gnUO+V8CJWeP/1vrGvoXl0N9PH3/r95BFS7VRHj6sC6oNYlaAsPevTN3QgUtEOy1UiaDWGqOKYIm4CkhiWzqOExat1QApXK8hOi/bGtCs798kshx4+7WJXGyOu7beSUN90/PELGSmknSzQj71lk8Y+ws6c8350a17kwxm8pxwaYWBwSaA28D/C4JXu8FsyVlDkyz3DScenXAVJcKSjwldLYB0DEuasB5OPi1SOPJy7I2XjQFrQP7fou/Mcdj/pQeOjAWBuGLB/dIUAsRsYYEMcemy8bL0kTDUjRl9t3Q5PhRL6zqpC2OIsav/5QQhFRL3BK6GlIpK6xTv/l/7Osj8lv/Aw7D4GOXBrCrpffF0JAf/9dP/zr4Drl2qxJeRpIiKkwodd9o05R2bu1cmRVVe6a+8MK8TNdgHVBrUuwjCU7ANBX7eyGF1fMHFLsZYow9JxFjRLMkAOvg9wuIsSiJnDtqgY14hS4xhXhJIU2SVi9KMf8Mj8c/hEjUCxTH5biN9W8MVIjKXgH9b2vrDv+UcshMp6wvsDD28I1v1KIKM13EA4KAr415z4ppC/SeUQDBy0YhMcZyEER60ldkIwferPP5kZTLcPS8PHieQklkbvCuq5odhmf66PThkBBUVfqa1l6fi71N2ZR45l26TS2LT3OelUs5jhlAUmxMtxGMpEqpgL9KJY6x3wALsf1OftWsblnSLI++gqUU3ciHkB18uxeYciKB1Y1LHdBe/cKAbXOZLwDUEojd3/GeIYy00Rfd+JOeXfetQTrglqXoLUsmyx+FjXM9dF1nQlpDcBNvkAxd4SihLI8NPgDr/FjmitqvfT2pXUIi1qQ2KGKRaosRKAzZ7ZwbzdYXDY8b+1zwaTiIkgI6BgB+RVBxqUlro+I4oHFZz7PXJ+kTESVMJmQdngaKDWAfgQqP2ojyvdRl6VXNFW/rkjogqAW8uH0TIB1M0u6pZyxZnL3sPuVFGSGRY05VDrCbqbVWpZFTZ+XgS58OES48GarxBwFqgdrgEUtAy49PztnAr+RsWoJ6pZxOaPxpkJpgxbUvLupgOb29BicuOlXYHHoZaz5HOJ2C356/oewNVpC6VwpWDixD4a/+AcVsdQrqHXT9bFoJMKPLcUWB32/y5kfJWuHgPP4jGsD1gW1LkFLeN4RCsrU4rY9yUT0Qdw9/267bVqAQyHiz1HryqnxdeGkXooK1Mk3fXp6KaWgNe6mORad3cXQEiGsNsUn4Qu1tjAKmicFc7x0EA6ixRQ/X4cUKADvIwyd3sZbJh8znvXEpq87JuDUmPTRBREDZv+267h95D/gOQF7apWJfyu9VukaU6nioSQ0ILbmpEOMeZktATUfrhr8HqiUJK0q/S7avoMKLgIa2H4Ko10BrohCx5nQ2kyBKaj5BI/kn37WFVGEeGgrXwvFRB2eKFHaRkiiL2f+52uJmUwEdX0Mdc1DYvvmj+8DAICZfT9gUc2+8Aj8aOsA/OKWfbWuwb61yx65i6cOo+UCG5UV8609NXYE1Q++GDWp6TsiHxF8h+VpqScTqUMwXS1YF9S6BM5BgORZNH5cnBDjujf58bleHhQjgqk48kq4S4l2c3HwGEztvS/50XDPUTMnOar2rAR1TcuEAeBbiLD7ulnMQjCz7wdw+nP/FyycOoQ3ysaoCZ8hY06cYVGcnr8o8zvbH4Sty8n5XVhN2gUu/Es1IwVt+wwmzzfKwOc2yeNLoCdONLRF1kesujY+KprUyrgPunubwp8H+OUo5MpFTSgwAGD8ga9AXGdAt+HuWh9arQFvu/jzcoKasSKSSq9iNFDMRzEvZUIED4K9K1/X9e8hQF7XacYAAIpIrRI0td24XgwaITFqWR1uPjPMNUUJ6bIc2KfKuRBY1BzXUY0mjYRyGf/M52JXdUAEh7Rc1vcrx6x3ox2xpCYqVmrmCflNPaYW9+IJ6x/fXkYBxTufb2eqrQtqXQKp6yOzG+dXHS4OQ+V/0p/VGEKTAiqnWEYKvwMOfd2FlooAACAASURBVOUDMH7/FxJcjeRQWjrro4jQIDDpkzWA7nsOLrSmG6PGNJvEswAsjw0mZx0dehxZ0Ji+N2guhKoG+GLUimv/OXnFYitB+NaNp+Gt4w/4amBIAooWZU996re9eEi3HolJjYu7yp9lgpondqbyxm0yQOUwUMxN8ax8MgFZjNrUnrtguvd+HEkJSBhB2vWxKmPmTfrgchDpP7mgFjw2RP1W/r3lNbV9B4nZwtLzE7MRbxwZ7N6sp2Je1lY0BDLysXWUCdeWJSykd80yPAYKMT7OgmW3LJmQPJmIK4CZ1vnc9bHEOWqy4e2OLbZ4+odSNNUN26b66kcqXC99FrU6hRRven7qLFlEkYTv1coq7wNzPOjj1IwCWp3zX8vCuqDWJWjbFrVgKAYY7xbIMw6ce1vxExf0lLKWbYopYe9khHiyPnZFw1EPTpI2WtWZXsic36Z774eROz4JM88/aD0J58qNrI8Qwet6RuBtG08itOFjo1gYhTGWpGYToa3s95BWwxZ6avFXJu1lBSnOUqZnKytnUCM2mRL1AVzmtCimgi1+DipTc+CpXMEtnCOkC2uIm0yEA11wKZFMJNEIoc8KVyKbPoISRZUQjCTL9Z7khXVaSyYTCSavxESQZAYN3X9CLGoZmFkfA8CZay6TWwsQe0PcWoCBz/8+LGnxYK6iJrVE5ha11PVR6vZmYdOB3zdcTx8aq6bU6a6c1hUQkywWQqp3AoUhDzEjD7zm+VL7wGt3u2FoN5Yloi/WLWrrAADQaskWcgmb2/Gl+jcsOLzg5q3PUuKvQ2tYMl8I3Troq1dxMpVijuXnudnnGRXFA7R9UQSducSFrzN7zmnBKkzjyfk4s87vX3Af/Oq2Z/Lf0nTm8kyAljCAxD15MYScPhH4TSmBUaBzoG4S7axMTik3VTVO43sveADh7xj3qkBhmEvP74WK7m5627NPfBNUXFUpRkNkZ2/zvWlGWw0aW4liI1M6UGT4v0z5NdaQzTGGKNdX6QkDbCac8/HG4j6ZuF/A9xE0bo1c02Vjs0wykSYXo8YpfDhFYQ0MJ3a8m94Li6ePwvLoAEw8/HVo5Ms7tf9nMWrJ71Kx5yIeZpUZ7dVoXrqm+CxqdRJPoNJdH/HMn3H6VLulFbMTqTnDTfgKZtZHY8WSIVgj0LPaBLxSYbndhi2ikv4BwzHX7oJZZkSbgh6q+cNcxUKUZZnrI7XYdGPe1Gri558nAdl5aaQ+tdmqvG909yGdgbEZNs5Kanw7jOfwWGnMGDUB1NLHcmayTR17QWJx70ZR5tapPws9cN3tbx6q9VMtsRUUihp4KS5WrJtxIa3je6GbR5g2iHXOB+ID7oXAxUISBAjLYVWldXXVdUkrqbVImcxaTcqPAIsaNlax/giKUUOUaE7WR6SN7Y0kDpZ0KybiiEspjVSGLyMQ39wzC4mdJMRW0BUHXpewtDrCPPZN8odiEEQkBMOmqHtKorJQ99rDtgUK4qV5OPWZ/2zcLzJVE8lECFzcUzlNBVA94XiLrXFYt6h1CVokQynZNMzf+KGROD5eM4eTMHB2Bi3fNzil13aaxS3alIolGWrLy/jChmZvCxQC2p0Ynj447KeFBVwIkmQOO3lm2rjf7iiYW/Qv5EX8Xsfzyv6lpeHZps2hlPw4N70Ih06MmwU1QSZEUdCJFTz34ghalsunc7hvHCam8cNvF1sdmJpNmJZWh9mEDGGBZrxyNzKt/Omzsy69UosG+JmjkJE4cs49W6pwJcnwha8j9gZePI61awVPvTDsWsyUgiMDC9paJF933K4Jt7qawEucZyeK/qu6GTsHXjM+n+YB0DyztNzuwDOHzqT18DI6PmosRgAwv+SuMcX4qM6O0K9S0NQ/ZHsDUGOiu5psaYa5Pdo+QRRhwXeO2ssDk3BmfC7Bnb4zlUzk2cNn3PWXgDhWcCrdZxQALLaw/SW0j9M1TNNJZPTNLSzDy6eLpE3FgfdEi5mlJM/6CDA9Z6tS5Iq5BJdbYma+ldKJj+9YJf2a47BwLy61xX0uobFuGJ9agCN9E1aTRZtHT7nzLQfP2nM8/Z5lFGhY8rqls30QL84ZtyPkysSTWdRk0rM7P2W0D40UvK0ZxtPd71c3rAtqDLRnzsFC34H8dwjjvyw9Rw1BefLMlPHbcH0s49rogd//xEMG+ozpvOfJPqsB8xrT9FFMfXaO2mPPDeD4apg4t93/Itz05Wdg30sjOYWhgNYg0Nz+0MtGoZzBTt9ldmG5qMzxsVlGTI2RttPMcmAydAZmrLBz6w/+5hH4wN89nlYpGPHl9IiJ5D3Ixo2fE9OL8KdfeAoWEeaRY7D/+DOPw/s+8TDZzJ989gkAAOi0uXnl4sdj1Fw4MTjp3uSUHlD0E02OzrjTxWz47b/4QVqdmntuG/3D09hDqyiOI7mdKhfaCv7yK8/AnkNnjDKP7huEf3xsHO587AQA8CdfeKdyt1SZacPvuUlP2V1tXbETCZ2btc9jomihP/jYfV+AFz/5e/D4bf8DDp8Y49uPsiyEBQyO6Io1BU8eGELal5GJgVJmeyOTC946D+zpR0hwFSIO2Fy4N0aNfzHc9dEt95V7DltlZAqXDHSLGkbRH/zNI/A7f/kAWUBnUD/6pT3w5buI7L8Jcfnl/XtOwqP7BvP7Q6OugikUdCWN/fa3/MNe+KrWV8WpJ9baktXsJHtFnkxEKfjw55+kGvQRRMLX7ztiEpTXTSoPnJ2Bj35pD4zpY1fD+9KpiWLPW4Pwf97yIPzRZ8wjYXT34vd/6lGyLpfYCQDg3if73To1Cy762a+YhQ9352UUwvZvagOyxsOt3zuCY1kX1F45MPjlP4bh2/4s/80xJ+2Zc7A8UWyYrRbD3OqADJjFJVNb5zUJK3oA4t5vZVZK20WFY/qw6slQm5nFrSZ1zJuz44mglGvwyuCkJDXk/uG+QiNn5RpKawk50uy8tdg6swlMJk2CL7EAyBa8DNv41KJzD1Sc+5ZzMZL2OHjbxlOwAdrW2X8JNBiT2s9vPgAXLg6gjyNQudVXuqEUml9MUHOPlhAl3UEeSWWOqnEBtAtyAnOcMJ0T4X+frMSUJZCcm0nGSM74IBY3B1kKtOa2ZJ+s4B5rx6h1LIuu824Zw89otad774NtrXG4cWsvLPUfsHgLvF+L4PoIFjQlSAT4usCpGDD8XO1lSjli7Dv22sUSQdJjLlBhEr0CPHEBlsCKyuYpXQciJXd5y2pzFgzWuqE9GjcED0WMs7B+i/JGdIVfIfAYZaNCAMNajNqWIkMp6B+ylUhh/Afuos/jWEqVjEtVzrNloNtLEOaJIxamhImMrJWAKehJisYpIqIG7nnl6UEnEttCwisKJf10fglq6zFqDHRmTNO4vUnrcOpv3wMAAK//0D8BALNA5OMjxLla/sgpyjABRRGcyYq06rZmmULns6gZrkS6qxpaqxxgWCvFySgusTlaXAMqb5EGWYyaMD0/+i55bABALlfhQWpe/Bm+ssLFT206hjJMdPI4Be/c+rwId1AyFKLNXFArpbCwn6WMOdKSub9V1BqUCTtxZAj7Boc0zJUzTCNb1aRGzTv5mJNC2ayP4u/doQVsWdZEqi8qxKmIP2VRsAHKSRpQKuujvEn8Mc4V+tGWCXpaKdDeSZbBMhC9c4HjUqBb1HBcUdtUxKIMtYdAf9y93iCVXAkR2C3ephKsCp8vbNQz9zn+IRQ4l+zsv9Qd2bCS5S7++YVVNjyzZfX9ePVg3aIWAHysmAlk1sfCZMHUVsbj2BBoMA1uCQZBCMb+JVhA6eZT6xDlulIinTXRhEZLeF/QlkIPE4gIxNLWMyGWC8gf/+FXYfv8afyhFcvCbkJC3l/P+siOVMytQdK46D5SkvV8xL5RCH1+fNpDA1cJfiQI7HTFElg8edD4PmxCG883cIU+u4D+zLY6mRBF+OYrh9VjppV3TqTPVQyqLfGqsKy7FANM1CZ7osLgc8cJE1yaQgNihymXCYuMXt+raHKfoPNQJKn5sMvpcEoSVn05aPu/Va2B4UE/Fz1nCjc0P015NkdqAVi2PGZqWAQxjxLvCpA26z137zwCaVeWEWKqfSdkfOvnqDGCWmSMbXqeVFMMmrj09s8XWBfUAiBIUFsmNukS2sogEFi97I2LHsAMDYSViU4mkiyYDSq4tEYtTy5g1DQZg7Eg2lmWFM31Mb8VFfbMCGKYevpOuHiyiBVwxTEplXw5/Ry1TMPFC37y3qEtamIUnm+qa888ro8WW8eeKYcTYpRRqHUqebat0YKL4gnkuQeCeDm38Ng/fhSmn/0eWyZrhuvX1ugAXDT8FADQ3mgcM1x/1sfqAn/ptoRNLI+egr6bfx1mDz3GlvPFlOYxapE+tovn124YtqsEQTWX3KJuE5RsvXV8jmtmpCta1ORKnOJy63S/iCTefs0JoCYz65tP9CznKimj73KLiEN0lBd377oWNbRV3zghkh7h59AxrrNIs7WNttVg9KVnmwoFtYbeGTyDIsJn1tB4IIF7tftYWT/N31LPGs6L53yCdUEtADjXRxuWvOeo0YwkgMmIc7JTYvkAuoAA+L2S0uYpNKCTPDcFYTgMbJXmTX2TDg1Spdw5jWtd2I25ai4ezfXR7mP9HwmWRU1TJ/LtosJJgZN0+LT9YdwSzrg+tnwZTUjA50OzgzJ40HeMlKN+R3uKoUuUTESD3fE+UTm6vfQ/YY2imLflc0VSEHpzwvqouD79xT+EV5+4I8VBoQi3iJ/+4n8NrsNCF/Ze15GA4wSLskvDSdKVuaPPlm9c+D4XNuace1XWU6nwpo+nRhS7zJMADSKask95pBHKwCnEU8FVc/mVMhh05qbggrGDLO46wR6L+LwvSYEmBJp4C3y+89Eiy6KGdx3yjZg9hTxHziTtlQ9St/8SR2WIFTaozOVRHLAWNU+5EJx4yfxKHJO3BmFdUAuAEIva9Uc/X6ktn0lYe8j9FO11ogEcWUOFKObTdFAMZbiGg1mhc2a2vvNEpBsOXZjbbFzXR1II9IAeV4j1EZ0h0iko8kaVuD6eVRfBSGdnEA6GrEBwKzSQbQnvYz9dGRPhS+jQKOWGSx3WibVCPdcVPtZaUTzg9y3BgdJSQ3xCUkJTexI/xsEPAQLnKm3I4jEt1gxn4wycsLQ4RKCRMLbiLtMENXAT9FAqSJMebh33V/c9v2r5JKiWP2ulVCdmV1Bt/yl+lbX3Gt+hwNob0D4qJ7xJmHXaUyH9bSUTwXD6u6MosDwxpLkbR2gZqm5Cr01JXevByqwrunFAfB5ZmTCSblqYSgh3rkHC/I2dz+dHrSSF1iSsC2oCyCYIl/3Ohm1LfNplT4PFpaS4UcpaqERCgy4UanVZWhRKHe35mCUTwQFPt1pyMuWuj6Uqk/jkzbsbC6sH1tLzW18v/YvdxWmMQPGGNM+r6JaibMHn3CxF3k4p1jqYZl4R4Co36GQipsUwXDFL4/fRVhYubUxB9NJDxr2Z/Q9BvLxEZy3XCFRU4gqkLuWgTI4tYwkSjNcqQPJo3dp8hUozfU0sEyfiPCnY8tzSYWpijGdGXWlfkMpH0cTOAU0mkv1mLSK8Q6AN7JmORFvx4R8imHFOMHisIvRLet45lUDs1dKNMe5+JyrhREYnmTTMdn1UAE2wLTyevV7DPXTr/4uWz7vLViA72PCOXS0FTihIXfx08CmJ5MK9H6hxq99G3wGl0eVjM97D4ViF5JL2+fNMUFvP+igBFQNETejUkfDCFncEA4Z3vfGoHjTwZejB8YuIyoFcWPIYNXxBrpq+HACAOvyyDsBeS2/t5ze/AAeXX23W8SHIoKHFqKWXXMpu+45+/eOb+mA+3uASGApYum0UkDkhDxsQlTD0qIxVW5pdKkKfYXiZAHyrHprCRXcNKzG+7QOP/3DnPdB8pg3w8/8uv3/u0W9Ce2YC4Edu9FK6eOfH8HZAOZs7tgGzcTR60hKkBYqmbkP1lgK+m+G+lTKnwTFY9pj0CxB192YZYaARxWn8lIYHZfbtG/buo8hneH3rsUJmomDfDn7nvDzvvAlQkGzGWNnKDJkCythfBfFqdYDxRYgDr4sYtfQg6sypRQH8xlYrTtPnKqddx4tzEG1HCkVmu0VdBjc2NkpCHXy+6rQhavIsuM5zSi1l1B45/M2bIJ6fBoA3IZU4ZYqoWauKKuoK92WLYWLL+0JsKFAQ5Yra8wnWLWoBEOL6WCewWhUFpsBDraBOJb2ItoEo+bzElCJejx+JRj67xXU3MyHzalI3Px8h4E9Vv63Rgp/cdDwtnnWCrNUoSmPU4g66gFBn/lCwtcFlm/NoTfNiio4H02lE5TRLGeHrhyBeWMbQFLS4wMbmyQkxcXkQYNknvU1YvzdFuAtie+os03BZFt99xgmb9hd/5YDt0ueVFJJ/VdNHBwBu/cgfEq2FNOBftBugXOOcpDEHt4fR8jL5iJpA4Iba1RFbFbktu/sO/S7dju5qjYPPooYpkt+64ZSgbQUzLzwMS2f7HX4G+6Z+AbXbyqDqI6bvY++C9uwkWybu2B/fD9SnWTj+HCwNv0zVEuEOZ9SoOesqoLg3tX8vHX0qsD28/fMF1i1qElAxADSDkomIUYcOGCfORF5fok9SQE2eyNGaYy37LWpUu9Unjr3n16Y1Cda2Gv/8kFnUDIYi0tqVMIcyi5DvVYoshgWDyotG+JzQ+z6hLmLiE3maypYFoIQyN54mfOG25iF7JllJtiHWZ5/eltV2e5kUBEXpqYWvLvTOCqtXCojGQmNDBZB4GupWDK4tDdJ4U6+VX6h3CD0sWRojhws24ZaHBqKlLnCX+wbY0PViQoeAoP2yw0Tg+lh9F1LIVQKY8qTUfEvjVH1JkiiLGocWuYuWHb3z0wAAcOV/+CutKB6BqRHEotYfr0XWvD09Bj3bd5HP9VgscYyaimHpzAmYe3EPVQKp08XeEbo+cjTYjxae/o6oadeKHQGACmckVhnWLWoSSL+pxKL2v//RnfCF774QjJstopWZnrOCl331kc3eNbqZugxTgRzCFHGaNizeStuAKrmVUhE14ZOR5G8QVCTzhJoazbITM0nQ9eTMUi6oUX1gK1ClG/H4FBZEry1cbCxbLPsmIuWVz7FHfkCn17rM1M3vRamWtpTF1SwvdT0qY1EzgdY3quUWfOi/P0G2HII7Y9GxsdFg3sFOIc5CFCWa89qhO5uv0fNO/B2lfCgZo+b0XaT9xQEX1AC+t3cS7njkuJCOEmC49sZIjJovDgVRJGiPB0exbJZ8v6LP0YRHtlDJZZPlFAB+10cJ8EoQfZ8shOgX+yfIb4//4PH7E00VbdPzwFZg0e356EmuYzh0Ypwt+kvv/y7c8QhlKXJqCMutLNz+0MvwS+//rnPfMA4ISY8VwOCX/wQmn5AJMwluGvnUzBL5LCGLUxYQOx+qhHYVYjuiBXhjz5kgQVIvaceo5fzDuqD2yoM8X5Dg27Y7Cu589ETlFrH2AQAGR2fdspbfug6+U+j7/ttvwE9sMumVbTRuXEuCmugkwqfc10alcjVNRkW1QLxMsQTRbzuUfsfB0dnc9dE8Rw00brmcRvjk8Ex4pfyRkgUyS2Is/VjEwAuPspawRS/U7czenNCsj1aMWSiQyU5sf/12ix5pzHuJFDIWKspCxG2k9ru3p0Zh8Ivv97ZHAtFWdvuXt/RqbVeEsmuIsF6kZPES3PihNvFnjs7SsRw1QzMSrhcO0F/o5Jlp514Ij5/fE6QrDyY9qyAxWGdu0lpZvx0OB72PTwxSbnNlvoO5y9Guj8kTW2ldxP3WRUsB7TZ2vEJSpp0KMl+/70WjrntWrPmNVy5KVgb/cN8R9H5sZPwU9qVSjMaZioahcY9NLZLPRP2IhXNk9FG+jylc2JyH/3LB9yWtiEBTNdSGcyVgXVCTAKJxqoqriLaV1CkuZc6L8hKqtQA3bu3VbhDMpXBlo9eHNOtjV85Ro4ghfzBVsEUlMPgUKSuJt0ti1NxK/pgqQpTEvplHa6onyZDJabi22nR9rDNGTfYwu2wg4y0ClbZZXpCKmG+DQblkIlp7zgPtXdstIDuRyIq2I1qArVErReejLXVbjoqsb69tjsLi6Zc0mgjCbdoBIF6wlU1h4KP2Z7ccohsv1aA+ln3EpHtFJ/wsI0dZYHx/RhD2xCxxgH37JC5IJ8PfiQ2wz4A0ELDtGUWNpjDfR7o+SWdNCiccyg2wixs+JZoO9PijLF9hgPA3xJjKzlEjj/rI6UoK4seS8spjmnzEekmsb1QdG0NrdMBTn4Ca+JXcM4PQFBoJ7IRjlD1rlATpC2Hfji8nPUeNQ1oHf2geeVV/GFM3YT1GTQK1jBIngIppT7hu5WhcBpVEHAzEhFMKbaxDEJC9fkTQii4uJfu9qKZvPOIUKYhbFvFOHkseIT6R5Y1g7sD9HxW6PPETVPwWACTWPUkyEQE9ST/QMWo+fFf2TMKWVKiIlaqsXcrPUfO8Bitb5/+Lb81BuexsSnCdCGqh4+UvLvy2icMWriLrhzIzzP3XnffC0Ffv1RE4bcTLS/Dvtz0GZ+wz9MpmzfBC/doeh1KOU9bWxE6nA03DKk4Bt3bL3icsRk3W97bLkA+SZCIlmCumfzAB1CvolcpwhSvo9KcUSGJAMZLfs+NhEw9b3xwjrpKObV3QgoYcKZ0LwAogauAxarTrI0aflGYbt37PvCi2fNl3/NdbXoB/veUFOP35Wz20rAw0iU3NsKiJz2YsQQCrAKFxizKJC8eA7tZrV5GHsUTs+2Os4fkA64KaCApmrG4WgxyAehCsnlQA4RwcAaoSPToTCvmAjqIImTxIfbJ9T6xFKNkRMiEdWbhcv9huWcE9qrDzx3gBFgAA4o45HtKH9ll4qKEMx44UFL6N0PWR+t6mWMHPGglFv7fjBwDwq2LLZnGOmlu+GbnZNcMFKZsxqd/1UQdTHkAENXJ8CcRazmKUIEmYNOYdsAQU8y89Az++qQ/B1yVHDszFpvKOrHhOhYCm1MqlFMnsG66vhtucf+yGen+0VBM2Rp2cplDAD7z2x6i5i7b+hJ9TGOA8oUvH+y64z7zRRQV7QXNJYdAQ1JSxP9dhUSvcFv220+y5vTcE8UU+BZkAd8Ssu0a5LumE6kh+pgO1BsQlLGrec9RqWC80ZOD7oPicdPdnjr/mjuXhwE4mUigd1i1qrzzILR414vStIAq9RMqVYCSC9guqMMGgk3JaJqgF1hPA5r6n0TgEHaV4vSaYvTD65IV1i6gZfxVpeHwLIX6eTrVNyj3AVn+mNe62S5f24yPgtT3jVHMoLUUIiVthQ34Aq76IlwOpx3vkqsJJ+MmNSWC8sTnZlhv95zIToyYGhoHGzkBEajva0EYTLSvKRMlBV/ykmeYYa6Yp5JajKyxGze079LtU6CK7KpnQVKO7EbnJRETCDzMUUIbSgw7tSmRvuLrnXBDeqnBNzwjsjLDkThIw1zXdesUezWBfU9jzMohSCzpwWXOquJG76dNNZnDthkG46KybEIZQ8WIEeWuFQK3LRs1rkMT1UV8ndm+k8yCUErq6uKbiro+8B5Wb7Gdl1/y1BuuCmgRWnDHQIbI0825pjrxwlkiqCcYnoM8KQx3kHO4zbL7Z4qnDLt6avhuFhuZfUsFL0PtmdxBZHx1/A+FBp+jiX9R73wX3wyOLm2AvFOmB9Rg1kLyHwIqhVAR8en75d3Ldq3BGOSuHUd4TufE0ZS1qhesj/625jIk2vHv7k9BZ/M+WooERktrL9HOJa5a2hvREMfzUpqMA6gat7SyxMdNHiPVaUYe5dk3NXf867Y5l63llmZNxd1YUg1JF9UFbsKh7UtfHZC5iwhWndWQc+aL0SJhOB6KeDWkBz7tja6jowOvA/Scb4xKvAwD4A9uCZ0F+Bqe3WYs78H4cyZzI3qW4zsb9L8IjcP22Y3nJLEaNtKhl624E8Hs7fgjQB9BxXV2CaOYt+dSTbrlXdwcaBLmmRa24fNe2p0lc5YxF0rUT+e5eK7dsDeOEsRCLmkioO88sauvJRARQMN71MwJoFjvG1x8PdZOp0Iqq8tTRtl7DuEYmIDmhCDe+omK1vlUxct5KKc0Sdq/soZsCWjTDGZ2dzMec4EV2jezzkvWGhYN4W4oRug2+y/8961VkWtiIBbcQ1NzWe0Dq4sXEz1j4M0x//qU98OSBoQBMBP5Gw2Ee86nlvDOnqZHEphSXlzen4Ne3PQ3bzj7v4MASsxQokPlBWNSqg3xEbY/41NKVm7OHY1VhEbEKA/DWzDKJapxmDRWNver7XTObECNKFME+w8WogYKJH94KfTf/OqjOcoqTR4cq7yV0BHzjYPDUv/nCb8C/2vwi+dyOUcsgIpCHDkFDOWfBNTBolU1Ku4JavjiFNY41LbIwp0Ud5YYy/2flkzDbGlyhuwO06yPO222K2iSuUoky6rYQ+nhSdKIyCKXvZHWj4TIeFWvZCtteKsO6oCaCtf1VA9c4DzKb86CK4Q+856jVpehCYvVckAmwPiwB1dOyaYyauE5aMI7RduxX3QRtuETLGrb19B7Y1j4HNmw/d9RtyUNT8X2U6J2jyUH0vtnzPjffAG2Z416Faxyx7L8ZNCEGO7Nd2Q08sq6eOXwG/uqrz6ZEKO1pNQ1ecVgnpIK5VOssFdTM+o22JuB43JbBIieLTVIRZVGruO0ETNJ3bvUrKzjYCMsAqlCgRC8/Ae3pcZyIMnohZuw3J0/BwonnnfuRtW3XfeB1GcDcwyXTmlOuRQAw/dwPktudthinA13VnvsJ8vXx5mhZ3Jq5v9IidHEp6TBXuMnGlK0EyJNVV2E06uSScbksp7qymzXfbHXIlGCESa3T0YV0IQ9TbpKUqEND/jZIboOkudgsZz+uoAAzi7pjWm//fIF110cJEItBt8DWlNn6TaOsUhaXZBNZ16S1JxzucklbqBGNm/IsQiEdjln3qk9hNQAAIABJREFUSn0vXOBT6X+R9jov4tdSm6FHuBuUzYj9883HjN+bx12BzE+br5yCOI5RTY7+LhsOuId0XtiYA1ANrTzoYoYDIWedO4k0DCukPmeSa9SiFsW12CB8tOlQyupBxoG4uKi+FSUT8dEmiFFDXWCbhEWtexH+tcNV0SjA/n/IfzfOvgjD3/hobURwLj1bDvxTwXAySic+PX8JJYnlwkhi0Ko2IyamVdG0c9mQowg0hipPY0FRA9f0jEJ0Ajn4XeT6GDp4yjKOJYBAkCQT4ZEXW5HABVq5gp/psl0kvqnG5yJrJyNc4qQr7S+PW/ZsdeFfNJ6Hn7voWee+4SmEjoPwhDtoQATzQc3pG96H1BE+SEkaR03nQa7dEcDDuqAmgVWWvs0YNcSnn9sIUXzMM+3aca0w1eYEbr59km0MXACYZO8EThlziAuMyb+f23wQfknT0NMMTJb1kQYz21F6HXdw62itGoIQBqNcuz+z+Sj0qddoLUaQ+KhQ+OTtOBZbfW5qz7iDfjHXx2DXROu3Ak5JUc5iR41e7LvQMWqSdjzJclJhL2vjpze95BRBz+OiXB+7puVemW24MzcJUc9GlAIHPO9qW3Yp4A+8xjRmDE0eCK0RQwQNxPVRtm7RqYeMJwIBYWPUATh0j/tACQ68Zp8JN8yugbauWcIULsOUFTrdvrfHVqNR0IGjqsZ/JFTYBWjFVJHFr3q7qwn/smFa/jNXzU6sCia9mxY1toqmcMZiEz0xaPhjd8yZuC2FbEke3J0r2TpyflnU1l0fVxiKtOFyZoWdd0Gbo3QCu7ThaSkQ5sw3/gntL77wByw4iB8/m62NxEOhV/DPSgZ8Y3jxtUuzqGn3qxxo6yXEAj3WgFzwBRvBFlg0ivNDuLx2mlpws3JY3/VEnUzDkd8LFqQcmiMz8Nt+GiqbKHs80Brn5DnZsqgtt5rm1KlZ1DZ0FuDXtu0R4aO+a3Uxrfy4rAcMsdlsP3QYkeJ4OWoKUupjREgHu7SNGBp4en7J2ZhUjFH2zLagl5GMRDFqZef/Cow5fW/TXiWKBJYJyXtpCkH7vFM3CRIe45OVF6pDkVs0zZFzoRXtdOBTF90KP7dxP4k6Q6nE9Amg5s/eBlOpla25MZH1kQN/Oaz/pWe0yWgw+ll4Ri6LWTw/I+uXyQPmvOFaltoRWBfUBJAnE6nh4+auA5npHkVpaxOK37YrM57mwgOsSY3QZjmaXwXY1KIOvM7wUgMuuGuRFGmOP7q155eHZIK7myJFtMookqJPIHbP9wIAOgFLCRCjUvUtZhkW2h89RFBzJDW0XJyPNxf3Bsz1MXCAuOmDE+2nc7MrEKDUEGZ95IktYtTIMS1QThTo1redDBxXXqLTED8K7Zn/23npMImS1UmLxdBI0vM774JiZ+mzlVXOrlPG9UrgNtVNxq1O3KWUjwKsFDpj/VSKzProYOQ1cx5y/OM7uxenSWb+l00voKhMTwS+2TCod7zYghrez8I2uymElEpUQp+naAp09LsGzSGl4MYte+Hy5qRxW/fpqVORtRKwvmOyQJvVwxffTBMVVk/hzRdYVVaqLF1Yi8hPTPOJKsZKaHMyfFUAU8iVwilngmnXx0xQc+/hP5V7M0KeryionMHhBM7Oha8lauvXdm7EClTZ/ajHqCn5PFDW+C1/4HWBwXa3rOaKZzMr2ndA0Fb2JmR56dSiFiky5s1UiGdKKGIz7No5aiszT+KFGejMTNRDQxzDhs4i/PKWveh5XxmEnqNWqSfE/GCxPhTp+QPx+JRr9lpeakkPyPqImyeZegIh0N+6B4E+ucy1ynuOWkDrusKmcH00+y5XNHvmYFfckKntUYORuz5NV1+TVpTkTTpO4qX0vpFMRIaxHNvDzRF6X3XCY8wHNG70HnENEOSqqBam4H/dchjeu+MHyNNcAhbjWwuwLqhxkG8iGJtZz4f2LWgRAERxC35965OwLVrEzf8sivqEFYdJLiGoUdYhibsgB6gbpry6D3lgebmwZ5Qgsz7Wuaj4xlvGZCuv1lSCL8GVYCafByya7qG6ZrB7fju95PtOZ3iqgYoK2qgzcYJxUhpGZJP7xS1EdkOJ9cpS9gDg8UHca+Fu0ETfn0fJRKqDL0YN4C3nHoaf3XIYLjx2D6jWIlqO6zI/s27CzMFHoTVy0iqnxaHYlUkjalIujprQADeZiFpegLjdoglBQfftMwhMnpbhQhkBOAMVmpU1SMMfhpoD/f1JD4VAnPn4Ue5aah/JkY1D+1vrowfA0z2evjvzzb8gcGOorLUp/dZ5sq5s7YpwLm7VISW8Q1nUjKzGwkyuPh4MrcPg4woSH8frqo+6PjKSWtB3K1z1qRbWptBOw3oyEQngEkk3GzR+XT3zAtyw+WWIIYIIft4qaQpQu0bNdM7S2DKsaTY2inh/n+KDyu5Uq9aRu+dHRKAP2ZgLTXNIeTA24S4lXPC8hrHhetxYOYSmEphn9EOYJNb1Ubnlqrq8hjzLXB+pVMtVWvdh/GebTqD3ZTIRry7KmR3mO6HJRIix0a2U2WuCCQv1mFAKGmmyi539D8IsUc5gfKzuw9Zpak4pABj97qcAAOD1H/onkPUZ/r3ifJ1rpEdeWIr0Oz8Kg49fCbt+5le0mzbj71rUOtsugXPTi1aiAvt/AFQ9R20NgYxPDlB8cbwxAnnslFM2pAND9+pM66a9bWSKXaLWa3VBrRecGLWGG6Mmd0kWcx5aJfnZupJbftzYfkE/DUr+ocVZuslEsrbWXR9fgaCMf3WAlBG3mTWnlneSBDIOFEKbPwaFTkBM46kEjL3PCrVSZ4PgzSS9Yvc9Za0Jse7pe49SduxUKmzUqhQQ4pJa1AQLnvK0GmJRc626nmQi1DfqxJZgHNbHSIRkrmXOmc8q3w1xLS6nDQxUFqDVdEHb33bhEleRplBYFS2pWPOB1y5Bs713oK6PVQxESvaFcv1SFMG2xhLEiOVqeWKI7yJHUIvBYLEcV2cBYQ6hsjUqEKm8ZHUtZH4VW2uW15rqcwGH3NRkMPjY91+eHIF/ufxoEqtK7uMFLqbRIMBoKXydivhZX2VsDy8NNa81tEVNV2bLBbV6wWBSwquzSnSZpiAojt0UyfBn55lFbV1Q48BiuFTAAigGicufzvigklqY5p/zz3WVs9oNvZ6i5p+nX0g5zbOh2I+Z83fEtKANCdoW4iC2UaaeluFJuIAFQ5DikyrsF7xN6n3uXxWYHo051IW2jKEhrXgd0yULZ3g4ZsPdAOq2qOm9aCTyCBmQovOTZDjk56il6xWpBa02nteS2wodDC8EoeTBrSRVXKPx7UeuzAEA2KBasLOxAM0Dd5VghOkaDd31MSepS31cekwJFBeVx7v524hR83a4pG0Z09yZGYe3t/fDVc0JprsQXskpgT0s10chyY3qOourG9CJiKyPuteReFp2bx2yIdmXfLybzKJm4nWQyOhhJoRxJNIa2kMksC6oscAFzta0sAvQZEUwi5r3DKRgOin6ZHjwtVCT6hA/+OTKp/nzAbLJ1KT8iUChuOhkIkiafQEtS0vL6Fjrdozaj204Bb+57VGzLcUcYOvBR5Ug3yNIULMEpFgXzor7uXWLsqgJ4lY8lDg/64xRU2C+a+Q8FYLIzdAd35jFnxuHIa6PsnF1/kG7E/5e4cmlsPUBLynFWBay77hRJUqP5unnueJpa2Z7swvLxu92uwPj00toTYCSDFZXDrzOK9ZRhAV93m1fGoWf23LI16IYtyHoaNW4VSOGyPG2CFryAsMUsFRU+j4lbb/WXbTmJSy2opAygaPToWPUvnrPYTjUN47QVhPjI4IIrWu4HDJCIKXoslH+04NHw2gC3PVRsTz92oV1QU0E2UKh7FtseTlmTxnFaAkSjk7UlpkaBYfLT//QbFura4hCKkYxZRNget8PnHsJPqJ19KiNgMmkSgTcU4iQewS7H4AJL6vHYSwsLhPFa1xUkD59z46HYfemfqSoRItA9Iw+VZS9ZJYH1h1Tt0hmGzgVZ6kUIwhlZeimXIWJFqOWH8FREQzOxOhQOQ6JoObBl/EKdmIBEl0miBF4p2ZDE0w4LQTeXxkYHpsNZnikxTlrJur6SCCWJKBQyqf8y8pZv5sbg9fJCUsom51vJUoKCE96QILgwGsftJRl8VilsXbNwhGNBgGIyHSVqNyyoSBCxhetQBMRxQpqNFCtNKED12845TSxWt/NB+1I4Ppo9dF3HjwG+4+Nucg8kwTrAzGvJeY1XbrN7Qyhgfm15+CwjL609eIvDusHXr+SIJdssEHl1wBVAsSVCC3msUVFQjxkfY87hA3ZwnLusW9p1Qgm07jty0LiE4rc+gbOCnJCuOtjnNJEjwRsUYrsb5kJG3Vqfzz9rCcTIWONjCEhj/+gegOLbSFxMX1BDTOaKF1Q820cvqeFlrkbyTJ0bSDoFmpRTQFw/eqLAyHqU9+qUXXXIWXvlWfCNixNeUr4gtTiyvtFSH3s/D+XJlvBQdjsrLmvmhvQkvMv9zINmjX0diNEOdE1ty6Pm3Nf+1Xmrfz/Cow5gzbJWinfsxvmqiKq11ENOnoit3AxfY7KaRyd3LfBy7xGDcJv73gYYHwgf17vt6r3u8fEgdeqZDKRYGDXf/qXpB8ijR8qILlHZoe00JbbUZk9fd2i9sqB3P0nMEaNjeVwgGcQL2nM6LqJFdUIcfEXKsYDinOLR6xbNwAKrV2ozpV6Tk/dKnMQdy3C37Wyu4cFDeNLdyflQuQVirTvlF6WoUMfp7HjhGC1GPC9eH5KazO9puaiLdiHuo9hjoGZm0otMWqKC9iXd9jEA1+RNOaOe8NnpIhRoyyUaAIdyqrTtayPKw+b589Yd8IWH2n2MfMcNftboZwvgaeEJpkKA7J/Nzei5eaOPEWidtUd2S5nOvorosYLratJ3DlIXB9D99UAwaKqAkGnLTLc6qn1wY/zxeUr4FtzPwnTakvxLqrgL1hrBLhnRtrlG8Jzufh7Nm73ytu1be24izXJmydv0o5s18fkf8fIC1CPoMbvdchThoQIuXlhw8pdmwtqmrhBaYgIYDOQE1iSFcRUxq67Pr4SwTpHTVwtoCwZE5XCT21+GbYvn9OeuUk0wt0MZLT9xMbjOlHW4CZCgvM1X0+MgRQIpElmIQmtJINi4oepecR6zVwgUmjBWoXzgKDhmCzr3zxCDLkhqXK5skbgtcRAaw5MpJAPgVnUcX2sPP7sTSa7W/Mm4/s+6f+rmhO06xw6//CPUF+ylfMNsDEWs0qMDLgSIZu4o7hQxeqW30LFJxfs5AyquUFAgY+J1Mc8UtuqftKydOFN+ueLytdgii6qoqB5fxExcPE+WIvUGjQdb4Enlt5M1uOgg7o+mtCANk1dYIwaBkXcGi9YKsCE/bUHlEXNdH106+HyTok39U0AvkUDPrLr9kLgj6J8z3Z3TM7F1lYEhGhz0zoRvbKup+d/BULowtJAtJYlZT4AANjSmdaRBwHuNocTMdrZAZ1GoRXdvamffk2l0D7I+0pRJnv8Wi1q7ygBJPtlQ7Xh7Rv78vbq0prUmx6fhkZULhYuBHwbfZH8hHF91CEgPX8VZicDRydB+DsWWR8pxYApqYUnZLC3nULLXLj2Vftu7rDTLfz1jQmlWU+LluwwbIB/t20vXD2FJ4yIkO9AJQ2pLqZx33Q1gY/t2hwtwwaLgVUxrpzBcOPXfMyJI3LZ7ory7cEBO140buAWNQ5sVirSaMLcopxkQqJGBO6CZV3vULCVqYHVbWxafZ23oI+HkYOpqzIVQ3QdOkYtq9eMaUENlzjKdZK3WlQwTEop4bmSopbrQpRAZDF2yrkQt1nN9dHDYOImNbZKlK9FkXOPQ+00Ewh2HePbr/peEQbrB15LAN0k6A9du3uihs4e4IoQmLDKhayIl48RtxpyM0CYOwCNObN8qwtLm1upNXYamvd9DGtE/4HSoZe9duJReOP2p2B4/FoAuMZfBwOUucQZMN93NpPAEGUjXStoa894bWEp8DAtohS21neJVcQmmvBaDAIWTT5GzaVdPBcDXCvQtsG1qFUDc15zbsh1gCfSNb/a0Rrx1tdtfzi2blnUVnnzVQoZR8W73nzhN2GovcuqgydlsoEzQobEV9KuwHztmQMPw4aLr4LNV72pKGXvRRKLmkfQilKVjgIg1O2ugsTfZv3nqEXsGK93HFKujwBpd2KZjYJowYVgDuxt0ibhR9ov0a1xCl4EMLc3LBMkUVlrw1d4NSDdp5ikV3ZZL8YS7kd5HcSzunK3oTFqyvjnayiEpzbDGswG8lm7NgcDCesWNQ741EckiDx7cuU4lgQD38y67TCEbXoKuXJ/FVAkfMPPBMM0Ka2zfX7anGourZvbMwAA0FieQxB4m2Abr3Nix7El+GlCRR1uISxITf4q1mjh5oFKBXzngfAe52KJNWfjsIXbDGfyn3Z9UNDuFEJreIyaNR8iLZlII3N9JKuLQK8eeaw1tYPO4ISexaaQe8bjqh1DIl5l8BNwZc+kVaWEC47DJCOMF2nNdEzSojZG7/o0DH3lAwAA0BodgPb0uPMZqBi1UChWHXdQOW2KEPpL+eN6JIw0UaTGgSlzfTQaz8FI9V5g1MoQiiEMree9f3r5iRQjwlNUMeM6uJL/NCPfJUGtLlw5Hiphj9J/BOIsQ4hfqdqz89L8J2VQM6IJEYsa6o2lrU2u4S78pew6kfZ3jUrtJKwLaixkH5X2scVr1e3/yjOM7JALslbQzxwBSxGseFZOcNhtVjZeRAQruyxNWoasWAhyC6ivEtYiXqnMtKbOqPnIF56C4TH3nU1tt9KWzvoWlZNDk/5CGQVEBxoCBCGomW+SJAcgFRgB08WmaHHgxeIZlp6f6LuDJ8bgPX9RHCGBu49xhNgPI+ik52jVYlFTbhsFP1Xv+uK3yksENUxYWOk4gOrzpJJCBvlmbZQ5NhqEEBUctj6FJK/C3PJRkhg4/fnfh1Of/k9OX8WiGDWrLcf1Uek/9IIpbSUYNklW2VC8bHHznSrzhIRVJQJKl4w3eOMf3YXeL84kK659ew5nUdO/Uau51aUuUBnJJjYx5BhMYrAH0dpi0BdbiYsomaSphKBWKpmIblHjsfMGDL1cfslY1IxyOo2YkCUDfe83Hfg1z641Ng58sC6oSQCXSMji/MZZSnqgH3nQoQsuqUSNEIuXJiwZq3OMLgiZVcFgmuMCD1ansziPE8SBvVioYgHZMnEsu1kUr2ZSS3FYJIhqubDv6CiBn1qc6ltUJqcX2OdFtypSK2+CAkxramTW9vQUdrQCWdZi/sfu/fviGbJpUy2/8LJ5UGioaIWlOc8zTWadWPGz6dUvbMzB1kZyzt5KKAMFTrsmGN8756prpOg8AOR9jw2YipH52BRmkvEs7ycsyxrG5JEZNwOTUST4eW3/5LZr0lrVIykSzytD981CXa6PnkakN/FnNU6DhiDeLvxIHoRp5vADNr7M3x2GtQwX1JTTQiNfYnma9bEk2s6kUBOuxaVUULOFe+SdpUqKckJIoRb2lnPWA7c9Q0DKeEKtns9d234HeQiDYcujYf0ctVcQ2O6JuPBPVSPull/Eowgr7sv6iDWGN4q6sBE8ly58GThi+8Iqhwl3S5RFTa/m7yiVBuRecGYvdBbnyjGKlFCOKes8H68ZxXDdhuSgxp0Hv42W0XtctzjppNdpUWt6cRXaVbL7DIkohhg9kF0hV350PuA2W105ULg+EgwrmIHlP7LBTrMOEDI5FUQQZxa12lbVov0f39RXii55OzRO2WHliAv3SmstaxAMK6EQxDlmwnbpBpW7Foa47ZZZS+hlIHly8up/k5arzvxkHiJKOXYpo80gkMSolbFCSJuv0QJuCtq4O/SG+RGYPfR41nhaUSLQyma6jpZ4SlxnddFNVthyArkuLF/nCRzGnip/v5WCXKFIEGYqS4WCmmcsb4iQRC+SMAfI9OH+Dc5MBBTnd+32zNhrIT5Py6xhgx4paxpELMV73/te+OVf/mW48cYb4d3vfjccOXIEAAD6+vrgXe96F/zCL/wCvOtd74L+/v5u0roKgGs5kh/0pw47Ry0UAgW9ENdHLJKULIuXQ7M+ehZu0vWRqebqdCzLTtwptanjm2q5wzJf1zMmbJSiJV3MarRMNKKQA69lDAYm4BtJSbRf6DcJ0W4xfaE/6pkezgghygrOJAzcODr5pltPMhGRoFwHYOgi8geOQrk/SNfZysF7BN5qWKsDQoA3XlnF4XRb71/F9bHIDhk596RkNDLNhMRk4ROIcjIsG0O+r5j1a7Oo5WgD566or6qOzKK+7/gCAICLBx6BkTs+KcSMf3d+bXSfod+Kqh1oUbt2w1AYLpqy2qAuJRTlol8IoMopK8VJwe/seJiug3TXNWoATtz0K9CZmwKwLGoJx+gZD+CuMfkYkkpqJSBRxprzJedDXokWtZtvvhnuvPNOuOOOO+C3fuu34IMf/CAAAPzpn/4pvPvd74b7778f3v3ud8OHP/zhrhK7ahCoAfIxw17UXFtOeV4bXnXw6+eVKHvRwHhuNFZFowOrQ8aoaTi8BSxBTaD1EbfUdRcuE//VzXG4du/HoNleQJ9XATlTV4wr5Itql4Tro21Ry61uGDaaJpv34y1qxcNrnvlvcHFjhmQ4uvFJi/T8NTEHFJG1E88nKjGTiQS820q7PtZhUata2xaiPObVcGsLxhTJ16w8ftqzPpo4edfHRjPTUof3nuvuja8ndpvFDUEjoqyPvj20/MioHqNWXBoWtdplkABCPa6P7MHZGI/AtP2Ojf051gyy0VuMB6p+t5KJ1ITMY8kyY9RCcdZHB0CSnTsp4h94hoCExKhlymdMoLMvAYDNKu0CNfZUfvcVKajt2LEjv56dnYUoimB8fBwOHz4M73znOwEA4J3vfCccPnwYJiYmukPpaoBlX5e6frPDWDDe7Ox/2JUckMFPaqQZhttZl8sywO4EiVuLRFlGm8TEqAEARI1GyQWLuK3ch7Ufw5C282+37IdNS+dg61Rf7fj5ZALmWBGtZSomsj7q4OmpgO9Enc2VoDGfbY8WScFUxuPQbdlWzkijrYhRq7AZKE54WlkBSDG/8rsY89W1Q0Wp919hwVAAXqE90B0LU50EpefPNecNsq50PhbjvQGxAnFMKwd6PBLGD5aR00QLWajro1dA0Ir6WxeDnajMyzOTArt+7e7xHFq53w3ePm5Ro1FMxNtcGnLWzFQa8qSsvfUhP5qH8vwwfsnW03Lvmc47bkAlwYkI74UVxZhlnoE2yXb3VylQwnvQuF1jII7+/dCHPgRPPPEEKKXgi1/8IgwPD8Nll10GzWZyonqz2YRLL70UhoeH4aKLLuoawSsJxYfFPi/DxAUMB5FfPze+Fc8P8tFDJmDnqJkVLZYtdll0jJHWnXuwg3Hrmj7K0TsIdx6qTla12ws8aTlJ269xeWkymqlIaytRFmDZTu0beNZH90w47Ed2K+D9WNNPmNatmkLabauTMoT1nKOGt5Hcrnk8KmyM6U6wYRY1wkutNujqdKyCXCknTs0vqIUJsxmvZLSBMj0Ug560l7nnSnY23xdvNtP8ajV9GHlKdwDRwt41hYEQqmax0N69ob1LbfuCci6AXHsIsF0f2QOzUUGN/kZT8VYAsJI/5Q4a2Zrrp3EtMumMx2H6nNhHWaQVCBHMp2DXflZRIhW0w1+qETH9ep5Z1MSC2k033QQAAHfccQfccsst8L73va8WAg4ePFgLnrqht7cXdnZiaADAkSNHoDM0CSfOLMLu9Pn+55+HXVrZC7W69sbZ29sLO+bnoAcApqenYAMADA0NwYneXlicGIMrrLZnZ2ahFRdDbHm5CEAfHBqEa/SyszNw6PAhuIx4j05HzxKV0DU8NAQXIGWViqChYniVsSgmdYaGBmE2iuDy9O6JEydgQl0Ab7BwDA8PQ2/vgtEfzz+/D3aNjcMm612OHDkCncEJ2D6V9EkGvb29AADQnBrO6dz3/POweUMhiO1sm3ml+vv7YGGxsMzt27cPzp4dyenotAUpmgHg2LFj8Grr3sLCPAweOQJXijDQkL2XDuPj49DfWIRMZzg6NgrX5OqBhGVZbrUqtlyAvYG223pyA5NFGhsdS95ZmbRHrfl87MedDiiFLSPaBgNRvrM+1/ucMTYAAE6dGoA3MhRnuHp7e+HsyAi8mSh58uQpuJR4ZsPcnN/ddmFhAXYRz8x5BRDHMRx7+XhSb3Eeent7YWagH14jpMeG/Qf2w9zkNFyFPDt8+DA6f8vCuclzMDsLcIl2b2RkpJiHSy3YnN5fWsSt34OnT8PO9PrYsaMwMTUGi6dOOmsbAMDo6JgzBkJgPl1LbRg5OwInrbU4FHqfe87ohxAYGhyEdnMKtmj3Fhb4jLbzc7OglpfEbczPL8DymTPweu0exhSfOnkSAJB0+Wmq+hjS+XTyFFxrFZmdmYWm9nu5UyQf0Pe6UwOn4DUAMDoyAm8AgMnJc7DdQ/+xYy/DDua5vne2lop+OXBgP6hN22FsbMxYKyTsm0SgOXPmDPT29ibKKYu727dvn4NjaWkJent7oTE3no97DHp7e+HlwTn4CQGdFEzPTOVzMe4U67XPQtDb2ws9Y32wAwDm5/FxqACg1Ur6eXFhIU82FYHL1+hw6tQA9Paey3/HcSf3z3ruuWKNx6zqo6Ojzvp18OBBsh8zRaBSqtiHUryT56by8YTtLRMT4/l8HhwcgmsrimtZ+xMDAw7vUwaOHz8OZxaWYXnZ3OOX28mcGzw9mI/34aFBkJhAknlo7uXUt8zep2c8GSdxHBtzX4ejLx2FrQsLoBrNfP1VKoYTJ4478z6bx4tLi7C0tJCW1YWy5Pstt1pFn549m+OZnJw09o4IlMGDUONyZmYGjh8/Dj+m1dNxZL3S19cHA+1NBJa1B8H5dG+88Ub48Ic/DJdffjkwElBrAAAgAElEQVScPXsWOp0ONJtN6HQ6MDIyAldcgW3NNLz1rW+FTZvWVof19vbC7t27of/hHojbANe++c2w+ao3QfPoCMDzSZnrr78eTj2UXO/evRtO3FfUtxf13bt3w+D+b8HSFMAFO3bAwjjAlVdeCRfu3g1jA/0w/YzZ/rbt26CnDQDp2tqzYQNAumddeeUVACeKstu3b4O3vOUtMP4E/i7NRkOzmCeD9PIrrgA46ZbFlrBssl95xRXwWq2d111zDeyEnQCWnH3pZZfD7t0/avTH265/G8yOPQezQwAbepoA6V5z3XXXwabLXwfDR++FBS3vxu7diTi8NPQyDD6V3LvhbTfAti0F49H/cBNiLXnRNa99LZwdGMv76YYbboB9Y6MAaRxyT7MJgCQ7suGNb3gjLO0z723ZshmuvfZaWHrGRBBqN3nHO96RaKNuO53fu+Tii+Gaay6D0bQfL7roYoCzKf4o0VJv3NAjol0CTcuCu0EbW/b7XHzxxQAjiYyVfRMAgM78NJx8MLluRBHEiAc1EjYMAADv2P0O6Pu+WfbVV18F8LKf9t27d8OZgXMAI/jzV7/61bD0Ek2HDlu3bgU4R7ncJrB582YAokiz2TC+SaMRwTXXvA7g8QnYvm1bsn40FcSH2CZIuP7HrofRM2dh4Tn32XXXXQeDxHwvA7t27YLNmy/Jxx0AwGWXXQo3pN/80BO3AqR8xObNm/NrHa688kqA/uT6TW96E7zujdfAyeUp6Lzklr3kVZdAZ7A8vVu3boPWtHv/0ktfBZdYa3Eo7H7HO+Dk9/3lMLjyyivh0sY2OKeN5Qt2bAeYpets3bIF2hHka6IPtmzZDBdfdinAQHEPU3C/5jWvAdgz7Nxvptx9o9mE3bt3w6GOAnjJVNFs374dFgseHDb09OTfXN/rrrrqaoBjyZ6kBiPYufMCAE/kw5ve+EY4g4xpHRQk9GzatCnvl+uvvx56tl8IY32DAGNm2Trg0ksvhd27d8Nj97pr2dtvuAEevO9rxr1NmzbC7t27oTU+CKcfo/Hu3r0bYMsgwAvlabtgxwX5+vvoD74KINM5wu7du2H+RA+c2ZuudwRs3LgRYAFg86ZNsJzpryKXr9Hh6ldfDbt3F6LK9+/7en79jne8PV/jMevLJRdfDC1r/r/1R98CA4/ibWUYoijK++HQ3d8FAIALLtgBkI5VbG+58MJd+X5x5RVXGPOmDGTtv9zTA1Bybdfh9a97HVz91hvg+4/cBaCdnLOpGcE7tz4NV1/0sznNV1x+BSydwPHosHPnTojOmWI89S2z95k/0QNnnk3WBWp8/cib3wxjxx+EqGcTtGaSe1HUgNe//vUw8jxeZ/PmzbBZbQRop54mlgVxw8aNOQ37RwYAUtZo165d+XfNyus8CDUud1ywA97w+tej800fide89rVw2dt3u4VWEZaWlkjDlTdGbW5uDoaHiwX/wQcfhJ07d8LFF18M1113Hdx9990AAHD33XfDdddd94pxezRBQWdhBpqjx4x7FAQFPgYUxdxefOZwW6PAARdr5OYOwXGF+Z/LXR99JZRSvH+1GDD6FcDAPtjekGu+xbjB7LPs0GSzeH1OGyEZ4mQxRgLXR4g0V5Vqro+852NA/IYgNsgXp2FDp8ZkIrwXSM1uG0qx30ASz256t6YWYcq9pPJw7p5LaCUMSPu+ZCJlaLa3lzLJRPIU22gxe6WnAmiK8R5DVCo2xsasa73x8+F8GFYIavLWDoVGncgg+7aFB0cGHK/wC1sOoJiwS7RN+XAlaSm2E3ljClZttNCAJtUAuK7RDz+z+Shc2nevVrT7MWocRJmgpSUiUkmDblnjWhVlrXvSZF91ufkWHOdadISlwWtRW1hYgPe9732wsLAAjUYDdu7cCZ/73OcgiiL4yEc+Ah/4wAfgs5/9LFxwwQVw8803rwTNKwcac3nmmzfBtiFNUAtcWMCJCQhYMhRXS/m4V3kzARFtFFosRs2YpkH0cID1hHZPKS8GKTQ7S7Dhkc8iTwLxK+X97Msd91iDOmPU/On5tbZIRlsbjwoX1DDMaWUWn/PI/s34loedzyPo04B5hSYTqQCxisn2Zw8yKvwugJGtiyzkMmr0Znh+bZJycI/xkKTnL9OK0QbSn9TQzctyWR8dJgmHWCloQuq1ASBK2uFjkPRVwox7wuvXNZLCz1EL2M+qClfG/h8ao+YTZMKTifzkpuNwkFsaPQJfaIwaJ6gZ9TwSYK0ybk24imQiJsJdUWKGb2/YpheW4exS1sfM2VYSo4ado4bF+lPx62422DpAyyj7SotRu+SSS+Bb3/oW+uwNb3gDfPvb+EG+rwwoto2ls33WM3oysFYLOyGHp+XqgCxylEIas4xoCT/0rF6JBQvJ4OhllkOYab2Ir4yrL6vrHLWd0wK/vEpQ0Nlu6+2nC2ONOww3Nt2zXDIRmzVNoc/1duI0TUla3MUQwKzy6fnde93ToLqNORa1Cp+NG7tzLz1dHjHemif4X4IC+7DlKQpua42i9tltQ09otDMCZ/cwvHj9dK4xlj4pRRkdzUaSTKRM39m0NyLyhM7kX9XEHBSwgkdF1HWu3yWt6TIaApSoiKJKe8ijDOyPbC/R51LmteRnC0yepT6oB1dxjpoJO6PEB3V5kx65J5bUyhCS/PdkfVRY1scgekyXTCpEwm1a9k6LJw9B9KbCZzIsDdbahbKHTb2iod1RcOejx4sbCpzUw0OjdOCBJOPRzHwLHnnuNFmOQWD9Dl+A9h3Dg3wwLNmcHJ2ch+ePjub3J2dwN0BcqaULIoUD9NGT5+Ab338JFhbNAKzH97sBLF+55zD0D0/DPU/0wfzisiMQHnx51HB9PDZwDk6fndGpQOm14ehJN8iCYrZCJ/78QgvueaLPwBlZpPUP68E3yYPJ2aoulwXYMWqmYGjCqTNTCRVKwdfuPQJHT52D+57qh9mFIqBGxTEohQj4jlqed6uVwoGXR8lnB48LDxhP2/Qt/uNTC+xzGzKLWvaqB/vk9Ngwv9iBux8nAhLq5lUJfO1ODLfd/yJMEHOdRpExUfjY6htCAswCYG4RD+haalUP5Ox98ay/EAGRz7sBAxW2jijtr9GuXY4gI2P0W8sxHDoxDn3DkwGtm7DvpWQfaTQSVvrMGBOMl8IhyRxN15OZuSIY8tipSTh4fMy1sNfEfvUNT8ETB4YsjwYNEO3m/mOj0D88JcBebcKaFqrYfkjCI8+dhqGR5JtMTPPxuADJ3pzHg3loXlhYglu/dxge6s2CvnThrLjuIJaL02eR+c9a1BKI4xhm5lvGPb2tux8/DjZMzxbvjSuRVxeUUrD3yFkYOWfuNVvj5Lt1mluMshJYbnecr/dwLx6ct5itmULcS60OjGix3REoeLHP5ZlyRa22z3ZiVwmjQMHpu78AT99zN0tDFAGcGZ+Dr95zGEbO8QmaJvfcmV+/dYP53tl6cb5lfVwX1BB46sUZ+MJ3D0IrZWKViiG2PuwHP/t4KdwTU8kg/+6jJ+DjX+8lBwxlg8KGOgfYgnv05DmkJGFRS+s/+OwAfOnOItDx5YFz6LxCz7lSCmbTBVZnpr5010G47f4XoX/I3OxuvnVvXi+D+58+Cf/l4w/B524/AJ+7/QC0ls1+e/i504bA8KeffzKIcc/g2z885tyry+r5P+46BJ+7/UBaF9f0nZ0oshFmd+t0fbRx6UJXZD0/lQqNCiL41gNH4Y8/8xj83Xf2w9/frsco+F0fFUSwa8dGAACIl5BFNmADHT1HC0/PHj4jxiNhnhZbdNQ+9saxUvDmniHYrpJv+MCeUwH0mPDSyQnYe4QSGuplOBTgTMCdjx6Hb3z/JWh3/O2hTARh/Th6Cl9/pHB2HM/YOTLBb+ASuOnLz/gLUdCl2BAbbJlhS4Rkd/HEqM0tdeADf/c43PvkSZcKJ0AEn9+HjifZgbds7gGlIphZ8Genvf1hv3eCgmTN0AXym768B/7ks08446wuQe3Q8XH42FefDaih4P/53JNwS7ZXsSXLQzKFCgyNANfHj399L/z9HclafW4G/zaNZpR/b10xtXljD0zve4DE/e0fHIFv//AY/PVtz0HbFm5Nfzan7snBcece/yrFw09+I8lEU0SlFG1/6U43u8epM9WUQisBf/ZF10OiJ83ogSnAfHDoxLjDh33iNjyDT7YWy6zoEcwutGDcEvrvRATkzJVzsdUxhHA39gygtf8+uPT5L8OyoTR2lVEPPHsKvvPgMa+BY2is2B/++eaCn9PdS9egzM7CuqCGwGIrE9CyO+5X5ay/nHtZR3goqGGy9cTKsJqWgBH5qgvdgyVzGoQ4qNayxVzHs5QywpjWjYPpuZbTTgQAyoq7KLOF425E9UyTmTnKCqlrTN3rOk32TSZG7V9sftH4bfvNZwz7tPYeESGo6e/xhqt3wRUXJ4l3T/7Nbzll2fFrTTQuNwPWTyQzUzmZCDJOOjG894IH4J3T3/Rg9kMc0/TVf3Araks3hPi8JEmUfp38WHkN9mrvvgqhwUOTCqM6Ui5TtbXhfifqYPgisJ+xcEPYmtPTbEBPTwMaEe9CC4F4LUd2418Gb3o1dYBGGLDJDZC1ImhNrqS8j4x3DlHacTResmsz3PWJ/w0iIv50Q08EY9/772R9+zxO0/Uxxu+nsBFJYcy5v2f7kAKA6dmWhdg3v0whob6kFDWtNTEz7gCAi8GrI3davk6IYtQSXjREORIrZX4D67nhJcvEE0agclp924qEOtH5xWsI1gU1CSADo+yEd+OA5M0n8QmlmhUCz3CbCwOe7ABjIpXS3MLQjZCiJ2RTMheQsmsYmk6FXBHDPoaOJqc1MvsME/JrTSbC4Lpxa6/Ip1tZZXBLrPmLZPAhbNOjGNCVB4RRUQkDsiPusha3/kAq9BYWNE4ntJWtBd2ElW5PBj5rcxgk1k9/uZjAnM3/WGWu1yHrMQVJjFpIsmMOeCHSZrBWJ/Ik35MFzYfE4GLt6E00rPfnu9zPUif49b1Z9hF1OlwrJw8bozAXZYxJxVwffVDr+lDXWPfR5Iv3QyCEXyhSEAjq5AnxQpKJFBZbPCmMLpzRNNTBA0Wgveaa4SNkEHyO2v+vIFuFAxfabFANtC+Cq5qmm4+Ttari4qG8OLBnRHmMMaPqKFoow27G+WT107g1wixP5paFv5WNva7JWE+MGpUBTu+zbgtqdoyaDfrREmTqXOu3z6LmyxIVsYtmURfzcefBZzfw16cfId8pPTxclgXT07KKyfbr32KqY1QIQ1GFQT0vQSlnXHh7tlvukh5GxJ4Z5u9AmqLsT/icQhVj+TNLSYihr+VIFoIQ5nGdazIHKlVBZtCwrFUc2b+45Xm4rCmJocMa5t+vCbQ7m6/uhghxKQ/O+phLGGxbUWJGW7NAUY8LouFKfnH7YmTmHqwMm2wBOqcWGRY1cyJL9X6mxbaKkSR3mi2FY7VgXVArCaxbVPowlmxehBxFbvdYxi+hJsK3uXAxaiiR2F1MeAPQkrH4J8hfXfiPAPBrFh18TduiltUxqfAD7vpY00qPMhpmn5nfy/xfB/jO+JPEQETWphpjyUQi80fEGO+lLnKdDi8C4fRS49Q/H96ycYhpy20n6iQKhk6+rJbfDHjdS82bDOo+HdiGIaclPyjeq+p4JuuvskUNkdO83RjO8MuywPpEZD8GrQQhDNlnJUJtTHFErrl2Uq+6mXBakegqKpPyeE9e2JiFlqqfvTI9Hviv+PNb8MNzTTzmVaZM9HVrM4oLhYxNC7GfZbABs6iJpkGUEyY/UkAbozUuD3WhypRZEoViNaU+UVd5nqNV9DFD8AjZHgAgN3QwQqm51pRf3XIudE16X9CwLqixkJp6FcYgspxU+rfhWFEkNh9T8ufBbzoXoUkbpttMtHclFw0V57F5kcBiQyCB/HvkFJkQ2wuI7mpYYV6SVYOZBL9wa/v+J83Ut6j4DrxugIK2akBPFIstat7z96KGp6+EgprHShD0OSp3KfKdOkn8RCdqVkWe4CObrneTobba0lhS+miLWjX6peNy5aGcwBvc0yJ/+QpzJbAjoyhKeeh6vgC9J2L365HU6oytAwD4yK7boa0aAPCuSkxhDNEKDGxMico32mRcH311N0J5i1oYH2Y+j5U/hlIMda3BJBpXEJUKPEGujxmvmr2PwEJtY2ctngr4vlLoJY3PVxCEc/U88/ZYj1GTgMr/5MBr9rNqmaDHSPiCAeNfE/xCow5k7BHCYIZuUJR1JMuaiQ84t07o5obFSkUBG09eB31hv0ZZhJu4b1rU3MDbWi1qHm1UTxRDJ/1K9rfKjwezXxvJ8GEZ1Hjg5od23aFSZ6Olfa5B9XM/rkWtArBrRt20uxYD0jhCuu/qGk/3Xp1AHpexylrSaKIfOsu227Y/SqgbVPv7XjbnJBBFmQWsjFBK12kgiY+c16rL9TEY/O/ak9FfKUaN79c6x45PiaeD4ULvyGm8MhaLUZMy6ZkbfSEIeATs1dfeiIDmJehEHGH4ceAS5mFYMM8lrr2kbGY1dNc6eYxaAWXDywwecd2i9soBl/WQgZtZy9U2l6bJrq94lCHbmEJT6nHaEPfZjkU3pbgC/SB42fvHsbIWfJ++r55kIhjmuMv6DCqZSO76WONuI9mMO+r/Y++9g25JrjrBk3XvZ5+37b2RWuqW2kh0g1oGISFhhBlAaEKMdnaBIbTAwsSCdthhBSMiJkagYJfY0CzsAkPgl40ZhhExixCEtHj5FjRCUqultq9bbZ9/7zO3cv+oW1Vpzjl50tT97tfcX0f0u19V5smsqjTHZ2VpyDuFQ1vAW23596NUBbzIJLeoRWtEabNUlnbVrasAQG3bFrUcFpLv2QCbjJQkUQ67TG28+a6PlEVtZzff8QP/H7gHBwTFpdguI0pDnG7OuxDWVfYfpUSmdmbesvSEf2+HGKysuTxQl2P6dPX4WbikIs7MwwPLWXrLle5kCA0uw93cqAllD+76SAuz3YHXRpe6vSkgFFpCwhzy5lrX8OKlx+GGsc03oTFqwgdIGqutFwRXv00mwmUG6wn2Pw3JylemUwK/s7+aPFCy4qPfIXab6+PCosaClr45Jq8biu3AZtLPY+NFG/8PtdVIasztGDO48uX2dpH0+qDxhe9rH/9lhDCeTISLwdI1fYYV9kgKwMvOaP4lnZdYX8q5HuIfe6ZZHwVCX2tRu33lIav9vpv2eFaIoGY9h1Ls7uHFnRDwzutxEKWUiCiLt4V8p6nr4/76FNTb4TOlOJQ6ckPWGHIt1lKBxaYS695gNpC53Hv5p02Z2xImo51TpPWx/bfd4lhqgi+mlGhcpn57ROWZSTGCCvpY/n4WVV0IlxfQzt2Yp3+Nc/xKS8EdCwDh51o2WAVMecxRQV0fGfDfJjRyzXc3fwuE1gDv3PencGhEnQGZIqjJBe/u20XEkZmjTpRMhLOaW4lGeJ66z1AZ6CMxYGx+cOH6+MJBtzvoYKyZfc+xRHA8l0g7arSJJuuQMXWcYAQAqOsjT1e2cGjdM20HK1vnPIYJHFe+ps9l8vzJ7gtlMk0Pj5hFrnjKWODPOSuBUNZHAIDJ9N1eN8YPDJe4PlroXKMoyC1qfDvYJeLbFd+zdSeoAQA8+0eIwiKWXmhzLQVNrCAdE58mtJEC+GD+SHPIiA1CMUw1PFXoAr57IU+jZ/DjnxbTBzRP6N4gGMpCro/htZy671/3s/umjwKty8Wo0d4UGAfMN7pUBZTHDAU0Pb/gHLXm9/RfSoHM9aroZCxEjOpU+8xMgo0izXs/6PnUhhJgHChWtr/DxR8Srp3aLdfH/1JHj4RhCJnzt1WwWAhqLFL8WU0NTjhGLX/A8Bt31EJW+RY1xUh3Uspa1zCZvoPjozPWvX+6569gb3XRq9PEtIU3A/NvNxtRcvITB6UsWpIYtWXY9srFxA6EIHZ9NBBi1DGLmhtXwIpp4qyPcu1pCBp0Ho/nZV8FqOpeUNt8+pEM4uWNZoIWyT+tO4IYNe4aQyIbu2zvbRCh8OrrSArFKnwsfXNkzapZI0TVJIXkkaWhoz9KIUv2ytC9cc3IogJ7YDF/LR3z32DDYCsUvQy6nRudQtfkMdYPpj08WYXdFlnXjJ3VxfI3F0NQUe/0XwLewuV1YEpbOki1d/wM2l4naAKSnr+HFTPPeJ5ZtRKD1Ozxvbt2i4WgJgA2megsVIZFrWVgrQFo10OpCJMrdBeixxyhqa8wixqj1Y8Y7NQ6cOPSk0T5uN3tlqUTRc6vmpXro6nAMsfXCqJtLJv1UWJRCywLrpCCJhOxBTXe95Eb7329SR33hXn35Lx3irs+bhl/5C2tXKbzjc24A2MFrXnfgGYgSHWD8bNl1IbZDGmmYx43X75Pe7eegZGOcwUTtSpePvMEp/62KhZLi1EhGfPCnLfUo6K36Phw+chwOnG+R0GrixCokq5x0/HuB7Ng1qag5itN+//LwAkKpnXGFczDbVAap0wUYwlCyqyUhiL4MrE/IQBMFa6SMxcxwR2bKxVxHp+nkIE+1CZ0nA83ds/rlebH4StYGvOGhaAmQXQGwl6jBOAMLHcRF2gH2hKulQglSPRFBCbrI+a8JqasOW0QvtNqXVsN2P7FPq1blk94Wd9si1pEZ/3OoCVzeASzbm2MgVW1OahlQBSjpvllwVtEUQHfLBCIUStkUUObptqEsgIwAICqewEKE17jQPdte7ssY9+8Cxkk76w/R02wiRfFPApqPA5tPAFXn/9sRA3sCACkVIiZcT64VTpF4C0Yoxane5xBjBoCrn+e62PGsOSqxvYZ96boLaEx81IZcWYeRzIVuqj4JRxxSjXswOuQkB0vPvr4L3/+IJy9sBUuKETU8UqI8jrKesaRF895J+ujFgj1mIK6vUfEqGF8bh0jVKL9ANjWFTyyfQTU8ZuSaOwUFlkfGXCpPLmDoLth3GXJ4QZW3KCjk4+IagMAwEuXH8fvIgw3GycjnNy0CxSdiUlvTyz6fjITrJbsLBYOQ1rUSDrG5VXluz7O8hw1gLBFzVNqBy1qFTtI1058KtgngLLJRHJfKco8mJYRpeCrVh5Mpj/TrFQaY7Ygis1CY2cHC9gOz6N5wSDOVoLnTDnehCJPPYEyfhRVfGhGseN1bkauj6SCS/Ixclsv816LutAbyb4867/h+ihWA7Gp2Zl+R7g+hiwxEvzaf74PPv25p+Cf3rmUTQuA/rIv7jKepqyhERyhdn9wUCh1jmfSHm3X9RFXprttWBxGoKtyx+ndg4VFTQT/A4/8iGEAmLo+qnaQNq/X3jRtWuSGSldxyskFphb3rHwRJxVxjtpwWvEGteZDRjEGyNTOvGHtfnjL+qeN8umg3VxjhWxfs9RsZf31FeVr60pusJI+u8cR+N5G4YB+5d2ml8/Vr9wf7BNAm0wkVfPqoqwQoQAATOZFVXB3hqAWbKs0WJcy0xGHsoD7vzkFzQKJ0ADm2P3D87fTxcKEom9hUKCSBSZsLDTMnRsHQ3SqmKAWKQwwe65vSB5mvEdb1LBz6Yz/x5w7aiqltBtnqU2qQrCCmvE7J1iwwGd43+Hfhmuf+fN8Qi1CHlXYwmqAjd8LlJsSnZKWK7L9pG1+3QodS1g5Mz0//azKsKilKjHNAIxFev4XEuzUNRZEnk3TVaU2TNYSrwjOvRErX2zQIclE+j65bcrJNoJIpFBTT8jnoiiZAsRrVz8Hq6bQI2weT49fCNTzGNcxQa2k0ljCJG87ro+h9lGh2dpdyywzKa6PFLgYMAnQDdJ0fcz8aF6Avn03i7aIXnQTCMNNuj7mgX61c7j5Ds4QUNldZNbnfouzbWr22KOUknaZcgI4m5PSKTkb10dq/0Pjbly30owx0CRpKbMOhBR+cfG/Nbxp9TPwC4d/nYknV0gGTAJDWdQc3qnEaLml/kK5lSZIyOy/UJhKcoQQ0FZtL2zFHdeea1Hz9IGai3XEiOXzu/Hc6M5jIaixaE29/kJUMSuQt/nxpqE4oNq6/GGnAfrkJwYoLZuZLlUC2pOF0NBPaou+hAlwY9TsdqR9xQS1MudBYeU12AztKiKolVxWJO8x1vURF8SMb6fSNe7mW4tNJhKmWna5VubZf9nCqUzDXARRVnmiHOo1MGOLWsYGfrg6AzeO8cRGcwfEMu8iMTEajsCAU9VUV11IKMWVl9N73tozG9dHDxFuvUNp72OfnDqaBUt1H5qjI6jh69f+DgAA9MRx1zcOvJaCe0eWzm/6lykqBCiL2ohDybEeGEfWspq5RnMlO80DN6r8XRPPm2B8H93XUOD3rKLS87v0VM/BpbqwKpNX3mWS2kJQY0ELWuaLO/vZvzRq9AO3FXy0ro0JoC2S6KDzDGrmZB4m7qNWI3Tlp84ricroVtPmC1JX6CQTcSuhmzmzeUp7GxecGzfbV+tz8O3rH/cyL5pDABPUSrIiEg2nK6i5Q9T7GxXwjd8ZzJTZVEp6fjrGMrlLKF0F2olRy8/6SLY9A95UA8Dy1mmxUIWVkh5kPg/4qYO/Dz+8/4+L0y0fo0Ysfl6xjHefUlVhbBhSLJtDGmZMVcQ+RyFmF56XWRC0qJlxeIFOj4zTrFyPmVYgihn7XJbnvl8IPaOfnMtfZ0HeIbmeQniamt9EaFGL6kAE7TbngqAFO+tj889atQXrlc3fkK6PyP7a7iecQt5r274xFRZ3n/P9IpmIBIgAMDLG6lO///PWPeX8wjQ54aFuareMq54QV0qzM4pyI1GabttNIqClzIVZp55AQiXyltJQ3BQRS+6uU38Cl6w+Cg9sXdJf1Pb7ahYu+7lnHaMWyvrofZeQJVZVRXbI4IHXUchkoVEFS0lBjXvW8tuMS3F8/hm464HfgBOrd1h3acWKT4xKJjIYr7TL4g5Soa3vgb/NkNb5QHUBVmCTWA88sxVLS00PtC8XLRbypbLbLtUqBz+ZVYxglz4u+4QcFMj3ylgAACAASURBVOTPj2X81R630t/hMOKEOkdQw3r462fvhTevfaY7V5V/QoMXUu412XfjEpftLAKdCgolMtAeTd1iLelN8x4daoRPlE2fgJ2eny5bGZRC3/Fly4+i10udq7sTWFjUEkHtD5ZxuNVAmAzmdIDsrS7Ci5fw7IuXPP1R54qxKaDZ1YR9ZiZNrSr0mRTxm52AwjPQuCQTuq6t55IsSJSLIoDcAhhzFlCsXqa1+I2sejr6OXOQ5vrobOEeHxdg5AqtMtuRZ+uxvXID4AvAdn3M/ZJ03waw0XgYnX8OAABetPSE49ZE9SlmXcp776SVNIvqLoHzUkWCM4F/vhdPiuBVFQ440Xqo3D8x4cEX1oZOJhJLJYrRy2UK2Tknp42doUm5gIdj9nqG3TtI2rOo+fQf2T4Kj2wf7S+whx0jz9h+d+sW/xxe0pNEFF1ngnFZ8Ra1tObltH01jl+3Mj49N5ZI10ekO7nJRL5h7TMwVuXPrJwFFoIaAz49P40+NenU9REZda9d/Ry8c9+fkib/9Y1nrJ74v4yuFZjAWo2ITa8VEv3LlPCj64nzNz1bSUajnkBtaeRdBsUnyLk+DsHFxbMIUw2jKwwa3+/S0Um4cekrTq35sqi5C6VGlhHr8FRVZQgXRoxaQnr+oQTfUDKR7JY1zYNih6LnQGnNzg/R2WkWPzE9R2nmWR/T6J6q1wr3Y2BI1ntBmUtGp/ri5niNdLHqsz6W+640pWHGTkhB505FLpmIh+z9ucwzY54ZGqA7Nzsq66NlnbDX5XrzQrAvm9p25uIswLi41/4V2hMGsKgVHOoxro9iZTMqsBJ1O4Oa7kqGaMt8UVqhil/vFSmI2nXM7xcVdmPgktFpuGnpK1CIZZ4pFoIaBzKCGYBys7MOhhaco0YzM8bvABNVYtA1KdkR4YeswbSLvJtojeXEOfDa5COIicoKakLE9DPG+mYSd88OMXv9kuUTsOxofcoKamEEk4m4i2gg8K11jcrFpA55l2P3hrFMeXUV2CmrM2gDzHYj0cb/O0S+HGxODneOGtWJ+Jf2xOTgoJa4IWjb7Eya6yMAQLHUPFPPiFDsSFPKZcB8cGuFt1+WMtczQPfoiLGWMwZKjp+QC32qi70bi3ri136iud7SRT7nFjhHAXFhC5bSz22c75sy/k1l8D0U/CjhZCIhi1peZ3S9BdtnT0YpfyTW7l64Do050/WRLqcAoG7HWYEQiIXr4wsQKBPClPeSidS0ZSig6LDoAWDWjDLQRBxRL4z4/SZdkDwrISnR0f3RE+cdhMEndU7XRpXCqXNbeBvBVNrl+jTEgdeYRc2LUSuA7WAyETnyF2qf4bRcH4vQn9VmgswOI2Yh1mrQ/RooPX9ZzFdvRChkUZPsYe1fHAUFALqwRc1tkz7LcojWwoh60tz0/AToCDAc2DlqpnkodZ9pXB8xHonum+u1wWd9pAUBVoiz7uupdacMuE96eukofdMjFFFggGQih+/7DXjkF75X0pEOViQP2YfO/CV3fQyMAW3sSVnQuy+ZyEJQY0G7PlLDBbWoMRoAWqNiR4TRPSzD0NUKTybCBqFSzbqujwndq+s6uuLsXR/jiPbB1Y6wHdAQic+iEQALKHeBuT5eOjoJAABrahO+E5zseMihgpZFWKnkHdLsbR1Iz+/fo1mFIZbqykwmkkk/MhwvD7r7n4cXLT0Jx0anE8kSa2SsJdqtT2q3EujuQjnNPhuKiPEVCWpcGoC4HgG6e6QhyvpeLEatFzq5+x1mlEykaSpe0YmBVtKlffE+Rg1frKKyPjJdaPu9p9qEKpSC2OunoUyYke/juaVDclKh/jPugG1P/Gvy51x/8j5RP9r25clEWrKadQmLEdTquoYK6uzvyGx3c4uFoCYBMjA2NwVBiSLXR6quVcoo71vUSpj0G4safd+9xVqvPEFNkw9KLeZ/+4Wn4Kd/+W+skj09vF4J5jvK9TGSdts7y/URJGvGbFcVVxy6bHwSfuLAf4EXjU/Aq1c+B5epZ+wKCLNkCoTdOUuZ2N6uYTkiPotr9dlTF7PGC3YoveX6WOCTzU6GYJQuALC32uh+P/b0WZwC4qIz1IHXZVFOwEAxwNS13zVVRkCHenZhnzurxvScxDIOzs36Q3bBebByB15zD41Zi+QfNnctaPv2y39wP2wFvAo4mOeosWdfEfdt5I3BZt9TRlkuPX//+6rHPwj/yy/+lUHH2GfQurq7OY+8eUjosMbZgO56/+nDX5j+CswnlPfy+9XyOKGINpdX7G8481wB3PLMn8L/evg3PUNACoq5wc4IC0GNBR7GGqzVLQ5IMhFPIySxqJnl3b91EZ/dWo3QVMfcOVTkYHfNAUQxbgL/5WceczYOrwcIvbQJ/LQ2NWDydxnP6DdP4Wo2Q4v1vDC2x0bEuVoB18ZmXOU/xYGHPwLfv+/DTInIeZrXHZ9eQYvavG4k5DvDstEO9AxFv9vQBysVp2+/06OH8EQoknevtcEoM20EKVUAJb+K1goqx40ATfJXttkoxCV9TJ8HpiLvD/7sQete7KNT3hQKux8Tg6dx0ToqBpJtr793w9JTcN8DT/fXhHunCiijdgqhLqmgUgbjg2TXTJw8HU4AAxrEFjXT9ZGDHa/PW9SuO/Oppo4um0xrN2AhqHHo5DT5wFfWvbDrI21pMmh2bhb+BlzO3WQUNKO7v6l55VnUElZI7WX4c2kgQmVi8oKz0DM7Q+77be+8g0UDr2fWHtVUexOocLc1iaCWyLCam8KBx/6SKek3wbsF571TPOtjQYsaEfcxBLANMqfljrkolPVRrIeawwDxoXt07WUHkhs2GensdW9qUQsW8/7Gx97SCF9TvPKF0/OT+7pnRIj5spmjgFR0xiqmsHedFltoBWaQEzTG9ZFj0o1y3r2QoNbzTpIEOxIItuwIYjyl2ni3QyrvYmZRmBMzymrNxsW3Vt5aK/ZdWGOgRJbz+dsqWCwENQHiBoZRtrWo6Rqo4UzRtg+iDGlVEvrmoA4cSuzFVQHQo90TmOiljerRJCFIh8s6xicakcUDxtBE29GYRU13Gwi1382LoFZrIs1+UFDLSc/fY7x5hm8HUWLQMSdloQBAFdT0zXwfyfX7R6qHYi/FtMVfK0EhNLRJZogPabxs6sBnScZNbfyfoi9D+Rg16TlqMznwGtm+2n1b1HzWGEgTpDCMQhkGnVbl9+P29uae80WZ8WpbXZTdvk3Eq+ta1MrtpRydGEsif7s2+SBvXuKrF3bt5cuPsO1IYy0V6GmG8O4S4O9d9p5bK64GXiFn88CZe9Xc+CjJsRDUHPz5fY/DPzx2EQCMLHOYRY351t3C0jKwXIyaiJmhtSoxQiSr+SBdH6kKtH7n4sVNpyzVH8aDuXZT1IdJcgdeSzFkjFpbw04G0H9D6l3Melmh+jEBQmsucn3MR1VvRZWXaltTgB7yqQtmfdQafmT/B/NoCDGZ1PDAYyed9mOp+GmWyWQikZTFG6sG+NTnn4qkPqwiZHO77AGrm1sTuP9BI0aUeDVfPhFOAGPFCAncmVx01oppsiBJkhjJu65BkR3wp1WhtSVwP8uakeP6WHBoUpYN/LOFG25LUGfBRjHEUibdwdnzG+Q9t+6slF9x1qmQRY3JGM5QdfE9ewPeKNM62wLvL4lFrXNVDniGtMoDDbZF7cKGrfSsjDdVIpnIIj3/LsfP/sYn4LkzzSA5c75hDHHtJKXh8/+orcHvWqZwOhub/UA1U8z6xbX4vCJWw6Woc9Smm7GohQZfeMhONpEyJeoki1qqoJbqAhRpUeva8DVjHGZlUTtXL8Ppm78BHty+BL1fA24ZCwliqqqm6buHBS5EDt5s35QgRk281c5wH/nioyfhuZOCGAVg+h9hUYvPliqrr0HDT/2ffx1Fe+gB8sCjJ8OFIvDsqYtw+pypCMO38EeePA0jmMCKopUbuVkf3763SerQ2NLKWM2b9uWeHeViAOmnPve5v4axm3pXG3tyMmUhBGetSkBn/E3poWnlwr9YDFWpW2Lrrtu2ZzL0XOiGmd49GyEjZ8yYDCUTYSxqlMdIyoxohfiz5+n14pGvnJm6kHoxBkgfhBa11vVxqrZv8UVHcSiNZZNid4lpC0HNw1tefb1/MYL/s2LUOtdHxqJG3NLEYRU5MWpc2VqNgsSs2xoTGqe0Jo4LGFOWgq4n1mRXoGF57JrcbaQe2GkiholUEMdQt5uM1U+tDQvEzlrUzupVOPCq72L6QZyXMyOLWghe/Auj4c8VftEYNUNRQFGvhUvuLDeSmM9DFbVVUTVyNR1SzXzSKHMq3bH85RQqDPmyX9Kbg8zHe+e+P4HXrH6evE8ne9Bge3EINgZV7lk1woKq7p7TdOEYNQzP/vGveMlNeqVbGPl8JU7g6vEzMFZyi+0I+abU+Xdhb4T+/42iGNkXmLfj3RMeeO2PC0k/2zZLotBYD8Woac71kUDClJBYwze32rEW/gYqcL9FO60ai1pe/+Tg25pHLAQ1B/a6by5ENn50/x8RFMxz1HzXRzeOKvocFqe41v61FNAWNbzhZoEhXB4caxgrqFJaXUQbT9slG6Ra1FJfn1Kh5LM2blt+DABkZ5mZiC2fC6q1MZE4W4li1HbGosYm/cnoEh4PZwvgGMRfMtk6nIjcz4MlJCGs4u178jSzFGlh51I0rW6K+n++98+jaXDgBKVUSD/VTUtfYe9rihbzGiUx1bnAx0WrzRrGohZmBFP27Rbpc5ljYEdKw3KEoGYeeF1SgaBryqLGCWr2femB19gvDpZHkJ6dd4oUod7wyURw5i/lGft0+iHEOgHLSk+0ssaA+wzS89bEvZqvYRDEQlBzoEBBBTXcvfwAkJuDlFbr+sjGqPHMTPPbKM+Uy4EGPEaNmmjs9liCyWRi1KjXWSZGLc6iVqQNwvd71miEF/qpRorQwSMHXlt0KzrmRNartJIz9HoEAC1aJ+RCR25/YlCiMVqZVJDyAgBgBRUR81Vm6UmZIZT2XJb1Ea/rttBfDYVwl1QAVVDDivScRt22L3jmzAFcavzHJRMJvvjeE4QS3iM6zjHfpjGTTzJDCy2NY10pK1jIwlzS9TGs/POal7ceVac6/QSMVe18A9zLxkzPL6Ed8jQZWftLHp/XiLe7a1cZ73QH5g1KAbx29R/g29Y/2V2L+aSNt367iguSiYjumFohRHNdgKurqxGMkBnVLpLohko1iwif0XoYXYOK1CMkx6iZC2vsKpewKjaBsa3Nv99A5iUbEdWPEUzwDXxA10cdigewS9vtBisOt1iTLs1z8o1d5Cp8kPOuyXWJcmOjaduCPu12nmZR223AnQLjYatdXOaLAJZYq2oyBkt6IhIgrZKK70+hz6dAwzv2/DkcGeEHumc1k3mOWql1ihTUEvrnew+gPi5ygpEZm5XzL1nXFPLmkTeXxKh1C6b9/UquXJVAiF/56K+J6VHHOlHQoFg+NiSQx2IuxwKDhUXNQaUU7FUX7YvR6fltQc0egLg1xSeDD3TvvOyInnHQUAE7HFyXctY/xjlHjWHYqMd3483cc9vwbYHzc6dh0oqzqMW5Ppr1yh25kIcrx89Zf7cuIhhGinjakKBW+TEnYkS8G6wF2vUxj0XH6Uq0n8O58aWCcD6OuIrfoOd9rvNMvgbf7M2uBi1RBavaWR+ZqpL3KjxHDeuFi5rqFyBjqmD86x0rD9M3kdToUuTN5HLPNwLMTZISsCXjZ/ovoSDlKKTGqHFrAbf+t+EDxd4m+3rkrYQU2DoQo1bqeWLouOsG/t7NEmFMAoLayHDbLXXsy27CwqLmAFv3Y1PgdzSqPsaNzFRGuj7iv7FdtIQZVwuSidgVGFtgVMZGvNEXL52Ae1e/gNOnmO9k5jZtuUu1QrjfM5Sef0gcqPxsf1Q/xjBBYzlUyPVRqZL8FImjI/uctSGbDMWoaY3HjuwWC078VELSSFPMV2tMBpm5VJ46PnU+7p6N33/2DNdHIYuuRWaJVlDLt2JrUK0hzRgjxJpf6uiPIcdAgaM6SsBNXGk0kEWX4o/oZDUYDWG5lub0n9B3s9fkOZzngS7Vte7150KPoTQX5PR3E4oNF7k+6op9F+05eACQPR9C1rt5xMKi5iAmTouk4VjU6sf+HjYex4WO1b/5FYIKYoXDzB0RGRW5yVirit30sIx/pMa8di1qNXFWCw1KSOtoYu0mxqjZFjU5orzyDFSGn/c8rRctg0R1aUQkE5EceD0LAeXulQedK/JNPBboeDaunTx1Hq0nbXGnNxL2PB0MqEUNL3rz+IlI0lxcSi7Kj0tpkpRUWExQRlPcW7TpInuRW7ao66NvgY/V0JcG7W7LQ+s8RaoGgANnH4LzX/5MMo0UBF0KTVsKmZ4/RlATHngtptigd5HURfdadn0upPD22klKRCdDjMVRohyx16hwP930/G4LI6i7uy8+xZ8JJ8EcsV0iLAQ1B7icJv+s//bQ78Hb9vzNlFZDbPLwfWT56uIpvB/WoDW1QljpHbCocW26iy5ZVL6FKQCoYALfuf5RWK/PAtZZiZ81Tb39FWM9pQz/PCqX8SmUTETtPZxJoX0a/JlM9wOrTsCiVlV4RtGhwTlc5iviMVcoDU9N9gEAwHMncUEtlfqQwJQwp8/yB8m6QGeysViZct+eanNaR0pb+LFSsj4OMCxjLAn5oNqSMUe9UtGtK1dfNQdeq6n2Iu7Z8e3WPDnU87l32i7DwsR/Me38SxXLT3C1unUKnvzt92TToRGhZUFqNWee+uVDWR/t5uj2bP7HEeADQkDKObCzREghJ8kkzNYRQknHM4C3efKuj2VgPtPV5z+bT3CXSWoL10cHmLYg3aOus1lnETNd+rDqJcacDljU/Aq0Owq2ORUQJeGm0Ql49ern4ZHzm03zTnd518fyM1Ph7GkQ9jlqNsUcrNz4CnhqYw32/8MfZNGhnolKzx+yqM3E7xFrFhFAeuSNByoe4svbx+FAdcFKhR2uiZSaJ1OrBNYapa1/AXA3R3EGTOdvejilvLMBLGoDsoVubGXOQfI202u6N7rlgLzX1DTVO/njtobeOhekNpugI8F9qlo910xhqqfDbUuPdgqXIvOOCZfAxAKpAGbNFV3ICkWcPYe3mtmU1Y7/jkpZ1WIEWp9PxBaF6TXC2uq3b+8X7nONCh9RtNuyPi4sag5wDV+iVqwKZ32k++HvjlgMgNI6ib4LrUbATdM4Y5tzjhrLMMeDyu6Ynp5fIb/CeNXqA5E1GrjZt3rGNpqUhUrYF86rTSn6S41UjcYEyGLU0javHEY0ZhOPh6fahyaDZ3OnKpBCeCdBj0WZ81rzj3luU0ZfvNo7/XZ4DG1Rs70tyseoce+XjA9WlWiN92M7MUuMXcIs57df5l3HUlHOvxR0XedZ1Wag5EqxiFy/9HT/B7GhlJql5jmivHiE7E0G7zSPzHlUnwZMz18Z7ylI31WQF+hD45pKt53uLeVDQxGWeaZYCGoOcIta2ldVXdbHrC55WiEXJQZdY1GLqUA37L0vjS9HjV5KaGFQfVkuk18KbCefOBopLdouhEY2owRaJhQdLW4h/M4J10disQy5H+1cAg3OnSYPNMOpQGsVdWYRhlluJHHvgrKiYww3b4qRW9TCrjap0JCarZCGJEbtM9VL4QKs5jdGNCUV1DDLFeKsYNxE3lUlb1Par1ZB44llnn6klKA20ITTdRZlt+4gaym62Mh7rQnvmijXR2ECsth41S7rI5RdU1lSBc9Rs9w+a3fPAXRCDZ9MJCZGTaakt5KFIKj4VSkSat51fR4WgpoDlNfNFNTMUSGeEKQZ2HUf8q+loFbUgddYH5o2ydcijlGTQ4E2NNW44MdZMfi1M2cByLSo6e5/mf1oF+4Sixn+wchz1KoRS60uucZGgI1RQ6zTsbR96C63D+362OC+zav5Bmas8sv9PNaM1M6/ubSldFI8FwawWEiY6S21nPzOJRY1ycu3FVTSklh/mhi1UsKOnZ7fdKtE2i4mqIXuJz6b5i0FIcxi2VzRF71rUTpbKj0/q7Cwx4s866NLhUc7PCQJLaQoujIHiNnPN9ye0FkeBR/eVcxy59y5v2mavMWzytyvXcyjdZXDQlBzUdCi1kl92a6PRl+QcmUsaqNybhZOhyiNG5BXCbLmpo1ULJP1cQYWNc/1MZ2WiUqYeY1jJJWiF9axomLU+FYnGqAEy1FamzwEE9RmrKPSRrdXv7x9PECnx9DHxgTPhJPQwCxqxjVMAZb6WCVTqQ/xaiXjdGgrc9Y6wG0o2D0VI6hJBEhaxTKU6+O146fDhaxWZSNH1/EZj636xvN989qn4JhzBEkuLq2fhD36HNqyGNq3dEZSACz+Cm/KFtxDaeB7i1qewByDEkJui7EyMmh7B17j1qok18euksD6JXJ9jGNqGp6OEdQKC9oL18ddDpShSLaoYZYGGS1bI6H7a+iJ11KadDmtRox2FqnPaQqF7+umpSfhyvHzorImWUW6UubPvvhFLr7G2Dy8sSSrSPlCOCBbDFQdEdE3oRi1Gsv8IoavXZfXLKuF82k714wYNdr1UfgM1hyaRZwKtq7EALH6B9cB2XOJY76S1umdsagJpypSz1GCZWQ9bN5r65NBd+bpk6bFhXrHQhd25+9DIz87qtbmThSgW0i5eMvyiaR6oT1n+/QzoAvF17xx7f4idEqjETb89xB3jloijxW09uru3x1y7OAReOxrxs8aZcWuBdHdyEomgp2titDmUDmckFungjwXYhe7TE5bCGournno9+ENa39vXcu1qNlnYUgrDzcpUSqqitz0OK2ruzHhZd+89rfi1nqWgp74uQkcGgxvURuDcxhyqQOvheOUt6jR4noFmjjwmnd9vPzoPlG/gohkSt+y/ik4OjqL3vuR/R+Ea8bPpHcFfUkNK6BBkcHP8vHSj5Gd2VTiGHKN/sH3PPqQ264H873Ncr07Va81ZQolyck6Ry3lbALUk6GxqFWgmUOVu8JBmHZ7Ly7ZHTQBJdHQCD3O47/8P8Lxhz40k76URMwcI/kjYnCiHgKRe5e0f5blbVacfsSkjOrSgMlETIE2XNhdjzFo598w+GQihb0o5nsL8bBIz+/g+FMf9y+manu6rI/xAkTUOWoFBl1jUZP1h++MP+E04RoRhz5GjU4mki+ozcaiNrHWsVaXVMQdqojKkBCElUa/YyiZyHhcJffLttPEETk6OgtHR18k73/T2qfTOoWg7VnbX2pjEXuYGNwMltp+5yCxokstatIWpd89oT2hu3Ap9MqmNFwzfgbuGj1kXMEpSRiuJNdHtDHaVdErKu7XVMkZKjwzQc3uScz32/f85zLanTsbkA8iBfvhfasAF7AK5cJLpLGFqmtDw/l6Gda7owVSWy21HkfQQVwfUSgdvWfECEKyA6/x33R5XpAuKagNcnjmwFgIagKkn6PGWxr4Rg0yptDmdaaMe1e0RS0qjiHfwa9ZaHt2GKOXOpkV+ccwsPzOC2v6coPrOZaL9IkXqdELxKg1qT/nFn0KcTrro1zoKJcNNITSMWq9DiJgUYtqwWir6BuZretju4bp4FlMODwLMTXfBY/FGgXIu6hJDWCanr/WREKuCFgiv/t8bvM5e2wEmC86aLs7tdzFWdRw18cQP2HdFWZ97JW1LQ2+n12MmtLGujQ/iBFQ3fX0DWv3w5vW/s4r1+y2keu3IdAGy5r7sCbCABwVq6R9+xw1G01yrnJr9SKZyAsQqeeotUyzPRelAwS3qHk90V4DdH+Ye03WR2HXoO2dbDMvNSVMixpGs4xFLa63Kc82dvup+bc5UzBjwD1st78RYJYKWS12Ls2/BM3Xa922Qlkfg6hNQW0HnjtyMNpZH1uLWqiW7LnEXUnWqM1+5hWz4xGLttRyFd0L5B238XalclHVCLH+T6f9jBi9PMzFaj0foDxriAGBq4WE79P9/NZvmoZpsSmznjL9LZie34LjM/rGVTxmcdauj3iR3qtCokAPtVva9XG3JRNZWNQE+Phnn4TbEur1loaUUdHXsQepT6vImFMjdtNzp6bSXHp+50ZdyOo3JXHJ5El4Bvy4p+BCPQjil8UlK5OT7kiU2UDCNFLbqQiLWtD9SKnd6G0QDyPWMLSxhEajgtkKastq27kSLakh13hhVa6yksREJGIGBwqbGPow7Bb7lZ9y3cWdyw/Bdqer7fvlGa2MK+g3U6qzqIUgeXrtsN8svUB87NAY/mvO/8Lpnu/Vo7zA4q+FMotaY+1tYiiTYjPdFouxExGEnPWUzoQY37mYrIqVIEYt9g0334Xmc91kI//YsLCoCfDwE6eT6nVZH40BuD2RadrJTc+7XGb4Rh94zU2cIkk9bDRWtL6DRys/TXFyMhGF/hQhzaJmJxOZnyVITf/D+0MJaqGsj0rlqNuV8Wte3hOOdoxqYLI+St/D0Dn5DSgA2Ks2vGt0aQTG3CudBnvk+dJRa2N8u0lWpSBNDtPWigmIOJ1/sgeJtXZQKQ33rDyIUGSeALWo9Z4OIbdHkaXPYKT7Nb9VgrgmlVm5Pmrn792Nkv3XoPG5F2HtlK4ZnhIh8CDteDQVZ8OvrPK3G7VkRblJxn1hqStpU8jek0Ouj6Kz2QyLp9mfFkVj1EDN7KiGUlhY1ARIZjExBjbpUNbAIlNi0CkViG/S9oRj2yzv+vjipRNwUS+zZcqk54+lET86rPT8WpfdOUowgFTYi9LoeVlVMKA/vU9Wa3O8uLo6xvA5iIF3os2sj8OzhXsr2wJDv+kYDXDIqih7rqWlEYBh8KNqze/o6CH+/kKUOvDZ0mVrh9EKeHQ0/agKj9Jp2EAnBOLQO2RRm3elUS6inm+qVKq1Ellm0MyN0Wu7zFXPSs9f1PWRazMG6RY1rv3UGDVRWeMBQ7bUpqzM9VEzq2Ol6oZMgU+3Xm3sutm7ENQGRE7WR3PhsrQdaDKREojVwNAChusKoXW+5ziKTgAAIABJREFUw8937fmYrE8J93JQwqIGoMsYULTOktM0TL2YOIsaRj/ELClVxG4x/8zR1KKm8+VlKzlHoQ2KhoY9rqtcLOM0VDpaBHT+jIT2BnF9pGl2TKoqJqpF16hBwcnJOhweYQcd88Dc3Nqkj8XmJxcnO23i6De+E5aPXQUPPBB28RwS2HElJZFzjMPsoI3/G4hJU1/gaBkMnaCmemtska22AI14QsONtbhkIr1ilhIKQweR4zBNar7rY6nnP1ydhc15ZyUcLFwfBUjOJjgV1FLMrGGNvHGtkKWBS7PuxagRJu/23s6AE9RkmI1FbWJpFdsWZ/XWUtsh3RxCLi4R6bt3K9p302wnnGZZ+B707GLUFADsraSujzjsZCLtv2Usan5vKLopI1vNOkyta3fnyJBpgaag3fxQDzcl7wi3vm7vOd6XceJ2+4yqzb/rN70CVq98UR9eMDh2GWeXiaisjzWR9ZEYEzleQa7K13QxR3WIpkVtqmTIjVGbEqHvxYTmxbxncdI4Hb1nmO8pSF90jlocKmByHkDbv3Kqrd3m+rgQ1CRI1ZohDKx8AezLWZPIHWClBlxAxevd0jW5yHiTADMEDoB0P+bZcmpm1sfe9bGEy2JOLJhpucVREct/FQxMKWQ+KDyIBhGAtGyGY2Ue33MLWmIWW8q6E6MWGzdpL5EtQzSQRY26MSd7r+SxiyXXSZjvqG7a8WcyqdrJRHBJTZXI7Cp5Frf5HU4mIsIuYwpjQZ4DOlT2Q+jHp3dchVeuoWvHqOWN1KL7RsxjR3hmJafnl8STGWUUYemyj6wXCH8OHT9GrS66vO+2GbkQ1ARInZbVqHV9TLGo4ddc5qekdiAU7+DGKtDNujdkkzUXqW0o4rcEKS1aWR8tKpkbgHgc0O00DBdOh876yDNLsSzcZzevIOjM9/KqWpk74Ts+OroaLoz39xdmmZ5fyZUcdHyYvTZIIP+argZX7m0goz27cdW7GJWxMqdRCFnUOORZink7HrYS49bUbq8azYaF8T1KZoWd8USIalX33gQ2Ecqi5l+XHoEUYwkGABgpw6I2s2NwYgTUiLCYiBi1WFTGewqXDbcXy1M1fCzXZmEl7XyzEh4WgtqA6F3CEkaFFaNGT6IYyuHAW/kiWOka1h8j4sbcBUXPhhUqE6M2A9dHN+ujLpn3MW9j52orRbg+hpilyBi1B7ePd7/tjXneV9fW9ZErQQZYOQXLZ07l4Ge1i3zXaH/LuD6KhYqU3XenPHJL+VsO4rdJuz5iwbRKVdNCqbbklg7iDt5dI6qrWYXZOw13jO1MW50h4lzyNOoVEsgGnPF0KRajoslEuOZjYvOi2mxKn6lXS1IFAJ7H9MqKBLW4+VEp2+3K7UfZrI8A889L2FgIagIkW2q6ZCLl2vctaiHWUN5KzPr1ovOfgvUnPoXfdPo4K3/gMlkf45DS4sgQeI499Mew7/GPJtNyIel/6HNEuz4KDrwu4tm5CxZXLbRWeE/iGaFnl/UR7THxqqOygxVzy5b14cy5DfQ6hyHS888Wab3n0jtx6kBMpRRymZbCpEzxul77wYyzw2EJtmHkJYZKQ335S2Hl1td713dMjxBTuNZTu7SAgyeg6xIWNRrlGf1CiFkjtYaJVvChC7eyxdBvEUD7fiTvyYt0QKxdlOs0C+ZdVNRxN4lYWNQW6NAdDGhpm6UuRr6/7pCMahPexLjExRBDz9oZfmYkL8aez3Vi5QiYQdDjTf9MuGRkpxvkbiUeeL2jbl4cvbJ2zBx6GsDWKFpzSPbkj+ljye2761L0k7hZKgVU5mKvHMAiJWGSVDGXy4T+o89sx6hRLaCHGyuYWs0F2njB3W961fXdb+8ctXZwTZ8hfDRIGWCuj+87/Nvw/fs+UoS+vul1sP41b/Wv75ioFmFRgyaZiO/6iH8b/JmE7tJMMW4qN/H9zZ67tsof8xNGyW8SJ6hpwV7KJXqj6/R1g2UlB14rk3/ladbanuMYSgvac7H3RGAhqAmQOi1DBwHzwFwfsWLl/ApLncnjukHNw4HO0iebhUUNa0eyAKdR9hHuM16CTiYSdn2kGI6/uHgz0vputXE0Gyl/GAVuf+CtGMNCAaIlJVoV2WE6H6NQz9NmJVUrZdTs2Egr1XACncYHI6KiwXTVF/GU/lK7JFtquv8cP7QWUW9nvmAc4ygoqyCcPXde0WZTjPwWVunEA69j2mrrrq7ku8uW4mniLDth1/pUxLg+mnsFd5yPFJsw9cjhXB8V/cbjVevleOZZYZeuDLNFuutjqxU0rglJoSe7q6Gm6XSR5VVSEcScPs7FvBC/eAtPT/bFVRBiCAujBp3FtzRuYDTLRabnDyUTUXQK9I9u3Bjs01AoTVtEjXLpcudIUnr+nOdx5ywlqBHjFrOiF4qzc5+/5NwZ4pwqrncK+ZWFpP6rAINoz3OzhSd/5V8iXagai1pRYz6h0Og6rqZt57WZiqNVQS+IXQ6ShR7wHDXcJkzTUMpYYIsMmjJrUNQaqWuhtT5FaJ66PgqqScqYgl+o+JZuBGfuXZTml+bBeBCDhaA2IHrXR3NQxA+QPsUsxg9psX83q+cPnHWVNVG0Tj7hQIo6I9815U/9D1uXwcc2bsjoFYedXCiY78y8xkpp9IDXaiSIUSOAvYXdtYS2aJQo0hg1r7brbpYg5OQInphrVyooW+Bvnn0VUa4QkhaZHeL0C0kYqWTcsSITLuk+yL0xBL5rphutS9edJzP6fO7+t15tlqWvKsIjdWfGZ0x8qaZi1IiRg1Ie6MDrFhVogznPe6fBng4goE4Ly5waE9bBmKyK7soROvA69Ma29ChYrrQVbLfFqM0qZdKuRqqQ0ruEJQhnGrOODGuaqgILjHj5cZOJWIvkMCjlZGXi5GRPkK5WKumbuFqpUm9nyG2dEkHCTBptrZ1HN8fHtg/BWGm4dHQyql534DXzMdvndYto7SQnn+mB1/KYhjiLmn3tC1uX2lWkz6XYP4PXw+RLr01cT6ZtFWPAU3StfNuYMlCGcDmJ6yMYngHtGLlu/BTU3QzrCRVz158HIM+yY/xkxGutu7XKnajU2ESIR3POceXNrI87ppzBEC2ohZHydDGuvO4wxeqa9vCgRQ11fcTpof0J0EexENQWaNG6PnK+tzT8OjiL11zJXnpKHUoMAFA4Q48ErU6PQgoj2ixIwyzqgyVXETAuVMsK2mGAl6DOUZOk54/ty27DDfAoALTjMMGi5v49Y9dH/7tmME7deufSwJ3bwnBLFhw1u53RT+w+H0dpv9+io4+X1MiC37x+HwAA/LV+XXybuwFz9iAqgqloPHqwZCLBmv0vzY/InmTa3LeyY5eY88WWoBheqf0o5QdLzHuVnaPm8lE0JBa18N04LFwfX4A4PjqdVK8yNYSRMMd2ZS1oTsGiPEuhBWAH0vOXauGNq/dbVIMWtcR23IWxSDIRDSwNKcNPWyxwQa0KxKg1FrUI7eouR8qY8F0fTQdC2TvKmQPZzLjAouZVsX43lI98/X8H9Vt+mq1HxUikMXHlx59M613qWIAEKmiVDCFf0RZzv5Xw27GHjeto5bivzUzQzpldEksjNR6Ger5AnyJc4eqp66N/wBaR9TFDXlLOv/J6Oq9htBcFEMEbKa2h1gDHkGQ7JtbVBoxVnLI86tgV4/Ep48He6qLxV8j1cez1IftcTwa2dXV3YCGoCfCy5UfTKnY+9+bFBMtOZ1HDXAh11GRn22TT8xsaqRB2YBaUcg8zYw9wv3sXae0Otf3yenJpq7RFDW0zkPVxt7kn5fS2mSXxjhqNMsO0SiVY1BI7jgrg5ByWzO22jJv91W+5RX34agAAWLn0eoADl5LlimOnxmahZlPmVjCO0nXDDXzzJlmQLD1/gFDXQ/IFeeeIvjAwb0tkTHd0XcNI1TABW2FH0dDIfbkyl/OaoWEeoj70y47hReJYpRokKp7jo/hENzGuj75Fza+7qraN+zww18ehscvktIXr45DAYtRSlghLi5QcPxAqW9CkPoeC2vxthLgLaz5h5kGn8XTcu2oYLhyV0uiCLkkmkvr65zGGjYPWaeyq7v7XwDrkXjx4c1wfZZSkFrWNJx6EPTWeyr2rYvzeuunr4JqX3QrLx68BePhpshyH3TBSlPcjl2AaIW5exY7f1pqS/0ieqp5OJjK9PrtkIru/BSm08X9R+bqGMUxgE5bsG0EvCuOZhTyDJOMg1WLJGDWek5LTj8v6qFmnmWfVYTg32g9Xbz8kp9n2I9GiBsB/EwndzumVjVHbbaJVWSwsagMilJyDRz8w+4w8+GAt4m871Yrm4sTkEHh+17XM/zwHAoeaaJpK8GY1APzk898F//Pz/mGlIdqzhlTouX/rSjhdr3rXFWhYNjRl3fXCB17vtHCWd3C11E3RcenyjrSIt6jljCg36xdJi1STa+v347/6LjhWPxVo1WTMVSOkYU0oBZtH/fP2yqCAJSiqNcyekI60uRKo47rhBsnJ+3Dd+Gn6psAls12RO1Z/3jRwqSDdR2f/fDrSLVdrDUtqAhPl6P1Dyclskxpb9ly9DM9P1qEfnHFztoK69+bMHDONUq3QmhGVTKRJz0+P+XQeLqaau9sHLe6B+23GbmXxjQNbzneZ7+NCUBsQHQObkEwEjQVCXB+LKWYDxA5X5+B/OvCHLI3zSwcb7YjLc2b3LgydlZ4/jzE/o9fgnPYFm1g6Rb5mBol2gz6r1+DdJ7/Tu18Rglrp9PwS/MPWZYk1e8T68UvBWiuod6HtT5eS9THVpkE4YxJlc1wimRrGe8EO/j19748E6SXN40HOUQvTLCVgJFFRkmQi2vmboyePuHv58iN8xwCm+yU9T5ym5x7ycC//YXYDO1lPLWrbroMWmenXvy1xfbQFSIw27xZZKj1/UURb1FjzVfJ4ibOomV8hXC9UBnumoS1qu2FemVgIagOiGmWk56eueyFqGqAu4zbAWQCvG4e04wAdq4gsusOn5w9o77h7xE0loJu66KMLT/b+Eb8gUu1jjKQCDcuAWdQEglrhvfETG9eXJVgI4Rg1HN4UNuaQ1B5ddJMmD7wOty6PN+HZLqvcgLxVadJSsbpIW4kHXrtwx6y5V4hWQFWAmcKexRHa+/T8rRZ+Nkx3zLliPgTMLOE6uhOCqI61Mk+2oFIAE+XuAxF7cjDxUNMjM14/BpUyEkjMkXQfl2itdX3kBOC0Z8tJzx+2qPGYtGJIwtmhqdhlBrWFoDYk2k3UHhTSEeKXUwBQDzXCIjJ3UWisBRo810cdo1VMbHsAmqIMZam0B9orFDel2/EoYLcxqwZlURMlEyn+wDi9Y9/yw4XbiUWaYN8IeKb7oDmHhmUsijhcERNBLLL5qcTy+pPSbiGInrmYK0QaIdcDgQ1tDTFiKr0fbksugu9yfnjufKDnqO3EA0a2Odlq/hFa1LDbEkVujjK2pSAtmYMoniBCOFFTixq1ZoW8oljaEb12hTpOyJPxUFOli8XbOp5j5X0fSxMcFAtBbUCMqlbrRwdJUsC1awMPrgJpa3GL2vCnVgyxockWrzIarGLvh+mO5B21Gj5sM1ivNmGPkRWzRTVa8q75nSJtxME+YeCdXPKQQ6FRUyRQcF0fYXbnqCnUBbSM62NtbDFeXJ7dCbORJKRYdIZhhGma/WMWk9QSqgROzYt9jcWyPrbta+NFOWNG28x2pQB+4+y9ee0OjvA3mnWs3cllN7NqBrabPWFS2fsA9UwdY25erHmBpa3T7Zspw15P2o7FV/Y7xDQ01LfUwDgFt40nUc5Jz58doyZwfWye3b76sLqSpUv3Z2FRW8BAa2nQTqC9qK6YIXLjCRKhVGbyE2jcVLT2nnEWkyKsbUvrRIhuWZ/woTV9cvpVRHqt0Tg9Rg3DTicTyUFq33X3P/PC9Kfw/aW2XWQTsNa4numqWeqEZtjzrSmT6AhvaxCygnYLNZxIhreq7wwXs33NPQDVGPa+9N6+f1TWxw4KPrF5PXxp69gsupgIwfscwumAwJe2jsHn9t1N3teRQreaTAU1Jz1/8IGM+9IYtTw0bciz6M4AkTFqwFjUcuLcc9Lz50KjyURsMDbExDaTq+4IFun5B0TeZoy5PuKjq8yB0oVcVxqTmnVVdx7mwyFEPeXpkEcpRHlAOuyYk1jUmn+li3GtBQJ+husjtTmTm/ZOJmmAsNqk7XeY6TBivqS9UYHGyWoRTJkk3qaedL/FaeAV+YcYs6zFYZY8QGqMmtvHnFVDqQp1lY5Fvf9SuP4n/m+21W6vI+S4obBz6cHLP+Djk8NlX9zUolZX0vT809vmGheMUYOsGLVpI03dAs9eSpmhhfkFAJpnHi7yZedi1ND0/JJPlLjfFTNuzBALi9qAGFXpQZLYvGlMtsMMsMa/Odeippp+e6nGh58Uw1hh7OV4+S0/UYyyu7hpXWDpCG12XYxaGFKLmgbBsBkg6+M8L7NcBlLxFDO+5dAWRnyjjX3DRn/rPo5RalEzYyvdp23iMsI9SGOmy6fn5/uqJYViWkuq5buhGn+760iAicOdFDNBuohqvNiux+yeRKBqieqNqqcxasL0/J3ro3lblEwkL3VM1Vlsct91SEKIoR+x9rRZH0NnpSYgKpmI83x8fCtA6BlbQc1eh9157tPI2Rd3m0VtIagNCCzJgjg9P7I5KkC4eV1Gt6MVr2kSxTe1yUTQrI/DYgj6yvg/AP49U9uNWRhjkP0NOz5S7m4XdpmN3GAzXk2ZLHDpHZC6ykocfaQ0Y8u5QGsRHSRbMMpbFjVGq06+g1m6Jg3QlCg9f6nGUt5VZB2RcrtLJJUBxKrquqm5hxar0n5YO4R5Og9Ox5oqpq6PtSOocWuxmwhYroBuLWoIzVCf+81N2NYMEKXE55OJ5CCGop0RVgd5mdAU7ddLmk5x18fkmjuDhaA2IIZYD1CXlQLqAVVkAaiaZ3YXHz28vjB0jlraGUsS/W0Z5pjefnIp+6AZyf6Ib7HrI6ig9a0ZV2VHAO36WKiBxMQ9reaXIczWxn9LHypVmxqReYycR8Z1Q1AzA8VZdztFXJ9eGSwNewGXvajmuh+FnmgemM7p9M63U7CDwCnsqtGGxUxcH+fkwOtoi9o066Pv+khZ1KZDxkr7GF6Dci1qRn7+HCpFEeMhpXQtsoamIGd8586N9sBr+7zhMHIUk7vNohaMUXv++efhXe96FzzyyCOwvLwM11xzDbznPe+Bw4cPw3333Qfvfve7YWNjA6644gr4uZ/7OThy5Mgs+r0rUFVTFqjQgddqSN/agEVNRiOsGRkKOWZwTmwxgQkkqU86zDlqPETvqI1Ri9BUi1wfE5+N7POAQyw3tDQroQgC3n0wHzQ7FQErmYgZo8ZZ1EzGPODOI3ilOxdHlIAdjaUM1Qq7HVn3qwoAZO6pPCGTgEKugcdhzZMlioIorrPCFaW6gKEyGpGvtE0mUldx6fktSGLUNO5pJEWXrCL3GKLuf/mIjQ/mLGoaFOvBULIfcoTLSrIko66PhXNAzDOCX1UpBd/3fd8HH/zgB+EDH/gAXHXVVfC+970P6rqGH//xH4d3v/vd8MEPfhBe8YpXwPve975Z9HnXoGd24wcFpVvz1zPc1TAe+SrRqqpAgYbNTfusLT2Dgwzz4nhow7r1ZtFFMLFdb8MZnuEQuT5O/41yfSzsfpQ3mneWcUtVpVx7+QGHkOlLKHymxI0Ld7MmypLXcYsa7/rYU7NYdGQ8SZ5shB4zEEApy1Z0s8VMv4m16FHqbidHqzNhegVcHxX6l331tfpvstqYb8xuJPJ2/bi4zWoao+a5PjIChVLK8toIB3CEY9SC+sJZWdRi5NPAsQReeaCXeQX8esthqAOvJaxBf1xDvEEjFbvNohb8qgcPHoS77+5Tud5+++1w4sQJuP/++2FlZQVe8YpXAADA2972NvijP/qj4Xq6C1F1yURSauMWNYXFfxWT0/IWsOXlZqE+e94+a6vRQA088QL391YbiZQNZhJZBNNj1MrQiYP8+0qPahDFqKmquIvZ/Kbw5/tF9fvYwTUwR4EpO8lj1NKAB2rHtWI5alquj/Q5atJPKH3+UdIbGGIcSWgWsqglkME10TQh7OxEr2aBx8EZe55wW2Xo1WBw+uSHLN9yeD5FttkKG5Wbnp9e873HJfiDLktuG16Ws1PqMha1MGLoxz1PKAV/skUtylJpt5974DWeTERCJ/077jI5Lc6npq5r+J3f+R14/etfD0888QRcfvnl3b3Dhw9DXddw8uTJ4p3cjXh6sq9j7M+c64UEqU8yNQTd2hub2/ArH7ifpTUJxG91bWYuYCvLY1Cg4fnTF7LopGCoA69DXysn7QTWYja4b9ie68dUXxo3ZS47ukfUXK3D40aNZngKyA5bKmpIH4ury/17Mkfe8FkfkWvEOkX15LGvnO5+rz744e63lHEwlSDYeJJ81pGahAsl0B0KJZiFFMaMZ/UAYnvWHHZdwjLpu8KGjuGYlevjLM6Ww55kEpG+PQaHD6wG+pLg3oacf8hhdbkX7P7ui0+TPelb6X9vOF47Ejxz8ryoXyFc3JzAb33wc1k0OkQqsLkMuBoA6mTXRzkqQ6gLR2RLBLWmz9SeQxPvW/6P514ZVW20y5IQRXFQP/MzPwPr6+vwPd/zPfChD32oSAfuv58XMmaNQ4Xo/OrZ18Hbv/gAuGen58aonT131rpWCxbyCVQwAp6JefaZZ+GhpXNwmah3OC5uXIS15QrUln39kUcehr3bW3ilQsjZziYT2aL/xS99ES53rknePwZsmdBaZ8lqzzzzDDw5GsM1ZJuBOACt4csP/D289dVH4JpjywAfCbepQcH9f/cZuJQp87f3/z185Stf8d5dW9/Fgb3j7oPWNf5OqCf50pe+BHtDnQ4Aza4qxI2Xr4J6lv6Ik0mj1T1sPCMAwMlTp+DIngMAzzV/X7zYKzsmdS0aF5NJuNx/Pn8XfNv6J61r2LiY1BNKgkPpmkXHZ7/S/d5m5oc53h97/DE4/cmmX8+c2oSbjHJbW1vw8AMPwF0kpQYpFrXzFy5Caf0qp4xr3/W5c+dECRRCePyxxyE2Kryua1hbVtZjm2OsjnTHuu+++6B67rnseffIow/D+XHDvF/caJSbW9v42vzpT30aYDSGB5+4mNmqDEOzdQ899BA8dn4bLnGub23XxU+7XV+p4JrLNuCTn/wkyu9MtIYl5DqFzeladeGCraA9eeoUHEDKawB4810H4NhJBTDVYXOKaQUA1agCvZ1nUWstP2fPnUf7FQOuH+fOnRfTuXBeXrbF+fO4Iryua9jYiBdgAeLe63mHB81dP9tEcNpIauWOB8yxenu752n/bOMW+I49Hxe1Nx4p2FM/BZ/85DMJvd0ZiJeA9773vfDwww/DL/7iL0JVVXDZZZfBiRMnuvvPPfccVFUFBw8ejOrArbfeCisrK1F1hsSXCnlvagC4+eab4fwny/nbKgWwZ30PgDG3w9rRVmPBC2pHjx6F62+4FC78XXr/9u3bD0vbG6DO28979VVXw5lHlkJdyEKO1WE8GqF9a4N3W9x8081w9tNOmYLBu7na4aNHjwKsXAbwMH5/vLQEsNW0jvZJKbjrrrvgrrumQttHwm1qUHDnnXfAiT+ly9x+1yvhwuktgMfC9AAAXnr9cYAHp32qFLEP4M9w/fXXw1OfkbXDIvFb3Paiq+DZv30UgOAfR6MKYBvg5muPA3y5v37wwAEYHzgGpx9t/l5bWQWYepxVozFIEjOOhOVcYGNxVFXoe6cdtPA1rhotAVC8gzF3rrzySrjprkYUe+ypM7D5132xpeVluPnmmwHuI+i0fU5YYNbX1wEEDgC1lmdC5cZO6ya8d98+gAvU2JbjyquutMaRBOPxGA6urwH0RtBmXLYebAr/9hTuuOMOeOyp+2HzibyHufrqa+CW6Rj4k7/8fwG2mm+PfZ8777wT1HgJRl94CuDDu4fhonDtddfDkRtugSc/7N4pJyLWoKACDddefgju/qomZAXjd6pqFLWOXLLZLOx79+zpBC8AgIMHDwE8i9VQ8APf/Vp48v/5azj/THuFGDuqAtA1jEcVjPQI2jDUKOdCVYHSddfG3r37rLFfGnv2rFs8Goe11RWAiwB/dvFF8JrVzwfLa61gz5493d5goqoqWHXmtRQxMWoH9u8DMBznOLdJCd3W9ZHnpFqRvcdoPKb3FgYjBfCqr5Zb4GaFjY0N0nAl4jJ//ud/Hu6//354//vfD8vLywDQCFgXL16ET3ziEwAA8Lu/+7vw5je/uVCXdz9qjWfnkQpt1AD3rgp8i0Wuj6rzjEvHNKDcdz8f3m1kJjFLWFauVFJOzSL9D1rk5G3EJBMJuj6OlzL4Dbwi9t6Dh4HOAAoUG5sh7V+S62Pio8cddhoHcWYuo5w0PtLFKCkjnJILYBE080sIW0o+R63cmlxqytnOk0J3/bZcRjbAeYA01CEHbQbWwVZIh4GIGZsUX9SvH6lxTL17cOeyl/kCysb4NX06MZH5cjXJRGh1GbiHjg8ALxt2Jr0+6yOdTATnLHeX+2IOgl/1gQcegF/6pV+Ca6+9Ft72trcBQKP9fP/73w8/+7M/Cz/1Uz9lpedfoIHJwJrzSqyUJVwfNeJKFHRpE7VasVEGokNcFbeYDpxMZADy3hMXFNRw5jh/4eH60256Jd+Vr+fyoaoRWQrti2CDL/25x/uPwtKb/yVc+L1/nUdICc8jDBQx51BeGmIb2DwukW6ZZjS5bVwZv/hIB1GMWpI5sdy73dQjWJbGyZWT1NKqOX+b4yJ2brVncOZ6jpj6DeUw6EijXp0hMXQWOqWGVzLVoGDUNMaWi8362MJf9wJrvg6VtGnZWWLl/dNqBADb8K8OfEDc2syg23/kilFJHHoshjpHLSqZCOcyjumWdsHRHKUQFNRuuukm+PzncZPsnXfeCR/4wAfQe//YYU6opEWqRJduAAAgAElEQVQPvYYJacK+SNrEVMtT1wMhAWhYM6ef825RIya86/qIZ32co8UidLB0Blfz5dF1cN3E97HigpudxpPbjkOqWWk0FShbKuEx+8j2Ebh6bPv2KKXweRQJ0wrNCztGHcmzY+6M2LSPFMhC2mysaevvgDFFkqpirGqklQAYsqfUATigTxkFedpfmRyAq8bPCZstJql1vzZhDMsiXyD/WezXnxDUX+KYA2Mgdj0gibZ76xytv5lAz1ErqVRrXVqNZn797L3wjr1/4XQkjX7l7i/BdZC2oLid0aopfcPSU3DFSDbHulaUPBvlzNHyVsLvHFKMqtGIucvUSywbqifxcujS8ytuPPh05or3GhhzNGJfWKhB9en5Dcg3QVwoS3EjlNRo9lqMQ4qYDKpZTb1n3G2HVkzhsjPYm0h9NNevuxHs02jJO5PewLlqH96klG5U05LChRdpqSXMwASzTgXo9JuLU8apw/1FI9W6gowbYijdvPQkQSUsqGEt979o61rM3Ihx48TaMnG+Wod9d7xRTKv7trxxMFwmBil0mo3EumT+Fb2mFXoWfMwHWBTBKy+BNLfaCCg8b2ZZ10dfuP3cFpbiKVH89bI+4t8OtepT79ehuaq24F0H/jCyX04/BrbExH0zHVWHXQsV+EckRPYjBbnW5noamiPbKUpg9/GjC0FtIORa1ChllJsmWEJbdtCxEifGIGPeVNU5KJhlZjEtJKfbZyM7iK8HZcMbinJza6qdTObufGgts6hFxSsYRamxQ9p7El9hI2C1VGQjttbIeEgQ+FBYFrVyYxt7Mly4iRV4KIxEpSxaTrGYnkS7Pw7CtIVplkorn0ZHbumQUivyPFaMQEAC6/bWFwZmccyAfB0JW4/RWg7TEhT3jDWOKmkqtlLXQV9ZND+jRk0tajGuj9xYqRItanFOIJZaJ19Q6xQICZb8fyRYCGoDQUMfFB9jKuZApQ0P0aylyUSwYkqBGxZHLSqqcyTWThk9uFVtGDO40+fBY9RykWlRk1gCvBZ3yvkI+RYqwxUqIkbkv55/Ofz62XtR5YBSCqoCadftAA7hMyXHK+WPRfJsH866aNzjGVX5Vx2rEu++b7dzvSpIsSziKeKuruk9a+Orhonj4vs1q3PUQvjNs6/Kqt+PNBtDWNTMhlD6FC8QgJsEiJr7eHR2eO+yY9QiaHgHcQeaCuDG8ZN8fyPGZOshJRfU+DGvqlkkE7GRy8v0ll5acC994PVuw0JQGwi1phi/HBOz7/pYbqjKGVXyCaYxUlMPyL78DExqgxx4rcIxatGHNLb1nLeoYXjLY6tZTO0xSjNi3JRE+XelxNkGT9Z74JOb1xNkFBw880W2nVjURZdpRLgsYlFLcX00CXCWYDlDXkUnFMlQXjhAciTQZN1FMhHme4mwWXtXcrrSHnidC/sbt0JFSFDLbrYIHto+lkmB8gYoaU1vGWJedSyNifUgzvooXYMAwNizUsdo7QovmTFqlQJ47Sp34HXMTIx1lGQUX6DYGLXNS26NamtW6C1qJkSr6AC9mU8sBLWBYLoSmpMxL8+A6/jYX+cgcQukYmtUK3wZbZCMo1IAukkmYpaZTGo4dzHtIMZZgE2cYBk28hcGkXUzGdRmP70b2fT/deZr4cGt4x1pDKHgZqtvaP1Q7dj3lW9RC1HgZhsWlyqta2k0LNdHKcLPLnd9LAMumYgFo+vuPGsPRP21s68Otjcu7PoYI4BolOHgy+YjgQ5m/cpy9VChpUdKCPld7vsMiewZNAN9l9iilgj/W+SoDrAC5iLh97wi4ty0l7I+/0Ufq8ocxNZb1Gw8de2b8PIAfLIqRggtkeQKwB6nCoCOLxSiBp9PFlnU5mPqzwQLQW0gaFBQVb5JNweN4JCSTESojcZ9H6f/FzCO06yPbrbEP/izB2EyKemS5GOIGDUF4Y0s9mvQ/tiU80sMQr1pp7tM03n/1lXG+S60oCViMGKT0gSAj+mM98fEll246Q1o23nMdgRTk2vpDvUEIe+OzxPbB3kapEaci5nAn4uy93x68zp4ItCPUcD18Wy9IukCAAB8YuWeJO455iiTbJg7eCmuO2GP6d3e02Ey+p0+i3pP0+sFw4Y9ICfhDIcIN8GMRqZN8Ra1VImxGjn1Crg+xhwbQZ4961nU5ofD7z1yhPuB5q3X0uRNWSjs1dUq4jg+eUnVsK+6aNf7RySpLQS1gVAbKrI9FXKMfAIUaG8PlYTYyga0AkXseq7VhI5R6zUj5iZ35lyZ5+cwzJ7qPDm6CMa1XA986KhmLHYp53GFwr1rKJQ8I9i+EMldoR2Ctg8Tbo4YlSDnKO2gKXAUcB+cIi0+BODnTn+zrA9uewzjEHIr7tErA0I9DSUTkR6a+uDWcXh8fHWgNZd2j6Pf+E62lHLN9cmwV2ZxndL+6CXWAPMcNcT6g2F1ZTwtNvv4OBO5TGPrueLTLQesj4wvSTS8ORw6r02QTKSnkR6jpqulqH5JUG684RY1tjTTfe8oAhPF9mnju6l8j4xOeW1a5korf03swizkC0FtIDQsflkGlt7c+YEni5kgxj2SuZLclKauj8orM/zE4ASUVLg6Ysx1IDZGjbKozXLpiGlLlHJcgNJzgX6GVCYj7V5OWReWY7PxU24tTtSEI2/THZ+hODma0aokpew7TrGYtTRkUfMbllorBeWMNWj/HW+Ak/Ua17Co3RCS5hW6j2QKGqAy3fopZSBv/V9bHi55wuzZuWEtBLrby41rBXM0eAq7mEy/5Ns2BLXAB5Fa1EooFjkSUQrRSP4hlPUxxYMhFnVhUzMWoyYThBcWtQUyoUElxazyc0B7u0ep9PwA1ALmCxZknJUh1PmM3fxqMeRJ9fKnC+aPXRTcs2S5cVFuLM31Pzx/h7hfS1cNFdRs93FDxzBxVTf+vSeN8q+q4Klb3x4sFdYrWMGREe2HgCgbCozF/GQi5k+7jxrkryBsUWMatq5OS8ZkcOsqh4SMgp+0UDIRGwnjocDzWOur8n44ZZvrK8up50bNFwiDmmShEMMfn0A0mrbPufwDpURIOUdNxrYTa9CofIxaMURnfeRCDRTUgaRMJVDX5hpbLj1/tGVujlxYh8ZCUBsItZafS2aD1zpj6UTC265kQFe4oKb8xYF3fWwtavL+lcAwMWrOMQMFmujN/H5rudAa+I09RVBr6RFV2/fzoYu3GdcaTGAEl739p72mR/uPBFoN95O0oE4b2tBjOFmvB+kAAMDyHjjypu/tLaauYhgRHCgopaDedwl5v9dqB57RMq6VW6alro+xluIUQc1eRwyBI2NuRLs+UsMooe04FKKbYlALpdKP5bsKZX2kaHNYWxk+HflOYmiHzpL0vURKEfwPHaNmluDHgjiZSBEGv1TegXjXRz5GbXiL2sSxJuQKaliM2j8eEUyGhaA2EIImarIeDSxGTURTqJXD05P7kyjs+uieozY8ZtFeCWaEsqgdqM5n0w4jvv892yvXjrbXHl+/GdauvQ0px/dDohQIIWaaqG/7N7B29Uv6v73+RNgqlIIRkyK5peT1z2si0l+/aVxYMNB0SRjMG/tNQn1XLQ2+XMj1URqjlgKXNrdWl1IGp65JJ696DXM3IZlIiYxy6PbD010aDxfzG7P25LLtSlUzzPoYmmuJ64jn+kj1w//Fq6ehUxhzIF0fXYtakRi19LsWElwfea8ZhqUvNMAev+x11t/FYtTiNURZ7e4mLAS1gdC4Psa/Xm4xwixqlMeETVMABbgFMCpGbbppKu25Rw49pQY5Rw2cd4d+z9RkIn69lGQfHhwSGgCWDl9u3YxjQPjNHY+YbMeM2S3TYqK8srGQvHWxy+/039ajw6vlMaHte0RQKRiNpFYk76bRgjnfhl2my5yjRt2QBbcr/PK0J3JxJGhR81zHqbWsdX0UNgxS96z2R5n1ymaO5d/s9OV3wx+ev92khPwS9yKplkfF2H/65wopdeaFWcvsh6JolHw+WqlmXUt08feE9RAdY7jevPQkQRQfB6gXABmjtuSVnBcc2HoKAOTK9MYNnNlfWEEtfx/5wtalcH60vyeZTTE9Rq0Iv7RLsBDUDLiHSWfRmieLmmg68Zoamx3gBLXGoma6Iuaes7FzaBwNWqDfM/LRntP7GloZveLgduexPbdCtbqn+WOAVOPYBtN+e9KKFuyGcLy6fUlduDtZtPkxdtJMVxEbXKV4Qa1rMqhdEShGCgFzGYrVboYOrAUIKI9D55kJY1WiD7ymlrJQAabWTNPzp8SoqVA/EyxqxPP8h7Oc5U5COK96Dma5a1Gibsk+tLSCYy9VUHPqUe2kK+dCFjV87g+Rnr9UjPl6fRYAMJdsqo88X8m7PuZDA8Dm1sTpUabrI2JRGzaZyO7jRxeCmgGlFKgrbwsXFOBd7/iqpPUguIg53M4V4+dhrCZE4QayA68BsIGvlJqKK2HGUZFZH4fHTCxqBdr4q8mtU0ozWizMQRgckJzGVb7pot+CkNPefM81gT5FwrTWCV9xu/HtXW80rwf3rZI0AQBuue4w275EUIsZSyXHNhrIX2IsknyF7Fwfk/nwDrwu0I2elkM7xJRGJDPoGGFB2XJfNIUSNmczeqBoJd9pNvOlQwelvXMsijtWPrVBr1XZM2gm1gHpWp32zgudp+ygVyqY7/ia8bNESQSDCGrpd3NQB6iz3heFxtiWcyZuLlncoiaA0fB7/sVXyxvcfXLaQlBzMX75m4vQeekNR5IWPN71ER9h37H+sWSaBnH2hjhGbVrWLTO0YJJznDatu3LENHQnkj/XU5N9rOtj/jLqv3cNQLqPyCja//r3UfZKdAkA4K5bkMQbieeBNc0YgprweV1m0PPgcfpz9aWt6wem2KjSXR+Np3ru9IW+PyLBD++PrJb/Nt0D6tdWeE0t7XZE1xuP07efi1EZPXv46xIOBRoOH1hNeqP9nGFqD2BRk1dRsGdt7Hg9GPdTLGolmFOF/bGDJjUHT9UHBqOtQA0urGEWNfRLp8aoDSOpTYkLLGpUMpGRe47a/LG94hmnuXGiYG1tma5bZHwpWF9Zcq5kxqjpPmSmhSjuzXieO150PKLF3Sepzd+I3WFwiQBioFTVBTrHIDSEMPfMvdVGdDs+6AVAg7ImDmmhM7I+DpGFkcMQ56h5IN7Pz/7Qq+HnfzTs4qOhPwsmNwBXCpv3iXtH//adr4LbX9QIUrRw3vzzi//q67pLmBUOjz8RuOEQeNXLr6A74/0WguiLy4BwlJXin0l6x/xrndt8C0Aiav/vP/b6aBrNDfoctSuO7evvMC58WErq+zevwpsLuFlLZ92RA2vww991e7iggeUle+/g2yqzXtk8p3xNedXLLodX3nIpfjNlaSrg5qZsabH5R8D8v/eH7oWrLtkrbqfF6OqXRdcZFMg7HMQzxSD5rn/2SuR+ouuju4YRdPpnimHGw++BTCbiuAOWUCqUVjzffA3jpWGATc+vAO56yeXEzULKFAB46xtuMmjmp+dHXR9jz8N8gWMhqDlYHucLar9+9t4mkUiKRY0ROBTopE1UJDQxkx/A3kN418emhIR0UQygjVRgPysVq3TLdYfhpqsORVClUGLx98xBxrW4d3TbjUdh756VaU1iE5yO1yuO9YwSNt6qROGMGmuvfAmRAl8wTr0qXjH3Wd2008wcVZXQXSvmW+SP7dN6Dxz/gf8DvvW1NyLUwzFqlxwWHnXggkmoVJlMOMKk2/1pLrbfdEvj63ToTfmxIHj/juxfgT1rS12/JGNp/96VKc1w2XLLVZpCQikFt954jKBTLkYtym0VoYFnIrbxkuuOwMpSvIV1dOlN7P1Zuu/PIilKzxD3bV13hW8lTI319WTqhGRqHELfQ0lj1OYQN155kL1/rm6UdbaHjI/RmH7WEsk3lsYjWBq7gm8Yn1Avg09sXIfew85Rkymy58faPjQWgpqDcQFBDaBZtHLcZjAoSEt4IqtBBanGar9eODFqoJwcm8j7idUm9e4nQ7g+BoBk8AxW6TZ3HNji32eK7K/ZTLnxE9GYU21NDCVGSBjSETqNPjurzKLWtYEWDgR7cx0x5rb1jcQKH7rdc7AGe48etwTqFqMCY5EaU+x3EjaCpaSmXV9j10fi22r+vowWU3e6VuZCGVv4b0y+CT62cb01T/jKxHhPEtTIO9G0TMjX9SQzYEIdqvVhVu8hkolY6zIyP5PjAr3hH6IjyOwH/dqcmp7fi1Er4KJZPpSDXzvaWM8JVPRejNLh2igDybuooYLHJ7gyG1XsRro+xmHh+rjrkeKu6EJ8XgkKTlvfUI/uj2DjbhhyTJXdLJDmnZoaNlUF3TlqJlO9CycGALZ0llvoZirGdgY1XujC67bfmrCoiRznbEHNTtUv74q1oAsYQ3l6/pCm1r7PujY2vo8MMeKec922b+yE5rBQ1kcjRo2laH1ayfOmvRO3D/Sn0jnNzASHX//PrP49DJfBb527Nzxe2nUgFKsUgxJxP9bHGP7Fh6xYMe8kO2F0NdiR4QaQ9R/7bKViuIj41O5dxRhNVJiLoAU193mGZXtTLFehKmd0I6hx2cRV97+0NiTA3rCEv+PKYOeolcj6uHHnd+M3diE7uhDUHFQFYtQ0tJtA2aV32PT8PMxFMHSOWlOGxpmVmMBPGYbJ+ug8RYT1B4M2tILDxKj5NLUlgAcsaqjMFc/MYDFqlAsTetW4aNI3vzHK1oSEJArodzVa9jZ65fWtL8rEEETAtqjJCJY8V6YcKWHWR6Oc27YGf5ykWtTQZDtowRwLDT4+zL8lLn0hHPzqb0v6UF2NkuOFuB7zGjEGdFCPwCDtGUvphR7200R2SsxKjLrzpwpqzremLXM5VmqmJBWf6vZj8KyPKQQdis6f5+rGrXqiaUGt8TyQrbclIeFlFNQkj9Yq9c21u4RFjVbE7D5JbSGoOSjlKx7SblAIJhNJ6Is46yPK+/qTiGIIW/ZEKe2Zs82/LoyHyJ41hKDmCAeIz3286yMtLJWwPHpZ7bAA/Zh2Au6SeHp+hAwRj4TrkfFvGZugJtmi5nCX3nBv/8Ys1Yo/6H5nrGMGhOtb/DlqBBg3I8t+wnarZ07CcSoAJ5mU8G39g1/zT+CqH/z3gvU+4ntJiva+z3K6kU1SX6722sYtWEnrUBHlRD7h49/xY3AK4hOL5CPvBSiFK3hke3e/3nx283L4tXOvpRox/wEAxyUdoRcD7Y4bYh0cik2mmfsh1tyhXR9tTKasOptMJNhEeXZfulZU4GekboHGqInO3k1bu3d4B07CQlDzkPYZn5/0wfYaVMOYFp4YTTKRYWLUbMuLX1+cnh85R83Thg+wUg92Sr0dpObdli0oO4ueGW3T4JIl6WvEY+KCWuWRq6xN2xR+5d/NcuEtaj3qJFj8fkRQvNySHhI4jBcunDBSEWwIJMWoCdF4KPgtMqVpWq1H43gZlg4SCWmsZmQCIt+ntmf0mpgM5EBxqesjHaOW0A2C1nYMixFIKMPCnCPCJTnkbDjEPkUhy/FROMc0oiRAv1tiEhDvfZXIoG0oFcJKGuE6WSDJCbdtJX3JwH7WCjMTCCWpK90xl0ZD5Mof+AU4v3p8eklmUaM+T+f6aPILIotaqKu7USTDsRDUXCR+XEvbr4dhh5SvsxJBwmQ0FkCaUTfvYPRqbTOoXJtpT8FjuGBuflNLTiayE+b3hGQiPWIsaohASyUTCX42Ykyh6ufaKBthgXMNat5tuwAfo1YVd9eSbISlUcqiJmaKWOYRG2Nx/ejrOd+SLOi3UIdifUWpxFtJsdAgiaJDv1fbtpaSTATvxxNEAoEgPeQdTtbCtKIEnkDRqBi1iLI04sZEtd6c52i/e27fxfYvrBupbKHriRAS1CTJRPp/k5OJiJU8cqyqLfJeWoxaSFCrpv8GRjhLp8CaM33Fy0evhOcPvphR7/stU18bTc8vmlHS9Xj3YyGouUi3K3e/OvN04YGiABKzPgr6wSY5UEGLmu47iAiUGsBgNmepqcyB5MDrGKbmke0jYAq+J7btlLyDCG+WlpoX1O5XL/auaaO/UmAbVUxMDpXkwBa8kG+hddKca60+1BboCxutlQWjpQIMSrzdSwknjIhBSJNdJa0ThGRZH7kEMzGzQk1ZupgaOOppX5RxJe6tcOtuOW2vP1fIWJCuRqvBNurm9gep/0tnXk8nnsKJ9P1pf+8orzXDxis89ihr7/ZoTYsHlI/Jro/utAspaUTrWjsOVDApmtj1cS4ZeL5PbSbXmolRC1Ip8NzmG26piWLUNO3p0K4RxWPUwhR2Deb/gImZI+3zYhFHg+RxSuDlJUcHhhgHU6tPbx49U28yNW7pWGFTLa2A3god6p3+rkkZ1RM4hRpJBO879Y3wxOQQ3LL3ZEe7OMh9ytb0U33+zOhWpq7comZU7n8RviIh1zizlm3dxMrW1l/SN+yNfS9GzaHFPLKqlHDChQrEahfLYgiLGi+48LSkgk2oVL8utZYtEVkAaNyOxuzHnb1wEeM63FdS9r/E7TiSdqUL9RJ8duvKeEItvYir8WXakvPDymX1RJjEq1v/VWAdLRWyEbSoxSHo+kh4Hni15lFQC3Spt6gFPDaGtqglkuC8weoumUgPN3kdvh8FOlP4HL+dxAvnSUohcRK7i0iBozo8NIM9waKGaKJGt73JoQ3EsyvQjiunJCU718uQnHahXrIpj5f5CmSfhoeUoX10chS2YdT1c62iXSdy4L8HuUUN167ywh3qBossK2jQegTNhq7/LHZFR2snPk+KoQn+e+G3Ql7jycKYGHeuPGzQlEh+Usj6dnR0No4qmXFNyDgw5cz1J2Q1igXVLJYh76MbN5B0Dtz9LaJX2w+1Uv1P2MID4z3NkW8oJjAgwec0F/gGvgs0/V5ixuPJy78a7UvymBAypMiQJmLUyiirFZWeP+pD9krG0KikrDDamyPzJ6j5e4z9d7v31aCYecvdK7TmIHuqLD1/TQtqnQLZUE5a+wmlSZ+/7zgUFoKag9TBrN3fSiUF07JaZ7ehDJrjq251ynQtII3akwg/5BigTyaiHeHQ7kFIUDunV+wuLK0QJQ2aA0xaV0SpKtVnTuvKpFs7xPEyOVAGZeW7GAShvR/ObU5oN96dZWG167gH9JLMM9qGecXWKMgtau4y6FvU7Hb85zMKi+KyopgVsQWaWzuGtcqRrEOaeSZInXZy4t9sdxfjWpkWNAD8p/OvJOkeecN/09GiXQ8dwbTIJ/EHfDgWhBm/5FUexRWTHT3tX8LQZYkB+DxcG9nGbPHsjd+IXKXGDI0uI3PkHLMsF+jyja9fv3fubp6wu04VsGiY0zTkeixe4wZn8FPo83VqbVrUhMov71bZ5255LpmgJnHJNl0fjXjzxH4vkom8oJEqqJn1psdHqwqevOFbivSqbaVU2DJ2tgg+rpvpEzpHrdd0tzFq6ZNkG2wBt1oKW9Rydl36jC/bfukKbgAAy+O4ds2EBN6XzAze2/ey14lcoaKYamX940Ganr8a4UtN41Yoe4fWIeqkkq0XRsXp+QNJIDzBi9NaVoqkA2Awy04RPu6gnJA13OZFWWllW4wVN4NR7uSrALMWSLzi1ScHdsv4m/M18CzOu2WZbJ5Sh49tXA+PbdNJNLD5vqq2eaIB18ckFKGliN9xND4EvsUKLbkLGDmRa7k4Rg0pHxGj9nggMYwfo8YrqkWrmrE2u+/igS07aytlUfP1PnPI9gY+4aS1qOmcZCL5cA1qasrvhXBo7xJz1xf4KoTz8qsFwiZ2wfyWYg5H7A4j8duai8g7v+PlvatXwUWhUmm8PKaJwgcxbiFo2Cg+GUiTQKXXEnOpqC87tifcabML47BFbQu4hYDH1ZfQ5+64Vhz30Q/skQiRAD/29rsAIM4FUIL/7fSbAQDgNOyFtWtvg+svP+iUUIaBS64Bs+pH3vddTfjnxuI7sbt23CNOr1ppjslYq7YiLGrI/LALCCk1gklS3BAAkMKOFro+7uDGRAr/xrt43//wGrqSUY7RF2Tj+OF154p8fN9y7eFCveCZiBP7e2+H3zp3r+dhYBPqf8a6xVPZAtMUA6UFtQahBBIYXnfXNQX6MqA7PbI+pq8ZOD0MneXCaAptlrCEvenua1n6h/av2t0iYtTSol99Qc09+oHO+qicP+eRgef79PX3XAcAzR64skyklgg9VxHXR4ug8X8eN165H44fxvm+9rvaiaHzk4nMpUCeiBfOk5RCgYxHlvUg1i2BKN+7hyXEqKECGNJuiGHt6PnvqD+HrT1HjcYoclOqVl3myscZCJehMKasPcb/m44g70fIRK+tNour+X1FmY0COFm3z93QwvfY1orT/pvSLuX/z1SxXh2txRVb1FzXMQTVmil0y+iGhGffotb2B6GlaCEyoktOldknEykF813s32srNdSoV65wzFOnBHKu4e3xWF6KdEc3vv03fs21gcKhPhrWuQFi1EJKvJ5R5y0xKT0rzfwmk1MK3v4mP3tt2UZ8RM1Q4T4LoyURYWsMSCxwQas0vh/e/qJjbL2D7vxGQgUsCLTO2vg3VFq8r82hoBbq0v59awDQfN/lZXoNY+dh6TnakQ2/9703vQIO7sMVTrjrIx9qY/cg7fZuwkJQKwbcglQqg1J/Mn080PNTpAG204x35iRiRRPtuz6mzJejP/Qfut9H3vDfwtlV/nDasxmCGt1B1/URF1tjmqhGPY2xmiTRsmvQzKD/p1wD1tEPBtz74xtLJsJpjL1YPaKoLajhZUarvaAmfZuVK4i5cYjcK3WgqioQsBM/G4omExmISSGFSaa9/W/8F4P0w+2LxSxO+9PObHrqT+8byXTCmXFb2hwC7QK2zmCleWELAOD0+hVOyy6jTglq8etQlkWob7hDykrYQuq1ECo12wRVflvjPQci3QN59AxxD9Ttn+BZUniZuOMZfOhq3DYe/B6k66NoPpVECn37PVCdAVYAACAASURBVHkuhlXL/ylYYnMflN17fBKmsklG9dmly2Dfy15HjlPsHLVDo/Nom3ZfAl19AUlqC0HNQapgZVuEw5p/ER0D3VkTUjcoA5vaN5XLM9k1dyprE/VLd8lE0DLuUwUYHtBQGZkeR+v74IuXfwNb5yzEuVNK4McR+c8uPWqgfd+VMb6WwBbUcpYV9vs5GnQ662MKfa50X8sThgy4vaG8023XR4KZWOkFdnGM2rRvrTXuwD12XKnnwsOeDZZ+LAc5lHbBwYOkzpMZVOO9Bw2LMF1HE7/l/TDHDTKpUbQxan3MY+gswFDaC3KPcMtFudoygtpeIj1+rwr3ryVj9zFFJa2AMUIduj4gl0Z7hYeFW/suDTxGDaNHxxPz/fAvTTJYzGPf/mOwPe73dTeEwxe/KGWR8/cQKblz4XXJk9SmV+kv7PJgHsUC4x3bm0OKne1qeVqXWBe7PEAUHWoMyRRnAADH3vqTbNl5x0JQc5E4lskzngptBpNp1p8Ypu3B+nL4wPk74OMb13v3PGaoURn7RJBLdKY/1VnUXHEy+lwmJ34i9BbPw1oU/YieGD+xlxEnOJva3iXPohYPbzggGQqVc48U1DjNPeX6iArt/rWRKagpc67wB5mazyexqKVsRu03qZZW4Pp//R/h4N1v4T8720Ramm3uCIqIE+EKlUmBwKLGMhGcIO8nOqIZ4wDLLP02TkCPAh30ii+Wcp/oCl6YcX0MMdxMEqWdASZQz7+SIhbYZ8HGzmjPQZDM11jlsh2jhtAnz7wM9AXxRKiRtV0Lv+2eF99jUku2qGEi3a4G1/0Zuj62XZGuFxQX11vUqIqJ49G4v3S8TNzqTmEhqLkoYVELMfcJwE5vD2FLj+BPLt6Gp7X1zEUVee6J3xdk8W38IwFAN5YnM0OfuMdteY2srTyVWth3FKQiznF9NNwvTu2/cVpXalGb/msILCVcH8/qJoD7zxSROln5f0R9D8XXQQU1wXDjaFBFayvrY/gpxK6PAVquNbBnM3DFhszN03nmEREgDgBKqpzZQTmNImsykXxmS55WVzeQXELA1k7phFwQW9fHqisXK4hxbsksqVIMFRnXN53TRDKRHYNYKcjRKPccw4mIfh+xsbV+451C10dhMpHuYGF+HaWSgIQ+hUdqtBRMqR+i11sBw2OBTibi0h14rCeQ9/rEylvkahtqJaZLAhpSfqIpEczYGz3j5ANyPhPIyLEQ1IaAKacV2gDb9KxSVzsAMxAXZX38v9AF2tdkYRaQPpkITp9pWlgodpcYGNPNUez6OO2/KRS4ro8pmMAIfuS5d8DfV1QAvTKlxOmVhBiUCIsatqzw6fn91kJtcZ/7su/5N/DeU98sZvI4t0yssdA5NpJz1DzVznjZu9ZTLBGjNqxlIsmdVpnWXotYELTu3L/DuhxScRNOen7ZIRIxa5Bye0bS4b6crRRwxlQwtoPQVDPt0R0pvP5G00tY03ZMqAu3e9V//37Yf+fXlyIHAEYfTf4EXb6pcSFnFx/bPgTq0BW862PkJwtlAKWSWsw+Ri0excbizAUSQXr+QJewGDXrPrVGC2OGXwhYCGouEj+uzUQar7WQP/RkerZY2mHFPlBNGhakipQLxai5lqjmGv4b7Rv4zHP4qctPykZDh+9qXQp6cer0KU1DYBlFZF88Xa8GStiMpduueY98U+iN+PeKxULYViubphdwTjRJWq0drF1zK5yYHJZb1AghsmuJDILGy6ZkfeQsamfWriDvxWOYzYseU8a6yKuJjZ++oKKM30n98Noh5otXPsKiplrKkncsexdhKownARHrp5D5afcnRagvra1Pa6FkAoH91cVitEzgViz72tKhSyWEpv/Guj7ylgbKoubqn46+471kGx/fvAG0zksmopQymHEVjFETuz4OzsCH6X9q6S6nikwRfeTAakf/hMISrJVZVyhY8cLt8AvWUtO6/D5Ks8qpMZMm78YXnXcsBDUHJaRwm0LZrI8xMWqsJhazEmS4PgL0m2QTo2YyaE5PmHicvo7zd3Azkr3nn3j+u/22iE/+kYu3eMxMr5WctlfLBLWWSsjNjsJ/vXB7Uj27dTXtQwwj1nKfETFqyDOWOD/O2vQl5IRnMAWz+UUceA1KJWV95GLUntt3A/zk89/F0ORpzwSUNlvs7kiX01r5j+Z82z6zY5woR7bqWNQqpQU6N0cwcrpiW/bkdFhfYm7Zo9bMYIxaPIbifQe1AxfttJwWds4kVV9kxzUViNw8krZKeQS4PIPnEu5TmyScg+c02v0Kuz4Se7HHTAzL9lJj9rTeAxvX3EPcDaF5iK+9q08QhGfz7q/9/rlXOPeGem7hmksqPCMELsn1rlWTB93dWAhqLkoMZlNjFcmgUoN2wmlO6Y4wt7AU6sg15Tv9YGejaOiZqQo0+hxf2L4cDr3mu2F0+1v4bgM4XJwSa5xCOM8dHmvgI1d+L/zFxosRslPtkIoTnLEYtZLou+HtSnDoNW+F0Z4DMDnqJ5UJIqA1w90PAoKao8j3BX9cyJda1Nzy7Fk+kG5RI0onafXVmD6wXWkNZ3RespyuRwNx1CRVxQjXCqCPBWNoKZ8JpNxlFSCKIauY9Pmn/TLma3AtV63mONy21LpId6+3j3mXjFawv3sjBf7S04ZIiXEVer9lu7FTzBs2jrKmpbBy72JmjENUByAU1Jy/qwPHvSq8RS28d5reGWFxoGAsbw4S6MdtMbK1wz0QvDQUKKhCekkI60uTvaWiXB93t6i2ENQccC5IciLmoChrUYtJz+87IBpAuCFVYc+uYFvbz0BrQHpmCcvQN4EKDr36raz1oKsSEVx76lXfPyADam5qvkUtNkZtMEGtb8hrefXKF8M1P/qrACv8WXPYKwxn6PIrYQkzYtLzU6idbxFC24+gJja44DuaY85KNF6WCXZuhrQRLaiJIWh3qLNlKCZJrKey3LHsW9gUcy/1SRojbTBOYydrVyA2xnBwnHhXIsqmwbam2HAtN64yB1/vMUozQoihO3gVfS+hyzsWo4a5FuZJasnF0XdArNVuUXdNrw5cAntve511DYtRSzufDosStd86vcO49YZme7nn43mn/i9XKBbQCr3WHYrZUsF9OFUJX0Z5vxuwENRckJuXHNYkKxSjluLrzQXfusynVgpfoBXA87V9RhmZkr11E4Ia3bh6ZirA8KARbnSdet8xGMydgfh+sTFqrdA8Yl3Bhk74ELAcJVJ1EUzPb1nM/PT8ZExYYibRoKAWEJ5jGLpqecUTxj+/dVmwL41FDf/+20vlzwgsDfINMVYkafYybZAJfcs9agP2VhtOfZMzbect1pJxRTvlQbLv+woKv4RgjhOxZViZUGIbthnLips2t9z+lEL/XD3d+tY3S2oW7ceskNXrWItapGKqu+7tH66goGA0PYuyHedYev6+QwKLmtHXUAbJV61+Hr3uhXns0Dlq/NPK+8StLlJrWyqShOyQAiZYnyAQE7IwsLvr0NjdvR8AqRY16oynUn7BvWYqhpmXuwApACI9v4Ln6r3WFTJGrT04WGmHqXbNB3S3yCLhQ4zCRKOg8H50rhhxro/bk6mgFnCzoyA+vJnTsiW4j7abXExGpu6aNQ+sElYHpc9W0wTxvgktaiG4GztrUVtaRe4LnDsIK/NVP/jvYWtcUFCbMY+iiPPz3K7ECxyuMNP8/Zb1T/P9ma7vfeIkh44T6xZKvGATFwhY3T3OtkkoKkZhTwSrPNGfbk4nWnE/fPGWpHq5yPVGOPaWH4ILSwf6CzlHungQrmGaWLpS9q/2iAnjOXLXOgBgLGrKKebO58pWzKiwcBVEP2iDz7ZMnUvqeefMoTAfFB6lfU5X3MTDp/exS99Kl0uMUSOVmyFFFHt3d2EhqDko4vposyAF6AGsrE5jqxJ8PKjsdPYForJSnkVtaexvcAp0t/GNoPYmV/yB17Lu9QXKDuUj+5ssi8cO2e6C7VP0bkX0c+192eu733XdbqqzXj769nSA0bnhigPsfQySox8AXKsVzmSH8IBhmZIJanH0KfjKFloArJZWfEWzpA0iRm20vl/ce/45dyY9P+fSaBejy2njvjauiftm0nvJG+HAPd8KB+751ulNt63phXadNcZtbDIR7n4TdktpiokLS358rUXC3Rs8+jbDRI250Fp9vkbifAswvyvLxt7bfgajL7xHQDiL576XfS1og0Y1LrHXW62LgK+YeL+XxvQz19ubTd1lOyMwNU7FHi3EfW/v8lzCkT5mspjtPqsJhV4o/hjD0Gnb964xChXEUuz/Bfx8qnAa7iWPB5uBgKrW9nF30avmsoVbYKl1MkJxZvw8/6Kv4+vNIRaCmgORoBbQxFkLWqFkItdccbihHbEltCUP70dSu3vabWKjOHIFnKxtYeWGqw575faujTvN3ohwfezdjSSaEHuSJWcGSsQt1x+Bf/eD98I9t11OtBeeOsff8oPd78k0O2SVKlASn/37v+1W+74X8G38DrzDH/j225BmVfcLh08Ti1Gz5oTDlFOJIUz88pnXwQcvvswoIRHUbOY+BuY88zJWcgLH8mqAoZyWc2Kp1GgpW5aSzYDZKgpY66OS2MrcK83v6x2lAvfqLCv2eBmOfN07GoEaaUv//+y9d5xnR3Un+r2/1DlMd0/qyUEzGs2MRjOtLKOcEAoggrCQQARjwMYCB2yv9AxiwYC9zvZ+jP3s9fMDv91lZe+uWa9xNjbGZmlEEJIIymFGYXLqnun+3ffHTRVOVZ269/5CD/39Y+bX91adOrdu3aqT6pSiEMpjtdgcJPmRgwC1WqIwqYKdgU6NlwjJyU/qUaPXOtcaY8jvyefLgNFBsR9STa3MJiSUqai1ChecQ6VgjxCejhS1iqCoDfTW8EcfvoEun/xw2hNM8o1ckTMvFvWoZQlQCDsEl4jJ8NEirFthUlZscyGTpzDM6FB6mk2+KNWDTLc/NKDLmqk0YNpGIhAix0vOPWqS8U+4PrvhImu9bsSioqaCMZgHrnuPds2Ukc53876pdDVZVHw8anHRNcupicMs0ItYdsv7cUTZYN9o6H1UCZB51ALZo+ZlLTIVYWZcy4OhXVeT17dvHDc3y1S4funwzfj3h16L+dj0V6mWu0isWzFsvS8tAA6eKU9pKtSZ6BNeOpdSrZ+T5e6T/c1BJbyY34+Fw4FUy7Ftwa1U9VBJySsQ/daEDmPWx6ArI3VUmA+81pUs8u/A/G5DwlwwOtSrlOF2kl24VL8BUfBxHq3h9aKy7KDrPvAHVjqpDYZQ1GzJRNSHU/NEmkIfGbNznkqFUcY2AulbLGE/egL+shyQ48QkxDaoOTlBcy6qW8++hd6eOpYMGc7c5BpKmclEtPT8VBi8mQ0vhMbQR87AUxlv7WBljVNtKuTPLRwzN4kSosXyhSnqYeQmeClqToODbe1ZWFhU1BSwLBvEhygfeC0WLWeAZNZPH49aoPGT0mNOVpWePhwJZY8a6TEIw9SjVkPTaklzN60HTjo/NKMV0I3+s87XrqX9oyZdSbw0zP57fn4MrzSHMZ/sUcu5z8L01hPh0ZjhU5zgc43FRFFz009A9Y0sHMjCpTZWxO9HaLdWpb8xE8rao6btxXANRUs/GxVeUyZUH6GCNXe1d8HiCtfW+Yg4R82rWxTvvHqXblMPpXO3mTyradwZCGjGQbncupWxMYYIfRShndvmSLMuGQc8+rMzOSED3vzlMTCyfYrtBaluGCcG9/NUGqIh1fx2slT3dnpmRc1/7rAlNONlTM7qf7O5ybt9mUJyofNCe54spXFNmOcXB8r2qBEQ1/4jg+sAZGu4KWmX06NmeE7n2tIF77ksLCpqOUCegyJa6jy8GCqMAWbJJvgcoY+UBU19htAyFFSPGimch9keNfVA5dSL4BOcZQnhM1fKCYtiYWo39FQME49aYEkmEuSYvd2GuPxjMarjQV+rZPaSJAjBHxfSfo22etTk+u6EMLb2QrJEfWIVOiUClwGOnKllXwsATuBrKP2mhRT23MLYVxMRTBQ1Mesj0+rNMvLLhYZ2XUPeW79yGMuSfbI1c1iRoRHpL838ZfSo5QsWLgxp/qM0c5syn4NnTw9Dbk+GADOXDoOBBZWGwYPm11J232hMVN+J8i1V9HdUdO4VYxH2N4fxTzNb/YnorsBCPLnboy+H5lt+vWQsHNjXxQLGbD4j2bVDo2fHV1yKWgZqj5rRKK6GqWu3ixqpuweLiloueGjyJWn1maKWoy41SD34OqZuHifrZh61+C8zP67NzHT6E2sdX8XJiVTmMpwh5znZN+M9atXcE4bJqhRPViaHl1Qvz+ce1zc2kOOcHOW2MwdCjJrDAt6/5QKFDyY/Dqj7CmvVbIM7WV4NCXLQX/8zn0WdOCx2IcEW+virh1+NBw7d7ugIs+eK6ufcX5FzH5mqTOYPfbSJ2CqlpTe/Dy9UJsl7aZ064XW1seTY22FKz+8C+T5aZL2WIlVYc6eHR63E0Ecf0Lat/P2nJhMxgZ1MxOR58dirm4DykLj3PetlE5bzmbLaLaSbFAuYjTkOeSKV/8QxazWSUjTa4VGzZPk1GmsD8rdQ01DPVkeVfRY2FhW1HHDvyxGFjrIVNf+pitTTVIHEMhLmoHzg1DOFoTQRqFzK+3TckHrTZU01sMQF6XF0hIkYw4oMSPeoWerlWYTch/AKk2Ce0JVkoWTQFy5SJenfIVeRClCvid+V3I9j196DFW/8OelaEnZT2KOmfEBOj5r2/NmbbRIGBatFvCwB2JBspuUIKnh6fikONAd1w7ZUzJcvj/KS4Uy9aTobigh9dDpSk7IMu3kQYOzqu6OfimfH+J060+nLM4jZEh3/l3OPWlv8voQgW7YyaFRIDLA9t1/Wx5KfQxo/DNquIsaBbjZiRHdtSllOpAoaPZez+l2dd7riTC3nS0h/rfjhX8DQ7uswfOHNGL30dnOUj4tsCaGPUn+TexLFOS7q58yjZle4AEOWUIdHzWXEBhhGti5HN4zYhQcP4djfzW6w0hcJfaT41ZRN8zPpVjFaURMnAjE2/a2D/4zVtYP8rFMgutj5oZU7lN1hTnp7nz9xnrF4qqiVvEdNOb9Xv190fkrrc5JFJCX5oh4d+kjXr4kb67XFl+KDy48d6jszeUX/cP42Iy8A8IWTO3G6knined+xl1DX5sVoLuRktzQo6NFNRh019JEmlTeZiOa9S033uqLmNIp4jbMAIxfchI33PZgqDLZQ9YgVyqBkgyEaIPWomTxKuXKe+9exkSMu8PaPe7RRauhj51AfM2QmNsCVlZabTMT2PWfbHYqhjHPhdLbb+yafHb/YxEkKm6Gqf+MuVOo9mLju7aj09NnpCHKJ1nc5PMi+/S8asNPf6Xl/bgOAzx415xdZ8NzFbsKZ8yRthOvgTVk2KWdSSKyfeahRAga9X8TYurONMGxKFsomKlhyxQ8bqPkKeO5F+nTTSdLSGHEtZtE4gRL8/LWQPl5FkkzEpKj9/tGrSnu3EgLXJOiCQzglvctJ58keBBN07ytdti54sjhCW2kHXhv2qKl8H68MWHl7aZ5/JlrWOFNATQqXUoaH02H2vRuXUkl4M3Nje0Y6WkFR5pgSobdXpiKOOXvRVDDJKVcYG0rDpezzuNYHjtBHk+Dmcm7mz77nA2X+R1B+eGUbk4kk532FCErvqv5Nu9Pf3x7+IWO5vPs40+uueghQHRwFAByPt0tY2/RxhwUBwjCU6LGN1p6yBIXj6MP/d/wS73qA+pgGI4ynkYei5aRQSjIReyuyR60a1+DvUSPHi8OgZwx9bIEc3iksKmo5wE1DG5UtK5mIPOi9QI5RnheDpheVrQ6MYuSiW6NrqkcNwOB2etHI9c046jz74rEcRN0NGq37nu/1sl2TWLakD9dcuJa8v2mj3SrKmozI+6Igl3+y8sr66HpZofyTG84iH/7Kf5aZ6gD2B/rZfzaI1NUFxrVXTh0zFcFXYgWpbZRk6ElD+UohB0ANiZZ5PxUrcdZz1KTfvDFT1EKv8aN930H6K+KLbxzI7psFiEwxZbGr1f2iRzIFY4KoVPalFGAO3TYIPereW0b4O5CNoxNNOouqT3r+f57ZQl4/Ferfv0/a8rL2qPWuPQcAUO0fxgvXfRIfOHA3jjSWmnnQncQkjAmvtG9HKRcAIxfejL9qXIevnNoct1lsrIih98dn5vIRKUFInw16cNkb3pyrPap1bR7zYpFeT8IgsD6rb6ivC+RzSaHicntq6OPB3lX4jSM3SN/GvM+B1+k868PhwsSiopYHlJAeihOxsLiXlW0mWVQY5L45tyFiKS5Me9S0K94s9azagsbSNdEfQnr+lKJpD4RTuSCvWusU8qiRPNBWK6GEF72x4V78wf3XY8X4QHrtE4dvTX+/8ZotyCOGuoXH7Pd8rqyPLvrmmHKzJVHZS6OF0OgkQ8iKmq9HbdePfsRZ3gTNo2b0slasvIn5Hhe4gQ+A4lEzdkmF/G2royJUFPu4tlzG9j1aFBJTrTBH6GM27t1zhtWAZ9mT8d9P6EeJcOlYZxef8dg6e4KZXMBMzx9DnFuNbTgE12+dXkNePxW2LwmJ8dgVACvvegAbfv6/RuXq/cZx91y4DGPXvDW7kGdOj+7Y/wwCBJUqHqudbY1mCIlfJqjh6/kUv3IG55V7VrPK9W3YZW7fwErNQ4kKtB/in4JhVq1Y9h41soAwXyZbFcJIOFPnz+P1cTwxt1yZ34kOckUGmIzY0nyxsBfcRUUtB1yhj/KYKMkiHsfTVxyfSn1sJV4OR6VrpIDBTVNNMiNYnSVBTM76aM5G5WqMSAPoYHC+kKJGWb4TgbpsCSSjt29eeE85m0mrGWO/MsLNoIiAYdijRghPZAISy/NxQzJ90/OLdMX3OPpDb2S1l9VV9qjV6KyP6bKhsDYfT7PSc3J18oB/4DXH01FmIoPTapIhukEeuCtRIggEwB8evQJfnU2MUkwmVH5cBivRQux6ljRE0R3iQxsjTIIHMRcFusKvW+lNyqyP1Zrik0KLBCHpkRltxGXUsz9J5DwAeDaHoiaLjMX6P60RVFhekkfDjRi9+DZ6XqbomuQb7dNwbAHJF/9jbTQ/PZnOxvsexL82d+Sub8LztTXoXXWWUlVUWmk67iNfRFh6wcZmLkXNYtiiommEMVGNv6/E6FVRnzGu7jxHzWK4sqFVmWg7gUVFLQfc6eWFxb2kDY3crI89q7boe37otI9FuIn+C4EgEKwmStbHiuGAVqdh2uOq2F6pMEnd9ssehGXkzUqUhBMYn18Mfcx1hEGSuclE3pYBlfFMhIJJCTIDvXW8+7U7hTIaI2Y+gkASnseuYIawJKSVRzRlr8qEZ/n+n504H/84sw3fOLXOq10Vf3bc7k1p97Ikhj7q81LEjZjlVFM/gkyUswl9ZDIRBPjG6XX4yqznIbhaWJJJmYnvC/O3+xsVBTITGCGopjmH4s+2R41uuQQBxsfqnQ9axkqXsY65SVEKfXQoaqbW8njUpLNFy9HTSFC9oAm/LvnFINDnOWCYFLx9vGLK/sw867w+lKIL84UMl3ZMz653lJCZqlSdFqQMYZKohVBiLe/IN3kOoL8qU3bzrHx2rVZXFDVGRA+V9dEcwm0fE9LcvsB1tkVFLQ98JizvBcywSDM+stprH8DETe8hBSKNnhZfnnMkp4JMoHvUqjXMQ76WF5SyWd12FZbedm/afn7i5rpEz0n/N5bRe878WbCPKfYCpQgs4ruf53hADDCek0UZItLFVaZgAiec5YM/vBubVo86y0l0KZ5yQBVc6oZseYkgr7Z0IuzB/5y9UFmE/DfC/8PsOY6yLIK8dhmYh3lO8snwGhWzai6FDTHZQaqq1GaoEIfryAde29vQ97PahC/785J/imGYBiOYDel3VlCpoiMfy5WEUmrCQLJnzM0RNp4zFGwWekg/d21r2dEGluazRCZxURerpqyP2rhUo3IsxrKcCJXvNs9B9wEq5EM/EpxFlC4Hf3z8cokDF2pqn9v0NAsda0sleNTcfAiGrWSdTLM+0rTEdZGUBcxWYnuBrjiGoRycOU/SRlDCaT2YE+5nA6e0MzsqDI/a+FpUag2DbVu5pk1c/Ak1qxtmH0MQkFnE5gJxUUus5/7KKzUhV9fswNCOy4nyxZHJRjSvIQKsfs9vYfLuj3kSjsPglJfkdrwaFHh1072hPYA+w8sNh/WV3hlvLycwG4YhnpxbqpRlcMXYryIt8iVa/LMFSGkvDVGjarXDpCe3sfb9v4fBm+61FSmE+cDmUYuve2RNNIGkbLX06mVTIVUZN5pyRXlyDGX1duKQ2Pj/yaUD5qJWOobLQYAmKvizE+dj8p5PMOjId1PvBvObNYHzPnKBnMQihZm9ZvgMspxZHymP2n1vv5Bdn+59w/xeQsfOw61QiTB6jh0iA1WN+i7XTw7HN/l71ADgF993GZaPMUJaSUIipYin/cEEHjnFO9qgkMLJqFrVPGoWXhLFhxbszBVLVtQoNIX2k9DHpO91Q0tUVvS65gmrNp0XKV9ux/rbOiwqagROLT87/d0kNHxqousLToklxMKl8MTZo2baaE+GahEZm/jMxIXDMFNEg4oklCUT23yFSCiSq0uoZ2jdx5c8izoJiFbJxvgkKr1mYYwmrP1I28vjN3D1gDhWcylqqU7O96j5Lmp/fnIPPn306pyMmf4WN6IXM5hoB7saFjybsp0/p5BHRaVobXgclYEleRt2wrbnMel7V7hLqkpbitkWb84XM3bV3Wl5VfA1GqwI94Mx5DUjJtEY6FXmvoAqSxKy/v0PM+egMbFav+UQfLNQ4KLLfhuFHiGpS5kHFT+x5BJn1kcVyfx8oKnP+VNnL2fRCMHfcxo1WoKiFqrGvDzGN4oX5Vsi6FKhj709Hv0uhD7u3DSBVcuG+HUzxkg4v2eCjdyNOeC1R80Q+hi1bW4/4FM3TwAAIABJREFUKOE4CkndJTsle45aTQl9NKbnD6Tf9x54q1zA9N0zDWdnAs6cJykRx3ffjtqSlQCAU1R4j1NRE4qWtkfN/ZFp63S6xlHKpnYlF1+JdBplfLJ71LIP0iW8qclE+J6bslH+ifa0gOmycpr3oCUFDCUKhz4Gwr8UeX8FWuI0DNFEBc/MjRtaZ6a2J9uRJGPv+saqBkUt86ipyn2Wsc5+rhCxXy/wOT/KVi5/P5ogKmrEDMNqLnti25zgHmOmfj2w6y6MnH+jEEFnN2KpGekCj9BHdT+NTeEiSTnyp9MHXntY4tPxWWxNaksyEWJ94mV9dJWJuH9h9Dxn6KPJcPbK/BA+dfgWfPPUGrFwMRiVI893RbCcKmqOudzZprq/kzEvcc83dNYXI3eSS0I5Oq17UjCQeY9/enmxDNdPVBiGWnE+MPRZtawz/WyPVHJ6fgqiYp7sUUuzPqrfbyCPSzNM9+WkXmqU0hmkpy0qakbEY4M6M4Va6Porp4X74mRSVuij+xy1UJ0VU7mBWODVVNlx4RVvvh/jt96rlScJQ+iLIJBcCgknc4F+nk0u3SdH/PsDh16H/3jk2ly0s7mVa13kwXxIY/b3seXn5aJNtyeEPuYYi3Oj0R687/WrKYdj+kUPvI7HrMybu285BhD58M0C36HBo6Z+iaY9auK1FjqB6e+hhe3ZNuNnDqni818YinOb3apv5kdVoiIYDTGp0sRPJuI6gBUQuPXxqCXjyteY4xP66DFO/FJoF0MgetSsRg4/upUgyJ31EQBemF+ihRTy4WF0ZParrZimxOR0RLjOIKRCCgrvUVOMHqYxwM0cHBGJyvoZYYs8h7tuntBH1zjSEyP5K2qmsEJzecGjlihqSDxqZlrJ+6PDqk3fhvzn/YfepNz2yxLdzVhU1ByYDfXQPad3i7DecEEN1I33PZhOkoGQPUpNf598vzxvjWodi/7v37Qbg+fQB1WrhcOwmVWsVOSEJ/HiIO9R48FgTzbyYcKB5hCOh/6b7iPS9myHRWETqo57KGoqf9q5OwJdTZFnoNk3insPvBXP99LZ9ahwBtq4KVwk+JDi1BmdzvEkSNknS5yojQte8o0SC5Im45TGjaWRvGWYCCtV/K8T5+H5uSWEAUlXLqyKhqcMnilF5jIyDVrQ04UHRWDw2KMWqlb/3MacfGUNdrrsvk1R6wro+4jmq5Ghb/Sy23keNeajBZUgl+BqboTfp37vlyei2ab2ZqiMaQevJgXGpahRtWhFzUMpUcesgTeb0qzynfxVrRbfAchSRIOkrPnJqx6RV+YQVtc65/+0xjnEBGEc1pRkIlp6fgFeirbGXfT/8VA5DqqsM4y7AIuKmhHRS/7izNnEHYdlVfQ4lTZYYiuQcGX82nukEpogHv9JJ+bLLzlKzSTEg4rUUHKsGbVHLU8yEXKjcmkptPwFyNxvlePu91rIHWNRfCcFOswcWVl0IY49auKB8XRDjiZ0BkVhu1BKcj0/P8lEakxR+Qizq7ZXYDrclss5nca4dYtVpVLBX82cixfmzfvguPOf7f3YD801lzE0JP2pCqV6+nuPrI+K4OAq7X2voIKVJNcpHvrobzTzR0SviSo23vcgRi+6tdg3LFGNxluedOUR4rBYZRSOXXsPRi6yH7Tt7WHy3TpBkFc9as5uNKXnd3izyTXaaoHhr0eZp0b9XiPMhz79FNGotk2Qd7ej7lELADRWbEKlf1gvbOs3y8vN87S+EoPogUufybFHLWpHvvfU3ET2hyMU18Rj+dtWOodFRc2A5BXPhjU8pJx/RAkff3TsVcJ9oazvougMteMkE1GrUhZ+1crE53Ou2UwbTD1PQYBASlZBKCT2LRgO5AuryJ3YOzHgKe1mFr58ZE2KWiAVoQRThzU/pUMrDwBQs1i0hnZdY6VvAmmVpvboSGyF2k/vsExaG5IvSe0XSSai9Kkh9DELUdNptEMmoMJUEmGkFUJJQpKyFGehj3YFnMNWvVYhLM7yd+T6zk0ZOY0htMl48jlHLekPQzlxPNL7zUJrfW9FRVNC6etJ61yEAObXX+RdP1i6wX6/loXJk9GZrOfPynz00OvwycO3AAAGd16p0IoiQFbe/e/x4pDj2AtnSwCCAKMX3YK+Def61XMWLv7dZslEeLRMArXGisHDliTRqVaLH6uhe9TocuL68aWZs/DfT0yJjEm8pkFAHn1rWn/1dZz0/wv/0qCSiax+5y9h/Qf/k95mGg6sNyOu/8ebPdp9f1gqkXJK9hzVej29CgAYMifcUZP2/dqRm/BvyRmZTpn4zFHITFhU1EyweT4Uoe9/nzwXj58WB2E5AiLFjyzv0h40vaqnBdQxgc3NCw2K56gJFkpKKOCmM9CTiQTo68t3dg1raScV2cRTyCDgBduk45/wQWVdD33Mxt9lu1aRNObWXYiJ17zXq50EVNx5nnAXMfSBI5BxDCCyoub3Iq0ihvFA2Ky2fs9u/SsDVL/3xULTxGhfwkhp7cnvnn4ylzDU3xvNGTYjwiU7V2Lpkj78yG070KjnC0k2HcKuDt9MSdK/RWfXuQQH5nDUDAMWA4Bc1j66sj1qxdek+cveoTBCl/vtn74q/V276A6yTM+Wi7H8jT+H2vCEds+dZY4qGWF/cwh755dgw8//Vyy95cfiYol1P/qzb+05OF3rs9ClYHt57r6t123GLfVyCclEoIxpVyZWbpY9XXMDAPz0XVN4+83bsX7lMDknBdo3ZoYqR9TrNequFPo4fWoD/n5mu5NPr0yLBZA+bZApjGq/2OY/N2X60rdOr5EcCG0JeZYMw8o5agNj+OCBu/ClmS1JYXz4XRfjY++5NO0PP2+9Y00V6y1w79qiouYAOdE4whEkK3JZWR/jydOent8jdEqZjJnGNgDA3Hwz+8OQTIRuPb+gsGSoV7tWdKOyDZnVzcRrzraNBoCA/AkA/zyzxektNZ+jlhEzelVqDS9r/ZwQZhLmCR8SHWpxRij/dymXp/bfifuXygibSls2Kmo2gVrmiYQxvpTLmFlBrnlsVueiIozl8epxA09ieAFBIxmTlvfT2xMpm7devgkNSshlwJhMxLBHLfP+Z/ddSmeWRCchpShclr94INYij9pl7VELEbDn8HUridAtBY3+QQxsucDYWgqWAYdar6ua8sFRgMyt2ULPnGTR16DmTJsBzw1bscSjlhifnPKL8b46gmmDwpKhXtx+1WYEQUAeb5SAF/mYzDHRd9+nHnkRwyv0MV3bAyAoZjrjrFsc2cqUEZGkFzaN91R566FTG4S/cnz31tBwnZ74Tqv15J1EF6vV6BxIscfP37Ycu85amhqR6sE8VJj62GYYBRZDH3+gwPGo6fdFK6zfYDFOG7FwWAX9kf7mkeuNEx/l9dDCNz34HBlMQlTCbFIP5PT8pIKbhPbk8CtQitrQgDtRSP7gi2Q2t95lYdXSQe2amko2ClvQqe+dG8HnTlxspJ2EmVxzwRryPss75Xme0JyQ5n92kGqXbxUb6o/GkroAjFzyWtTHVhqr6+QIRS0VUHTB8jeP3EDyw4JBkGnUkkPpVQTZ1Va61GzTeRotU97ixVkInXvUGP1B8qx4KM2tKOU0RU0NbVZ+SQd2u57XpcgFEF6EhYxJMLFb0PX5nxayKCVlYHI9AOB4hXFOVai/e9648hh7jHD9IpD4z0k3IJRIjgLY1+tzjhhTIV4RKcQXbl+h3dMVNcexBNxU8dqkrBcpnPVRMS7098pHgqSp2W0zQEAz1649atS3oZmH8oxBylNYwjdim5J9qPf1RGv7QHxu3uREJAdRxrb+YBYAsKJ6mGjU1GqSnj/ChknFKCTO3S006rcDi4qaA9H+C3nouvYQSclESgp9TBSiSkArao/PLU+9Chy3usGOTN5TMToQK2oh0oUkUJKJUNQS3ufnbBYhmsLosK6oDRDhkGWhqWlSCpgT4p9+6hb8zs9clV1IrWHmN0CNr1tfRWdd7O2p4r998mbcdeM2A5uMEEFPRa1/IAsVmh0mwikJj4Kpt8h3GADjV9+NNe/9bSMPrDN8RCFdKf/4HO+AWrJtg6Bz1prRhDntXvJp5NHT2IsMVayFVsUgAB785M1YMW4+S4id9dEaTqZfMoUymmBOz29ojEjPb2L/44dui9tIKDB48+qLRAmwVGHAlp5/89W3YuLuX8SJCfd+rRDAYL/63cYCc45kOc7GkhZYa6mrkxIFnF6vRQwYFKo9W/3mjn+cORv/Ors5bb23QYU+0nW5Avya5UP43Cdeg6vP1w1n3h41kwfDYdyl6pWtqPX1GDxqluNdTOOm4hNlUOTjo+RFt+XRjLzJRNhtZOXU9+fzBdcb0bsaHoj+X7qkD5/7xGtYXnYTP/JleZ79tQ9codxe2MqZiEVFzYEmAlTVxV1VfGznlJQ1Vpyhj4FxyxqpqCmT15rldkvqHxy90soXgopEc8u6sYStFNWYo8F+/Ww1iSTxjAOaYCC0bcHBpixE7tyk74OgMDYSKYZqP/kuPPVaRY6FT+W/AJtWj2TXLZPK7VduNiZdCIIAPfVq5jXVtve5+a3UzIrajk3jWLtiSFIEg2r0Ln6/+hactY7qT7MHhGLy1Zesx92vphVNI/TNeRqk/Q1K+bfcqGdzFTE8YBmjBkXtknMno9vE4//knVPYum4JGjU5HKTtKHHtWrdiyBiK6J1h0MqXKDgwilP8cIVPQzgXYD4H6EBzUG7DPTQN3DiyLVFeJoHSz7/tAmzfOC7elDDQF0cgEO+kGQYYXruV1bEhAgz2Kd9HkN0Dor667XLZuLRkmL8XjLQ5WDwgaujzvXfsttIXPWomwVHt7sHYqBQEwD2vOQfLlojPk7x7vW//9MSFmBGO+enr8TCMeWyd6CVDKrNEDZtXRc8p7/Oi2jR8K+pbYXjU1noL5TLOjuWIJCrFpGQOCONxw+QwbrhYTgAn8pZuI/EQ5MdH6LHbr3wHKydsB2DzjTPrVo4Yyol6mjpXydekucCCv5+TjwMqolxff1HW7+ncL3yb0hg1NLM5NngGjvkwUOYcPXOm+NJdnHc3FhU1Bz509wUYUoQ2KlzGtOk5Typ68ioV+qgsTqZzdMjDFBW+Vi+zK2rfPL0W9dWJtTXb/WM68HrXWcuSEum1hHfvTbxBQAt8jL49EvZjzft+J/37F993GavJhmsxK/jlD42O4Nc/eKWTdhAEePst2/Nb9BjhHTZFrb+3jt/5mauxcVW2cAS1SOh44F0XGhYDD29HGOJ9b9iFN127RbwkUDIbJmQ6updWzrInj583X7fVypZtL1QiLKgL2obJkbgt/bn3bF2G//ATl4urizd++Ho7zxQo0b4spN5Qy9isSJ6LnLBs+uN3Y1xeqaDuQU1tbqEuJLgPnE48F4rCJlh+s0vmN6MLxIbrMnu4aMdKfPLHzGdgjsUJZeiIELcKnCgbIQLCEx6k9wCgt6eGd922QyqRL2GC0AJnDoyLXHvhWns5YVz2G/Y9qWNrcmkmhL/+6rOwcZIQpp0sBujrqaG+VPV8RRVPL1mDiRvfLVwuLqKdivdvjcRyjCu00XxOpP0ClS1y+0abYdT99Q7G2xt6UgGf7uBRYWvElVNr8ONvFJQPzRYTC/YeoY89hvVAHdP0Hjp3O+rQJr2uMUznodZrVekbuUb1rhq/H7fCzcVS0XhRMRgl0331dEOqZ8zEd3ZupYGZM8ijlvcgkTMfyUsmhQSPZCJlDZZ48qxIm1/lD6CZhj7KoD1qZr7M33PygcUthFnWx0D1WhA0Kob9dRxYMzO66tb1sEl3JeG5RIQhoDto2Kj2D2Hs2rdhYMuFxN04NMWDtquo2kfrPvhHQAA8/av3ZDzV7B5OjWacQCScnyPvO1PahOYxDAAzp/QNxRo1Rh9J+xbKnLQ9D8ot6jsrh/XOePDc81885n2lA27xRC/WlKYI5gOv9dBHseihZj9GKyfispD+p5kIFZ4t3qHSxir9bGQoFmN4zIR19AanUQvmdSE3pjmPCmqGeV4cC8eaPRiszJobTw0aoXCJ0y+8vpMUdNM64tjzl2D5G3425Y2zJtVrFay655M48sx3ceC/PBDXi+ofu+huDE9lqeWLyg9fOLkTT80tjf9K1he+/CLfUBOycBRni4HV51zPtH+FS1JcrO2Z6O+ANGA72nfTzlfED7Gcp/CkynnaNvgcoY+2xcfpeSM8ahp9X37Eq47nkT3wC1tpW/SouRAQIoRjjxp3oHux4UgmQsEW+qiHLeRbBAND6KNoH05QDUz7s1ytGD5KZt/mWuzSPYFy3TIyTY5edCvqS+RN3xKP4r4YVziUC0q9av8Qqn2y97RS99vrl553ZFDUaOMGn/6JmdMMJnwF+/ImarPFmd9GK4x9JMkieyGYsB5ILRmtLERsNwPD3JoH2h41x/ct7VHL7v3q4Zs00qZMrtyDsLOEJ+odi9HQRk+X1OL/ifWAEVOaeNR6AsN3D9f8GDDLGWqX+Q0b/xChdqDrbyuxqEYYPUel0YvaoPmg+IxcMRHtCyfPzXhKog5cyURyKiWs+ceB3z96lVJfOY6De3SAwpmcNyD6v5SsgCyxKSnkkabDpiAl6e7z8MJo2pbZUb5nV7TTMNWWZDM28ZSnge7HoqLmQICKZnV1Ws0kPY23cDmRKA45LOOkR81wgCxg4Tnuh9pQFDfes3pr5t5WhQCbR9IbAR2bzqXNKNccWYln5rIwvvQdmzeH8dpmQ1hKyjD0pffdn3jNV1FLPGpNWmDzeQ5qDj81p+Xe0625DEJSwgnv84hsG7bLOLLB/zt2GaC7KdIj7flSMqsFxl++B15roY8mq3pqH6EVTZvXWHsPtOXJxKqhAo3Z02bvs+4QUuZmsaxh34uIRFHrhdmQYs3BlGsoeHrUXFb2RMjNMS4TOSDbD0wY0UxhWjQ37kYLftSiEJsK+Iz0/NR7dK811DU//h8+LYfrZVHDpn4l5AylrM5D9h49TGus60te9SZ2TblQ8XlSVTzVI1mMT6uFIJa0kMTzjRqq6f+oduXcqKgFetmFikVFzYUgwKZVSiw6kWBCGYpCUUsXe1ngE0Ut86iJ4/+O67Zg2/oxrX2AdvHnsU4G8XCpL1mJ1T/6G9GkpClmiQUs/4fR36tb/Ghq2VVqb8ZP3rkHv/jey4y1Rczd8lH826yw+d1ldSSu/fL7X0VcZcKh3PPflzISGQJJ1VNRa0ysjmjXTMcjBMr/6m8RukRw0XZGVjWtPwhFLU1okW+8m5tmLAwCXnsFnbFTg0ET43JO76tMFJRWhj6aOawEFdx7x2586sd/iC6X8mWmQTtoo8NSnXuRkmZUr0LKn0lIybNHTaaRlSe+Z6K+0XtuaXfSkrxA9w6qfGUYHuwx8pUgUdSmNhMJImKavT22MGqfbzARwoQrJZxJWo/PdjpvyzInX+onkyS22LJ2NHf70v5sjiBZUtZoAECT6VEzXXfOodSHas8E7URa3274rQn77pzU4wI+e9Rc20EA4OHmRvSt1bOmZsYk/VouGFzv0v4wAJfvXo3XX7U5u2A0OpubalZtRyA5jCIGjxrVHyo++u5LBIOvSfqzfxs17jETCwCLipoLQYBaraJdc9VJf1rL6d1v/IDJPWoZ7rpxmzErGZm8QxMGzGymRYQPrzGxOg4BS+Lek4lUoS/1RSiXMUATngKQfSUuHFRSi6um1mDn5gneuqDudxX33lEgrp+dKsp5wBwzlnr0bY5HzW+P2vgN78LyN/4celZsIO+TI1RyR2Qlqr36GXOiwmFeHxVjCdFosketVcflzIZ0QgUVP3Teaha9SsO+l9KV3pz0KrXBkGh1ogQBrr1wLc7ZwMtA5oPzty1nZ3HNPGoyt8bwp6ScdBaPgzYCuiCpldleDH/OsQnPTc2SnYWp+zYNZIramiW6QSAxzNWYB5K7zAYm5bwokvc9KZ5tSTQ2dtVdULmsx3IAlTQjg+HJYqNRXZUlLDxEl4uJaJI8ERspnDQrFdBKV47+JyNh/MlocoV232IU1L7H6ELV8h6Xv+FDXuxZwVLI+Z0Sgt5ConvUKrjn5u2eDGa89G3ajVO9jPBcI1k6mYhLAQOA3VuXYXSoQbJHEEovrXrXr2S3F7gXTcSiouYAP9ug/0TrM5DoPWo8Kzl94CJHmqCLhCGReTK11prDa7igBX3qGnf48niRFjXVktdqMMJnmISkv+xCRQRfRa1S78HAlgssLPD4H73s9agOMDOnOe0KVOhjhFYdbPo/TuzBksvvEJjitGMuM37tPcB6IslMmQtOSxYvM00p62PuprOKWoSei6ga1qN41FSPs7pBX5y/nU2RnmTqb8PcT4Rbuuj4IGTNzeZ7M2GcNXBuxljNqgQE4nuU/QssWPUjX4+x2TD2XG0tRi99Hatu9CdthHJyIM3NxQV4ClLaptT44NqjRne0a09XGaGPFurK/3w+VB4S2cdk2AaAga0XGdr3h+j5KeXg5XgK00ObHe+H2fZMI1LOhs67RrsXUnOxpcWoIJ1MJFdyE/FqGvqYoWf5eviMlYWCRUXNhQDaQKMmMuOgtQ1GYaI+EfSnzdnKcjInspaKXFYtahO6kh2NtUHDAXKxy2/hK5JMxDPKDSvu/AX/ttjUiZJaUToVrg2+yUTcCIR/dSSeoepgAQ+k+lyWPWot86ihQe5JUMEVSSu9A8B5txTmy9w69XcLmgAQBMq8YACVdIQgRtRLxpinEUbdo+Y4R00xh+v0xDZSY5V6J9VinFzSPOSDnv6ayweNh0+txiOnJjF+1VuIuwntskWK7IWpRynQ4PaxWEWtE0r/GSlRcw5xTIhEyuT5MXnUDIa28Rt+xM4c1UayR82Z9ZG/gzYYy/aUGZ7AXJmj1GqG4DwKbUAaQqtee9RMpInEX0TzDELsSsn66c+7XOOh/kvwueMXanPZ88suxYo7/h0Gtl6cq5WsuaSuKpPQ/JjpCJl3X/+J9HfoMqaXZvzuPBYVNRMCy8LjirsWw/1sUmJcbuyqu7C/mpw7ZigaT9hVQ+ijoRb/HmMgp5Mk6VGjk4hIZ1mx+IpqabzS5joHHc9yUpVYUSPOzIvu0zTrYyu921Kp04+a71Pl1AsqZZ/SQUzQZNiWP8WsrrtyGYraqnf+h/yVLci1qAtVeq/iCmrtw8Hxndo1/jlqfi/Jsv2LBDf0Mb2rzmtgjFdVMVLDwaV7Fjqme57jWJtFrWuRu4nZsIZPH7sWPeOWOc7qwff54HXFupzENAr96A+yiHulTQRmXRkyNsv4LVfQ+7Nv/U6MnH+jkzsNadZHVzIRflbbxmt/wXq/8B41vsrIph8IihobZQn6vpZfClQSGwYR9VV8ve9S/PPs2YQoWEH/5ql8exIlOvSca2TfRF0oeLKShSw7+VvgypmIRUXNBTpY3lVJ+GVbHGPla3CJmybjwOsES0eTTaVlJxBIFk/BytkfpXrv37wnLmLb/FuAH8/9GUpJZ4kwVKzkiUeN2ULWUs7JgSE40O0pUL2/jNDHJItjaSCEPrFfRi99HeZGJjFwDn34uFi2Ee/p6FESZWhCG+lRi2ALcTEhrdtnTtagwWMR9vkSVo5H3vYV8f8AUFuj7j1gWppbsnYlRpkCmVmt5N2aDjfrIxwRCfNB4l3WM+SZ5ptQ+Z8wK2h1qI3wlEq7cdVI+vy+c4sx66MNlvc12G8JkVZD3x205ZA8SxXpr2L8yw1n5XpWbXEVdrQpVqHrkB41aYJkfr9FwFTUfFCp25JNoDD/etSc4awwqz2cvplnXSCIcwrF/4YwMerzbbv2KvtCa5ttFHbwQRn2wVfUBELpr0Zdn49NSZNMNBYinG/kU5/6FK6++mps3boV3/3ud9PrTz75JO644w7ccMMNuOOOO/DUU0+1ks8OgFI0zJCyUwX0b60Fm8VVLRsrarXAHfp45R41xS2lbOYYuJXkw8ietja4BGvf/3sYu/JOqa1c+m0CbXIOlMnE793ke4f+yUS8eNIriu468nYuqpx6JStqrgN76yPLcPSSe7Tz3CiMDkWCwMiQQyAg96hFfLQq9FGFcbH1al8vfMWe1fjF912Gay6wZDgsUfjKDZEHar8VuS+Lk2DIvPC6rarRf9NB7O3rUzP4RgVemBvFF07uxPTIteR9lQtKRNGvBYb/YX1e8ZF+7A27zAUd0HWGfB9C0IgMf+9/43n47Z++yl7YMg5V1draZqr8s0iD6v0/vP96fPrn1X02+ngb3HYJDm9U3jsH5CDw8KhxjHMlKmphk5dMJAgqhqRmlLHUdtfVVtRXnz56tbMMmQnZVEXfpEb+XYqixhLeSlYcONopyYZcPiS+BRdZLxWR8IpHf/Lm7pCQhzasEjKuLnrUMlxzzTX47Gc/i1WrVknXP/zhD+POO+/EF77wBdx55534hV8oY29O9yGaaOjNkAlCqPOzsLhb0/N7hAUE/FSj9Tjzlp98aC6dRTPG/DZlZbE2PC6ESySFzRvXc+0Zo6yPXMtPkQ/WEF5Q9hTgWvBYFYm/WR61WtmhjwnEuCWfellh8wZ25TqxgrRbUfOK7PJY8YIgwM5NE9J3ow9LXuOlbGYnqAKKRy1uhpPMRqrguOUb8pjg65WduPfAW4F6P3l/HhX8xcndOFWV74veZnMXy0qFLSIpSAVPnQrlkWvUq9k785zHtLOwXPt45KaFatHFgb461q0kUvMLtEtLHpGSkWIf+dUQpSufnNCzyuolgfm+Jdod9xYqfU+h+RgM4h0yLLpFsz5KYCYTybte0voIOaAAAL1rtgEAXphfgt+ffx0+eeQ2vax6fEcZ/VRi6KN3VxmXs8D2pwKOccujca1tLmF7uUpPP+pL12Lpze+TrnvvxBUnfWkNjOdd47vRyy5UOEf3+eefj5Ur5Zj0/fv345FHHsHNN98MALj55pvxyCOP4MCBA63hspNge6NMky7HdOoeRJTAHZjCDjw8dWkVpfAIJb5VAAAgAElEQVTnT5yHXzvyagCCsJxMhtZYFQ/zjBHUhm9RCKQn7aDWcC9CxhYdC6x2malAsJG9AXovBpOu+m44wk2Vl0xkYNulPB6Y1li9iP9im4B6f6lc0rY5mjMm7MzkXSTZgkoLFqyQ+B4DwhJuVRM4SgR1zfk8vOc1HYsS1LJvQ+SRLK/KT+oPx7pgPEctJ1QeebYBar3zyBZpDyHJeHEl6iCrt+5Dpmmre2tM+0qFuoZkIgwGDNc9Epc5oYfz+vFCFXW8E8v98evuQf0NH8eh5gAO1FfgxSbnfDpRzqJ7grRdSkJ7csyCz3hylzVKECx5kM9LqCqv6Q3+2Ju7/kPGQ+5lfu1OigSnd78Ra9//e3LJShVr3v1rWgbNkBn7GDhUOvdZdAtbORORy1yzd+9eLF++HNX4QLlqtYply5Zh7969pTLXHaAWVFcVYVKwTAZiKvskQ9e8ZgaNIUyuh5t9GLvmbRg690oT5fhfi+XF8ZH89cy5eGpuKQDC8sRR1MhQBeYS41rFDdl+1v/0H2Ps3Z828+RqlnrXavpuFqWCYAq3rPuMxch1fleCZa/9ANZ/6E+c5dLwVxZVsSI1HeUfM5lHrU0Ttsmy59UTOXkV2p7pGcPq9/xmfDm+3tIDr1MmrHzRcPNFh25b2vSC+n0r9BiJdtI9apoAYjaYeY2JnONXVSw4VMgyPhWthrIcz2HPR6SX43qWtXK2PYOuRsVL9j1qPKFdLFKeRy3NSOmKzvEYb9LTUGu+LRS2WsfpwcgJ0NOo0n3nzPrIMdjQ96Jz1IrOi/y1WkSRVk1Tedict9aTZAGmQcXKh/hH7xBqw7yzMrNod2aPGQxFxj1qWQEe/QWAVsU8sfHwww93mgUSJ0+eRA3Ad7/7XfQcOgxxG/VDX/861GMAxUH78LceRrP/OQDAwf2HsdHQxum5OVQAPPnkUzh64hTQ0A8pBYDp6WlgbjZts1Kr4/H6KuChjI/p6em0fM9zz6EfwIrROq7dPIynnn4aZyk0vzb9NekZvvbQQ+QiOz09jbdcOY6vfu8YDh0+hB4ATz75BE7N0iFEI/EzPffc83h8ehozs7MaveDUcdhsZ81mE9PT0yl/Dz30EFCppX83ES2r3/72t9Ec2Cs9/8kTs5hU+6Q5L/WT+u6mp6cxNx9i+WgdOC3XPbjvpfT9iX28f/9+6e8EwczR9Nmo+yoSXh7+9rfRiEfRC8+/gGwnTYjp6Wm8vG8fqKCj6a9NS4pI7eUnIO78OnbwRZIPsQ8e/s73ET7zspNXFxKax0+cAACcOHFceAdNbayqfI3GU+7jTzyO08ejqWl4ZhZVAN9++NtoDu4TxoT8De7d+wKeVOglE/jM7Kz03pN2qW8nwcipU6gg/pb7RtKyRy59h1RepPu16a+lBhWRt0cffQTP7Xs+ep7eOQDAQPW4RCPBwb37pPlC5S2h++ijj0E8RrvZDHH06DEAwDON9Tj51D7gqX2oHH0JIwBm4z6o7X8K7p2BOqjvZv+BA3h2ehonT0bnah0/cRzJUl2vVYB54LFHH0H4zD4AkeIgHsgwPT2N0fnoWPJvfPMbCBtZ4haxrWeffRbfr0b9MDcXCSOvvPIKpqenceT5Z7HOwvdLL0Xj/zVT/fjiw3PY+8x38NJz2ffSeP4pDAAYHahh80APLtgA4IWMP5EXqg/EZ+mvRP0/0juP6elpDB49ijqA+fkmqjHvyYL79DNPY6aqeGyaTaAS9euESHf/fvQAeOnll3Hpto1YuaQhjQvTuJ4cawCPZ/SPHj2KEQAv7nsRTyllv/nNbyLsGcDRo8egHpoxNzePCqK1cG7/KbLd2itPYgjAyZlZ1AA05+c1fh597FFyDtu//xU8q4zzgUo0h4z2zQtzyJzxmx0+Fc0Tjz76GOZfOES0EiFZn9Tx9vIrr6S05+aiNueVEP99+15EH4AXnn8eT0xPY/DwEdQBfO9738fcoahs7aXva9/XumUNLK3UgFPA3Nxcynt44nDa1w899PV0r7D4bI1nn4WazujokSPOtSV5lqnNA9i6qhfT09MYPnECVQCPfec7mN93RCub4NvffgTU6q7OudPT0zh0fA4bhL9V9Dz/gkbr6NGjadn5Zohta/pwxY5enNzWwEOPnwCOZPR6X3gefQD27tuHJ6en0XjmGa0/IprHkPi+n3n2GczWM3nh6WeexcZmMxXnn3jiSTx9MsCaoXkcJ2glbYvPevz4cfL7PzkzgySuKZFbAOC2i5cAcUqHw4ePYDK+f+DgQSwDcOrUKYnON7/1LUkmevqZZ3EK9DtuNA8DAJYMhBAf4MjhQ3jBss49+uhjSDYwPf3UM3jV1tU4eaIXgwAgHI148ODBtG5zdhZi8PC88F0fOnQ4XYNe2LsXxxjrKgAcPR4xfVyQD5I6h1acl16bm4uEscNHDqMXQFitS2Nw7759WANgXuh3ABgNo5X/4YcfTuUo9d1xZLNuQi5FbeXKlXjxxRcxPz+ParWK+fl5vPTSS1qIJAc7duxAT48rUUB7MT09jf7+Ppw6Bmw9exsOHfwOTryU3d+9ezee+luxhqy57zh3J+ojUbr955/di9n/Q7dTb/RgfvYYNm7cgKe/+lUjP1NTU2iensVTfxP9PTY6gDVTUwCAZ/51OeYOvYip+G8AODy/F/u/A2xcM4FL33AVvjM9DTwq09wzNYUnvyD8vWePnP3vT55L254CcPurgZf+x6M4thdYv34dhnZOgcLT/9TA/KkTWL1mNUanpvDFL/8FMJv0UoipqSnMHz+Mp//O+LioVCqYmprCE38Z/b17zx4E1XrKb7VaQzh/Gjt2bEd9bBLT09Pp8x85fBSvfDHrNwAI5+fw5F9l1xK6Yv8CwLbGYbzyv74oXXv6u9/H/NezctN/Ef2emJjArim9D+aOHsAz/yDTtSHhZceOHfjuP0a/V61eDTwZFwgCTE1N4RuHDgBP6/XPn5LT6J54vIJ9whx01llnYWCrzsfJiY9i72eifaW7pi5Etc+0l4OP5Fn6+weAGaC/vz97B8156R2I7yzBk39bR9icx6ZNm1Ken/1KD06fALbv2I7G+Kq0jT179uDJv87qrlyxEmMivT95LjWe9PX3Y4vw3pN21b9FPP0vDczPADt27kB9ZFladteVN0X9LXwfKU9Te9K9muIY27btHCxftQIA8PK+r+DoPmDzxnV45Tt6+089+h00v5HVVXlL6J6zfRuOfCW7Xq3XMTQ0CBwDhgaH0nqnXnoGz30J6OnpwdTUFE4+1cBew3xkA/XdjI+NYdvUFA5++W+AU8DAQNQ+ANRrVYTzwM5zz0V9dDmASFET55ypqSk8+XcVhPPArl3nodqfifFiW2vWrMFI/Dz/8Lf/GTgNLJ1YivOmpvBMbwNz3zJbs5ctW57OYbdcp98/2jiKl78FLB0fxq+9PUp5/sSXMv5EXqg+iBB9o0eC/XjlO8DkymVYOjWFFx77c8wcAKq1GjA/i1qtBkR6OtatX4ftU3skKv/yl9FTTExMAC9lbb703D/j2N7oWX7+Bv0QWtO4rinOjKGhIeAgsHzFcowrZXft2oXqwAi++vA/pYJyglq9jubpk9iyZQv61mdHMIjtnnyyjr1fjb79U0eBSrWq8bNt2zl4/l+i36IVfHx8HNuUcX64uQ/7vwesnlyGiXQePy3NISKe+XIDcyeBbdu2oWelyTQKPPn3VYRz+nj72gtPAvvi5415/59/9q9S3RUrluPwk8DkqlVYMjWFvd/5Xzi5Hzhry1no33geAODEEzXs+5rc5m//7Kux/+9eweEvfwO1Wi3lfebQy3ghXqv27NmDoFbX5sUjwX688ohMb2h4GFsda0vS5x95b5Yk5dmv9OD0cWDb9h3xwcBy2QQ7duzAE1/Uae7evTuVQYDoHbx88CSO/lP2t4pDp5/Dge/K14aHhiT+L7wgu/cGAE98/HdTegePP46D349kzrHkGxP6I4wTKQ4NDWHmYHRt3dr12C58q+vWrUXliSrC+Ujw37R5E8bPjr69L/7TnwCEI0r91gcGB6Q1JEFffz+asbKUyC1RfeCJj/8GAGBkdAQ4FIVaLhkbB14CGo1GKhcBwLnnnpvKDdEzrMWw4R0frR/Fy48AK5YvxTFBLh0aGMBWyzp3zrZtOPxvMf3167Dl/Atw49XAX3z6cUlRGx+fSOt+68v/WbpXFb7rY499C4htIqsmJ7GFsa4CwD989R+BE8Dg4KDG44qb34/J5ZHK+ld/+yBwGhgZHgEOAD3jk9K6Pzk5CTwLVCtVqa0nvhAAYYgdO3fiWUEWFN8dRzZrN2ZnZ42Oq1x+9fHxcWzbtg2f//znAQCf//znsW3bNoyNFTjAtlvByNijR/GK8dCW0EePTG1SWYHmmvf8BiscTaOXK6EHI4xKC0ssx/1MZY+j9gyUluHSQC8VMIwki4eulQoD3b51WXr3Sk8fWaZw074VfM5g0oibQx9L3ZBvQxkbzrnRINxGtEihFoaDOOZK8tvkxAAR9cJypxetjdHLXm8t7he6pM8ZtjHZsjeUO0mEe49alkHOPz0/hUQhHDj7EpGAoxavCF2QqmjfA5WEelUa2fzZt0E/S5CsDCX0y8R3idlck9BH53wYBHQ4GRXa6Iy9Lzaas73HEZ3m6Vm6oC2iVA2ZsxQ1wdxn/Lhge8nigZOu0EdTE/oJCObx4d4X5kbip6bWg4qYvCnmrDITaYP1JSuUZ0hCH004c0IfnbPAxz72MVx++eXYt28f3v72t+M1r3kNAOAjH/kIPvOZz+CGG27AZz7zGTzwwAMtZ7YjsO6PyCANYOmQVE4ssLiAmQSuCvk7qNb1s0wUhYo1XDkTKktRS4oSwgm3Led+Gjcf0lY/S3tiOZ6Sl/QpUzBmQxRo+XRdCjfvwOt8CVgsjfKuaUUKSN+WPWpFsom0ZX9ZGXC+Z+9cWxqOXvAWU+Nm2rkFZ/u98rJX6rxvvO/B9LgRL6h7wvImVlLfZY7kUDFDvhXyC9Zp6vdy3ktj6VpsvO9ByaBUipHBdByENEeE0n8mEuPXvxPLXvsB9K7eKrBYQd/G3enfjWVr4+tOjYa+2pKsjzmTieQoSvLv8x6VPWrNmWOGhiyGjwCKdtbmeZolW/HJ9W3YBSDA8Pk3yTecipppjMnXbUlWxDwDkqHco09tJ7JQWYLnJs5CUO/F6GW3S7VScdT47Zw5ipoz9PH+++/H/fffr13ftGkTPve5z7WEqa4CmZ7fpzojPb/JgkWVjcs7Cit/ljVgIx5CW3YhzfpavG3jgYyUokZuMC0gqOuui6IkDQ2JJEtcnDsyWXlomlIRIsNZgSQY9Ab+YrB6yMtoh0vDsLEaELxN0Z3iPMWYG50kr2ferQIKFbOYnnG+YrjjCe93x1AsLYmV8rHCo7Pmfb8DAPj29L8qdxjGEvIinbxJAlcJ8OAlH9g+Emc914iqNHoxuP1VRtKjr3oTRi5QhOn5OYEAY01vgaKWO+tjHvhYHUnIhtHmyUxRM63w+ps1GD7KgK8SZizP56k2NIaN9/037bozmYjs0jeWY2fDLJjkiFovq1X9WrNvFBs+9NmorvCMgeuMmx8kRe0HF4HwL31PRGj4CKzLuVjOaZkKomQfzXkHVZmrMlGpN2JebNYrRUGT+oLHjzlVfkynUolKUKGPqTtc7Nv8E4/pWc0CaL7JwRQGQ6U59yPcHZMVh39rhjCTwmxBkkm105Y1OdGbnZfcnIpedtvn05KuIIimZtMSBM2Sw5npJvzo8WYyXcHhfc9uJcKG+pJoP2RQVqZPRvNZRkHO2qAlvmfywVAUnaBTg9Nhubz070QJAEDPyk2o9kWpReZPHAUANGdPKKUcREsc5+k7ckRQmA+81uHOqFuQfyUQYN7oUfNpx5+noNZwF/JqzSnw+Tfk8qgZo3YY30JaknFEhRNmAxalJBopO+Pfu0P2KQNt2ryxEJEMphyue0kB8z3w2lY8Psja2X7icdL5Mddxlxm78k6MXHwrBncQVkQPOs4PyHV0R7pHjfLshSQJE1zGI2NfG9fVIpNDJkQ0N3HPLHOgXfuzpDaTPvAUFIm9MImg43oOaiwU2qNWZjr7FiiKupe59YKee+HL0xYnJNNslS/8dO3Ysxcof8OkGMT3jNth2sArGb5aMd5KwfLWFOU/ql+xJT5i9pG+pJTXt9SRGPMnjpjLkRwlZcr0qDH3qJkXN3bR7H5R/uX5QeU962HRuql60JQ/Pd9136bdWHrL+w13RVrGk9SI364waX9YI51gm1fkP6nww7QNM3Vr2yKyPWr6PVLxN4Zs+sl6CxmLHjUXmOPPdGKN9RwrKTSGo0xV5P8dZP2GsLv9Su8Axq95m4OMImznmoDsfPefdz2Ofem/ojY8od0LUkUtT7sML00OqrymRat7gHDLFcDj/yIW4NFx7pPJsPKujyI0bc4uAd5vgBjXy9/wIRx/7F9TL0FW1uNddUBZPdrsxVBlxlzAaK3n9poqfWTPGFIkss5g0nc3qd2Q7tOeCzNtixXXqsO5FLbi7eela9tzSddOXpLJi18QOe11rHZTj5ptvROK5/FqBAEmbnqvvG/NF0bjZWut76EY8kjAbBAska+m2+vp26YrtNl+BiIDyh618evegUMv7kPtZSWVpFXMYspXBoxdeSdqQ/TBHDy7dKD9bsloc3rUBDYswaL2PWq+N3TYzruuUntFJVZFOcnReCeM1C3CmfMkLUO+BYX6rRfMQmMIIxxR3J19K6HnJNYi6MIJ8TkVnKX6z70WG+97kE4pX41OU/mLk+exaMlJR5L/hTAyw6RVfjidOGagx9XnJmvms2/ddvRv3mO8X6DRfLUIXmtDY/o+DyZSj1qBZCJ5cf+hN7WUvtpV7QnvtKsXiiQeX6LruLIqOtu1OIBEnFqy3kE5UTLL+N6U+da2X5ep0JB/5+UnLxh71Dihj2WIp8O7r0V9zP8YIBcv1PeTu/eoxZwQolnfLOXdyL2uc/cReihqrqIlZq0EgGr/EE5tJc7Z8PDIlzpXsuaNRDmzCXcleNSado+aovFYWBHkH6MLIttaoNZxId2jRvBAhz7a+TYn4GOz1PVYVNQ4UCdGclL3HyxiZkTWmGKHPhZTLoshMNJzbv500BQImUtWKrj3wFvx9zN5rK7J+zBPDCHpruDx5s1HHrq6BF+cHV/kbbNI9klL1sc84UP18ShxRpG9CfmQs+9Mz8jZi1MYNq2Jbi/NqsjJTEvynAg/dM2Xetbg3gNvxXwf78gYLXOuA9RMlg7BhCVrIinbrZK8K2XZ6TjNpgkCOiNSFH3UkFqvclMl5IP4DC9f9K7elpMHHSH3HQX0k+fKtFp4vqHcL5TiY1M8ivLEK6/uCe1dux39Wy8yVHft78iBvF5bBbbQxzImlSb1SpO2XXu4RSeILX2k/caCw2LoYw6oE5ampAkTYcW2uVoUAhkfUZpGvUDoQn3pGgztuNzZVm5oIY85PpYCnsAyBFHJoqTRc4V05RW0hVEVcDV3AgyjQrfC51xBHZSiltD174Plt/80Zp//DqoDIwV4SkAp/kWzFKp/u56xeHp+Z13SOJPTwOAsLs8vRYd5UC9PIQ9SnpS50NV9xrnFPpcO77kBsy89zeCLcZcMVavEtywUbPFMKZ3snjT6S90OyvwONHsWUa+wniakMidCzDnzXW1oCZqX3IPKl/8oJzMCOOGp8FtD8x0Pw6cfatYPWA2p2u3kAhF+GLfA5oWE5fkn7/4oAOCJ//L/FmuDCfc5amIfmIuxsz7mRBaFn7XzwKHbMVo5jl8W2g6IciKyPWqm+wtH9nFhUVFzgkoB7ygh3rcM+kqSKMFGXLrll/qYmuTWvPvXmTRyQvk4DDtxCtFsmdWW2Fdn+tjLnwLENqE/M5OKutG+MxZuyuLJqFWrxz/yKPf6pWaBsLZq3yD6N0/580HAT/DJR7PYgaxMlGyb4KBn1RY0lq83NmYMTeZmmI09HYHFo7bmx/4jmnHWvrQeh7wtDJw6ikKtxsTEq99tuFPcaj921V048vW/cRdkKgHdA/X7IbxgRWmLkY9F9gKX1aWGTKzNUBFTTHu6qEsu3koaD15knPsPi8kfxmJFSObspiVX3omD//AnAGhjgLXN9Lo6p4rjQ5VDxK+C59HUkNp0sjoHmoM40Bz0UhLNjrTgjMswshj6aEKgT7Y2GJOJWAZwdWAYANCcOc5rJlUkXB41mqu2wOJR04WnVqo7eeoS/asRDOSyZTEgGfwqucn0rtqC5W/6eVQHxxJiOSkVQM4mK/2x94ojBZs8ndIVxbOxEJCXV7aGl4+8vTLljfFNz0/TXnXPJ9C7aosHL3LzLiQCdKVmVtTqo8vRM7mZR1CE8uz5u57nkSsHWSNDr/1ZjF76OkGpNDMQNhkZBSWPWskPQ3lerOWUy9Q6ZZyHHG2kz2n3qHFfaGl6GvdQch/DkrNAQe6J9yqS5IZoSnpoyzxG9tT1QdR4XLQcWWjJZa/Hqnf9CgCgecqSvAp2WVRELo+aRxV+6KN5L5tY37ztaAGt+w4sKmq5QA0ASdIWfloUtf5YUTtxhCVYaKE0TP7aOV71c9QshU2hHy5BvVXPk7KeNaDGTLuT5xVhTgzLUeh4TJ4DZ50veKc651HzNRQk30N42rzgjF//TlTichKoMZMuCF00zSWLS+GIG3V8VED1d3vXKp4VnlP18dPL8MWZrR5N5evQRIC2edSYDOg8KPO1dNfSVeaQON+X6dEn5NLioSCmZ3S1NpmIE+zxVmSNZHprhXKkR41rWynpI564/h0IGn0IGr0ORgLD/OTvUgsqVNCWz/PoUj05n9tIGoyteTB84c3oEQ1HnHdDGM51lvLzVEnepyM9vyyimturUJkXXfDgP1O99Tqkkpjb+H3mKGqLoY954LPh0bJwVWMPwvyJI+ngtX4WFcZeAfF+R9y/jDN3nAqnnXHr03t/m4T1TXhnxtBHo3OhuEstQFB8jimyR7AocjKfKGrUmUMJRi64CSMX3CSE9UYgLatxDHsnsj5KfEi/+XOHVxuOfRtsj4O9Eft18na+9n7z6I0AgHucvBi+T2Y74elTUfkS96ilFnTVE+U04NHvKPdcoBntOUIlMfd5nKNmP/Ba+N1lsUnF9scqtIj1NxlnSkkmwcIsAQCGdl2NoV1Xa9f1YcJv0HkOabWgiJljmKjsq4pdke6cuO7tAIAnPp5krRXXbdNGD0LGcPztg0qjz3q/GQaoBKFl/lbo2b5h43UPRS1vjLdOKf7XzNWZgi4yNS8gkBnmRIgLsplM/5YLAQADWy/itcs8Ry1rND1akEe/DJiEFOgTWX5PR4tdasaNx63jIdDaLGcq70zYXzwGcnrU5o8f9m+S+CbdHoozCIGYMdOyd6AF48FiJ3a356lAal9FTmNPguZcHPpYQtZHDelcGP8p3rI8r3G8tvlb9pk7wpAZVpeUl56/TKWNO94Y9YykXM+Y3M/aKpKUqO0RAUGFfiPCu60SZ5iSoBS1PN5LMWzWZhciECj1S/2OGLSSjKLiv84x76Ms9/Tb28+I0k2pf4uGagu1vGEhSTWnku+go2bZ1AssKmo/kBi76i6suOM+Q3hHQP+0TLKN8UlsvO9B9K7hpeDNG/rYVlh40+5wFyDNRGYrWoLHwJr10c5DaT2fLkah+GcOOu3/xEPmWqSi/6wLAAB9G851ljVm4xTLxNdsFsKFCv1bEq603VlBSE5pKnCu1yDnCPcU2lSkHrVWHMNAzNeBek8sbnxx7ZjPibkv/eHeo8bK+tjS5/Ac9K0MfUznv6zc5F0POHkorX1vatT6audt3fs/HRV1RfcU9qgRe9Rc46jEPXhRcd6Y5njUjKf7FJBb0m0OBqR7tSUHgs1Q5CHDMe6o8HYfOKOaeAroQsaZJ8G0AEmYVWPpWvRv3oMgqGDjfQ9i5OJb6QqMA5NV1BClVp2oHjUX4ipqiqDczgHLVyaZZTzrlfGs9vT8STsmTS3/M2UeoOIeNa/3UDJynbcDoGfFBmy870H0rdvhX9mSnLXToY90dxQUylVBUzqDTrcet0d3o3hvTd8HhPAh32fuI8q9R40Ds4JjFf1KMywYBEfbnCDei78b3hQSl61ahEZJYW3RiHQwGzKE6RKY0K7URpYySrHJtRYe489pMiYVNf4DufeEM6BGqLToVRcj27qXnChq5i9Obtt2lpnxuxXqNFZssvPDsel4wPhcZ5CBdnGPmhMhjBqPTwIQBzZXXwAANALLWRic82yiEqw2WwKL9TXLphWHyVQMIRYxBrZdguOPflmnw+jTQrK55QPPFo6y+9hhMfRurnOKWmkh6LlazZB6Izs9YfuE3eTts0oFcByj0zpYxprjeUyCs6sp6oDipbf+BE7vfwGHvvTf2OSS0EdfRY3cF6GE4mjzlMv7YDxHzUDPBTW3CasSNQ8lIfdmCkM7r8Cpl5/GyEW34NjDX/ThsnhmnRzQzkL1Co9memxKCs0KWqfWGhr0aM/VFYSi5jWOyayPgoeKMaoD5XnKXA9YCr5UpKJf4l3IjSz/gdAL1mQiYv/YRoJIL/u56u2fAJrmxCbq/nJLwZi0yxhnMprzmlkIWFTUDOiZPAunXnwSld4BSynDZkbnpnGKUgCn5sf0kmQTUcmmCw6siQViMDaeA8Cy2+7F/HXv8JpYsy7K8cxE//qnqs3rUQPSdLRBIJApaKfrgJLSLenwU0Wt0x41H7AdaoRHjaWoWRbo3kE0Z47xGBAQWsdqPg+hsS2VqlBvaOcVmHn+u7GixhMGxq56C8JTsxiI9wuXCnK+Tsak/l0GIaIH81TwzPDJ+kh4zyoU/4bqtTomrn8nmjPHnW1EnHXmm1x554dx9Ot/q+2dom0MSv/5KpTO8kxFrcXzqfoufKJFnKGPVNZHr+ehQqiL9oevZ5fbHiNKIv1Zruo9+qo3oTE2Sd5L3m+T2ZvgPYUAACAASURBVCR3T3co6WlCn1aqgBThIaMZEnONlSGvy8KdBbTuO7CoqBkwcf07MHzeNagvWeFdVxy0NjeyiCZjUGWTFfMctVQhYrFQDgLGR8L0fQfVOmpDY/p1S510oypTOKeSwHAWBd+9a14IIgVLtgL60mAozK1GOy3lZDIRnkGg1SAFH0PfsEOw1GKmhdFj4Kx5729h/uRRPPe7P8GuY4RnfIt36JljfHOp1UeWYcWbfs6vbRcS3mwCD8lgsqfSxH3Bj5mkqxgIpbBvtyfNk4GS6BBgTjV9a89B39pztOtBN+8CafccLrzv4yvOw8C+r5uLumgVDH0c3nMDjn7j7zFw9sWO6mbjuO5RYzfvBiOcN+FHvE+ovIXYGLv8DsvdiLa85Ij9JZe2hz7Sv33YT41tBZN8pWKuURY7cxS1Lp6dOougVs93yCkgDxDmWOEoamlmN2boY1ExOZ8jIlF2CItx/D/rcFRGGzYsGVbPivEhL+4xlHnMNuaWDRPFnGnVOzhJdcRaTilqqUPgzJ/mnIseQ3Gq9g+jMb4qT+uWW60dC7qCF//diXC6eFN/kphEzXzb8sQqecDxli0kgacF+569aaf7QplJR5zk2tz/QnunRjeIN2xFaVJUoguP52lMrMaGn/kMakKWSf+tHwEqvVlmRHE9qFbLDIP0KaXGJQd0sTJAecstsBu5Q/K3zxrbqEVlq8xEM6b3XR1bDQB4eng3u+2FikWPWgH0rt6Gw//259i8axd+aPsU8N//OLqRO/TRgYC54Jcwsf/MXVPYtHrUu16a5tpmMY4PaBzYdgmOfPV/5+SQRqNexQfevBs7NzPTB4tIHZaiVdlRln/D0bY4ZipEIGxOuu2XV7sm8EDd87PizfeXJsB/+F0X4+m95vPe8iOnB0pMz28xdZb6Tso4m83wOj78rosxMqhnYgy0X4q1uk1CrThfP/AjlwAAhs69CnNH9mP0ktdKvNSqFZwG0N9bx6kjyS3KkJXlrZ646b3oXb1FK+PHJGsTNRAK/UoZqcoydAivpq/BDdVtEzjDhjl3pN9mWaGPrFL5oXEZBNn4djZuL0AmEynpGw0QonfLxcD3/xGVhmWPaQCsfMtH8OzvvC/9O8HqZYM4/ZyzIcs997fRaUNHT08NmD2F4f4G9oeMtPjW9PwCci6ll5w7iRP/IhvTf+unr8LeVyxh0wS2bd+I/33kl3Db+WvpAgvJwOTAoqLGgWFADpx9Edbe+wfYODiKoydO4WWiDNcr1QwrzkmRnclP28zsP2Av373auw6AdE8ftWE01YN6+rDug/8Jld6BXIqaa8/RNRcYPlwXXcIbaN7IaiKSb3IIRJoUiTNnzmkJKOt1RRHe+zeVZ3k7f9tynL9tOausz5DI7RCoVFu1/YHRePk0XH1rmgo78ZnsOXtZ1Ha1hrEr3iwwI1vPKw6vZ6p6BhUM775Gp+M5OELD+Ury3Kx2oKgKK/cKGjlEetVq0CJFLef8W6bXXXnv7nJceq2CwSut/KYUDqcoQu1RK4yo0Z56FWe98cfQnLkH+//2/7EUD1AfzeYTaRxWIiNKOVwV+D5a+I4rlUqUEl/eVGYuz2aFR09FT72KE5AVwvUrh7F+5bCBvkEGC4BbX2XPMHmm4MyPCSoBiducOmunNhh5nfQDi9M/WG3wQh+5ewZkRa2dwkulbxAA0Jw5od0TJ7Jq/7CSUrwbEPeUKFC1K/5Z9cKqs6Vve1xhoQXoTOij5d4ZZFlLoW0sMB2S7KhXCg/R/+IrqMSHl5eb9jyD0eJP7AdpTfsMWIR/uldchjW/vpwfmcTKux7AidB8Rpw1M2WaTERJTpUXpSaEUFFQiZTYKWnslDYE2zt/+XiA8pyjVtTDJNYPKlVU+2UBX/3sfLOvEi16lpchrYdJ5m7n4CjznSfyYDP9bZZXYQ2jL/esR8fYcRRzS8Fnzrq/qKgxMPHqH8XYNW9Dr+V8p8DwlzonLL31/WR9n9BHp7udOT6Xve4neQU9UO1NFDX/7HF8tPYDFBXIJF67qZ1UWTYPtCU7fyux8NyBvToZB+1se4Gk5y+LpPp3lxk9Jt/6MUzc9F7nYay5pdnM/ZSvfhsQKIqsBMJsnT1SeXNN37odaCbL/NINAIDe1WeLTCpNyUKw1HzhuURsqzVzQ+7hYNlT7d1IWYots7mioLhM92K7HtVBu5Whj36c5C3rIuVeqwPRaGpUOlr4ko1JhNRfEVyef34bBjCzfgvEi7e5wLGoqDFQ7R3A6MW3Wi1BsoHC/BEM7bySrC961KqDeqZDsRGnFQvCxGDB4DmXWe/nQRL62FJFrVUfaCop6Z9FdhaJYwHLHbsm09BFNT+6P0BzWARb1sduQqs8nZIXWPyptteegVEfXYbh3dd61ODylViHE8+ZSdHogndPKEGpk4qs4NhnV/DVBZPbse4Df4iBLRfoPAZ6f2aKYzS2yjT6BB00IFEodR8RV7FltqkZmhhdN379OzF66e0s+o7W7Xddj1Aw6yMJUmoVx61cQD/KxGwwaDYGsfS2e/m8BGZaBGvCJTWZCL9JXyx//c+g/6wLUOkbNKwCyl/CM6lPVAqbJZ14/YMk4izuUWsx8iQTWfXOX8LcwX144Y/vV2gxQx+VPWrt3Mxa6RsCADRPzxrZUtG/5UKc+O5X2G207nFiYUX0TqQZvHhW7jIsYz9IE1ArkS7XnfaoeYB/ho2SakYcs7Zc1MTgWv0jv2o992bNe3+bxVMejF7yWhz60oP2VPZeaM/Xw4uAsIQQUft90ntq7Jb2wwsir9WBEUOraePZT/WdMJSr5ODw0YtusZcrW5EumtjGVm1oKda87aM48tW/LIGYWKp1Y3Xkgps8SheI28gR+lhcQPes79Hesd0/jM07LmfXDwy/qVKBtVTrxoLpSAoTKlIyEfU7pbM++vAfhtHm1KKRLj9IxuhFRa0kmCYs9n5hYdDXBpegNriEKMTNwtW5ETy043Kc2vcElrzqTcRdfXHeeN+DAIAnPv76FnPGQPKyBKE1DA2KWuldLLlkdStg3rj6TliuOzGDEs+5vxmF4TYm8qSc56M6PIH5I6+0tA0V+njMH/rYWLbOer8+ttLJTV6MXXknxq68079iptXEf6o5UjvvsbGHMFLfSGxYa+cB7VpT4jykrjcMRa1aS+d0/aZAO2wKv0t8V7mTOZmjYIKlG1EfWeZFDSjRA9ni4WDlsqhSRRmACq8PhJGDpzHFZXmKlz8vJo/awtIoxCMLuEPYSz7JDrv14Kpgmwsci4paSTBHwnEHEzOVMouZzg3goFbHxI0/Qt8rq42S6BjpCxNIqPyfwHgoZF7mgkDYU1WCV67em9LtHNonLFNC0cOn1+DXj9yI39hzQ0vbXv3O/4D5E4eN92XLocMCzWxTC0mpVLKrEhGeJ7gIgpSZdo41OWQvu9xNi7dqbGGWblECI3JeScZmKjwJCkuqDEMuk58D4VfnFWkJhNBYnMeSzlHrwA6VVgZKF/Yk+jrUWjgHignmjAdeswgVNczyEBn4zHvlALuhSLqT9/Nghj7m/v66aQkoCYuKWllow9yTnnDPdBl3MpFEK9FyS4rQv731+HDGGvdTKYG3ICgsXy+//adw5Ot/4/SWtARdICy/5caz8dm/fAwzIxtaPl6q/UOo9g9J1zZOjgAzeajxeO1pyJbqKMTIkmjaMBU0luU7ysKElW/5COaOHiiVpohQFWgM5Yb6oiQmZ6837PctiDXLh6zdDcAa+WAThiqGeq0IlQuCSBwK0wzBFo9a0fVEIN1TqwBzxciVC5vk6tfvpm2SK+/+KOYOvshrM3/z3rCG8ZbY+Oilt+PQv/xpiR41pmJkM+YoY9o3Y3HfpXfg2PPfQ+OkZc4T93wxsz7WRpZ68SFi2e0/hUqjz15IyjIt3+rvNWeJFftcPBLHZ40NY2+6q86ZKb3mw6KiVhIKp5xledQ896iZ/l4EjUQRFqyrtfhnrRYJxu4zTHP2tZSNJh8JEbXhcYxdfkdxQjmgGuLbA/nFvPm6rXjzdVvbyoGI3/ipK/HEx3/LXKCg0FurqvuYmFZ3IXPs6h/9ddQG/A+112lmP/vW7yxOz9ZU3G+qQJVFQka/entq+PNfua1lfHzqx1+F2X/bh8P/9nlzIc1LIwpHRPhWi0QTu/CphEgHOo+ZQ608j1qtUcd8LkNGa2CbtvOHw8n91bd2O7B2O6/RYgwUBjfrIwdBvRfDU9ejtiQ+y6woUUcWQ6cn29K+b9Rx0OjD/vVXYuWjf+rco2YnlJWZfOvH0bvmbEthOwa3XWpryHlNW1sctb2RhD23aO/42FV34cDf/BFQ7a5MyEWwqKiVhLJsRPZCmZBlL2a3OHUKpQkiJX7gohCTWpPFuPr4d+/kWTILJSu/0h6JoIIgiK1Obc7WVwo6Mv66a6yLEIdKst+rNjxhKJyzDd94/yBAY7y1e/dainQqNLmeWz8exq66C2NX3WW8n8wRobgfK7lnI6w+U1lTgFVGI8KRcuxRszYv0K7U6i067zpfJ/GiVNgbduLiZaXn79zcHwQBqkNjmC/gJd/woc8CAI58/W8SqgV5sl/kZ8WmyBD3bHvaAujfkKG6KP/oslDWRmPlRmN7ZSEw/gHlec1jWHqGPHvUXHJsHtqIEhm5khktNCwqaiWhLZOpkkrZUjD6r8tCH7td1Uhd+cIEUmn0YvKeT6IxsTq+0qKn0Bxqqle0Nc22Ah05aLLFQ3146kYcmeZmfbPQOf9GNJausZ7JmAtiAhxG8VLOllPnl7bON4Yxlrl/Wts6x/Suhgw6Mh64z/1rgaZm4THIJEy5TIy17/89MrsvC9XsfL2wC4wstpTknY5IafV8avO4BkGA1e/6lZLCmZXxlJuKLwF+hJH/q840NWNVn0wnaO375q0NNt+gQMGWXdjGQzPxqHHrLCDhp0VYVNRKQmFvPiejVhLf7Bv6eIahZY8XTyCqd6J31Vl62RZs+E/HQEDRWUDvtJz12BOtFfYmbvwRY5IcHwRBxRoeyF+klfAe54HXSqKaBTpHpHvUUqWhi49eIEKpU1jYbqcHpT6yDLMnjgjGKcozQe9Rqw2P52634jwIPS/yetTEyAo1g6g3sej/ks5R66TdKwBQ7R9GtX+4ROrlGByMVLSocOVcNVuyjFzfnsuLH3vWuZ68trzvgPhFXbExE7JK6dWS7LauubvzBpxuwaKiVhJ8Burk2z6OoNaToxF9MbUiFAT/RbiRhCg5hd5WdKkiIAUFhYUOgnvgeqnI4UFZefdHUe0dbAEzMrzeXV4h3bTomehZFsmVb/kIqoNL8NynPQ5+bRNU8cIoZLTao8axjFtC1an6zqyvhfdB61hxx7/DyWceSZPhSApLMkbK8lKK5zPVbAkL8qBoohO7uOpJLP7fuaGZR62T50CWajQoKYbXs7qPyZP+9niGcVMpSiWyG+Zbv9qzFdJWGI3SUPCFJNV0FouKWlnwGNC9q/WNorxkIkxreFcd8MudnDwotip1bTM+iNEixKZLjTnOIV/jUshRBYG2g2MBTWoLhNU+cWN/lyB3LhrJuGAVRZIKxhK+CUE6mmo99d6qoXst5onzntTkT5LV3KIYtHH+rg6MYHDbJRQXWpbhoiGKlZ7+jDZ1EHIZyDv3WLOJ5NMM3A61vMyWO7atKkML9LSWrN8e4YW29T1X5KOzTOJRQ8dlM1ZWS0sYsC0oks1Di5OJnIlY7KmSUI4z31XILWRJxEKHhXYRMpo+Ewjdp+X1dSD9v5BeYRpa0tZcIl0cJtFywQSSF5hUnJT+aYWV3je1dbG2HGfxtHg4VDjJW7jztVqt4EGwKjLjEuP9iGFhavmC35hkTGiVopYTZR6CXHpEQcs/q7JDAQ0Iffcm0fBOluazjYAyoLjYTT1qpgOvWZc8GiwBNsXWqvSG9G+fdJnM0McFJPK0HIuKWkko/m2Vt0etI8kcGCgv62OLPGph4lFjhD6WzUOQvbUo9FErUG57bUEbD7zu5nj2Niy8gTGZiLoIJ/+3Qnksn6QK3cJrEjK6YDykHinZ6BL9soQ+and4B8SWAfkcNUXRLNMYIsl75dHNu/bR83neA3eZLjU2uU7M/Yny0X3rjlP+Ue779F+lwB4184HXsUeamU2x7QhsvHD7w19Rc85n3HI/AFhU1EpC0cmUZZBghz6qwkrseu+iuaEIivZ1bWQpgp4B/UbiUWOERpRt9ZaEuEoAbeJbQHNVujB1+R61bkTuoS2NR3foY/njtz1w2y+Sua7Ve9QYZbT09gJsE77xXu64voQhRlGBV0fWx0IgjiwoRK7wYdwlhj6WjHzKAx/20McyPWplCd5UfX7oo/1dl8SOqWCH13HvqIe4r16uRAdwS7WlgeOjqJXjWf1BwsJcrc9I+OxRc4U+0opZO0OTuhlrf/x3MXz3L2vX0z1qgdmjFgStsfJoVsCMK/VC96PNTo3ayFKMXnp7exrLBZ+XZy87dvXdGNh2ib5BnuEFVir4le86qN6q+GqbvhOvdshkIhRNV3r+NkB0qGn7Gcv7oKmz5UpBzgEgeY6Ux/Qm2YJoi9aC8OG2ZJlrj4dEmxstoY9jV9+F2pIV6d+0UmzmN9pPzlMMI/mLYyxpg+ec+s6Jm8mncLQyrFxRDLFeDrU4u/aCX4Pah+4KFP8BBstCmwhjzsKypBzEvzrhcwilCaF7QE6uDI9aRqB1k0wU+mhS3Lof7Q7VWfvjv9vW9nxRZm+MXvJaAEBz5rh0vdJLeIhJZjy8K55oq1PTuP+2XWPP3U4mkCieqeiikaL2TOmz+vIYV/coK6cJl+e4MryUK374/8LcwRdx7JEvFaZFI6ei5rPHhs3DGeDlL3GeSMZP4XBKiieLQ037noQ/e1efjbXv+x1872NvQDUIcw2fMP283e87i3HqbNZHTtRF9LNiuqNMZ3lCHxcVNS4WFbUugV/WR79kIvqNToG3cNWXrrEXKGXxoKyIyTlqFo9aovy2JHQsm8Y7J4AWRzb85Pe94o77UBtd1n6GznBM3PhuDO64HPg/j7DrlGnNbOfItJ9UBASNPgBAz/L17WDHDovhhxZWXR6HvN4in8J66GNQoketf+N5AICjD3+xMK1yYVacfVEfWwkAqA3lP2dO4qODIWJdGfro7eHkEyCfl7nVxPjVpjcyA6x1W1gLQTZriUoI0/+p9SLnQ3iOg8UIyUVFbWFB25xuLEhe7bR9j/O9rXrHL6M2urQ1DLgyjcWhj/Y9aiWdBWNBUAmQZOfP5vgFNFtV6IWrf/Oe9vOywMA2AAjjYXjqhjwN+dfpQqhjrDY4ism3/SIay9a1tl3O56jtxbBXSu6yMkrmAItnIuNb79pzcPyxL6M+urw8ZloV+pgTQdU258d9wlxAh8+/EY2la9C7bkcJnLUe1GMl2ySoMdPreXyHhpbsUfNp3lzfdz9gUAnSPdnGAZIebwFwvK2tVcz1iAqOdy8dD6aEKR48Z1tMuPPcApJ9WoRFRa1LkHwAfbf9O0sp5VweEy2Dq7/Te9Q433LPyo0cSt5tr/vgH0lCMMVL2HTHTqciVwuEqSz6ZmFPTNlS1GnTQHegozpROpQUK+ZCUvwFaGOLeI7e1VvbxocN6nwiHyZtoeA2zXvBb94Xw56i38Pnvxr9Z02Vq6g1S1bUih4dYOsjz24Pgor3WYR2enQobDugtr32J/5vVHr7DaVdaJ2RU3x/+r5Vjwm4AGvGqt24rgfGP4i/6UvS8p4n9HGBJrTqBBYVtS5BOsz7hsxlPJOJdEMmPHkB7Bw/1X6lX8mJh5P1sfUb/oOgo0cIF4avBXoRGfjLHRWqxehw5hk2HAzuvKIwDX9oG1DiH20ebBzBxHKwK2WBzuYWz8QwTHDmLEmZFCI4SlXS0H3JRLpJhlbR+tBHYhuA4U5taEn+ZtKQt/wkxPrSfOeTyZH4DsJ4J38lB3Oh8/3IXimKpXaBpSoTXnU69DEvE7zQx4UtBZWLRUWtjRjafb3xXnaGjuWD8A59lAd6pz1qZaFVC1dqAbfuUYtR6uZzog1NkF5A7y7NcrWIrkNJG7nH3/Np9I9PJETj/zsxRrv3u0jmE1/loaPOTimZSAsZET1q3WBQFL4HTa7XIlTa/II6mJ6/FclEiocY+EUUaaVt1XM8bpYryHSOmliwW+argPypIlVCSYNY9tsnQUzonZ6/W/qsc1j0PbYRS2/6UWeZStVmGUpel2PgdnphMaA7uLAg2aNmS8+fJhNpjdUbQEuVwHYgm9M7L4AtwhA21YKwk7ADw7ZTUxurWS3rozk8K6Lp8Ha242HbpKi1zKOWN+EK8ayPnZ7EbFhD3+5XyzfaPK+1/q1TLUTXSj3DLc362GZ4JObyTSYSOOiJNFWzeWfA6H3So+Z4Uq/QR8/0/AtbHCoFi4pal4AzFtMFnP1RqNtX9Xpj196DvjgT1w8W9L4YPPcKVAdGMXTe1ZZaprTgZXJG2KcW0GTVySxl3QivdNTcvvPs4sSaraWMz43uesfttm14JRNhKsVB+r+JeMGHZMloupDWEpSuqJV/4PXRsA8fOngnGss3FKNdEOUeHaAj9YdvvAgDZ1+sNN6Clto+97gN12kf5OprDyUmzRDZGUUtbVVKJqIiuxIKs1L0r8C3aLDw6bbF9PzeWAx97BowPDXcRABJliH1wGui3uhFt2D0olvYXBZBN8UcZ1aurE/qI8uw7gN/4Kin/igf0h617pKHmaBDbxfRBUjDTop5hLtlWHbKKMBpNw19hB4JYa2vCosF9/Z4hbw7vH6loexkIglysiw+q5YEqeMRKq1tL13SzrsNy7dFiXhSxaUV6fkLPk8QECuLxcDgDIVk3rMyBMC93nVD6CPHWqP/LnUlZ3ukF+WHBIsqbZcgWZutEyMzmYi45IhYHPbF0ZbQxyDQLW8L6OV1Kr9Dt8JH2BHLDpxzGaeGHzNlnWVE0i6fpBudFnwsSM9lJOZrazIR+qDpViYwyiCeo9a69pIU3d0CKWugci/TmzszobXmzM4MqSLvF/WXH0WJEvWH91xvu81uv0KOeZtMVkHWfab0/FToY2fA4SGgNDVn4g/+GA19Qx+7eY5vExYVtS6DXagLGGWgfVRZ+fYPeNE62U0etaKLRUtDHwMQ/HVR37mwqKmVguWv+0nLXeYCqtzPUsaXJyy11au1gNbsUPUaBeRP7ZoWfmXJHukFxntqV+SjHPpY5jyRk+ku3hfcUqOgq+0yB4F3Egk+GkvX4mjYT9LX5ydLsF8upTiRy9zlOpl2SYTkQbYwroc+ynczgh6NM/dJd7qPugmLilqXgWU9cy7Yib96UVA2Ie9aUQFvkikKdYFcSG9ycYJV4eNR8yXtOQ7LEvo7/JZTL1MXC9j6XgxBuSX5Nux/tXnmSoZk5W6pR63sc9SKVbd5BDpp6ATa894B+elCrlHYA2WJI66IIZ1lNXSVopn/2JL0GAtziYg/IVKmYyCfXb2gW5RCyvgqnY7g8VytjOo4Q7GoqHUZSglvMXwAnU7PfyZ9li09R41aLBaS0p2EeiwgllsJv3Hv+ZX4flSeCS5Ka7c0uK3jXQOrB0G/loW/q6GPJSnXnA+yXen5W5T1Ma9iYd0anv46Q0Mf3UE8ZbUUkWyZkchw3aW4AagGEW8VaiCw+4CzR41bttUwh/pKV9LBwVNGOfBPz7+IRUWty8CyEOc88LoTU0OpoRNdgI5lfVxAyLqm04vRGYzEiusp9PjvD2BRLZGWH7r5O0n6ujo4CgBoLF/PqqetAc1iynWWWpuztogC3MJT1PLD4lHrsNeWVB5Khfn5WpGevzx6phuO0Edbuv2q3zcWJf6yKzGJrhMKbXcu6yM3TDNGK7IQs9egkg5IPwOwmPWxy2BTAMK5UwCASqOXSU2NiO60R617BPe8PdGeZCKtI90OtCfpwRkK7sJoEXrIO0moYLUOAKj0D3syJkPisq2ftSMjXxeh0ugDAPSuPhtDO69Ez8pNOPKVzwNwGXqU76dgMhGfHgra5FErPfSx4CC0KWM230Nb0K7QR2bSm+INtbcffYyqlFLsMlhkn6VhDEpeqe6dr1JIGVATN392BaB+e+D/b+/uf+M4CzyAf2fX3vW7197EJs5L0wZcTKKj0KBy6JKKCEjpGSEdqoIi8gMIdHeqqpO4qrgtSqFUIm4k1DsUxD/QgxMKVDSlTYUqhHQSkBKQiCxBi5Imqd2k8UtiO/Hb7nM/7O7szO7MM+8zz3i/n1/8srszz84z87y/eF6en+UJVtRUI7l5xfoqAOeKml3ClPTQx81AT3IjzDw1LbNJ1hJJUaCjFMmt4m+cf37kQyh+7mvo2fdgwPNbFF+TqDQpnKQNHDyCbHc/evb+U1PDjrRi0PCaCDhc1X7ujtXJYxr6aFz1MdS1RPyF2VwYNwco8RECCTR8ebpnXB803CFvtkdp6kFzeN34kq8GWIfvY7nCa1KsJqlJ7q/GepqX49rQG2kUbmRTDauqislIMvDy2p3Ke/Jd8oPoQx/DClU41Hos/YYmhqGPlg1vikWmjJ7wpyjMinB9X/ksSWmahv5P/DOynT3eAqYMtVIRmUx7HoVPftGy8CedFmS3mEjAve/ciKtHbehf/jOyY/si+apJ7dVXP39My/NbnjvMoY/6UYMdx+PHG3vEZN/JawNs5VCVz2Qc87vk56jVzipvQ7XoUWt6peETHu6TLZ/9KvIjH0J+2x7Xn2l1rKipRjb0sdqjplWH1EgOUvuE+fMpKuREzu+k89rHYl4yOU2dU0k3QKdFW2HY/4fdLjARUSHTqkcoiXs0vcNsJfOCGguLAeeo1bMDd7soWf8erq577sOQdPsJv3z2qEkqwYnnmjENfTRymnfl75jRrvZnOxfTxfL8+itWc9Scwuswh7H22DWu+uhun8yImOaiNr5m+wfMqz6aln10fer8yAex/asnkGnPu/5Mq+PQR8XI0OuzCQAAGGpJREFUCh7ltRUALuao6avuVR6kJMvLQoFWpDDFsphIagufVdxHzcQuPnf+63/Vh7Xp73V9UABAW3WhikQlUJIVkYzNio+7OVEVQYc+ehLj/niZ9ko+lunoDn6wgK0E0iTXQ0E/Co29PJmIesOtojvUvKjWMxzV9dMafja9UPtT1kjivwHW6VsJaKYsceiL/4GLU//n+3xBGPe3dbMqpu2llXwmqHSm7NFgRU0xsqGPYr1SUdM8tkTo3d0J3/pKbXnkey6D//1WrOz4t//G2vXL5nNktOaNilNU6VF05K1ytLZ2+dLIEpl8F7aOP4rOuz8adrBSQX8OEw6HX9Khj42FxZBW6nTVnxZjI1HnBz+O4ue+ht6PHgrvoL5vCEnhPembzBAnxcPfQM/ecHti5EMfQz1R9aDBDmMcmCd/vfq3h/NZ5+tOB5A3TJo2lDas+pjMRuYuqlwWu95bv9vnhtdepbQxLkwpb7rffGQVgPJadTERp4oab2xHgft8QrrGueJ29Iz9o/nQVr+nqNZTD3OKAq0IL3dV70cPoa2v6PIoccRFDOfYJEmbdJ5Mc5da9YWY91GLWG2+ZMZxKH88YXF6rfvDnwQAdN79D7GEST+/oUzQv/8hZDt7ozmRxe0Rbq9qSPexR80dopJKedbYd+Hiu2v1RlW7d9cfO83dMSPkJoU2roHQvNG13RE2ScKsKPaoKUY2LCCTq1TQnOao6YmrPji69oMPU1Bh96hZymSiGx4Sh7QP3QxZojFZjYtMR5SLh8RfIdcb5xPv7ohA44bX1Tlq/tMc99co6YUzgvM599jFte3Y8WHc8/RpX8cPJKb0VBgq8vX9tkK8HyJuuLM/uoc5asb7QNM8htnmvbWpKK5CEBOLzrB3B/fjwL8/2fBGTfKX4XCRxC0bemtYUVOMrOAx/MiTuP3Wmy7mpZhbQZIc+ph4ghSy2vfJRJh5WlfS0pNobcaycyBeCjshNwBkO3tQPPwNdH3o46Ee198QIaqTFRYbXgurR82FSBugIhQ4dVQ50Yo8TiTjS0K9LOEsJuJ5eG7D+WSVT9McNU1zd2M59KgZ3mj4PeH83GrYjkWQpKNVfS4m4p3Cz2ZMWFFTjCyjbC8Mof8TD7s4iHmSEEegNfObrug9atnoxpdbL8+fIo09upSo/v0PJR2ECKXzQZHvo9a44XU4i4m4mueazstZF8o+amqJeluG+pLtzfdHJsQCeP34oU1SszlPw9s9fAfzqo8uP+fybUJD4tNSZI311ulD4EkigaW+kz8E6Ww+28SizTB4xwcVx6qP5mgyD19NA95lZnFlNFpCN4n+9RLIUdM6VE+6mEjjQkIBFxPR7wpXDSetWSQwVpyVu6OS2PA6ilVVRdR5Z/DjmobA6utuyOYvZvQ32qa/YVVQIyOpvDX2RnKOWiJaM1VWWRjDHBo3HK4t089nqS7gPmpRDhHKGBL/NNKaJiCTW2mJdasGpVg7UKPdkil6joU/g6D7qHmQ2jl/tUqA7wOo+73jGo5q1aMW7vMVz0Mr0LjliYceNcPQR/cNIw5DH00Vtep7ExttEtG1Vzgh7tj1kaSDEBiHPiomG0pFrfqzVkETlQ5vLiZixe8YyHjnqDXut6U0fR+/hMPRYlrx+VZ5yJqMrPBtN/Qx6BA4d9tdJ9UvGxK/Qx9VnpsXeY+a1TWr/C8T5vMV8o3lXDFyfGcTN4vKuA9ITb2CqkpjuSjXr5H8kZFVQqNNKcJIie6e+F+lK5FusaKmmDBbNOtDXlJUyI+dv8Qg2lUfVW7fdRZnuhj3Utn+eGnRDdInkOoitke1wk+yoYhC4/Oj93QEXfWx7OL+SG2hJuCG1yGFIhIRVyJF0y/Gc4d5ZcJeFEc0/GUTVg9fwTT3XA+npPcbziNIrBe2TyatFha/yd9vrqiZ8hhh83tYTNsa+KNlN0cVZ3N8i80khESssZVZwLFzvuUE3dg1zEnWjazClqYieFxDH3c/8T+bJiFOncSSkoYTp7RiIQt104qytaGPccxVSun1DEzhHrXINyGvDLeBVTE+zDPrDQ5R32JBFhNpXPXR3acAABnNaY5avWzWok8Z+cRSjmrCyCib9lGrLdPP5KEm8ApUmQhXfYTLFdpUFVNhz3Hjd9q0jEWfNJKv+tj4WrDFRGrc7XedzusZlNLfO6bl+S33wgqzkhjaohoeP+8lbo3fV/K5sqh3NjYuuGFHKDTmwRzVmtU/K/9qaHS1+6aqfK/NSt1mpJYVRoZhXVGj8ETZymlZiEtRHGbMaXvL8zacUeECo5GhcJJIiCNfQS5qsoqa9YbXwQvszg9k5L03kfM5R810H6mVcMUVJ5b1tAgWEwn6zHr9uKd5doZnTGv6xRQKw2/yXjJNn3qiGQKf1NBHr9e++t30j9kN74zw+6Q9SQoBL4Fioih41FZBYo+aQcBLEe3qaAkXggNjTS0oN9OJbMVQqbcq2DK23ZMl8015gF4p9bs8v5ceBV+nSF7Am0/pCn9swzKNQx8bC+hhHD6uVR/NN4OXx0Zz2aOmy2iOLZPC4nsnfreZhmPKaJK/1F9MZLNgRW1Tqxag9AadxJOHTSMT4YbX0LTmuEpRmqV0oUdxvHZuRVCQVEVjyTKkDa99nbtF+FrtLy4Rx4mQDH0LtUoR8X5ioTREZ6wqas3H9XaljFNPVEmwDN9Aa/pP87sSLX+ocs2So3DqRL7ZbJiaorK++iJdTCSyQ8dCr2zwhgPgezBW7Gf0dgarcyRw46b0YZFVyJs3vA57tTx7qd1HLSCVb6MkGm8iTbqDfh+n56BpOIL758bco+buc45bhFjtT5dY5uh3fl/z2pWmtVOY10eKFbVNiXPUHAW9JFHOUbPMyFIUhw7j2cleWgaNWmf38e94ndoeSC/pR3WOWtAtQfS5bhJp3ZdO5zf4LdqTaGS9mEh494MwztWKUZRRm9Ey+jVyVflK+PGq95BZDH20CL58CKzqudTmwdRpM7JJDBKZo5byfN9OpBO8Na0pDUxTkhjX8vybUloqHprtH3GeOOZzh8dTqEU4y/O7ehpT26MWcB+1tDx3kZANfQxRPFPUrCucPtTzeIvVEGUrZTYHyPCZpO8zq3C7D5OxMhp17q7QjL7EsaK2qdV61JJpydrUohz6mPJ4au1CjwVPy0NXfvhrVGmh664X+tL5nTMeKkS1noigPWpuaC1aJGjVIZ+A3YbMUZ4p4KqPjq80LCYSNF2UXRgBxx41vSdR0yCEgo2Ykssjy4fMm1+HGJ7mE7W81kyVNz11FqJQfaVJ35cmwgKiZSEuVcNXOUfNxMuGq4Gel/gueErrR+kUeMNr9z0mrVphSf+2BOGKJN8Oa9VHrfbDfD/b3t1+GzgkI0NM10evqDke0DbscfFeKTd/N9N3ZP4eG6ZOm1CtlbnWvS1MXe8UisjnqKU3rpz2XCFn6l85DkwJwltPYLDFRISndpO0x6bPpXtauuVBUpEP87rEtDx/aImn5raBQ96jphnKX+rcZ8ZVHyXrVep11SRyJPVzwbiworaZ6RU1Dn0MW+wJborSrAxbp028zUfy9akEGMMX/80Z6QariqktAhJLmqNMQdKjVI04UFNYc7skZ6j+DKdHLaK3N39S2C/CIyBcPDKGeV21uqrvMAUlqZTJ3u/Q+Br1jmqtjiWqzchmDy6RwP2u7iOWjow9lZs+qhvpygulAhLH9bc8R/QnridtLXSTxbiPWhzz4CIVQkVTa7FKn2gYgQNEM/qmvo1a0GN7+7zf4bz6yCTLoY/Vn0I4Dn0UKja+GbYwqNfBnHeHM/8V9fr8wuKcrSlwqnzx4kUcOXIEhw8fxpEjR3Dp0qUQgkXhaByRzFs+LRqTPQHnpbVVobkeMtIqvCwcURsmE0CEl70sae2JdXH+Frq16j1qAeeouXon8wgyCvN+iGdLDdHUA+bzfLXnzbEC47RASDVN1zTpvLc4eG2st6+iNv67hRLkBASuqD3zzDM4evQozp49i6NHj+L48eNhhIsCMU9K4Bw1ilVah09FxN/lUPMa1luSEw1GOnua/apd7KD7qLmJtBZdTISA6CsP8S3obpTxvZhI9afDc1NL320fHZ9L4UejuaIoD5F8/h3FI1DKPzs7i6mpKYyPjwMAxsfHMTU1hbm5uVACRz41jCfmHLUUaoyqFKWTmYb7j9yrPauBrlyEj7nV/kFxpioteUeFtI+am6vXqsvztzbZYiIhnkafoBXtPRZeGmF/XeoNVmU4XiSLzydd8XG7j5rQzI3+5lUfOTMtLoGemJmZGQwPDyObzQIAstkshoaGMDMzE0rgWslN0RPasbS2HACgY+cYAKB3oAgAWC/sCu0cbuW37tB/v65tCXSshRCvUXt7OwDg/fxOT5+7gQFX76vFgRfXMsP67/nOLgDAQlclfD3FYNcuTj2DlbCu9cd/v6lkum2H85sa+L0vAaBzqHK+jq3bPX/WrWu5Spwat5DIV8/bFeF5a7LFyvl7tg6b/m98dqK0JDoDff69zAdsX5tDv+X/O3Z9BACgZbK+znmnr3LNuvqsj2+U68wDAFZFm69zJaV+jYJXAlZq16sjnmtQcjkebUNEU8FZrabTXYV63nZL6wMAZLLe8zE7ua2V87T1bw10nK6eXgDAYrc5jVzurX6P3srrM1lzerQoumyPuW5xbTt2fhgAoOU6ml57P1/9Lm3t+j03nbVO73uHKs+8VtyFni2V7162KIvdFuFdazu39WtUTwt6hrcBANq2NIe/a2vlGrcN3wMAWOqpX/Pc1vrvndVrHib9vhwYDP3YaaOJAEv9XLhwAd/61rfwyiuv6P97+OGHcfLkSezdu1f62dXVVVy4cMHvqZW0NDsLLduG7oI5Q1yeX0C5XEZv0f6Gu7O0jLXlJfQP1wscdsdzI7N4HeXOAlCtMMxduYL+bduQbYs3AxblMuYuX0ZbvgMd/X3Id1knlssLNyFKG+gpFm2PtbJ8G6tLi6ZrFMTC9DS6ioPI5ZsTYlkYVhZvofAB+wJX5vY8RFsOItftKTyrd+7gzsICCtsqCef81avo3roVuXyl8DR7+TJ6h4exdP06Ovr7sbG2hr4t6lTgjPf53JXL6N82Evv9ppK1OytYnp/DwMiIp8/NT0+j2+N9CdSftcFdu0IpsFo9k2urK1ieNX+n2nmLu3c7HnPxxg1k23Po6u/zFaZyuYz5y1dQ3H2X/r+FmRl0FgrIdwarRLmxsrSEteXb6Bse8vX5xmfcdGy79G1jDZk7Cyj3+jvnxvo6Ft97DwM73VX+33/7LeR6+0JLZ5dv3kR5fQO9W+zT9sACXiMAuDnzHtaWFzFw191oa2/D8koJK+sCxd7o0rBbN26gLZdDV5/8ebj1/g205/Po7Au/QLyxvoFb781g0HB/rCwuQsxeReeuUcChgWBpfh4A0DPg0IgpBLI3Z1AqyNNDN8ebu3oVvUPDaM+1G76H+T5fu3MHt+cXUBipPGtWZayaO7cWsb66ir6thvy0tIHs8ixKfc3vb0wHF6Zn0DVQQM4mDZp95x0M7NyJTCaD2cuXURjZjmxbFtrqMrTSGspdA5UwrKygbyhYRVbGLi2YvXTJMt8w5inz09Omay7KZdy4eBHZfB6DO7w3SjqHtfm+BCrlDCHK6Bn0VoELmvfEZd++fchXy3w1gSpqs7OzOHz4MH7/+98jm82iVCrhgQcewOuvv45Bh4tYq6hZBSppf/zjH3H//fcnHQxyifGVPoyz9GGcpQvjK30YZ+nDOEsXVeNLVicK1OxaLBYxNjaGM2fOAADOnDmDsbExx0oaERERERER2Qvcp/+d73wHExMT+NGPfoS+vj5MTk6GES4iIiIiIqKWFbiitmfPHvzsZz8LIyxERERERESEEPZRIyIiIiIionCxokZERERERKQYVtSIiIiIiIgUw4oaERERERGRYlhRIyIiIiIiUgwrakRERERERIphRY2IiIiIiEgxrKgREREREREphhU1IiIiIiIixbCiRkREREREpBhW1IiIiIiIiBTDihoREREREZFiWFEjIiIiIiJSDCtqREREREREimFFjYiIiIiISDGsqBERERERESmGFTUiIiIiIiLFsKJGRERERESkmLakTiyEAACsra0lFQSp1dXVpINAHjC+0odxlj6Ms3RhfKUP4yx9GGfpomJ81epCtbqRkSas/huDxcVF/O1vf0vi1ERERERERMoYHR1Fb2+v6X+JVdTK5TKWl5fR3t4OTdOSCAIREREREVFihBBYX19Hd3c3MhnzrLTEKmpERERERERkjYuJEBERERERKYYVNSIiIiIiIsWwokZERERERKQYVtSIiIiIiIgUw4oaERERERGRYlhRIyIiIiIiUgwrakRERERERIppSzoAKrl48SImJiawsLCAQqGAyclJ7N69O+lgtbT5+Xk88cQTuHz5MnK5HO666y48++yzGBwcxL333ovR0VF9c8Dnn38e9957LwDgjTfewPPPP49SqYS9e/fi+9//Pjo7O5P8Ki3j0KFDyOVyyOfzAIDHH38cBw4cwJ///GccP34cq6ur2L59O06ePIlisQgA0tcoWlevXsWjjz6q/724uIilpSX84Q9/sI1LgHEWt8nJSZw9exbvvvsuXn75ZYyOjgKQ51t+X6PgrOJLlp8BYJ6WMLtnzG86yDQyWlbxJcvPAP9xmShBumPHjomXXnpJCCHESy+9JI4dO5ZwiGh+fl787ne/0/8+ceKEePLJJ4UQQoyOjoqlpaWmzywtLYlPfepT4uLFi0IIIZ566inxwx/+MJbwkhCf/vSnxV//+lfT/0qlkvjMZz4jzp07J4QQ4tSpU2JiYsLxNYrfc889J7773e8KIazjUgjGWRLOnTsnpqenm+JElm/5fY2Cs4ovWX4mBPO0pNk9Y37SQaaR0bOLLyNjfiZEOvM0Dn2smp2dxdTUFMbHxwEA4+PjmJqawtzcXMIha22FQgEPPPCA/vd9992H6elp6Wd++9vfYt++fXrr8Je//GW8+uqrUQaTHFy4cAH5fB779+8HUImT1157zfE1itfa2hpefvllfOlLX5K+j3EWv/3792Pbtm2m/8nyLb+vUTis4stPfgYwT4uLVZzJMF9LllN8uc3PALXji0Mfq2ZmZjA8PIxsNgsAyGazGBoawszMjD4sgZJVLpfxk5/8BIcOHdL/d+zYMZRKJRw8eBCPPfYYcrkcZmZmMDIyor9nZGQEMzMzSQS5ZT3++OMQQuD+++/HN7/5zaY4GRwcRLlcxsLCgvS1QqGQRPBb1htvvIHh4WHs3btX/19jXPb19THOFCHLt4QQvl5jfhcPq/wMYJ6mKq/pINPI5FnlZ0D68jT2qFFqfO9730NXVxe+8pWvAAB+85vf4Oc//zlefPFFvP322zh16lTCISQAePHFF/HLX/4Sp0+fhhACzz77bNJBIpdOnz5tan1kXBJFozE/A5inqYrpYDo15mdAOuOSFbWqbdu24dq1ayiVSgCAUqmE69eve+oGp+hMTk7inXfewQsvvKBPtK7FTU9PDx555BGcP39e/79xOMn09DTjMUa1a53L5XD06FGcP3++KU7m5uaQyWRQKBSkr1F8rl27hnPnzuELX/iC/j+ruKz9n3GWPFm+5fc1ip5VfgYwT1OVn3SQaWSyrPIzIJ15GitqVcViEWNjYzhz5gwA4MyZMxgbG+MwEAX84Ac/wIULF3Dq1CnkcjkAwM2bN7GysgIA2NjYwNmzZzE2NgYAOHDgAP7yl7/g0qVLAICf/vSn+PznP59I2FvN7du3sbi4CAAQQuBXv/oVxsbGsG/fPqysrODNN98EUImThx56CACkr1F8fvGLX+DBBx/EwMAAAPu4BBhnqpDlW35fo2hZ5WcA8zRV+U0HmUYmqzE/A9Kbp2lCCJF0IFTx97//HRMTE7h16xb6+vowOTmJe+65J+lgtbS33noL4+Pj2L17Nzo6OgAAO3bswNe//nUcP34cmqZhY2MDH/vYx/DUU0+hu7sbAPDrX/8aJ0+eRLlcxtjYGE6cOIGurq4kv0pLuHLlCh577DGUSiWUy2Xs2bMH3/72tzE0NITz58/jmWeeMS19u2XLFgCQvkbxOHz4MJ5++mkcPHgQgDwuAcZZ3J577jm8/vrruHHjBgYGBlAoFPDKK69I8y2/r1FwVvH1wgsvWOZnp06dwp/+9CfmaQmzirMf//jHvtNBppHRsksTgeb8DEhvnsaKGhERERERkWI49JGIiIiIiEgxrKgREREREREphhU1IiIiIiIixbCiRkREREREpBhW1IiIiIiIiBTDihoREREREZFiWFEjIiIiIiJSDCtqREREREREivl/jMCDz5Y40C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60" name="Picture 4"/>
          <p:cNvPicPr>
            <a:picLocks noChangeAspect="1" noChangeArrowheads="1"/>
          </p:cNvPicPr>
          <p:nvPr/>
        </p:nvPicPr>
        <p:blipFill>
          <a:blip r:embed="rId4"/>
          <a:srcRect/>
          <a:stretch>
            <a:fillRect/>
          </a:stretch>
        </p:blipFill>
        <p:spPr bwMode="auto">
          <a:xfrm>
            <a:off x="381000" y="1504950"/>
            <a:ext cx="3352800" cy="11334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85750"/>
            <a:ext cx="6155690" cy="422275"/>
          </a:xfrm>
          <a:prstGeom prst="rect">
            <a:avLst/>
          </a:prstGeom>
        </p:spPr>
        <p:txBody>
          <a:bodyPr vert="horz" wrap="square" lIns="0" tIns="13335" rIns="0" bIns="0" rtlCol="0">
            <a:spAutoFit/>
          </a:bodyPr>
          <a:lstStyle/>
          <a:p>
            <a:pPr marL="12700">
              <a:lnSpc>
                <a:spcPct val="100000"/>
              </a:lnSpc>
              <a:spcBef>
                <a:spcPts val="105"/>
              </a:spcBef>
            </a:pPr>
            <a:r>
              <a:rPr sz="2600" spc="-90" dirty="0"/>
              <a:t>Feature</a:t>
            </a:r>
            <a:r>
              <a:rPr sz="2600" spc="-135" dirty="0"/>
              <a:t> </a:t>
            </a:r>
            <a:r>
              <a:rPr sz="2600" spc="-120" dirty="0"/>
              <a:t>Importance</a:t>
            </a:r>
            <a:r>
              <a:rPr sz="2600" spc="-190" dirty="0"/>
              <a:t> </a:t>
            </a:r>
            <a:r>
              <a:rPr sz="2600" spc="-245" dirty="0"/>
              <a:t>-</a:t>
            </a:r>
            <a:r>
              <a:rPr sz="2600" spc="-155" dirty="0"/>
              <a:t> </a:t>
            </a:r>
            <a:r>
              <a:rPr sz="2600" spc="-80" dirty="0"/>
              <a:t>Decision</a:t>
            </a:r>
            <a:r>
              <a:rPr sz="2600" spc="-150" dirty="0"/>
              <a:t> </a:t>
            </a:r>
            <a:r>
              <a:rPr sz="2600" spc="-125" dirty="0"/>
              <a:t>Tree</a:t>
            </a:r>
            <a:endParaRPr sz="2600"/>
          </a:p>
        </p:txBody>
      </p:sp>
      <p:pic>
        <p:nvPicPr>
          <p:cNvPr id="3" name="object 3"/>
          <p:cNvPicPr/>
          <p:nvPr/>
        </p:nvPicPr>
        <p:blipFill>
          <a:blip r:embed="rId2"/>
          <a:stretch>
            <a:fillRect/>
          </a:stretch>
        </p:blipFill>
        <p:spPr>
          <a:xfrm>
            <a:off x="1524000" y="742950"/>
            <a:ext cx="4799078" cy="42616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88365"/>
            <a:ext cx="1380490" cy="422275"/>
          </a:xfrm>
          <a:prstGeom prst="rect">
            <a:avLst/>
          </a:prstGeom>
        </p:spPr>
        <p:txBody>
          <a:bodyPr vert="horz" wrap="square" lIns="0" tIns="13335" rIns="0" bIns="0" rtlCol="0">
            <a:spAutoFit/>
          </a:bodyPr>
          <a:lstStyle/>
          <a:p>
            <a:pPr marL="12700">
              <a:lnSpc>
                <a:spcPct val="100000"/>
              </a:lnSpc>
              <a:spcBef>
                <a:spcPts val="105"/>
              </a:spcBef>
            </a:pPr>
            <a:r>
              <a:rPr sz="2600" spc="-55" dirty="0"/>
              <a:t>Agenda</a:t>
            </a:r>
            <a:endParaRPr sz="2600"/>
          </a:p>
        </p:txBody>
      </p:sp>
      <p:sp>
        <p:nvSpPr>
          <p:cNvPr id="3" name="object 3"/>
          <p:cNvSpPr txBox="1">
            <a:spLocks noGrp="1"/>
          </p:cNvSpPr>
          <p:nvPr>
            <p:ph type="body" idx="1"/>
          </p:nvPr>
        </p:nvSpPr>
        <p:spPr>
          <a:prstGeom prst="rect">
            <a:avLst/>
          </a:prstGeom>
        </p:spPr>
        <p:txBody>
          <a:bodyPr vert="horz" wrap="square" lIns="0" tIns="100330" rIns="0" bIns="0" rtlCol="0">
            <a:spAutoFit/>
          </a:bodyPr>
          <a:lstStyle/>
          <a:p>
            <a:pPr marL="470534" indent="-330835">
              <a:lnSpc>
                <a:spcPct val="100000"/>
              </a:lnSpc>
              <a:spcBef>
                <a:spcPts val="790"/>
              </a:spcBef>
              <a:buChar char="●"/>
              <a:tabLst>
                <a:tab pos="470534" algn="l"/>
                <a:tab pos="471170" algn="l"/>
              </a:tabLst>
            </a:pPr>
            <a:r>
              <a:rPr spc="-5" dirty="0"/>
              <a:t>Currently</a:t>
            </a:r>
            <a:r>
              <a:rPr spc="40" dirty="0"/>
              <a:t> </a:t>
            </a:r>
            <a:r>
              <a:rPr spc="-10" dirty="0"/>
              <a:t>Rental</a:t>
            </a:r>
            <a:r>
              <a:rPr spc="60" dirty="0"/>
              <a:t> </a:t>
            </a:r>
            <a:r>
              <a:rPr spc="-5" dirty="0"/>
              <a:t>bikes</a:t>
            </a:r>
            <a:r>
              <a:rPr spc="65" dirty="0"/>
              <a:t> </a:t>
            </a:r>
            <a:r>
              <a:rPr spc="-5" dirty="0"/>
              <a:t>are</a:t>
            </a:r>
            <a:r>
              <a:rPr spc="50" dirty="0"/>
              <a:t> </a:t>
            </a:r>
            <a:r>
              <a:rPr spc="-5" dirty="0"/>
              <a:t>introduced</a:t>
            </a:r>
            <a:r>
              <a:rPr spc="60" dirty="0"/>
              <a:t> </a:t>
            </a:r>
            <a:r>
              <a:rPr dirty="0"/>
              <a:t>in</a:t>
            </a:r>
            <a:r>
              <a:rPr spc="50" dirty="0"/>
              <a:t> </a:t>
            </a:r>
            <a:r>
              <a:rPr spc="-5" dirty="0"/>
              <a:t>many</a:t>
            </a:r>
            <a:r>
              <a:rPr spc="35" dirty="0"/>
              <a:t> </a:t>
            </a:r>
            <a:r>
              <a:rPr dirty="0"/>
              <a:t>urban</a:t>
            </a:r>
            <a:r>
              <a:rPr spc="60" dirty="0"/>
              <a:t> </a:t>
            </a:r>
            <a:r>
              <a:rPr spc="-5" dirty="0"/>
              <a:t>cities</a:t>
            </a:r>
            <a:r>
              <a:rPr spc="60" dirty="0"/>
              <a:t> </a:t>
            </a:r>
            <a:r>
              <a:rPr spc="-5" dirty="0"/>
              <a:t>for</a:t>
            </a:r>
            <a:r>
              <a:rPr spc="50" dirty="0"/>
              <a:t> </a:t>
            </a:r>
            <a:r>
              <a:rPr spc="-5" dirty="0"/>
              <a:t>the</a:t>
            </a:r>
            <a:r>
              <a:rPr spc="65" dirty="0"/>
              <a:t> </a:t>
            </a:r>
            <a:r>
              <a:rPr spc="-5" dirty="0"/>
              <a:t>enhancement</a:t>
            </a:r>
            <a:r>
              <a:rPr spc="65" dirty="0"/>
              <a:t> </a:t>
            </a:r>
            <a:r>
              <a:rPr spc="-5" dirty="0"/>
              <a:t>of</a:t>
            </a:r>
          </a:p>
          <a:p>
            <a:pPr marL="470534">
              <a:lnSpc>
                <a:spcPct val="100000"/>
              </a:lnSpc>
              <a:spcBef>
                <a:spcPts val="700"/>
              </a:spcBef>
            </a:pPr>
            <a:r>
              <a:rPr spc="-5" dirty="0"/>
              <a:t>mobility</a:t>
            </a:r>
            <a:r>
              <a:rPr spc="-40" dirty="0"/>
              <a:t> </a:t>
            </a:r>
            <a:r>
              <a:rPr spc="-5" dirty="0"/>
              <a:t>comfort.</a:t>
            </a:r>
          </a:p>
          <a:p>
            <a:pPr marL="470534" marR="6350" indent="-330835">
              <a:lnSpc>
                <a:spcPts val="2620"/>
              </a:lnSpc>
              <a:spcBef>
                <a:spcPts val="190"/>
              </a:spcBef>
              <a:buChar char="●"/>
              <a:tabLst>
                <a:tab pos="470534" algn="l"/>
                <a:tab pos="471170" algn="l"/>
              </a:tabLst>
            </a:pPr>
            <a:r>
              <a:rPr spc="-5" dirty="0"/>
              <a:t>It</a:t>
            </a:r>
            <a:r>
              <a:rPr spc="75" dirty="0"/>
              <a:t> </a:t>
            </a:r>
            <a:r>
              <a:rPr dirty="0"/>
              <a:t>is</a:t>
            </a:r>
            <a:r>
              <a:rPr spc="75" dirty="0"/>
              <a:t> </a:t>
            </a:r>
            <a:r>
              <a:rPr spc="-5" dirty="0"/>
              <a:t>important</a:t>
            </a:r>
            <a:r>
              <a:rPr spc="80" dirty="0"/>
              <a:t> </a:t>
            </a:r>
            <a:r>
              <a:rPr spc="-5" dirty="0"/>
              <a:t>to</a:t>
            </a:r>
            <a:r>
              <a:rPr spc="85" dirty="0"/>
              <a:t> </a:t>
            </a:r>
            <a:r>
              <a:rPr spc="-5" dirty="0"/>
              <a:t>make</a:t>
            </a:r>
            <a:r>
              <a:rPr spc="70" dirty="0"/>
              <a:t> </a:t>
            </a:r>
            <a:r>
              <a:rPr spc="-5" dirty="0"/>
              <a:t>the</a:t>
            </a:r>
            <a:r>
              <a:rPr spc="95" dirty="0"/>
              <a:t> </a:t>
            </a:r>
            <a:r>
              <a:rPr spc="-5" dirty="0"/>
              <a:t>rental</a:t>
            </a:r>
            <a:r>
              <a:rPr spc="85" dirty="0"/>
              <a:t> </a:t>
            </a:r>
            <a:r>
              <a:rPr spc="-5" dirty="0"/>
              <a:t>bike</a:t>
            </a:r>
            <a:r>
              <a:rPr spc="65" dirty="0"/>
              <a:t> </a:t>
            </a:r>
            <a:r>
              <a:rPr spc="-10" dirty="0"/>
              <a:t>available</a:t>
            </a:r>
            <a:r>
              <a:rPr spc="70" dirty="0"/>
              <a:t> </a:t>
            </a:r>
            <a:r>
              <a:rPr spc="-5" dirty="0"/>
              <a:t>and</a:t>
            </a:r>
            <a:r>
              <a:rPr spc="65" dirty="0"/>
              <a:t> </a:t>
            </a:r>
            <a:r>
              <a:rPr spc="-5" dirty="0"/>
              <a:t>accessible</a:t>
            </a:r>
            <a:r>
              <a:rPr spc="70" dirty="0"/>
              <a:t> </a:t>
            </a:r>
            <a:r>
              <a:rPr spc="-5" dirty="0"/>
              <a:t>to</a:t>
            </a:r>
            <a:r>
              <a:rPr spc="70" dirty="0"/>
              <a:t> </a:t>
            </a:r>
            <a:r>
              <a:rPr dirty="0"/>
              <a:t>the</a:t>
            </a:r>
            <a:r>
              <a:rPr spc="70" dirty="0"/>
              <a:t> </a:t>
            </a:r>
            <a:r>
              <a:rPr spc="-5" dirty="0"/>
              <a:t>public</a:t>
            </a:r>
            <a:r>
              <a:rPr spc="65" dirty="0"/>
              <a:t> </a:t>
            </a:r>
            <a:r>
              <a:rPr spc="-5" dirty="0"/>
              <a:t>at</a:t>
            </a:r>
            <a:r>
              <a:rPr spc="65" dirty="0"/>
              <a:t> </a:t>
            </a:r>
            <a:r>
              <a:rPr spc="-5" dirty="0"/>
              <a:t>the </a:t>
            </a:r>
            <a:r>
              <a:rPr spc="-430" dirty="0"/>
              <a:t> </a:t>
            </a:r>
            <a:r>
              <a:rPr spc="-5" dirty="0"/>
              <a:t>right</a:t>
            </a:r>
            <a:r>
              <a:rPr spc="10" dirty="0"/>
              <a:t> </a:t>
            </a:r>
            <a:r>
              <a:rPr spc="-5" dirty="0"/>
              <a:t>time</a:t>
            </a:r>
            <a:r>
              <a:rPr dirty="0"/>
              <a:t> </a:t>
            </a:r>
            <a:r>
              <a:rPr spc="-5" dirty="0"/>
              <a:t>as</a:t>
            </a:r>
            <a:r>
              <a:rPr spc="15" dirty="0"/>
              <a:t> </a:t>
            </a:r>
            <a:r>
              <a:rPr dirty="0"/>
              <a:t>it</a:t>
            </a:r>
            <a:r>
              <a:rPr spc="-5" dirty="0"/>
              <a:t> lessens</a:t>
            </a:r>
            <a:r>
              <a:rPr spc="-15" dirty="0"/>
              <a:t> </a:t>
            </a:r>
            <a:r>
              <a:rPr spc="-5" dirty="0"/>
              <a:t>the</a:t>
            </a:r>
            <a:r>
              <a:rPr spc="10" dirty="0"/>
              <a:t> </a:t>
            </a:r>
            <a:r>
              <a:rPr spc="-5" dirty="0"/>
              <a:t>waiting</a:t>
            </a:r>
            <a:r>
              <a:rPr dirty="0"/>
              <a:t> </a:t>
            </a:r>
            <a:r>
              <a:rPr spc="-5" dirty="0"/>
              <a:t>time.</a:t>
            </a:r>
          </a:p>
          <a:p>
            <a:pPr marL="470534" marR="5080" indent="-330835">
              <a:lnSpc>
                <a:spcPts val="2610"/>
              </a:lnSpc>
              <a:buChar char="●"/>
              <a:tabLst>
                <a:tab pos="470534" algn="l"/>
                <a:tab pos="471170" algn="l"/>
              </a:tabLst>
            </a:pPr>
            <a:r>
              <a:rPr spc="-5" dirty="0"/>
              <a:t>Eventually,</a:t>
            </a:r>
            <a:r>
              <a:rPr spc="65" dirty="0"/>
              <a:t> </a:t>
            </a:r>
            <a:r>
              <a:rPr spc="-5" dirty="0"/>
              <a:t>providing</a:t>
            </a:r>
            <a:r>
              <a:rPr spc="65" dirty="0"/>
              <a:t> </a:t>
            </a:r>
            <a:r>
              <a:rPr spc="-5" dirty="0"/>
              <a:t>the</a:t>
            </a:r>
            <a:r>
              <a:rPr spc="65" dirty="0"/>
              <a:t> </a:t>
            </a:r>
            <a:r>
              <a:rPr dirty="0"/>
              <a:t>city</a:t>
            </a:r>
            <a:r>
              <a:rPr spc="45" dirty="0"/>
              <a:t> </a:t>
            </a:r>
            <a:r>
              <a:rPr spc="-10" dirty="0"/>
              <a:t>with</a:t>
            </a:r>
            <a:r>
              <a:rPr spc="80" dirty="0"/>
              <a:t> </a:t>
            </a:r>
            <a:r>
              <a:rPr spc="-5" dirty="0"/>
              <a:t>a</a:t>
            </a:r>
            <a:r>
              <a:rPr spc="65" dirty="0"/>
              <a:t> </a:t>
            </a:r>
            <a:r>
              <a:rPr spc="-5" dirty="0"/>
              <a:t>stable</a:t>
            </a:r>
            <a:r>
              <a:rPr spc="65" dirty="0"/>
              <a:t> </a:t>
            </a:r>
            <a:r>
              <a:rPr spc="-5" dirty="0"/>
              <a:t>supply</a:t>
            </a:r>
            <a:r>
              <a:rPr spc="60" dirty="0"/>
              <a:t> </a:t>
            </a:r>
            <a:r>
              <a:rPr spc="-5" dirty="0"/>
              <a:t>of</a:t>
            </a:r>
            <a:r>
              <a:rPr spc="60" dirty="0"/>
              <a:t> </a:t>
            </a:r>
            <a:r>
              <a:rPr spc="-5" dirty="0"/>
              <a:t>rental</a:t>
            </a:r>
            <a:r>
              <a:rPr spc="75" dirty="0"/>
              <a:t> </a:t>
            </a:r>
            <a:r>
              <a:rPr spc="-5" dirty="0"/>
              <a:t>bikes</a:t>
            </a:r>
            <a:r>
              <a:rPr spc="70" dirty="0"/>
              <a:t> </a:t>
            </a:r>
            <a:r>
              <a:rPr spc="-5" dirty="0"/>
              <a:t>becomes</a:t>
            </a:r>
            <a:r>
              <a:rPr spc="75" dirty="0"/>
              <a:t> </a:t>
            </a:r>
            <a:r>
              <a:rPr spc="-5" dirty="0"/>
              <a:t>a</a:t>
            </a:r>
            <a:r>
              <a:rPr spc="65" dirty="0"/>
              <a:t> </a:t>
            </a:r>
            <a:r>
              <a:rPr spc="-5" dirty="0"/>
              <a:t>major </a:t>
            </a:r>
            <a:r>
              <a:rPr spc="-430" dirty="0"/>
              <a:t> </a:t>
            </a:r>
            <a:r>
              <a:rPr spc="-5" dirty="0"/>
              <a:t>concern.</a:t>
            </a:r>
          </a:p>
          <a:p>
            <a:pPr marL="470534" marR="5080" indent="-330835">
              <a:lnSpc>
                <a:spcPts val="2600"/>
              </a:lnSpc>
              <a:spcBef>
                <a:spcPts val="10"/>
              </a:spcBef>
              <a:buChar char="●"/>
              <a:tabLst>
                <a:tab pos="470534" algn="l"/>
                <a:tab pos="471170" algn="l"/>
              </a:tabLst>
            </a:pPr>
            <a:r>
              <a:rPr spc="-5" dirty="0"/>
              <a:t>The</a:t>
            </a:r>
            <a:r>
              <a:rPr spc="65" dirty="0"/>
              <a:t> </a:t>
            </a:r>
            <a:r>
              <a:rPr spc="-5" dirty="0"/>
              <a:t>crucial</a:t>
            </a:r>
            <a:r>
              <a:rPr spc="75" dirty="0"/>
              <a:t> </a:t>
            </a:r>
            <a:r>
              <a:rPr spc="-5" dirty="0"/>
              <a:t>part</a:t>
            </a:r>
            <a:r>
              <a:rPr spc="75" dirty="0"/>
              <a:t> </a:t>
            </a:r>
            <a:r>
              <a:rPr dirty="0"/>
              <a:t>is</a:t>
            </a:r>
            <a:r>
              <a:rPr spc="70" dirty="0"/>
              <a:t> </a:t>
            </a:r>
            <a:r>
              <a:rPr spc="-5" dirty="0"/>
              <a:t>the</a:t>
            </a:r>
            <a:r>
              <a:rPr spc="70" dirty="0"/>
              <a:t> </a:t>
            </a:r>
            <a:r>
              <a:rPr spc="-5" dirty="0"/>
              <a:t>prediction</a:t>
            </a:r>
            <a:r>
              <a:rPr spc="75" dirty="0"/>
              <a:t> </a:t>
            </a:r>
            <a:r>
              <a:rPr spc="-5" dirty="0"/>
              <a:t>of</a:t>
            </a:r>
            <a:r>
              <a:rPr spc="60" dirty="0"/>
              <a:t> </a:t>
            </a:r>
            <a:r>
              <a:rPr spc="-5" dirty="0"/>
              <a:t>bike</a:t>
            </a:r>
            <a:r>
              <a:rPr spc="70" dirty="0"/>
              <a:t> </a:t>
            </a:r>
            <a:r>
              <a:rPr spc="-5" dirty="0"/>
              <a:t>count</a:t>
            </a:r>
            <a:r>
              <a:rPr spc="80" dirty="0"/>
              <a:t> </a:t>
            </a:r>
            <a:r>
              <a:rPr spc="-5" dirty="0"/>
              <a:t>required</a:t>
            </a:r>
            <a:r>
              <a:rPr spc="65" dirty="0"/>
              <a:t> </a:t>
            </a:r>
            <a:r>
              <a:rPr spc="-5" dirty="0"/>
              <a:t>at</a:t>
            </a:r>
            <a:r>
              <a:rPr spc="80" dirty="0"/>
              <a:t> </a:t>
            </a:r>
            <a:r>
              <a:rPr spc="-5" dirty="0"/>
              <a:t>each</a:t>
            </a:r>
            <a:r>
              <a:rPr spc="70" dirty="0"/>
              <a:t> </a:t>
            </a:r>
            <a:r>
              <a:rPr dirty="0"/>
              <a:t>hour</a:t>
            </a:r>
            <a:r>
              <a:rPr spc="80" dirty="0"/>
              <a:t> </a:t>
            </a:r>
            <a:r>
              <a:rPr dirty="0"/>
              <a:t>for</a:t>
            </a:r>
            <a:r>
              <a:rPr spc="75" dirty="0"/>
              <a:t> </a:t>
            </a:r>
            <a:r>
              <a:rPr spc="-5" dirty="0"/>
              <a:t>the</a:t>
            </a:r>
            <a:r>
              <a:rPr spc="80" dirty="0"/>
              <a:t> </a:t>
            </a:r>
            <a:r>
              <a:rPr spc="-5" dirty="0"/>
              <a:t>stable </a:t>
            </a:r>
            <a:r>
              <a:rPr spc="-430" dirty="0"/>
              <a:t> </a:t>
            </a:r>
            <a:r>
              <a:rPr spc="-5" dirty="0"/>
              <a:t>supply</a:t>
            </a:r>
            <a:r>
              <a:rPr spc="-10" dirty="0"/>
              <a:t> </a:t>
            </a:r>
            <a:r>
              <a:rPr spc="-5" dirty="0"/>
              <a:t>of</a:t>
            </a:r>
            <a:r>
              <a:rPr spc="10" dirty="0"/>
              <a:t> </a:t>
            </a:r>
            <a:r>
              <a:rPr spc="-5" dirty="0"/>
              <a:t>rental</a:t>
            </a:r>
            <a:r>
              <a:rPr spc="15" dirty="0"/>
              <a:t> </a:t>
            </a:r>
            <a:r>
              <a:rPr spc="-5" dirty="0"/>
              <a:t>bikes.</a:t>
            </a:r>
          </a:p>
          <a:p>
            <a:pPr marL="470534" marR="5080" indent="-330835">
              <a:lnSpc>
                <a:spcPts val="2600"/>
              </a:lnSpc>
              <a:buChar char="●"/>
              <a:tabLst>
                <a:tab pos="470534" algn="l"/>
                <a:tab pos="471170" algn="l"/>
              </a:tabLst>
            </a:pPr>
            <a:r>
              <a:rPr spc="-5" dirty="0"/>
              <a:t>The</a:t>
            </a:r>
            <a:r>
              <a:rPr spc="135" dirty="0"/>
              <a:t> </a:t>
            </a:r>
            <a:r>
              <a:rPr spc="-5" dirty="0"/>
              <a:t>objective</a:t>
            </a:r>
            <a:r>
              <a:rPr spc="140" dirty="0"/>
              <a:t> </a:t>
            </a:r>
            <a:r>
              <a:rPr spc="-5" dirty="0"/>
              <a:t>of</a:t>
            </a:r>
            <a:r>
              <a:rPr spc="135" dirty="0"/>
              <a:t> </a:t>
            </a:r>
            <a:r>
              <a:rPr spc="-5" dirty="0"/>
              <a:t>this</a:t>
            </a:r>
            <a:r>
              <a:rPr spc="145" dirty="0"/>
              <a:t> </a:t>
            </a:r>
            <a:r>
              <a:rPr spc="-5" dirty="0"/>
              <a:t>project</a:t>
            </a:r>
            <a:r>
              <a:rPr spc="140" dirty="0"/>
              <a:t> </a:t>
            </a:r>
            <a:r>
              <a:rPr dirty="0"/>
              <a:t>is</a:t>
            </a:r>
            <a:r>
              <a:rPr spc="140" dirty="0"/>
              <a:t> </a:t>
            </a:r>
            <a:r>
              <a:rPr spc="-5" dirty="0"/>
              <a:t>to</a:t>
            </a:r>
            <a:r>
              <a:rPr spc="135" dirty="0"/>
              <a:t> </a:t>
            </a:r>
            <a:r>
              <a:rPr spc="-5" dirty="0"/>
              <a:t>build</a:t>
            </a:r>
            <a:r>
              <a:rPr spc="140" dirty="0"/>
              <a:t> </a:t>
            </a:r>
            <a:r>
              <a:rPr spc="-5" dirty="0"/>
              <a:t>a</a:t>
            </a:r>
            <a:r>
              <a:rPr spc="135" dirty="0"/>
              <a:t> </a:t>
            </a:r>
            <a:r>
              <a:rPr spc="-5" dirty="0"/>
              <a:t>ML</a:t>
            </a:r>
            <a:r>
              <a:rPr spc="135" dirty="0"/>
              <a:t> </a:t>
            </a:r>
            <a:r>
              <a:rPr spc="-5" dirty="0"/>
              <a:t>model</a:t>
            </a:r>
            <a:r>
              <a:rPr spc="145" dirty="0"/>
              <a:t> </a:t>
            </a:r>
            <a:r>
              <a:rPr spc="-10" dirty="0"/>
              <a:t>which</a:t>
            </a:r>
            <a:r>
              <a:rPr spc="130" dirty="0"/>
              <a:t> </a:t>
            </a:r>
            <a:r>
              <a:rPr dirty="0"/>
              <a:t>is</a:t>
            </a:r>
            <a:r>
              <a:rPr spc="140" dirty="0"/>
              <a:t> </a:t>
            </a:r>
            <a:r>
              <a:rPr spc="-5" dirty="0"/>
              <a:t>optimal</a:t>
            </a:r>
            <a:r>
              <a:rPr spc="140" dirty="0"/>
              <a:t> </a:t>
            </a:r>
            <a:r>
              <a:rPr spc="-5" dirty="0"/>
              <a:t>and</a:t>
            </a:r>
            <a:r>
              <a:rPr spc="135" dirty="0"/>
              <a:t> </a:t>
            </a:r>
            <a:r>
              <a:rPr spc="-10" dirty="0"/>
              <a:t>which</a:t>
            </a:r>
            <a:r>
              <a:rPr spc="145" dirty="0"/>
              <a:t> </a:t>
            </a:r>
            <a:r>
              <a:rPr spc="-15" dirty="0"/>
              <a:t>is </a:t>
            </a:r>
            <a:r>
              <a:rPr spc="-430" dirty="0"/>
              <a:t> </a:t>
            </a:r>
            <a:r>
              <a:rPr spc="-5" dirty="0"/>
              <a:t>able</a:t>
            </a:r>
            <a:r>
              <a:rPr dirty="0"/>
              <a:t> </a:t>
            </a:r>
            <a:r>
              <a:rPr spc="-5" dirty="0"/>
              <a:t>to</a:t>
            </a:r>
            <a:r>
              <a:rPr spc="5" dirty="0"/>
              <a:t> </a:t>
            </a:r>
            <a:r>
              <a:rPr spc="-5" dirty="0"/>
              <a:t>predict</a:t>
            </a:r>
            <a:r>
              <a:rPr spc="10" dirty="0"/>
              <a:t> </a:t>
            </a:r>
            <a:r>
              <a:rPr spc="-5" dirty="0"/>
              <a:t>the</a:t>
            </a:r>
            <a:r>
              <a:rPr spc="15" dirty="0"/>
              <a:t> </a:t>
            </a:r>
            <a:r>
              <a:rPr spc="-5" dirty="0"/>
              <a:t>bike</a:t>
            </a:r>
            <a:r>
              <a:rPr spc="-10" dirty="0"/>
              <a:t> </a:t>
            </a:r>
            <a:r>
              <a:rPr spc="-5" dirty="0"/>
              <a:t>count</a:t>
            </a:r>
            <a:r>
              <a:rPr spc="20" dirty="0"/>
              <a:t> </a:t>
            </a:r>
            <a:r>
              <a:rPr spc="-5" dirty="0"/>
              <a:t>required</a:t>
            </a:r>
            <a:r>
              <a:rPr spc="10" dirty="0"/>
              <a:t> </a:t>
            </a:r>
            <a:r>
              <a:rPr spc="-5" dirty="0"/>
              <a:t>based</a:t>
            </a:r>
            <a:r>
              <a:rPr spc="5" dirty="0"/>
              <a:t> </a:t>
            </a:r>
            <a:r>
              <a:rPr spc="-5" dirty="0"/>
              <a:t>on</a:t>
            </a:r>
            <a:r>
              <a:rPr spc="5" dirty="0"/>
              <a:t> </a:t>
            </a:r>
            <a:r>
              <a:rPr spc="-5" dirty="0"/>
              <a:t>available</a:t>
            </a:r>
            <a:r>
              <a:rPr spc="-30" dirty="0"/>
              <a:t> </a:t>
            </a:r>
            <a:r>
              <a:rPr spc="-5" dirty="0"/>
              <a:t>features.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2"/>
            <a:ext cx="6212205" cy="422275"/>
          </a:xfrm>
          <a:prstGeom prst="rect">
            <a:avLst/>
          </a:prstGeom>
        </p:spPr>
        <p:txBody>
          <a:bodyPr vert="horz" wrap="square" lIns="0" tIns="13335" rIns="0" bIns="0" rtlCol="0">
            <a:spAutoFit/>
          </a:bodyPr>
          <a:lstStyle/>
          <a:p>
            <a:pPr marL="12700">
              <a:lnSpc>
                <a:spcPct val="100000"/>
              </a:lnSpc>
              <a:spcBef>
                <a:spcPts val="105"/>
              </a:spcBef>
            </a:pPr>
            <a:r>
              <a:rPr sz="2600" spc="-100" dirty="0"/>
              <a:t>Ev</a:t>
            </a:r>
            <a:r>
              <a:rPr sz="2600" spc="-95" dirty="0"/>
              <a:t>alua</a:t>
            </a:r>
            <a:r>
              <a:rPr sz="2600" spc="-85" dirty="0"/>
              <a:t>t</a:t>
            </a:r>
            <a:r>
              <a:rPr sz="2600" spc="-80" dirty="0"/>
              <a:t>ion</a:t>
            </a:r>
            <a:r>
              <a:rPr sz="2600" spc="-175" dirty="0"/>
              <a:t> </a:t>
            </a:r>
            <a:r>
              <a:rPr sz="2600" spc="-80" dirty="0"/>
              <a:t>Metrics</a:t>
            </a:r>
            <a:r>
              <a:rPr sz="2600" spc="-165" dirty="0"/>
              <a:t> </a:t>
            </a:r>
            <a:r>
              <a:rPr sz="2600" spc="-245" dirty="0"/>
              <a:t>-</a:t>
            </a:r>
            <a:r>
              <a:rPr sz="2600" spc="-155" dirty="0"/>
              <a:t> </a:t>
            </a:r>
            <a:r>
              <a:rPr sz="2600" spc="-105" dirty="0"/>
              <a:t>Ra</a:t>
            </a:r>
            <a:r>
              <a:rPr sz="2600" spc="-95" dirty="0"/>
              <a:t>n</a:t>
            </a:r>
            <a:r>
              <a:rPr sz="2600" spc="-40" dirty="0"/>
              <a:t>dom</a:t>
            </a:r>
            <a:r>
              <a:rPr sz="2600" spc="-185" dirty="0"/>
              <a:t> </a:t>
            </a:r>
            <a:r>
              <a:rPr sz="2600" spc="-105" dirty="0"/>
              <a:t>Fo</a:t>
            </a:r>
            <a:r>
              <a:rPr sz="2600" spc="-70" dirty="0"/>
              <a:t>r</a:t>
            </a:r>
            <a:r>
              <a:rPr sz="2600" spc="-100" dirty="0"/>
              <a:t>est</a:t>
            </a:r>
            <a:endParaRPr sz="2600"/>
          </a:p>
        </p:txBody>
      </p:sp>
      <p:sp>
        <p:nvSpPr>
          <p:cNvPr id="3" name="object 3"/>
          <p:cNvSpPr txBox="1"/>
          <p:nvPr/>
        </p:nvSpPr>
        <p:spPr>
          <a:xfrm>
            <a:off x="390550" y="1179702"/>
            <a:ext cx="115951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Training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sp>
        <p:nvSpPr>
          <p:cNvPr id="4" name="object 4"/>
          <p:cNvSpPr txBox="1"/>
          <p:nvPr/>
        </p:nvSpPr>
        <p:spPr>
          <a:xfrm>
            <a:off x="4423028" y="1163193"/>
            <a:ext cx="108902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Testing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7" name="object 7"/>
          <p:cNvPicPr/>
          <p:nvPr/>
        </p:nvPicPr>
        <p:blipFill>
          <a:blip r:embed="rId2" cstate="print"/>
          <a:stretch>
            <a:fillRect/>
          </a:stretch>
        </p:blipFill>
        <p:spPr>
          <a:xfrm>
            <a:off x="1534983" y="2702378"/>
            <a:ext cx="5597624" cy="2281074"/>
          </a:xfrm>
          <a:prstGeom prst="rect">
            <a:avLst/>
          </a:prstGeom>
        </p:spPr>
      </p:pic>
      <p:pic>
        <p:nvPicPr>
          <p:cNvPr id="17409" name="Picture 1"/>
          <p:cNvPicPr>
            <a:picLocks noChangeAspect="1" noChangeArrowheads="1"/>
          </p:cNvPicPr>
          <p:nvPr/>
        </p:nvPicPr>
        <p:blipFill>
          <a:blip r:embed="rId3"/>
          <a:srcRect/>
          <a:stretch>
            <a:fillRect/>
          </a:stretch>
        </p:blipFill>
        <p:spPr bwMode="auto">
          <a:xfrm>
            <a:off x="381000" y="1504950"/>
            <a:ext cx="2457450" cy="1047750"/>
          </a:xfrm>
          <a:prstGeom prst="rect">
            <a:avLst/>
          </a:prstGeom>
          <a:noFill/>
          <a:ln w="9525">
            <a:noFill/>
            <a:miter lim="800000"/>
            <a:headEnd/>
            <a:tailEnd/>
          </a:ln>
          <a:effectLst/>
        </p:spPr>
      </p:pic>
      <p:pic>
        <p:nvPicPr>
          <p:cNvPr id="17410" name="Picture 2"/>
          <p:cNvPicPr>
            <a:picLocks noChangeAspect="1" noChangeArrowheads="1"/>
          </p:cNvPicPr>
          <p:nvPr/>
        </p:nvPicPr>
        <p:blipFill>
          <a:blip r:embed="rId4"/>
          <a:srcRect/>
          <a:stretch>
            <a:fillRect/>
          </a:stretch>
        </p:blipFill>
        <p:spPr bwMode="auto">
          <a:xfrm>
            <a:off x="3962400" y="1581150"/>
            <a:ext cx="2362200" cy="8191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2"/>
            <a:ext cx="6161405" cy="422275"/>
          </a:xfrm>
          <a:prstGeom prst="rect">
            <a:avLst/>
          </a:prstGeom>
        </p:spPr>
        <p:txBody>
          <a:bodyPr vert="horz" wrap="square" lIns="0" tIns="13335" rIns="0" bIns="0" rtlCol="0">
            <a:spAutoFit/>
          </a:bodyPr>
          <a:lstStyle/>
          <a:p>
            <a:pPr marL="12700">
              <a:lnSpc>
                <a:spcPct val="100000"/>
              </a:lnSpc>
              <a:spcBef>
                <a:spcPts val="105"/>
              </a:spcBef>
            </a:pPr>
            <a:r>
              <a:rPr sz="2600" spc="-100" dirty="0"/>
              <a:t>Ev</a:t>
            </a:r>
            <a:r>
              <a:rPr sz="2600" spc="-95" dirty="0"/>
              <a:t>alua</a:t>
            </a:r>
            <a:r>
              <a:rPr sz="2600" spc="-85" dirty="0"/>
              <a:t>t</a:t>
            </a:r>
            <a:r>
              <a:rPr sz="2600" spc="-80" dirty="0"/>
              <a:t>ion</a:t>
            </a:r>
            <a:r>
              <a:rPr sz="2600" spc="-175" dirty="0"/>
              <a:t> </a:t>
            </a:r>
            <a:r>
              <a:rPr sz="2600" spc="-80" dirty="0"/>
              <a:t>Metrics</a:t>
            </a:r>
            <a:r>
              <a:rPr sz="2600" spc="-165" dirty="0"/>
              <a:t> </a:t>
            </a:r>
            <a:r>
              <a:rPr sz="2600" spc="-245" dirty="0"/>
              <a:t>-</a:t>
            </a:r>
            <a:r>
              <a:rPr sz="2600" spc="-155" dirty="0"/>
              <a:t> </a:t>
            </a:r>
            <a:r>
              <a:rPr sz="2600" spc="-90" dirty="0"/>
              <a:t>Gradient</a:t>
            </a:r>
            <a:r>
              <a:rPr sz="2600" spc="-180" dirty="0"/>
              <a:t> </a:t>
            </a:r>
            <a:r>
              <a:rPr sz="2600" spc="-75" dirty="0"/>
              <a:t>Boost</a:t>
            </a:r>
            <a:endParaRPr sz="2600"/>
          </a:p>
        </p:txBody>
      </p:sp>
      <p:sp>
        <p:nvSpPr>
          <p:cNvPr id="3" name="object 3"/>
          <p:cNvSpPr txBox="1"/>
          <p:nvPr/>
        </p:nvSpPr>
        <p:spPr>
          <a:xfrm>
            <a:off x="390550" y="1179702"/>
            <a:ext cx="115951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Training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sp>
        <p:nvSpPr>
          <p:cNvPr id="4" name="object 4"/>
          <p:cNvSpPr txBox="1"/>
          <p:nvPr/>
        </p:nvSpPr>
        <p:spPr>
          <a:xfrm>
            <a:off x="4423028" y="1163193"/>
            <a:ext cx="108902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Testing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5" name="object 5"/>
          <p:cNvPicPr/>
          <p:nvPr/>
        </p:nvPicPr>
        <p:blipFill>
          <a:blip r:embed="rId2" cstate="print"/>
          <a:stretch>
            <a:fillRect/>
          </a:stretch>
        </p:blipFill>
        <p:spPr>
          <a:xfrm>
            <a:off x="396364" y="1731934"/>
            <a:ext cx="3242349" cy="1310640"/>
          </a:xfrm>
          <a:prstGeom prst="rect">
            <a:avLst/>
          </a:prstGeom>
        </p:spPr>
      </p:pic>
      <p:pic>
        <p:nvPicPr>
          <p:cNvPr id="6" name="object 6"/>
          <p:cNvPicPr/>
          <p:nvPr/>
        </p:nvPicPr>
        <p:blipFill>
          <a:blip r:embed="rId3" cstate="print"/>
          <a:stretch>
            <a:fillRect/>
          </a:stretch>
        </p:blipFill>
        <p:spPr>
          <a:xfrm>
            <a:off x="4405794" y="1746020"/>
            <a:ext cx="3855988" cy="126017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7150"/>
            <a:ext cx="6161405" cy="752129"/>
          </a:xfrm>
          <a:prstGeom prst="rect">
            <a:avLst/>
          </a:prstGeom>
        </p:spPr>
        <p:txBody>
          <a:bodyPr vert="horz" wrap="square" lIns="0" tIns="13335" rIns="0" bIns="0" rtlCol="0">
            <a:spAutoFit/>
          </a:bodyPr>
          <a:lstStyle/>
          <a:p>
            <a:r>
              <a:rPr lang="en-US" sz="2400" dirty="0" err="1" smtClean="0"/>
              <a:t>Hyperparameter</a:t>
            </a:r>
            <a:r>
              <a:rPr lang="en-US" sz="2400" dirty="0" smtClean="0"/>
              <a:t> tuning of Gradient Boost via </a:t>
            </a:r>
            <a:r>
              <a:rPr lang="en-US" sz="2400" dirty="0" err="1" smtClean="0"/>
              <a:t>GridsearchCV</a:t>
            </a:r>
            <a:endParaRPr lang="en-US" sz="2400" b="0" dirty="0"/>
          </a:p>
        </p:txBody>
      </p:sp>
      <p:sp>
        <p:nvSpPr>
          <p:cNvPr id="3" name="object 3"/>
          <p:cNvSpPr txBox="1"/>
          <p:nvPr/>
        </p:nvSpPr>
        <p:spPr>
          <a:xfrm>
            <a:off x="838200" y="2724150"/>
            <a:ext cx="115951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Training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sp>
        <p:nvSpPr>
          <p:cNvPr id="4" name="object 4"/>
          <p:cNvSpPr txBox="1"/>
          <p:nvPr/>
        </p:nvSpPr>
        <p:spPr>
          <a:xfrm>
            <a:off x="4724400" y="2800350"/>
            <a:ext cx="108902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09272D"/>
                </a:solidFill>
                <a:latin typeface="Arial"/>
                <a:cs typeface="Arial"/>
              </a:rPr>
              <a:t>Testing</a:t>
            </a:r>
            <a:r>
              <a:rPr sz="1400" b="1" spc="-80" dirty="0">
                <a:solidFill>
                  <a:srgbClr val="09272D"/>
                </a:solidFill>
                <a:latin typeface="Arial"/>
                <a:cs typeface="Arial"/>
              </a:rPr>
              <a:t> </a:t>
            </a:r>
            <a:r>
              <a:rPr sz="1400" b="1" spc="-5" dirty="0">
                <a:solidFill>
                  <a:srgbClr val="09272D"/>
                </a:solidFill>
                <a:latin typeface="Arial"/>
                <a:cs typeface="Arial"/>
              </a:rPr>
              <a:t>Data</a:t>
            </a:r>
            <a:endParaRPr sz="1400">
              <a:latin typeface="Arial"/>
              <a:cs typeface="Arial"/>
            </a:endParaRPr>
          </a:p>
        </p:txBody>
      </p:sp>
      <p:pic>
        <p:nvPicPr>
          <p:cNvPr id="45058" name="Picture 2"/>
          <p:cNvPicPr>
            <a:picLocks noChangeAspect="1" noChangeArrowheads="1"/>
          </p:cNvPicPr>
          <p:nvPr/>
        </p:nvPicPr>
        <p:blipFill>
          <a:blip r:embed="rId2"/>
          <a:srcRect/>
          <a:stretch>
            <a:fillRect/>
          </a:stretch>
        </p:blipFill>
        <p:spPr bwMode="auto">
          <a:xfrm>
            <a:off x="685800" y="1504950"/>
            <a:ext cx="4010025" cy="419100"/>
          </a:xfrm>
          <a:prstGeom prst="rect">
            <a:avLst/>
          </a:prstGeom>
          <a:noFill/>
          <a:ln w="9525">
            <a:noFill/>
            <a:miter lim="800000"/>
            <a:headEnd/>
            <a:tailEnd/>
          </a:ln>
          <a:effectLst/>
        </p:spPr>
      </p:pic>
      <p:sp>
        <p:nvSpPr>
          <p:cNvPr id="8" name="TextBox 7"/>
          <p:cNvSpPr txBox="1"/>
          <p:nvPr/>
        </p:nvSpPr>
        <p:spPr>
          <a:xfrm>
            <a:off x="533400" y="1047750"/>
            <a:ext cx="3733800" cy="369332"/>
          </a:xfrm>
          <a:prstGeom prst="rect">
            <a:avLst/>
          </a:prstGeom>
          <a:noFill/>
        </p:spPr>
        <p:txBody>
          <a:bodyPr wrap="square" rtlCol="0">
            <a:spAutoFit/>
          </a:bodyPr>
          <a:lstStyle/>
          <a:p>
            <a:r>
              <a:rPr lang="en-IN" b="1" dirty="0" smtClean="0"/>
              <a:t>Best Parameters</a:t>
            </a:r>
            <a:endParaRPr lang="en-US" b="1" dirty="0"/>
          </a:p>
        </p:txBody>
      </p:sp>
      <p:pic>
        <p:nvPicPr>
          <p:cNvPr id="45059" name="Picture 3"/>
          <p:cNvPicPr>
            <a:picLocks noChangeAspect="1" noChangeArrowheads="1"/>
          </p:cNvPicPr>
          <p:nvPr/>
        </p:nvPicPr>
        <p:blipFill>
          <a:blip r:embed="rId3"/>
          <a:srcRect/>
          <a:stretch>
            <a:fillRect/>
          </a:stretch>
        </p:blipFill>
        <p:spPr bwMode="auto">
          <a:xfrm>
            <a:off x="762000" y="3028950"/>
            <a:ext cx="2667000" cy="1080899"/>
          </a:xfrm>
          <a:prstGeom prst="rect">
            <a:avLst/>
          </a:prstGeom>
          <a:noFill/>
          <a:ln w="9525">
            <a:noFill/>
            <a:miter lim="800000"/>
            <a:headEnd/>
            <a:tailEnd/>
          </a:ln>
          <a:effectLst/>
        </p:spPr>
      </p:pic>
      <p:pic>
        <p:nvPicPr>
          <p:cNvPr id="45060" name="Picture 4"/>
          <p:cNvPicPr>
            <a:picLocks noChangeAspect="1" noChangeArrowheads="1"/>
          </p:cNvPicPr>
          <p:nvPr/>
        </p:nvPicPr>
        <p:blipFill>
          <a:blip r:embed="rId4"/>
          <a:srcRect/>
          <a:stretch>
            <a:fillRect/>
          </a:stretch>
        </p:blipFill>
        <p:spPr bwMode="auto">
          <a:xfrm>
            <a:off x="4648201" y="3028950"/>
            <a:ext cx="2971800" cy="107179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7151"/>
            <a:ext cx="8382000" cy="627095"/>
          </a:xfrm>
          <a:prstGeom prst="rect">
            <a:avLst/>
          </a:prstGeom>
        </p:spPr>
        <p:txBody>
          <a:bodyPr vert="horz" wrap="square" lIns="0" tIns="11430" rIns="0" bIns="0" rtlCol="0">
            <a:spAutoFit/>
          </a:bodyPr>
          <a:lstStyle/>
          <a:p>
            <a:pPr marL="12700" marR="5080">
              <a:lnSpc>
                <a:spcPct val="100400"/>
              </a:lnSpc>
              <a:spcBef>
                <a:spcPts val="90"/>
              </a:spcBef>
            </a:pPr>
            <a:r>
              <a:rPr sz="2000" spc="-90" dirty="0"/>
              <a:t>Feature</a:t>
            </a:r>
            <a:r>
              <a:rPr sz="2000" spc="-175" dirty="0"/>
              <a:t> </a:t>
            </a:r>
            <a:r>
              <a:rPr sz="2000" spc="-185" dirty="0"/>
              <a:t>Impo</a:t>
            </a:r>
            <a:r>
              <a:rPr sz="2000" spc="-120" dirty="0"/>
              <a:t>r</a:t>
            </a:r>
            <a:r>
              <a:rPr sz="2000" spc="-135" dirty="0"/>
              <a:t>tance(</a:t>
            </a:r>
            <a:r>
              <a:rPr sz="2000" spc="-75" dirty="0">
                <a:solidFill>
                  <a:srgbClr val="FF0000"/>
                </a:solidFill>
              </a:rPr>
              <a:t>RF</a:t>
            </a:r>
            <a:r>
              <a:rPr sz="2000" spc="-195" dirty="0"/>
              <a:t> </a:t>
            </a:r>
            <a:r>
              <a:rPr sz="2000" spc="-150"/>
              <a:t>vs</a:t>
            </a:r>
            <a:r>
              <a:rPr sz="2000" spc="-170"/>
              <a:t> </a:t>
            </a:r>
            <a:r>
              <a:rPr sz="2000" spc="-114" smtClean="0"/>
              <a:t>Grad</a:t>
            </a:r>
            <a:r>
              <a:rPr sz="2000" spc="-75" smtClean="0"/>
              <a:t>i</a:t>
            </a:r>
            <a:r>
              <a:rPr sz="2000" spc="-65" smtClean="0"/>
              <a:t>ent</a:t>
            </a:r>
            <a:r>
              <a:rPr sz="2000" spc="-180" smtClean="0"/>
              <a:t> </a:t>
            </a:r>
            <a:r>
              <a:rPr sz="2000" spc="-50" smtClean="0"/>
              <a:t>Bo</a:t>
            </a:r>
            <a:r>
              <a:rPr sz="2000" spc="-60" smtClean="0"/>
              <a:t>o</a:t>
            </a:r>
            <a:r>
              <a:rPr sz="2000" spc="-120" smtClean="0"/>
              <a:t>s</a:t>
            </a:r>
            <a:r>
              <a:rPr sz="2000" spc="-110" smtClean="0"/>
              <a:t>t</a:t>
            </a:r>
            <a:r>
              <a:rPr sz="2000" spc="-160" smtClean="0"/>
              <a:t>ing</a:t>
            </a:r>
            <a:r>
              <a:rPr lang="en-IN" sz="2000" spc="-160" dirty="0" smtClean="0"/>
              <a:t> vs </a:t>
            </a:r>
            <a:r>
              <a:rPr lang="en-IN" sz="2000" spc="-160" dirty="0" smtClean="0">
                <a:solidFill>
                  <a:srgbClr val="0070C0"/>
                </a:solidFill>
              </a:rPr>
              <a:t>Gridsearch CV GB</a:t>
            </a:r>
            <a:r>
              <a:rPr sz="2000" spc="-160" smtClean="0"/>
              <a:t>)</a:t>
            </a:r>
            <a:endParaRPr sz="2000"/>
          </a:p>
        </p:txBody>
      </p:sp>
      <p:pic>
        <p:nvPicPr>
          <p:cNvPr id="5" name="object 5"/>
          <p:cNvPicPr/>
          <p:nvPr/>
        </p:nvPicPr>
        <p:blipFill>
          <a:blip r:embed="rId2"/>
          <a:stretch>
            <a:fillRect/>
          </a:stretch>
        </p:blipFill>
        <p:spPr>
          <a:xfrm>
            <a:off x="2743200" y="742950"/>
            <a:ext cx="2667000" cy="3886200"/>
          </a:xfrm>
          <a:prstGeom prst="rect">
            <a:avLst/>
          </a:prstGeom>
        </p:spPr>
      </p:pic>
      <p:pic>
        <p:nvPicPr>
          <p:cNvPr id="6" name="object 3"/>
          <p:cNvPicPr/>
          <p:nvPr/>
        </p:nvPicPr>
        <p:blipFill>
          <a:blip r:embed="rId3"/>
          <a:stretch>
            <a:fillRect/>
          </a:stretch>
        </p:blipFill>
        <p:spPr>
          <a:xfrm>
            <a:off x="0" y="819150"/>
            <a:ext cx="2743200" cy="3733800"/>
          </a:xfrm>
          <a:prstGeom prst="rect">
            <a:avLst/>
          </a:prstGeom>
        </p:spPr>
      </p:pic>
      <p:pic>
        <p:nvPicPr>
          <p:cNvPr id="7" name="Picture 6" descr="download (23).png"/>
          <p:cNvPicPr>
            <a:picLocks noChangeAspect="1"/>
          </p:cNvPicPr>
          <p:nvPr/>
        </p:nvPicPr>
        <p:blipFill>
          <a:blip r:embed="rId4"/>
          <a:stretch>
            <a:fillRect/>
          </a:stretch>
        </p:blipFill>
        <p:spPr>
          <a:xfrm>
            <a:off x="5791200" y="666750"/>
            <a:ext cx="2603214" cy="4267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2"/>
            <a:ext cx="2809850" cy="413575"/>
          </a:xfrm>
          <a:prstGeom prst="rect">
            <a:avLst/>
          </a:prstGeom>
        </p:spPr>
        <p:txBody>
          <a:bodyPr vert="horz" wrap="square" lIns="0" tIns="13335" rIns="0" bIns="0" rtlCol="0">
            <a:spAutoFit/>
          </a:bodyPr>
          <a:lstStyle/>
          <a:p>
            <a:pPr marL="12700">
              <a:lnSpc>
                <a:spcPct val="100000"/>
              </a:lnSpc>
              <a:spcBef>
                <a:spcPts val="105"/>
              </a:spcBef>
            </a:pPr>
            <a:r>
              <a:rPr lang="en-IN" sz="2600" spc="-110" dirty="0" smtClean="0"/>
              <a:t>Fina</a:t>
            </a:r>
            <a:r>
              <a:rPr lang="en-IN" sz="2600" spc="-110" dirty="0" smtClean="0"/>
              <a:t>l Results</a:t>
            </a:r>
            <a:endParaRPr sz="2600"/>
          </a:p>
        </p:txBody>
      </p:sp>
      <p:pic>
        <p:nvPicPr>
          <p:cNvPr id="13313" name="Picture 1"/>
          <p:cNvPicPr>
            <a:picLocks noChangeAspect="1" noChangeArrowheads="1"/>
          </p:cNvPicPr>
          <p:nvPr/>
        </p:nvPicPr>
        <p:blipFill>
          <a:blip r:embed="rId2"/>
          <a:srcRect/>
          <a:stretch>
            <a:fillRect/>
          </a:stretch>
        </p:blipFill>
        <p:spPr bwMode="auto">
          <a:xfrm>
            <a:off x="1143000" y="1047750"/>
            <a:ext cx="5799976" cy="3962400"/>
          </a:xfrm>
          <a:prstGeom prst="rect">
            <a:avLst/>
          </a:prstGeom>
          <a:noFill/>
          <a:ln w="9525">
            <a:noFill/>
            <a:miter lim="800000"/>
            <a:headEnd/>
            <a:tailEnd/>
          </a:ln>
          <a:effectLst/>
        </p:spPr>
      </p:pic>
      <p:sp>
        <p:nvSpPr>
          <p:cNvPr id="7" name="Right Arrow 6"/>
          <p:cNvSpPr/>
          <p:nvPr/>
        </p:nvSpPr>
        <p:spPr>
          <a:xfrm flipH="1">
            <a:off x="6019800" y="264795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 name="Right Arrow 7"/>
          <p:cNvSpPr/>
          <p:nvPr/>
        </p:nvSpPr>
        <p:spPr>
          <a:xfrm flipH="1">
            <a:off x="6019800" y="447675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 name="Chevron 8"/>
          <p:cNvSpPr/>
          <p:nvPr/>
        </p:nvSpPr>
        <p:spPr>
          <a:xfrm flipH="1">
            <a:off x="6019800" y="2266950"/>
            <a:ext cx="304800"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flipH="1">
            <a:off x="6096000" y="4095750"/>
            <a:ext cx="304800"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2"/>
            <a:ext cx="1703070" cy="422275"/>
          </a:xfrm>
          <a:prstGeom prst="rect">
            <a:avLst/>
          </a:prstGeom>
        </p:spPr>
        <p:txBody>
          <a:bodyPr vert="horz" wrap="square" lIns="0" tIns="13335" rIns="0" bIns="0" rtlCol="0">
            <a:spAutoFit/>
          </a:bodyPr>
          <a:lstStyle/>
          <a:p>
            <a:pPr marL="12700">
              <a:lnSpc>
                <a:spcPct val="100000"/>
              </a:lnSpc>
              <a:spcBef>
                <a:spcPts val="105"/>
              </a:spcBef>
            </a:pPr>
            <a:r>
              <a:rPr sz="2600" spc="-110" dirty="0"/>
              <a:t>Summa</a:t>
            </a:r>
            <a:r>
              <a:rPr sz="2600" spc="-60" dirty="0"/>
              <a:t>r</a:t>
            </a:r>
            <a:r>
              <a:rPr sz="2600" spc="-140" dirty="0"/>
              <a:t>y</a:t>
            </a:r>
            <a:endParaRPr sz="2600"/>
          </a:p>
        </p:txBody>
      </p:sp>
      <p:grpSp>
        <p:nvGrpSpPr>
          <p:cNvPr id="3" name="object 3"/>
          <p:cNvGrpSpPr/>
          <p:nvPr/>
        </p:nvGrpSpPr>
        <p:grpSpPr>
          <a:xfrm>
            <a:off x="1292352" y="1018032"/>
            <a:ext cx="5895340" cy="3803015"/>
            <a:chOff x="1292352" y="1018032"/>
            <a:chExt cx="5895340" cy="3803015"/>
          </a:xfrm>
        </p:grpSpPr>
        <p:pic>
          <p:nvPicPr>
            <p:cNvPr id="4" name="object 4"/>
            <p:cNvPicPr/>
            <p:nvPr/>
          </p:nvPicPr>
          <p:blipFill>
            <a:blip r:embed="rId2" cstate="print"/>
            <a:stretch>
              <a:fillRect/>
            </a:stretch>
          </p:blipFill>
          <p:spPr>
            <a:xfrm>
              <a:off x="1292352" y="1018032"/>
              <a:ext cx="5894832" cy="3802867"/>
            </a:xfrm>
            <a:prstGeom prst="rect">
              <a:avLst/>
            </a:prstGeom>
          </p:spPr>
        </p:pic>
        <p:sp>
          <p:nvSpPr>
            <p:cNvPr id="5" name="object 5"/>
            <p:cNvSpPr/>
            <p:nvPr/>
          </p:nvSpPr>
          <p:spPr>
            <a:xfrm>
              <a:off x="5811773" y="2865882"/>
              <a:ext cx="407034" cy="1902460"/>
            </a:xfrm>
            <a:custGeom>
              <a:avLst/>
              <a:gdLst/>
              <a:ahLst/>
              <a:cxnLst/>
              <a:rect l="l" t="t" r="r" b="b"/>
              <a:pathLst>
                <a:path w="407035" h="1902460">
                  <a:moveTo>
                    <a:pt x="0" y="1901952"/>
                  </a:moveTo>
                  <a:lnTo>
                    <a:pt x="391667" y="1901952"/>
                  </a:lnTo>
                  <a:lnTo>
                    <a:pt x="391667" y="1764792"/>
                  </a:lnTo>
                  <a:lnTo>
                    <a:pt x="0" y="1764792"/>
                  </a:lnTo>
                  <a:lnTo>
                    <a:pt x="0" y="1901952"/>
                  </a:lnTo>
                  <a:close/>
                </a:path>
                <a:path w="407035" h="1902460">
                  <a:moveTo>
                    <a:pt x="15239" y="137160"/>
                  </a:moveTo>
                  <a:lnTo>
                    <a:pt x="406907" y="137160"/>
                  </a:lnTo>
                  <a:lnTo>
                    <a:pt x="406907" y="0"/>
                  </a:lnTo>
                  <a:lnTo>
                    <a:pt x="15239" y="0"/>
                  </a:lnTo>
                  <a:lnTo>
                    <a:pt x="15239" y="137160"/>
                  </a:lnTo>
                  <a:close/>
                </a:path>
              </a:pathLst>
            </a:custGeom>
            <a:ln w="25400">
              <a:solidFill>
                <a:srgbClr val="C00000"/>
              </a:solidFill>
            </a:ln>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33350"/>
            <a:ext cx="1953895" cy="422275"/>
          </a:xfrm>
          <a:prstGeom prst="rect">
            <a:avLst/>
          </a:prstGeom>
        </p:spPr>
        <p:txBody>
          <a:bodyPr vert="horz" wrap="square" lIns="0" tIns="13335" rIns="0" bIns="0" rtlCol="0">
            <a:spAutoFit/>
          </a:bodyPr>
          <a:lstStyle/>
          <a:p>
            <a:pPr marL="12700">
              <a:lnSpc>
                <a:spcPct val="100000"/>
              </a:lnSpc>
              <a:spcBef>
                <a:spcPts val="105"/>
              </a:spcBef>
            </a:pPr>
            <a:r>
              <a:rPr sz="2600" spc="-45" dirty="0"/>
              <a:t>Conc</a:t>
            </a:r>
            <a:r>
              <a:rPr sz="2600" spc="-35" dirty="0"/>
              <a:t>l</a:t>
            </a:r>
            <a:r>
              <a:rPr sz="2600" spc="-100" dirty="0"/>
              <a:t>usi</a:t>
            </a:r>
            <a:r>
              <a:rPr sz="2600" spc="-130" dirty="0"/>
              <a:t>o</a:t>
            </a:r>
            <a:r>
              <a:rPr sz="2600" spc="-55" dirty="0"/>
              <a:t>n</a:t>
            </a:r>
            <a:endParaRPr sz="2600"/>
          </a:p>
        </p:txBody>
      </p:sp>
      <p:sp>
        <p:nvSpPr>
          <p:cNvPr id="3" name="object 3"/>
          <p:cNvSpPr txBox="1"/>
          <p:nvPr/>
        </p:nvSpPr>
        <p:spPr>
          <a:xfrm>
            <a:off x="0" y="589946"/>
            <a:ext cx="8915400" cy="4553554"/>
          </a:xfrm>
          <a:prstGeom prst="rect">
            <a:avLst/>
          </a:prstGeom>
        </p:spPr>
        <p:txBody>
          <a:bodyPr vert="horz" wrap="square" lIns="0" tIns="13335" rIns="0" bIns="0" rtlCol="0">
            <a:spAutoFit/>
          </a:bodyPr>
          <a:lstStyle/>
          <a:p>
            <a:pPr lvl="1">
              <a:lnSpc>
                <a:spcPct val="150000"/>
              </a:lnSpc>
              <a:buFont typeface="Arial" pitchFamily="34" charset="0"/>
              <a:buChar char="•"/>
            </a:pPr>
            <a:r>
              <a:rPr lang="en-US" sz="1100" dirty="0">
                <a:latin typeface="Times New Roman" pitchFamily="18" charset="0"/>
                <a:cs typeface="Times New Roman" pitchFamily="18" charset="0"/>
              </a:rPr>
              <a:t>Most Number of bikes rented are in Summer Season, it can be due to more Tourists usually visit Seoul during summer season</a:t>
            </a:r>
          </a:p>
          <a:p>
            <a:pPr lvl="1">
              <a:lnSpc>
                <a:spcPct val="150000"/>
              </a:lnSpc>
              <a:buFont typeface="Arial" pitchFamily="34" charset="0"/>
              <a:buChar char="•"/>
            </a:pPr>
            <a:r>
              <a:rPr lang="en-US" sz="1100" dirty="0">
                <a:latin typeface="Times New Roman" pitchFamily="18" charset="0"/>
                <a:cs typeface="Times New Roman" pitchFamily="18" charset="0"/>
              </a:rPr>
              <a:t>Most number of bikes are rented in the month of June followed by June and it can be due to Seoul's Ulsan Whale cultural festival. The best time of year to visit Seoul is generally considered to be the spring months of April, May &amp; June, and the autumn months of September, October &amp; November. During these two seasons days are typically sunny and dry with comfortable average temperatures.</a:t>
            </a:r>
          </a:p>
          <a:p>
            <a:pPr lvl="1">
              <a:lnSpc>
                <a:spcPct val="150000"/>
              </a:lnSpc>
              <a:buFont typeface="Arial" pitchFamily="34" charset="0"/>
              <a:buChar char="•"/>
            </a:pPr>
            <a:r>
              <a:rPr lang="en-US" sz="1100" dirty="0">
                <a:latin typeface="Times New Roman" pitchFamily="18" charset="0"/>
                <a:cs typeface="Times New Roman" pitchFamily="18" charset="0"/>
              </a:rPr>
              <a:t>On Non-Holidays average count of rented bike is higher in June and same for Holiday</a:t>
            </a:r>
          </a:p>
          <a:p>
            <a:pPr lvl="1">
              <a:lnSpc>
                <a:spcPct val="150000"/>
              </a:lnSpc>
              <a:buFont typeface="Arial" pitchFamily="34" charset="0"/>
              <a:buChar char="•"/>
            </a:pPr>
            <a:r>
              <a:rPr lang="en-US" sz="1100" dirty="0">
                <a:latin typeface="Times New Roman" pitchFamily="18" charset="0"/>
                <a:cs typeface="Times New Roman" pitchFamily="18" charset="0"/>
              </a:rPr>
              <a:t>High number of rented bikes at 8AM because people left their home to reach at destination by 9AM and same for higher number at 6 PM.</a:t>
            </a:r>
          </a:p>
          <a:p>
            <a:pPr lvl="1">
              <a:lnSpc>
                <a:spcPct val="150000"/>
              </a:lnSpc>
              <a:buFont typeface="Arial" pitchFamily="34" charset="0"/>
              <a:buChar char="•"/>
            </a:pPr>
            <a:r>
              <a:rPr lang="en-US" sz="1100" dirty="0">
                <a:latin typeface="Times New Roman" pitchFamily="18" charset="0"/>
                <a:cs typeface="Times New Roman" pitchFamily="18" charset="0"/>
              </a:rPr>
              <a:t>Number of rented bikes on Non holidays are higher compared to Holidays. Also, having high number of rented bikes in all 24 hours is higher in Non holidays compared to Holidays.</a:t>
            </a:r>
          </a:p>
          <a:p>
            <a:pPr lvl="1">
              <a:lnSpc>
                <a:spcPct val="150000"/>
              </a:lnSpc>
              <a:buFont typeface="Arial" pitchFamily="34" charset="0"/>
              <a:buChar char="•"/>
            </a:pPr>
            <a:r>
              <a:rPr lang="en-US" sz="1100" dirty="0">
                <a:latin typeface="Times New Roman" pitchFamily="18" charset="0"/>
                <a:cs typeface="Times New Roman" pitchFamily="18" charset="0"/>
              </a:rPr>
              <a:t>As the temperature increases number of rented bikes also increases Highest count of rented bikes is at around 17% Humidity</a:t>
            </a:r>
          </a:p>
          <a:p>
            <a:pPr lvl="1">
              <a:lnSpc>
                <a:spcPct val="150000"/>
              </a:lnSpc>
              <a:buFont typeface="Arial" pitchFamily="34" charset="0"/>
              <a:buChar char="•"/>
            </a:pPr>
            <a:r>
              <a:rPr lang="en-US" sz="1100" dirty="0">
                <a:latin typeface="Times New Roman" pitchFamily="18" charset="0"/>
                <a:cs typeface="Times New Roman" pitchFamily="18" charset="0"/>
              </a:rPr>
              <a:t>As Humidity increases the number of rented bikes decreases</a:t>
            </a:r>
          </a:p>
          <a:p>
            <a:pPr lvl="1">
              <a:lnSpc>
                <a:spcPct val="150000"/>
              </a:lnSpc>
              <a:buFont typeface="Arial" pitchFamily="34" charset="0"/>
              <a:buChar char="•"/>
            </a:pPr>
            <a:r>
              <a:rPr lang="en-US" sz="1100" dirty="0">
                <a:latin typeface="Times New Roman" pitchFamily="18" charset="0"/>
                <a:cs typeface="Times New Roman" pitchFamily="18" charset="0"/>
              </a:rPr>
              <a:t>As dew point temperature increase rented bike count also increases and At 13 degree celcius there is highest number of rented bike count</a:t>
            </a:r>
          </a:p>
          <a:p>
            <a:pPr lvl="1">
              <a:lnSpc>
                <a:spcPct val="150000"/>
              </a:lnSpc>
              <a:buFont typeface="Arial" pitchFamily="34" charset="0"/>
              <a:buChar char="•"/>
            </a:pPr>
            <a:r>
              <a:rPr lang="en-US" sz="1100" dirty="0">
                <a:latin typeface="Times New Roman" pitchFamily="18" charset="0"/>
                <a:cs typeface="Times New Roman" pitchFamily="18" charset="0"/>
              </a:rPr>
              <a:t>'Temperature', '</a:t>
            </a:r>
            <a:r>
              <a:rPr lang="en-US" sz="1100" dirty="0" err="1">
                <a:latin typeface="Times New Roman" pitchFamily="18" charset="0"/>
                <a:cs typeface="Times New Roman" pitchFamily="18" charset="0"/>
              </a:rPr>
              <a:t>Wind_speed</a:t>
            </a:r>
            <a:r>
              <a:rPr lang="en-US" sz="1100" dirty="0">
                <a:latin typeface="Times New Roman" pitchFamily="18" charset="0"/>
                <a:cs typeface="Times New Roman" pitchFamily="18" charset="0"/>
              </a:rPr>
              <a:t>', 'Visibility', '</a:t>
            </a:r>
            <a:r>
              <a:rPr lang="en-US" sz="1100" dirty="0" err="1">
                <a:latin typeface="Times New Roman" pitchFamily="18" charset="0"/>
                <a:cs typeface="Times New Roman" pitchFamily="18" charset="0"/>
              </a:rPr>
              <a:t>Dew_point_temperature</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Solar_Radiation</a:t>
            </a:r>
            <a:r>
              <a:rPr lang="en-US" sz="1100" dirty="0">
                <a:latin typeface="Times New Roman" pitchFamily="18" charset="0"/>
                <a:cs typeface="Times New Roman" pitchFamily="18" charset="0"/>
              </a:rPr>
              <a:t>' are positively </a:t>
            </a:r>
            <a:r>
              <a:rPr lang="en-US" sz="1100" dirty="0" err="1">
                <a:latin typeface="Times New Roman" pitchFamily="18" charset="0"/>
                <a:cs typeface="Times New Roman" pitchFamily="18" charset="0"/>
              </a:rPr>
              <a:t>Corelated</a:t>
            </a:r>
            <a:r>
              <a:rPr lang="en-US" sz="1100" dirty="0">
                <a:latin typeface="Times New Roman" pitchFamily="18" charset="0"/>
                <a:cs typeface="Times New Roman" pitchFamily="18" charset="0"/>
              </a:rPr>
              <a:t> with Dependant variable which means the rented bike count increases with increase of these variables.</a:t>
            </a:r>
          </a:p>
          <a:p>
            <a:pPr lvl="1">
              <a:lnSpc>
                <a:spcPct val="150000"/>
              </a:lnSpc>
              <a:buFont typeface="Arial" pitchFamily="34" charset="0"/>
              <a:buChar char="•"/>
            </a:pPr>
            <a:r>
              <a:rPr lang="en-US" sz="1100" dirty="0" err="1">
                <a:latin typeface="Times New Roman" pitchFamily="18" charset="0"/>
                <a:cs typeface="Times New Roman" pitchFamily="18" charset="0"/>
              </a:rPr>
              <a:t>Linear,Lasso,Ridge</a:t>
            </a:r>
            <a:r>
              <a:rPr lang="en-US" sz="1100" dirty="0">
                <a:latin typeface="Times New Roman" pitchFamily="18" charset="0"/>
                <a:cs typeface="Times New Roman" pitchFamily="18" charset="0"/>
              </a:rPr>
              <a:t> and Elastic regression models have almost similar R2 scores 75% and 76% on both training and test data respectively</a:t>
            </a:r>
          </a:p>
          <a:p>
            <a:pPr lvl="1">
              <a:lnSpc>
                <a:spcPct val="150000"/>
              </a:lnSpc>
              <a:buFont typeface="Arial" pitchFamily="34" charset="0"/>
              <a:buChar char="•"/>
            </a:pPr>
            <a:r>
              <a:rPr lang="en-US" sz="1100" dirty="0">
                <a:latin typeface="Times New Roman" pitchFamily="18" charset="0"/>
                <a:cs typeface="Times New Roman" pitchFamily="18" charset="0"/>
              </a:rPr>
              <a:t>We got R2 square for Decision tree in training data 69% and for test data we got 63% which is </a:t>
            </a:r>
            <a:r>
              <a:rPr lang="en-US" sz="1100" dirty="0" smtClean="0">
                <a:latin typeface="Times New Roman" pitchFamily="18" charset="0"/>
                <a:cs typeface="Times New Roman" pitchFamily="18" charset="0"/>
              </a:rPr>
              <a:t>quite </a:t>
            </a:r>
            <a:r>
              <a:rPr lang="en-US" sz="1100" dirty="0">
                <a:latin typeface="Times New Roman" pitchFamily="18" charset="0"/>
                <a:cs typeface="Times New Roman" pitchFamily="18" charset="0"/>
              </a:rPr>
              <a:t>low compared to other algorithms</a:t>
            </a:r>
          </a:p>
          <a:p>
            <a:pPr lvl="1">
              <a:lnSpc>
                <a:spcPct val="150000"/>
              </a:lnSpc>
              <a:buFont typeface="Arial" pitchFamily="34" charset="0"/>
              <a:buChar char="•"/>
            </a:pPr>
            <a:r>
              <a:rPr lang="en-US" sz="1100" dirty="0">
                <a:latin typeface="Times New Roman" pitchFamily="18" charset="0"/>
                <a:cs typeface="Times New Roman" pitchFamily="18" charset="0"/>
              </a:rPr>
              <a:t>We got highest R2 score in Random forest regression with 90%</a:t>
            </a:r>
          </a:p>
          <a:p>
            <a:pPr lvl="1">
              <a:lnSpc>
                <a:spcPct val="150000"/>
              </a:lnSpc>
              <a:buFont typeface="Arial" pitchFamily="34" charset="0"/>
              <a:buChar char="•"/>
            </a:pPr>
            <a:r>
              <a:rPr lang="en-US" sz="1100" dirty="0">
                <a:latin typeface="Times New Roman" pitchFamily="18" charset="0"/>
                <a:cs typeface="Times New Roman" pitchFamily="18" charset="0"/>
              </a:rPr>
              <a:t>The R2 score increased in Gradient boosting after tuning with </a:t>
            </a:r>
            <a:r>
              <a:rPr lang="en-US" sz="1100" dirty="0" err="1">
                <a:latin typeface="Times New Roman" pitchFamily="18" charset="0"/>
                <a:cs typeface="Times New Roman" pitchFamily="18" charset="0"/>
              </a:rPr>
              <a:t>hyperparameters</a:t>
            </a:r>
            <a:r>
              <a:rPr lang="en-US" sz="1100" dirty="0">
                <a:latin typeface="Times New Roman" pitchFamily="18" charset="0"/>
                <a:cs typeface="Times New Roman" pitchFamily="18" charset="0"/>
              </a:rPr>
              <a:t>, without tuning it was 81% and after tuning it was 90%</a:t>
            </a:r>
          </a:p>
          <a:p>
            <a:pPr lvl="1">
              <a:lnSpc>
                <a:spcPct val="150000"/>
              </a:lnSpc>
              <a:buFont typeface="Arial" pitchFamily="34" charset="0"/>
              <a:buChar char="•"/>
            </a:pPr>
            <a:r>
              <a:rPr lang="en-US" sz="1100" dirty="0">
                <a:latin typeface="Times New Roman" pitchFamily="18" charset="0"/>
                <a:cs typeface="Times New Roman" pitchFamily="18" charset="0"/>
              </a:rPr>
              <a:t>We can use Gradient Boosting Regression(</a:t>
            </a:r>
            <a:r>
              <a:rPr lang="en-US" sz="1100" dirty="0" err="1">
                <a:latin typeface="Times New Roman" pitchFamily="18" charset="0"/>
                <a:cs typeface="Times New Roman" pitchFamily="18" charset="0"/>
              </a:rPr>
              <a:t>GridSearchCV</a:t>
            </a:r>
            <a:r>
              <a:rPr lang="en-US" sz="1100" dirty="0">
                <a:latin typeface="Times New Roman" pitchFamily="18" charset="0"/>
                <a:cs typeface="Times New Roman" pitchFamily="18" charset="0"/>
              </a:rPr>
              <a:t>) and Random forest for deployment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00415" y="2281159"/>
            <a:ext cx="5169133" cy="637227"/>
          </a:xfrm>
          <a:prstGeom prst="rect">
            <a:avLst/>
          </a:prstGeom>
        </p:spPr>
      </p:pic>
      <p:sp>
        <p:nvSpPr>
          <p:cNvPr id="3" name="object 3"/>
          <p:cNvSpPr txBox="1">
            <a:spLocks noGrp="1"/>
          </p:cNvSpPr>
          <p:nvPr>
            <p:ph type="title"/>
          </p:nvPr>
        </p:nvSpPr>
        <p:spPr>
          <a:xfrm>
            <a:off x="1976373" y="2100783"/>
            <a:ext cx="5189855" cy="940435"/>
          </a:xfrm>
          <a:prstGeom prst="rect">
            <a:avLst/>
          </a:prstGeom>
        </p:spPr>
        <p:txBody>
          <a:bodyPr vert="horz" wrap="square" lIns="0" tIns="12700" rIns="0" bIns="0" rtlCol="0">
            <a:spAutoFit/>
          </a:bodyPr>
          <a:lstStyle/>
          <a:p>
            <a:pPr marL="12700">
              <a:lnSpc>
                <a:spcPct val="100000"/>
              </a:lnSpc>
              <a:spcBef>
                <a:spcPts val="100"/>
              </a:spcBef>
            </a:pPr>
            <a:r>
              <a:rPr sz="6000" b="0" spc="-5" dirty="0">
                <a:solidFill>
                  <a:srgbClr val="09272D"/>
                </a:solidFill>
                <a:latin typeface="Arial Black"/>
                <a:cs typeface="Arial Black"/>
              </a:rPr>
              <a:t>THANK</a:t>
            </a:r>
            <a:r>
              <a:rPr sz="6000" b="0" spc="-85" dirty="0">
                <a:solidFill>
                  <a:srgbClr val="09272D"/>
                </a:solidFill>
                <a:latin typeface="Arial Black"/>
                <a:cs typeface="Arial Black"/>
              </a:rPr>
              <a:t> </a:t>
            </a:r>
            <a:r>
              <a:rPr sz="6000" b="0" dirty="0">
                <a:solidFill>
                  <a:srgbClr val="09272D"/>
                </a:solidFill>
                <a:latin typeface="Arial Black"/>
                <a:cs typeface="Arial Black"/>
              </a:rPr>
              <a:t>YOU</a:t>
            </a:r>
            <a:endParaRPr sz="6000">
              <a:latin typeface="Arial Black"/>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42391"/>
            <a:ext cx="2619375" cy="422275"/>
          </a:xfrm>
          <a:prstGeom prst="rect">
            <a:avLst/>
          </a:prstGeom>
        </p:spPr>
        <p:txBody>
          <a:bodyPr vert="horz" wrap="square" lIns="0" tIns="13335" rIns="0" bIns="0" rtlCol="0">
            <a:spAutoFit/>
          </a:bodyPr>
          <a:lstStyle/>
          <a:p>
            <a:pPr marL="12700">
              <a:lnSpc>
                <a:spcPct val="100000"/>
              </a:lnSpc>
              <a:spcBef>
                <a:spcPts val="105"/>
              </a:spcBef>
            </a:pPr>
            <a:r>
              <a:rPr sz="2600" spc="-80" dirty="0"/>
              <a:t>Data</a:t>
            </a:r>
            <a:r>
              <a:rPr sz="2600" spc="-175" dirty="0"/>
              <a:t> </a:t>
            </a:r>
            <a:r>
              <a:rPr sz="2600" spc="-110" dirty="0"/>
              <a:t>Summa</a:t>
            </a:r>
            <a:r>
              <a:rPr sz="2600" spc="-60" dirty="0"/>
              <a:t>r</a:t>
            </a:r>
            <a:r>
              <a:rPr sz="2600" spc="-140" dirty="0"/>
              <a:t>y</a:t>
            </a:r>
            <a:endParaRPr sz="2600"/>
          </a:p>
        </p:txBody>
      </p:sp>
      <p:sp>
        <p:nvSpPr>
          <p:cNvPr id="3" name="object 3"/>
          <p:cNvSpPr txBox="1"/>
          <p:nvPr/>
        </p:nvSpPr>
        <p:spPr>
          <a:xfrm>
            <a:off x="478637" y="844422"/>
            <a:ext cx="7936230" cy="3867150"/>
          </a:xfrm>
          <a:prstGeom prst="rect">
            <a:avLst/>
          </a:prstGeom>
        </p:spPr>
        <p:txBody>
          <a:bodyPr vert="horz" wrap="square" lIns="0" tIns="104139" rIns="0" bIns="0" rtlCol="0">
            <a:spAutoFit/>
          </a:bodyPr>
          <a:lstStyle/>
          <a:p>
            <a:pPr marL="131445" indent="-119380">
              <a:lnSpc>
                <a:spcPct val="100000"/>
              </a:lnSpc>
              <a:spcBef>
                <a:spcPts val="819"/>
              </a:spcBef>
              <a:buClr>
                <a:srgbClr val="000000"/>
              </a:buClr>
              <a:buFont typeface="Arial MT"/>
              <a:buChar char="•"/>
              <a:tabLst>
                <a:tab pos="132080" algn="l"/>
              </a:tabLst>
            </a:pPr>
            <a:r>
              <a:rPr sz="1200" b="1" spc="-5" dirty="0">
                <a:solidFill>
                  <a:srgbClr val="124F5C"/>
                </a:solidFill>
                <a:latin typeface="Arial"/>
                <a:cs typeface="Arial"/>
              </a:rPr>
              <a:t>Date</a:t>
            </a:r>
            <a:r>
              <a:rPr sz="1200" b="1" spc="-20" dirty="0">
                <a:solidFill>
                  <a:srgbClr val="124F5C"/>
                </a:solidFill>
                <a:latin typeface="Arial"/>
                <a:cs typeface="Arial"/>
              </a:rPr>
              <a:t> </a:t>
            </a:r>
            <a:r>
              <a:rPr sz="1200" b="1" dirty="0">
                <a:solidFill>
                  <a:srgbClr val="124F5C"/>
                </a:solidFill>
                <a:latin typeface="Arial"/>
                <a:cs typeface="Arial"/>
              </a:rPr>
              <a:t>:</a:t>
            </a:r>
            <a:r>
              <a:rPr sz="1200" b="1" spc="-10" dirty="0">
                <a:solidFill>
                  <a:srgbClr val="124F5C"/>
                </a:solidFill>
                <a:latin typeface="Arial"/>
                <a:cs typeface="Arial"/>
              </a:rPr>
              <a:t> </a:t>
            </a:r>
            <a:r>
              <a:rPr sz="1200" b="1" dirty="0">
                <a:solidFill>
                  <a:srgbClr val="124F5C"/>
                </a:solidFill>
                <a:latin typeface="Arial"/>
                <a:cs typeface="Arial"/>
              </a:rPr>
              <a:t>The</a:t>
            </a:r>
            <a:r>
              <a:rPr sz="1200" b="1" spc="5" dirty="0">
                <a:solidFill>
                  <a:srgbClr val="124F5C"/>
                </a:solidFill>
                <a:latin typeface="Arial"/>
                <a:cs typeface="Arial"/>
              </a:rPr>
              <a:t> </a:t>
            </a:r>
            <a:r>
              <a:rPr sz="1200" b="1" dirty="0">
                <a:solidFill>
                  <a:srgbClr val="124F5C"/>
                </a:solidFill>
                <a:latin typeface="Arial"/>
                <a:cs typeface="Arial"/>
              </a:rPr>
              <a:t>date</a:t>
            </a:r>
            <a:r>
              <a:rPr sz="1200" b="1" spc="-15" dirty="0">
                <a:solidFill>
                  <a:srgbClr val="124F5C"/>
                </a:solidFill>
                <a:latin typeface="Arial"/>
                <a:cs typeface="Arial"/>
              </a:rPr>
              <a:t> </a:t>
            </a:r>
            <a:r>
              <a:rPr sz="1200" b="1" dirty="0">
                <a:solidFill>
                  <a:srgbClr val="124F5C"/>
                </a:solidFill>
                <a:latin typeface="Arial"/>
                <a:cs typeface="Arial"/>
              </a:rPr>
              <a:t>of </a:t>
            </a:r>
            <a:r>
              <a:rPr sz="1200" b="1" spc="-5" dirty="0">
                <a:solidFill>
                  <a:srgbClr val="124F5C"/>
                </a:solidFill>
                <a:latin typeface="Arial"/>
                <a:cs typeface="Arial"/>
              </a:rPr>
              <a:t>the</a:t>
            </a:r>
            <a:r>
              <a:rPr sz="1200" b="1" spc="-10" dirty="0">
                <a:solidFill>
                  <a:srgbClr val="124F5C"/>
                </a:solidFill>
                <a:latin typeface="Arial"/>
                <a:cs typeface="Arial"/>
              </a:rPr>
              <a:t> day,</a:t>
            </a:r>
            <a:r>
              <a:rPr sz="1200" b="1" spc="20" dirty="0">
                <a:solidFill>
                  <a:srgbClr val="124F5C"/>
                </a:solidFill>
                <a:latin typeface="Arial"/>
                <a:cs typeface="Arial"/>
              </a:rPr>
              <a:t> </a:t>
            </a:r>
            <a:r>
              <a:rPr sz="1200" b="1" spc="-5" dirty="0">
                <a:solidFill>
                  <a:srgbClr val="124F5C"/>
                </a:solidFill>
                <a:latin typeface="Arial"/>
                <a:cs typeface="Arial"/>
              </a:rPr>
              <a:t>type:str</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dirty="0">
                <a:solidFill>
                  <a:srgbClr val="124F5C"/>
                </a:solidFill>
                <a:latin typeface="Arial"/>
                <a:cs typeface="Arial"/>
              </a:rPr>
              <a:t>Rented Bike</a:t>
            </a:r>
            <a:r>
              <a:rPr sz="1200" b="1" spc="-20" dirty="0">
                <a:solidFill>
                  <a:srgbClr val="124F5C"/>
                </a:solidFill>
                <a:latin typeface="Arial"/>
                <a:cs typeface="Arial"/>
              </a:rPr>
              <a:t> </a:t>
            </a:r>
            <a:r>
              <a:rPr sz="1200" b="1" spc="-5" dirty="0">
                <a:solidFill>
                  <a:srgbClr val="124F5C"/>
                </a:solidFill>
                <a:latin typeface="Arial"/>
                <a:cs typeface="Arial"/>
              </a:rPr>
              <a:t>Count</a:t>
            </a:r>
            <a:r>
              <a:rPr sz="1200" b="1" spc="30" dirty="0">
                <a:solidFill>
                  <a:srgbClr val="124F5C"/>
                </a:solidFill>
                <a:latin typeface="Arial"/>
                <a:cs typeface="Arial"/>
              </a:rPr>
              <a:t> </a:t>
            </a:r>
            <a:r>
              <a:rPr sz="1200" b="1" dirty="0">
                <a:solidFill>
                  <a:srgbClr val="124F5C"/>
                </a:solidFill>
                <a:latin typeface="Arial"/>
                <a:cs typeface="Arial"/>
              </a:rPr>
              <a:t>-</a:t>
            </a:r>
            <a:r>
              <a:rPr sz="1200" b="1" spc="-5" dirty="0">
                <a:solidFill>
                  <a:srgbClr val="124F5C"/>
                </a:solidFill>
                <a:latin typeface="Arial"/>
                <a:cs typeface="Arial"/>
              </a:rPr>
              <a:t> Number</a:t>
            </a:r>
            <a:r>
              <a:rPr sz="1200" b="1" dirty="0">
                <a:solidFill>
                  <a:srgbClr val="124F5C"/>
                </a:solidFill>
                <a:latin typeface="Arial"/>
                <a:cs typeface="Arial"/>
              </a:rPr>
              <a:t> of</a:t>
            </a:r>
            <a:r>
              <a:rPr sz="1200" b="1" spc="15" dirty="0">
                <a:solidFill>
                  <a:srgbClr val="124F5C"/>
                </a:solidFill>
                <a:latin typeface="Arial"/>
                <a:cs typeface="Arial"/>
              </a:rPr>
              <a:t> </a:t>
            </a:r>
            <a:r>
              <a:rPr sz="1200" b="1" spc="-5" dirty="0">
                <a:solidFill>
                  <a:srgbClr val="124F5C"/>
                </a:solidFill>
                <a:latin typeface="Arial"/>
                <a:cs typeface="Arial"/>
              </a:rPr>
              <a:t>rented</a:t>
            </a:r>
            <a:r>
              <a:rPr sz="1200" b="1" spc="-15" dirty="0">
                <a:solidFill>
                  <a:srgbClr val="124F5C"/>
                </a:solidFill>
                <a:latin typeface="Arial"/>
                <a:cs typeface="Arial"/>
              </a:rPr>
              <a:t> </a:t>
            </a:r>
            <a:r>
              <a:rPr sz="1200" b="1" dirty="0">
                <a:solidFill>
                  <a:srgbClr val="124F5C"/>
                </a:solidFill>
                <a:latin typeface="Arial"/>
                <a:cs typeface="Arial"/>
              </a:rPr>
              <a:t>bikes</a:t>
            </a:r>
            <a:r>
              <a:rPr sz="1200" b="1" spc="-15" dirty="0">
                <a:solidFill>
                  <a:srgbClr val="124F5C"/>
                </a:solidFill>
                <a:latin typeface="Arial"/>
                <a:cs typeface="Arial"/>
              </a:rPr>
              <a:t> </a:t>
            </a:r>
            <a:r>
              <a:rPr sz="1200" b="1" spc="-5" dirty="0">
                <a:solidFill>
                  <a:srgbClr val="124F5C"/>
                </a:solidFill>
                <a:latin typeface="Arial"/>
                <a:cs typeface="Arial"/>
              </a:rPr>
              <a:t>per</a:t>
            </a:r>
            <a:r>
              <a:rPr sz="1200" b="1" dirty="0">
                <a:solidFill>
                  <a:srgbClr val="124F5C"/>
                </a:solidFill>
                <a:latin typeface="Arial"/>
                <a:cs typeface="Arial"/>
              </a:rPr>
              <a:t> hour</a:t>
            </a:r>
            <a:r>
              <a:rPr sz="1200" b="1" spc="10" dirty="0">
                <a:solidFill>
                  <a:srgbClr val="124F5C"/>
                </a:solidFill>
                <a:latin typeface="Arial"/>
                <a:cs typeface="Arial"/>
              </a:rPr>
              <a:t> </a:t>
            </a:r>
            <a:r>
              <a:rPr sz="1200" b="1" dirty="0">
                <a:solidFill>
                  <a:srgbClr val="124F5C"/>
                </a:solidFill>
                <a:latin typeface="Arial"/>
                <a:cs typeface="Arial"/>
              </a:rPr>
              <a:t>and</a:t>
            </a:r>
            <a:r>
              <a:rPr sz="1200" b="1" spc="5" dirty="0">
                <a:solidFill>
                  <a:srgbClr val="124F5C"/>
                </a:solidFill>
                <a:latin typeface="Arial"/>
                <a:cs typeface="Arial"/>
              </a:rPr>
              <a:t> </a:t>
            </a:r>
            <a:r>
              <a:rPr sz="1200" b="1" dirty="0">
                <a:solidFill>
                  <a:srgbClr val="124F5C"/>
                </a:solidFill>
                <a:latin typeface="Arial"/>
                <a:cs typeface="Arial"/>
              </a:rPr>
              <a:t>it</a:t>
            </a:r>
            <a:r>
              <a:rPr sz="1200" b="1" spc="10" dirty="0">
                <a:solidFill>
                  <a:srgbClr val="124F5C"/>
                </a:solidFill>
                <a:latin typeface="Arial"/>
                <a:cs typeface="Arial"/>
              </a:rPr>
              <a:t> </a:t>
            </a:r>
            <a:r>
              <a:rPr sz="1200" b="1" dirty="0">
                <a:solidFill>
                  <a:srgbClr val="124F5C"/>
                </a:solidFill>
                <a:latin typeface="Arial"/>
                <a:cs typeface="Arial"/>
              </a:rPr>
              <a:t>is also</a:t>
            </a:r>
            <a:r>
              <a:rPr sz="1200" b="1" spc="-15" dirty="0">
                <a:solidFill>
                  <a:srgbClr val="124F5C"/>
                </a:solidFill>
                <a:latin typeface="Arial"/>
                <a:cs typeface="Arial"/>
              </a:rPr>
              <a:t> </a:t>
            </a:r>
            <a:r>
              <a:rPr sz="1200" b="1" spc="-5" dirty="0">
                <a:solidFill>
                  <a:srgbClr val="124F5C"/>
                </a:solidFill>
                <a:latin typeface="Arial"/>
                <a:cs typeface="Arial"/>
              </a:rPr>
              <a:t>a</a:t>
            </a:r>
            <a:r>
              <a:rPr sz="1200" b="1" spc="-10" dirty="0">
                <a:solidFill>
                  <a:srgbClr val="124F5C"/>
                </a:solidFill>
                <a:latin typeface="Arial"/>
                <a:cs typeface="Arial"/>
              </a:rPr>
              <a:t> </a:t>
            </a:r>
            <a:r>
              <a:rPr sz="1200" b="1" dirty="0">
                <a:solidFill>
                  <a:srgbClr val="124F5C"/>
                </a:solidFill>
                <a:latin typeface="Arial"/>
                <a:cs typeface="Arial"/>
              </a:rPr>
              <a:t>dependent</a:t>
            </a:r>
            <a:r>
              <a:rPr sz="1200" b="1" spc="15" dirty="0">
                <a:solidFill>
                  <a:srgbClr val="124F5C"/>
                </a:solidFill>
                <a:latin typeface="Arial"/>
                <a:cs typeface="Arial"/>
              </a:rPr>
              <a:t> </a:t>
            </a:r>
            <a:r>
              <a:rPr sz="1200" b="1" spc="-5" dirty="0">
                <a:solidFill>
                  <a:srgbClr val="124F5C"/>
                </a:solidFill>
                <a:latin typeface="Arial"/>
                <a:cs typeface="Arial"/>
              </a:rPr>
              <a:t>variable,</a:t>
            </a:r>
            <a:r>
              <a:rPr sz="1200" b="1" spc="-10" dirty="0">
                <a:solidFill>
                  <a:srgbClr val="124F5C"/>
                </a:solidFill>
                <a:latin typeface="Arial"/>
                <a:cs typeface="Arial"/>
              </a:rPr>
              <a:t> </a:t>
            </a:r>
            <a:r>
              <a:rPr sz="1200" b="1" spc="-5" dirty="0">
                <a:solidFill>
                  <a:srgbClr val="124F5C"/>
                </a:solidFill>
                <a:latin typeface="Arial"/>
                <a:cs typeface="Arial"/>
              </a:rPr>
              <a:t>type:int</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spc="-5" dirty="0">
                <a:solidFill>
                  <a:srgbClr val="124F5C"/>
                </a:solidFill>
                <a:latin typeface="Arial"/>
                <a:cs typeface="Arial"/>
              </a:rPr>
              <a:t>Hour</a:t>
            </a:r>
            <a:r>
              <a:rPr sz="1200" b="1" spc="5" dirty="0">
                <a:solidFill>
                  <a:srgbClr val="124F5C"/>
                </a:solidFill>
                <a:latin typeface="Arial"/>
                <a:cs typeface="Arial"/>
              </a:rPr>
              <a:t> </a:t>
            </a:r>
            <a:r>
              <a:rPr sz="1200" b="1" dirty="0">
                <a:solidFill>
                  <a:srgbClr val="124F5C"/>
                </a:solidFill>
                <a:latin typeface="Arial"/>
                <a:cs typeface="Arial"/>
              </a:rPr>
              <a:t>-</a:t>
            </a:r>
            <a:r>
              <a:rPr sz="1200" b="1" spc="-5" dirty="0">
                <a:solidFill>
                  <a:srgbClr val="124F5C"/>
                </a:solidFill>
                <a:latin typeface="Arial"/>
                <a:cs typeface="Arial"/>
              </a:rPr>
              <a:t> Hour </a:t>
            </a:r>
            <a:r>
              <a:rPr sz="1200" b="1" dirty="0">
                <a:solidFill>
                  <a:srgbClr val="124F5C"/>
                </a:solidFill>
                <a:latin typeface="Arial"/>
                <a:cs typeface="Arial"/>
              </a:rPr>
              <a:t>of</a:t>
            </a:r>
            <a:r>
              <a:rPr sz="1200" b="1" spc="10" dirty="0">
                <a:solidFill>
                  <a:srgbClr val="124F5C"/>
                </a:solidFill>
                <a:latin typeface="Arial"/>
                <a:cs typeface="Arial"/>
              </a:rPr>
              <a:t> </a:t>
            </a:r>
            <a:r>
              <a:rPr sz="1200" b="1" spc="-5" dirty="0">
                <a:solidFill>
                  <a:srgbClr val="124F5C"/>
                </a:solidFill>
                <a:latin typeface="Arial"/>
                <a:cs typeface="Arial"/>
              </a:rPr>
              <a:t>the</a:t>
            </a:r>
            <a:r>
              <a:rPr sz="1200" b="1" spc="10" dirty="0">
                <a:solidFill>
                  <a:srgbClr val="124F5C"/>
                </a:solidFill>
                <a:latin typeface="Arial"/>
                <a:cs typeface="Arial"/>
              </a:rPr>
              <a:t> </a:t>
            </a:r>
            <a:r>
              <a:rPr sz="1200" b="1" spc="-5" dirty="0">
                <a:solidFill>
                  <a:srgbClr val="124F5C"/>
                </a:solidFill>
                <a:latin typeface="Arial"/>
                <a:cs typeface="Arial"/>
              </a:rPr>
              <a:t>day</a:t>
            </a:r>
            <a:r>
              <a:rPr sz="1200" b="1" spc="-10" dirty="0">
                <a:solidFill>
                  <a:srgbClr val="124F5C"/>
                </a:solidFill>
                <a:latin typeface="Arial"/>
                <a:cs typeface="Arial"/>
              </a:rPr>
              <a:t> </a:t>
            </a:r>
            <a:r>
              <a:rPr sz="1200" b="1" dirty="0">
                <a:solidFill>
                  <a:srgbClr val="124F5C"/>
                </a:solidFill>
                <a:latin typeface="Arial"/>
                <a:cs typeface="Arial"/>
              </a:rPr>
              <a:t>ranging</a:t>
            </a:r>
            <a:r>
              <a:rPr sz="1200" b="1" spc="-5" dirty="0">
                <a:solidFill>
                  <a:srgbClr val="124F5C"/>
                </a:solidFill>
                <a:latin typeface="Arial"/>
                <a:cs typeface="Arial"/>
              </a:rPr>
              <a:t> </a:t>
            </a:r>
            <a:r>
              <a:rPr sz="1200" b="1" dirty="0">
                <a:solidFill>
                  <a:srgbClr val="124F5C"/>
                </a:solidFill>
                <a:latin typeface="Arial"/>
                <a:cs typeface="Arial"/>
              </a:rPr>
              <a:t>from 0-23,</a:t>
            </a:r>
            <a:r>
              <a:rPr sz="1200" b="1" spc="-10" dirty="0">
                <a:solidFill>
                  <a:srgbClr val="124F5C"/>
                </a:solidFill>
                <a:latin typeface="Arial"/>
                <a:cs typeface="Arial"/>
              </a:rPr>
              <a:t> type:</a:t>
            </a:r>
            <a:r>
              <a:rPr sz="1200" b="1" spc="15" dirty="0">
                <a:solidFill>
                  <a:srgbClr val="124F5C"/>
                </a:solidFill>
                <a:latin typeface="Arial"/>
                <a:cs typeface="Arial"/>
              </a:rPr>
              <a:t> </a:t>
            </a:r>
            <a:r>
              <a:rPr sz="1200" b="1" dirty="0">
                <a:solidFill>
                  <a:srgbClr val="124F5C"/>
                </a:solidFill>
                <a:latin typeface="Arial"/>
                <a:cs typeface="Arial"/>
              </a:rPr>
              <a:t>int</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spc="-5" dirty="0">
                <a:solidFill>
                  <a:srgbClr val="124F5C"/>
                </a:solidFill>
                <a:latin typeface="Arial"/>
                <a:cs typeface="Arial"/>
              </a:rPr>
              <a:t>Temperature</a:t>
            </a:r>
            <a:r>
              <a:rPr sz="1200" b="1" spc="-25" dirty="0">
                <a:solidFill>
                  <a:srgbClr val="124F5C"/>
                </a:solidFill>
                <a:latin typeface="Arial"/>
                <a:cs typeface="Arial"/>
              </a:rPr>
              <a:t> </a:t>
            </a:r>
            <a:r>
              <a:rPr sz="1200" b="1" spc="-5" dirty="0">
                <a:solidFill>
                  <a:srgbClr val="124F5C"/>
                </a:solidFill>
                <a:latin typeface="Arial"/>
                <a:cs typeface="Arial"/>
              </a:rPr>
              <a:t>(°C)-</a:t>
            </a:r>
            <a:r>
              <a:rPr sz="1200" b="1" spc="15" dirty="0">
                <a:solidFill>
                  <a:srgbClr val="124F5C"/>
                </a:solidFill>
                <a:latin typeface="Arial"/>
                <a:cs typeface="Arial"/>
              </a:rPr>
              <a:t> </a:t>
            </a:r>
            <a:r>
              <a:rPr sz="1200" b="1" spc="-5" dirty="0">
                <a:solidFill>
                  <a:srgbClr val="124F5C"/>
                </a:solidFill>
                <a:latin typeface="Arial"/>
                <a:cs typeface="Arial"/>
              </a:rPr>
              <a:t>Temperature</a:t>
            </a:r>
            <a:r>
              <a:rPr sz="1200" b="1" spc="-25" dirty="0">
                <a:solidFill>
                  <a:srgbClr val="124F5C"/>
                </a:solidFill>
                <a:latin typeface="Arial"/>
                <a:cs typeface="Arial"/>
              </a:rPr>
              <a:t> </a:t>
            </a:r>
            <a:r>
              <a:rPr sz="1200" b="1" dirty="0">
                <a:solidFill>
                  <a:srgbClr val="124F5C"/>
                </a:solidFill>
                <a:latin typeface="Arial"/>
                <a:cs typeface="Arial"/>
              </a:rPr>
              <a:t>in</a:t>
            </a:r>
            <a:r>
              <a:rPr sz="1200" b="1" spc="20" dirty="0">
                <a:solidFill>
                  <a:srgbClr val="124F5C"/>
                </a:solidFill>
                <a:latin typeface="Arial"/>
                <a:cs typeface="Arial"/>
              </a:rPr>
              <a:t> </a:t>
            </a:r>
            <a:r>
              <a:rPr sz="1200" b="1" dirty="0">
                <a:solidFill>
                  <a:srgbClr val="124F5C"/>
                </a:solidFill>
                <a:latin typeface="Arial"/>
                <a:cs typeface="Arial"/>
              </a:rPr>
              <a:t>Celsius,</a:t>
            </a:r>
            <a:r>
              <a:rPr sz="1200" b="1" spc="-15" dirty="0">
                <a:solidFill>
                  <a:srgbClr val="124F5C"/>
                </a:solidFill>
                <a:latin typeface="Arial"/>
                <a:cs typeface="Arial"/>
              </a:rPr>
              <a:t> </a:t>
            </a:r>
            <a:r>
              <a:rPr sz="1200" b="1" spc="-5" dirty="0">
                <a:solidFill>
                  <a:srgbClr val="124F5C"/>
                </a:solidFill>
                <a:latin typeface="Arial"/>
                <a:cs typeface="Arial"/>
              </a:rPr>
              <a:t>type:float</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spc="-5" dirty="0">
                <a:solidFill>
                  <a:srgbClr val="124F5C"/>
                </a:solidFill>
                <a:latin typeface="Arial"/>
                <a:cs typeface="Arial"/>
              </a:rPr>
              <a:t>Humidity(%)</a:t>
            </a:r>
            <a:r>
              <a:rPr sz="1200" b="1" spc="50" dirty="0">
                <a:solidFill>
                  <a:srgbClr val="124F5C"/>
                </a:solidFill>
                <a:latin typeface="Arial"/>
                <a:cs typeface="Arial"/>
              </a:rPr>
              <a:t> </a:t>
            </a:r>
            <a:r>
              <a:rPr sz="1200" b="1" dirty="0">
                <a:solidFill>
                  <a:srgbClr val="124F5C"/>
                </a:solidFill>
                <a:latin typeface="Arial"/>
                <a:cs typeface="Arial"/>
              </a:rPr>
              <a:t>-</a:t>
            </a:r>
            <a:r>
              <a:rPr sz="1200" b="1" spc="-15" dirty="0">
                <a:solidFill>
                  <a:srgbClr val="124F5C"/>
                </a:solidFill>
                <a:latin typeface="Arial"/>
                <a:cs typeface="Arial"/>
              </a:rPr>
              <a:t> </a:t>
            </a:r>
            <a:r>
              <a:rPr sz="1200" b="1" dirty="0">
                <a:solidFill>
                  <a:srgbClr val="124F5C"/>
                </a:solidFill>
                <a:latin typeface="Arial"/>
                <a:cs typeface="Arial"/>
              </a:rPr>
              <a:t>Humidity in</a:t>
            </a:r>
            <a:r>
              <a:rPr sz="1200" b="1" spc="10" dirty="0">
                <a:solidFill>
                  <a:srgbClr val="124F5C"/>
                </a:solidFill>
                <a:latin typeface="Arial"/>
                <a:cs typeface="Arial"/>
              </a:rPr>
              <a:t> </a:t>
            </a:r>
            <a:r>
              <a:rPr sz="1200" b="1" dirty="0">
                <a:solidFill>
                  <a:srgbClr val="124F5C"/>
                </a:solidFill>
                <a:latin typeface="Arial"/>
                <a:cs typeface="Arial"/>
              </a:rPr>
              <a:t>the</a:t>
            </a:r>
            <a:r>
              <a:rPr sz="1200" b="1" spc="-10" dirty="0">
                <a:solidFill>
                  <a:srgbClr val="124F5C"/>
                </a:solidFill>
                <a:latin typeface="Arial"/>
                <a:cs typeface="Arial"/>
              </a:rPr>
              <a:t> </a:t>
            </a:r>
            <a:r>
              <a:rPr sz="1200" b="1" dirty="0">
                <a:solidFill>
                  <a:srgbClr val="124F5C"/>
                </a:solidFill>
                <a:latin typeface="Arial"/>
                <a:cs typeface="Arial"/>
              </a:rPr>
              <a:t>air</a:t>
            </a:r>
            <a:r>
              <a:rPr sz="1200" b="1" spc="-15" dirty="0">
                <a:solidFill>
                  <a:srgbClr val="124F5C"/>
                </a:solidFill>
                <a:latin typeface="Arial"/>
                <a:cs typeface="Arial"/>
              </a:rPr>
              <a:t> </a:t>
            </a:r>
            <a:r>
              <a:rPr sz="1200" b="1" dirty="0">
                <a:solidFill>
                  <a:srgbClr val="124F5C"/>
                </a:solidFill>
                <a:latin typeface="Arial"/>
                <a:cs typeface="Arial"/>
              </a:rPr>
              <a:t>in</a:t>
            </a:r>
            <a:r>
              <a:rPr sz="1200" b="1" spc="5" dirty="0">
                <a:solidFill>
                  <a:srgbClr val="124F5C"/>
                </a:solidFill>
                <a:latin typeface="Arial"/>
                <a:cs typeface="Arial"/>
              </a:rPr>
              <a:t> </a:t>
            </a:r>
            <a:r>
              <a:rPr sz="1200" b="1" spc="-5" dirty="0">
                <a:solidFill>
                  <a:srgbClr val="124F5C"/>
                </a:solidFill>
                <a:latin typeface="Arial"/>
                <a:cs typeface="Arial"/>
              </a:rPr>
              <a:t>%,</a:t>
            </a:r>
            <a:r>
              <a:rPr sz="1200" b="1" spc="10" dirty="0">
                <a:solidFill>
                  <a:srgbClr val="124F5C"/>
                </a:solidFill>
                <a:latin typeface="Arial"/>
                <a:cs typeface="Arial"/>
              </a:rPr>
              <a:t> </a:t>
            </a:r>
            <a:r>
              <a:rPr sz="1200" b="1" spc="-10" dirty="0">
                <a:solidFill>
                  <a:srgbClr val="124F5C"/>
                </a:solidFill>
                <a:latin typeface="Arial"/>
                <a:cs typeface="Arial"/>
              </a:rPr>
              <a:t>type:</a:t>
            </a:r>
            <a:r>
              <a:rPr sz="1200" b="1" spc="10" dirty="0">
                <a:solidFill>
                  <a:srgbClr val="124F5C"/>
                </a:solidFill>
                <a:latin typeface="Arial"/>
                <a:cs typeface="Arial"/>
              </a:rPr>
              <a:t> </a:t>
            </a:r>
            <a:r>
              <a:rPr sz="1200" b="1" dirty="0">
                <a:solidFill>
                  <a:srgbClr val="124F5C"/>
                </a:solidFill>
                <a:latin typeface="Arial"/>
                <a:cs typeface="Arial"/>
              </a:rPr>
              <a:t>int</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dirty="0">
                <a:solidFill>
                  <a:srgbClr val="124F5C"/>
                </a:solidFill>
                <a:latin typeface="Arial"/>
                <a:cs typeface="Arial"/>
              </a:rPr>
              <a:t>Wind</a:t>
            </a:r>
            <a:r>
              <a:rPr sz="1200" b="1" spc="5" dirty="0">
                <a:solidFill>
                  <a:srgbClr val="124F5C"/>
                </a:solidFill>
                <a:latin typeface="Arial"/>
                <a:cs typeface="Arial"/>
              </a:rPr>
              <a:t> </a:t>
            </a:r>
            <a:r>
              <a:rPr sz="1200" b="1" dirty="0">
                <a:solidFill>
                  <a:srgbClr val="124F5C"/>
                </a:solidFill>
                <a:latin typeface="Arial"/>
                <a:cs typeface="Arial"/>
              </a:rPr>
              <a:t>speed</a:t>
            </a:r>
            <a:r>
              <a:rPr sz="1200" b="1" spc="-20" dirty="0">
                <a:solidFill>
                  <a:srgbClr val="124F5C"/>
                </a:solidFill>
                <a:latin typeface="Arial"/>
                <a:cs typeface="Arial"/>
              </a:rPr>
              <a:t> </a:t>
            </a:r>
            <a:r>
              <a:rPr sz="1200" b="1" dirty="0">
                <a:solidFill>
                  <a:srgbClr val="124F5C"/>
                </a:solidFill>
                <a:latin typeface="Arial"/>
                <a:cs typeface="Arial"/>
              </a:rPr>
              <a:t>(m/s)</a:t>
            </a:r>
            <a:r>
              <a:rPr sz="1200" b="1" spc="-10" dirty="0">
                <a:solidFill>
                  <a:srgbClr val="124F5C"/>
                </a:solidFill>
                <a:latin typeface="Arial"/>
                <a:cs typeface="Arial"/>
              </a:rPr>
              <a:t> </a:t>
            </a:r>
            <a:r>
              <a:rPr sz="1200" b="1" dirty="0">
                <a:solidFill>
                  <a:srgbClr val="124F5C"/>
                </a:solidFill>
                <a:latin typeface="Arial"/>
                <a:cs typeface="Arial"/>
              </a:rPr>
              <a:t>-</a:t>
            </a:r>
            <a:r>
              <a:rPr sz="1200" b="1" spc="5" dirty="0">
                <a:solidFill>
                  <a:srgbClr val="124F5C"/>
                </a:solidFill>
                <a:latin typeface="Arial"/>
                <a:cs typeface="Arial"/>
              </a:rPr>
              <a:t> </a:t>
            </a:r>
            <a:r>
              <a:rPr sz="1200" b="1" dirty="0">
                <a:solidFill>
                  <a:srgbClr val="124F5C"/>
                </a:solidFill>
                <a:latin typeface="Arial"/>
                <a:cs typeface="Arial"/>
              </a:rPr>
              <a:t>Speed</a:t>
            </a:r>
            <a:r>
              <a:rPr sz="1200" b="1" spc="-20" dirty="0">
                <a:solidFill>
                  <a:srgbClr val="124F5C"/>
                </a:solidFill>
                <a:latin typeface="Arial"/>
                <a:cs typeface="Arial"/>
              </a:rPr>
              <a:t> </a:t>
            </a:r>
            <a:r>
              <a:rPr sz="1200" b="1" dirty="0">
                <a:solidFill>
                  <a:srgbClr val="124F5C"/>
                </a:solidFill>
                <a:latin typeface="Arial"/>
                <a:cs typeface="Arial"/>
              </a:rPr>
              <a:t>of </a:t>
            </a:r>
            <a:r>
              <a:rPr sz="1200" b="1" spc="-5" dirty="0">
                <a:solidFill>
                  <a:srgbClr val="124F5C"/>
                </a:solidFill>
                <a:latin typeface="Arial"/>
                <a:cs typeface="Arial"/>
              </a:rPr>
              <a:t>the </a:t>
            </a:r>
            <a:r>
              <a:rPr sz="1200" b="1" spc="5" dirty="0">
                <a:solidFill>
                  <a:srgbClr val="124F5C"/>
                </a:solidFill>
                <a:latin typeface="Arial"/>
                <a:cs typeface="Arial"/>
              </a:rPr>
              <a:t>wind</a:t>
            </a:r>
            <a:r>
              <a:rPr sz="1200" b="1" spc="-15" dirty="0">
                <a:solidFill>
                  <a:srgbClr val="124F5C"/>
                </a:solidFill>
                <a:latin typeface="Arial"/>
                <a:cs typeface="Arial"/>
              </a:rPr>
              <a:t> </a:t>
            </a:r>
            <a:r>
              <a:rPr sz="1200" b="1" dirty="0">
                <a:solidFill>
                  <a:srgbClr val="124F5C"/>
                </a:solidFill>
                <a:latin typeface="Arial"/>
                <a:cs typeface="Arial"/>
              </a:rPr>
              <a:t>in</a:t>
            </a:r>
            <a:r>
              <a:rPr sz="1200" b="1" spc="5" dirty="0">
                <a:solidFill>
                  <a:srgbClr val="124F5C"/>
                </a:solidFill>
                <a:latin typeface="Arial"/>
                <a:cs typeface="Arial"/>
              </a:rPr>
              <a:t> </a:t>
            </a:r>
            <a:r>
              <a:rPr sz="1200" b="1" dirty="0">
                <a:solidFill>
                  <a:srgbClr val="124F5C"/>
                </a:solidFill>
                <a:latin typeface="Arial"/>
                <a:cs typeface="Arial"/>
              </a:rPr>
              <a:t>m/s,</a:t>
            </a:r>
            <a:r>
              <a:rPr sz="1200" b="1" spc="-15" dirty="0">
                <a:solidFill>
                  <a:srgbClr val="124F5C"/>
                </a:solidFill>
                <a:latin typeface="Arial"/>
                <a:cs typeface="Arial"/>
              </a:rPr>
              <a:t> </a:t>
            </a:r>
            <a:r>
              <a:rPr sz="1200" b="1" spc="-10" dirty="0">
                <a:solidFill>
                  <a:srgbClr val="124F5C"/>
                </a:solidFill>
                <a:latin typeface="Arial"/>
                <a:cs typeface="Arial"/>
              </a:rPr>
              <a:t>type:</a:t>
            </a:r>
            <a:r>
              <a:rPr sz="1200" b="1" spc="25" dirty="0">
                <a:solidFill>
                  <a:srgbClr val="124F5C"/>
                </a:solidFill>
                <a:latin typeface="Arial"/>
                <a:cs typeface="Arial"/>
              </a:rPr>
              <a:t> </a:t>
            </a:r>
            <a:r>
              <a:rPr sz="1200" b="1" dirty="0">
                <a:solidFill>
                  <a:srgbClr val="124F5C"/>
                </a:solidFill>
                <a:latin typeface="Arial"/>
                <a:cs typeface="Arial"/>
              </a:rPr>
              <a:t>float</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dirty="0">
                <a:solidFill>
                  <a:srgbClr val="124F5C"/>
                </a:solidFill>
                <a:latin typeface="Arial"/>
                <a:cs typeface="Arial"/>
              </a:rPr>
              <a:t>Visibility</a:t>
            </a:r>
            <a:r>
              <a:rPr sz="1200" b="1" spc="-5" dirty="0">
                <a:solidFill>
                  <a:srgbClr val="124F5C"/>
                </a:solidFill>
                <a:latin typeface="Arial"/>
                <a:cs typeface="Arial"/>
              </a:rPr>
              <a:t> (10m)</a:t>
            </a:r>
            <a:r>
              <a:rPr sz="1200" b="1" spc="-25" dirty="0">
                <a:solidFill>
                  <a:srgbClr val="124F5C"/>
                </a:solidFill>
                <a:latin typeface="Arial"/>
                <a:cs typeface="Arial"/>
              </a:rPr>
              <a:t> </a:t>
            </a:r>
            <a:r>
              <a:rPr sz="1200" b="1" dirty="0">
                <a:solidFill>
                  <a:srgbClr val="124F5C"/>
                </a:solidFill>
                <a:latin typeface="Arial"/>
                <a:cs typeface="Arial"/>
              </a:rPr>
              <a:t>-</a:t>
            </a:r>
            <a:r>
              <a:rPr sz="1200" b="1" spc="5" dirty="0">
                <a:solidFill>
                  <a:srgbClr val="124F5C"/>
                </a:solidFill>
                <a:latin typeface="Arial"/>
                <a:cs typeface="Arial"/>
              </a:rPr>
              <a:t> </a:t>
            </a:r>
            <a:r>
              <a:rPr sz="1200" b="1" dirty="0">
                <a:solidFill>
                  <a:srgbClr val="124F5C"/>
                </a:solidFill>
                <a:latin typeface="Arial"/>
                <a:cs typeface="Arial"/>
              </a:rPr>
              <a:t>Visibility in</a:t>
            </a:r>
            <a:r>
              <a:rPr sz="1200" b="1" spc="-5" dirty="0">
                <a:solidFill>
                  <a:srgbClr val="124F5C"/>
                </a:solidFill>
                <a:latin typeface="Arial"/>
                <a:cs typeface="Arial"/>
              </a:rPr>
              <a:t> </a:t>
            </a:r>
            <a:r>
              <a:rPr sz="1200" b="1" dirty="0">
                <a:solidFill>
                  <a:srgbClr val="124F5C"/>
                </a:solidFill>
                <a:latin typeface="Arial"/>
                <a:cs typeface="Arial"/>
              </a:rPr>
              <a:t>m,</a:t>
            </a:r>
            <a:r>
              <a:rPr sz="1200" b="1" spc="-10" dirty="0">
                <a:solidFill>
                  <a:srgbClr val="124F5C"/>
                </a:solidFill>
                <a:latin typeface="Arial"/>
                <a:cs typeface="Arial"/>
              </a:rPr>
              <a:t> type:</a:t>
            </a:r>
            <a:r>
              <a:rPr sz="1200" b="1" spc="25" dirty="0">
                <a:solidFill>
                  <a:srgbClr val="124F5C"/>
                </a:solidFill>
                <a:latin typeface="Arial"/>
                <a:cs typeface="Arial"/>
              </a:rPr>
              <a:t> </a:t>
            </a:r>
            <a:r>
              <a:rPr sz="1200" b="1" dirty="0">
                <a:solidFill>
                  <a:srgbClr val="124F5C"/>
                </a:solidFill>
                <a:latin typeface="Arial"/>
                <a:cs typeface="Arial"/>
              </a:rPr>
              <a:t>int</a:t>
            </a:r>
            <a:endParaRPr sz="1200">
              <a:latin typeface="Arial"/>
              <a:cs typeface="Arial"/>
            </a:endParaRPr>
          </a:p>
          <a:p>
            <a:pPr marL="131445" indent="-119380">
              <a:lnSpc>
                <a:spcPct val="100000"/>
              </a:lnSpc>
              <a:spcBef>
                <a:spcPts val="725"/>
              </a:spcBef>
              <a:buClr>
                <a:srgbClr val="000000"/>
              </a:buClr>
              <a:buFont typeface="Arial MT"/>
              <a:buChar char="•"/>
              <a:tabLst>
                <a:tab pos="132080" algn="l"/>
              </a:tabLst>
            </a:pPr>
            <a:r>
              <a:rPr sz="1200" b="1" dirty="0">
                <a:solidFill>
                  <a:srgbClr val="124F5C"/>
                </a:solidFill>
                <a:latin typeface="Arial"/>
                <a:cs typeface="Arial"/>
              </a:rPr>
              <a:t>Dew</a:t>
            </a:r>
            <a:r>
              <a:rPr sz="1200" b="1" spc="-5" dirty="0">
                <a:solidFill>
                  <a:srgbClr val="124F5C"/>
                </a:solidFill>
                <a:latin typeface="Arial"/>
                <a:cs typeface="Arial"/>
              </a:rPr>
              <a:t> </a:t>
            </a:r>
            <a:r>
              <a:rPr sz="1200" b="1" dirty="0">
                <a:solidFill>
                  <a:srgbClr val="124F5C"/>
                </a:solidFill>
                <a:latin typeface="Arial"/>
                <a:cs typeface="Arial"/>
              </a:rPr>
              <a:t>point</a:t>
            </a:r>
            <a:r>
              <a:rPr sz="1200" b="1" spc="25" dirty="0">
                <a:solidFill>
                  <a:srgbClr val="124F5C"/>
                </a:solidFill>
                <a:latin typeface="Arial"/>
                <a:cs typeface="Arial"/>
              </a:rPr>
              <a:t> </a:t>
            </a:r>
            <a:r>
              <a:rPr sz="1200" b="1" spc="-5" dirty="0">
                <a:solidFill>
                  <a:srgbClr val="124F5C"/>
                </a:solidFill>
                <a:latin typeface="Arial"/>
                <a:cs typeface="Arial"/>
              </a:rPr>
              <a:t>temperature(°C)</a:t>
            </a:r>
            <a:r>
              <a:rPr sz="1200" b="1" spc="-20" dirty="0">
                <a:solidFill>
                  <a:srgbClr val="124F5C"/>
                </a:solidFill>
                <a:latin typeface="Arial"/>
                <a:cs typeface="Arial"/>
              </a:rPr>
              <a:t> </a:t>
            </a:r>
            <a:r>
              <a:rPr sz="1200" b="1" dirty="0">
                <a:solidFill>
                  <a:srgbClr val="124F5C"/>
                </a:solidFill>
                <a:latin typeface="Arial"/>
                <a:cs typeface="Arial"/>
              </a:rPr>
              <a:t>- The</a:t>
            </a:r>
            <a:r>
              <a:rPr sz="1200" b="1" spc="10" dirty="0">
                <a:solidFill>
                  <a:srgbClr val="124F5C"/>
                </a:solidFill>
                <a:latin typeface="Arial"/>
                <a:cs typeface="Arial"/>
              </a:rPr>
              <a:t> </a:t>
            </a:r>
            <a:r>
              <a:rPr sz="1200" b="1" spc="-5" dirty="0">
                <a:solidFill>
                  <a:srgbClr val="124F5C"/>
                </a:solidFill>
                <a:latin typeface="Arial"/>
                <a:cs typeface="Arial"/>
              </a:rPr>
              <a:t>temperature</a:t>
            </a:r>
            <a:r>
              <a:rPr sz="1200" b="1" spc="-15" dirty="0">
                <a:solidFill>
                  <a:srgbClr val="124F5C"/>
                </a:solidFill>
                <a:latin typeface="Arial"/>
                <a:cs typeface="Arial"/>
              </a:rPr>
              <a:t> </a:t>
            </a:r>
            <a:r>
              <a:rPr sz="1200" b="1" spc="-5" dirty="0">
                <a:solidFill>
                  <a:srgbClr val="124F5C"/>
                </a:solidFill>
                <a:latin typeface="Arial"/>
                <a:cs typeface="Arial"/>
              </a:rPr>
              <a:t>at</a:t>
            </a:r>
            <a:r>
              <a:rPr sz="1200" b="1" spc="-10" dirty="0">
                <a:solidFill>
                  <a:srgbClr val="124F5C"/>
                </a:solidFill>
                <a:latin typeface="Arial"/>
                <a:cs typeface="Arial"/>
              </a:rPr>
              <a:t> </a:t>
            </a:r>
            <a:r>
              <a:rPr sz="1200" b="1" spc="5" dirty="0">
                <a:solidFill>
                  <a:srgbClr val="124F5C"/>
                </a:solidFill>
                <a:latin typeface="Arial"/>
                <a:cs typeface="Arial"/>
              </a:rPr>
              <a:t>which</a:t>
            </a:r>
            <a:r>
              <a:rPr sz="1200" b="1" spc="-10" dirty="0">
                <a:solidFill>
                  <a:srgbClr val="124F5C"/>
                </a:solidFill>
                <a:latin typeface="Arial"/>
                <a:cs typeface="Arial"/>
              </a:rPr>
              <a:t> </a:t>
            </a:r>
            <a:r>
              <a:rPr sz="1200" b="1" spc="-5" dirty="0">
                <a:solidFill>
                  <a:srgbClr val="124F5C"/>
                </a:solidFill>
                <a:latin typeface="Arial"/>
                <a:cs typeface="Arial"/>
              </a:rPr>
              <a:t>the</a:t>
            </a:r>
            <a:r>
              <a:rPr sz="1200" b="1" spc="5" dirty="0">
                <a:solidFill>
                  <a:srgbClr val="124F5C"/>
                </a:solidFill>
                <a:latin typeface="Arial"/>
                <a:cs typeface="Arial"/>
              </a:rPr>
              <a:t> </a:t>
            </a:r>
            <a:r>
              <a:rPr sz="1200" b="1" dirty="0">
                <a:solidFill>
                  <a:srgbClr val="124F5C"/>
                </a:solidFill>
                <a:latin typeface="Arial"/>
                <a:cs typeface="Arial"/>
              </a:rPr>
              <a:t>water</a:t>
            </a:r>
            <a:r>
              <a:rPr sz="1200" b="1" spc="-40" dirty="0">
                <a:solidFill>
                  <a:srgbClr val="124F5C"/>
                </a:solidFill>
                <a:latin typeface="Arial"/>
                <a:cs typeface="Arial"/>
              </a:rPr>
              <a:t> </a:t>
            </a:r>
            <a:r>
              <a:rPr sz="1200" b="1" spc="-5" dirty="0">
                <a:solidFill>
                  <a:srgbClr val="124F5C"/>
                </a:solidFill>
                <a:latin typeface="Arial"/>
                <a:cs typeface="Arial"/>
              </a:rPr>
              <a:t>starts</a:t>
            </a:r>
            <a:r>
              <a:rPr sz="1200" b="1" spc="-10" dirty="0">
                <a:solidFill>
                  <a:srgbClr val="124F5C"/>
                </a:solidFill>
                <a:latin typeface="Arial"/>
                <a:cs typeface="Arial"/>
              </a:rPr>
              <a:t> </a:t>
            </a:r>
            <a:r>
              <a:rPr sz="1200" b="1" dirty="0">
                <a:solidFill>
                  <a:srgbClr val="124F5C"/>
                </a:solidFill>
                <a:latin typeface="Arial"/>
                <a:cs typeface="Arial"/>
              </a:rPr>
              <a:t>to</a:t>
            </a:r>
            <a:r>
              <a:rPr sz="1200" b="1" spc="10" dirty="0">
                <a:solidFill>
                  <a:srgbClr val="124F5C"/>
                </a:solidFill>
                <a:latin typeface="Arial"/>
                <a:cs typeface="Arial"/>
              </a:rPr>
              <a:t> </a:t>
            </a:r>
            <a:r>
              <a:rPr sz="1200" b="1" dirty="0">
                <a:solidFill>
                  <a:srgbClr val="124F5C"/>
                </a:solidFill>
                <a:latin typeface="Arial"/>
                <a:cs typeface="Arial"/>
              </a:rPr>
              <a:t>condense</a:t>
            </a:r>
            <a:r>
              <a:rPr sz="1200" b="1" spc="-5" dirty="0">
                <a:solidFill>
                  <a:srgbClr val="124F5C"/>
                </a:solidFill>
                <a:latin typeface="Arial"/>
                <a:cs typeface="Arial"/>
              </a:rPr>
              <a:t> </a:t>
            </a:r>
            <a:r>
              <a:rPr sz="1200" b="1" dirty="0">
                <a:solidFill>
                  <a:srgbClr val="124F5C"/>
                </a:solidFill>
                <a:latin typeface="Arial"/>
                <a:cs typeface="Arial"/>
              </a:rPr>
              <a:t>out</a:t>
            </a:r>
            <a:r>
              <a:rPr sz="1200" b="1" spc="10" dirty="0">
                <a:solidFill>
                  <a:srgbClr val="124F5C"/>
                </a:solidFill>
                <a:latin typeface="Arial"/>
                <a:cs typeface="Arial"/>
              </a:rPr>
              <a:t> </a:t>
            </a:r>
            <a:r>
              <a:rPr sz="1200" b="1" dirty="0">
                <a:solidFill>
                  <a:srgbClr val="124F5C"/>
                </a:solidFill>
                <a:latin typeface="Arial"/>
                <a:cs typeface="Arial"/>
              </a:rPr>
              <a:t>of</a:t>
            </a:r>
            <a:r>
              <a:rPr sz="1200" b="1" spc="15" dirty="0">
                <a:solidFill>
                  <a:srgbClr val="124F5C"/>
                </a:solidFill>
                <a:latin typeface="Arial"/>
                <a:cs typeface="Arial"/>
              </a:rPr>
              <a:t> </a:t>
            </a:r>
            <a:r>
              <a:rPr sz="1200" b="1" spc="-5" dirty="0">
                <a:solidFill>
                  <a:srgbClr val="124F5C"/>
                </a:solidFill>
                <a:latin typeface="Arial"/>
                <a:cs typeface="Arial"/>
              </a:rPr>
              <a:t>the</a:t>
            </a:r>
            <a:r>
              <a:rPr sz="1200" b="1" spc="20" dirty="0">
                <a:solidFill>
                  <a:srgbClr val="124F5C"/>
                </a:solidFill>
                <a:latin typeface="Arial"/>
                <a:cs typeface="Arial"/>
              </a:rPr>
              <a:t> </a:t>
            </a:r>
            <a:r>
              <a:rPr sz="1200" b="1" dirty="0">
                <a:solidFill>
                  <a:srgbClr val="124F5C"/>
                </a:solidFill>
                <a:latin typeface="Arial"/>
                <a:cs typeface="Arial"/>
              </a:rPr>
              <a:t>air, </a:t>
            </a:r>
            <a:r>
              <a:rPr sz="1200" b="1" spc="-10" dirty="0">
                <a:solidFill>
                  <a:srgbClr val="124F5C"/>
                </a:solidFill>
                <a:latin typeface="Arial"/>
                <a:cs typeface="Arial"/>
              </a:rPr>
              <a:t>type:</a:t>
            </a:r>
            <a:r>
              <a:rPr sz="1200" b="1" spc="25" dirty="0">
                <a:solidFill>
                  <a:srgbClr val="124F5C"/>
                </a:solidFill>
                <a:latin typeface="Arial"/>
                <a:cs typeface="Arial"/>
              </a:rPr>
              <a:t> </a:t>
            </a:r>
            <a:r>
              <a:rPr sz="1200" b="1" dirty="0">
                <a:solidFill>
                  <a:srgbClr val="124F5C"/>
                </a:solidFill>
                <a:latin typeface="Arial"/>
                <a:cs typeface="Arial"/>
              </a:rPr>
              <a:t>float</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dirty="0">
                <a:solidFill>
                  <a:srgbClr val="124F5C"/>
                </a:solidFill>
                <a:latin typeface="Arial"/>
                <a:cs typeface="Arial"/>
              </a:rPr>
              <a:t>Solar</a:t>
            </a:r>
            <a:r>
              <a:rPr sz="1200" b="1" spc="-15" dirty="0">
                <a:solidFill>
                  <a:srgbClr val="124F5C"/>
                </a:solidFill>
                <a:latin typeface="Arial"/>
                <a:cs typeface="Arial"/>
              </a:rPr>
              <a:t> </a:t>
            </a:r>
            <a:r>
              <a:rPr sz="1200" b="1" dirty="0">
                <a:solidFill>
                  <a:srgbClr val="124F5C"/>
                </a:solidFill>
                <a:latin typeface="Arial"/>
                <a:cs typeface="Arial"/>
              </a:rPr>
              <a:t>Radiation </a:t>
            </a:r>
            <a:r>
              <a:rPr sz="1200" b="1" spc="-5" dirty="0">
                <a:solidFill>
                  <a:srgbClr val="124F5C"/>
                </a:solidFill>
                <a:latin typeface="Arial"/>
                <a:cs typeface="Arial"/>
              </a:rPr>
              <a:t>(MJ/m2) </a:t>
            </a:r>
            <a:r>
              <a:rPr sz="1200" b="1" dirty="0">
                <a:solidFill>
                  <a:srgbClr val="124F5C"/>
                </a:solidFill>
                <a:latin typeface="Arial"/>
                <a:cs typeface="Arial"/>
              </a:rPr>
              <a:t>-</a:t>
            </a:r>
            <a:r>
              <a:rPr sz="1200" b="1" spc="-10" dirty="0">
                <a:solidFill>
                  <a:srgbClr val="124F5C"/>
                </a:solidFill>
                <a:latin typeface="Arial"/>
                <a:cs typeface="Arial"/>
              </a:rPr>
              <a:t> </a:t>
            </a:r>
            <a:r>
              <a:rPr sz="1200" b="1" dirty="0">
                <a:solidFill>
                  <a:srgbClr val="124F5C"/>
                </a:solidFill>
                <a:latin typeface="Arial"/>
                <a:cs typeface="Arial"/>
              </a:rPr>
              <a:t>Electromagnetic</a:t>
            </a:r>
            <a:r>
              <a:rPr sz="1200" b="1" spc="-25" dirty="0">
                <a:solidFill>
                  <a:srgbClr val="124F5C"/>
                </a:solidFill>
                <a:latin typeface="Arial"/>
                <a:cs typeface="Arial"/>
              </a:rPr>
              <a:t> </a:t>
            </a:r>
            <a:r>
              <a:rPr sz="1200" b="1" dirty="0">
                <a:solidFill>
                  <a:srgbClr val="124F5C"/>
                </a:solidFill>
                <a:latin typeface="Arial"/>
                <a:cs typeface="Arial"/>
              </a:rPr>
              <a:t>radiation emitted</a:t>
            </a:r>
            <a:r>
              <a:rPr sz="1200" b="1" spc="-15" dirty="0">
                <a:solidFill>
                  <a:srgbClr val="124F5C"/>
                </a:solidFill>
                <a:latin typeface="Arial"/>
                <a:cs typeface="Arial"/>
              </a:rPr>
              <a:t> </a:t>
            </a:r>
            <a:r>
              <a:rPr sz="1200" b="1" dirty="0">
                <a:solidFill>
                  <a:srgbClr val="124F5C"/>
                </a:solidFill>
                <a:latin typeface="Arial"/>
                <a:cs typeface="Arial"/>
              </a:rPr>
              <a:t>by </a:t>
            </a:r>
            <a:r>
              <a:rPr sz="1200" b="1" spc="-5" dirty="0">
                <a:solidFill>
                  <a:srgbClr val="124F5C"/>
                </a:solidFill>
                <a:latin typeface="Arial"/>
                <a:cs typeface="Arial"/>
              </a:rPr>
              <a:t>the</a:t>
            </a:r>
            <a:r>
              <a:rPr sz="1200" b="1" dirty="0">
                <a:solidFill>
                  <a:srgbClr val="124F5C"/>
                </a:solidFill>
                <a:latin typeface="Arial"/>
                <a:cs typeface="Arial"/>
              </a:rPr>
              <a:t> Sun,</a:t>
            </a:r>
            <a:r>
              <a:rPr sz="1200" b="1" spc="5" dirty="0">
                <a:solidFill>
                  <a:srgbClr val="124F5C"/>
                </a:solidFill>
                <a:latin typeface="Arial"/>
                <a:cs typeface="Arial"/>
              </a:rPr>
              <a:t> </a:t>
            </a:r>
            <a:r>
              <a:rPr sz="1200" b="1" spc="-10" dirty="0">
                <a:solidFill>
                  <a:srgbClr val="124F5C"/>
                </a:solidFill>
                <a:latin typeface="Arial"/>
                <a:cs typeface="Arial"/>
              </a:rPr>
              <a:t>type:</a:t>
            </a:r>
            <a:r>
              <a:rPr sz="1200" b="1" spc="15" dirty="0">
                <a:solidFill>
                  <a:srgbClr val="124F5C"/>
                </a:solidFill>
                <a:latin typeface="Arial"/>
                <a:cs typeface="Arial"/>
              </a:rPr>
              <a:t> </a:t>
            </a:r>
            <a:r>
              <a:rPr sz="1200" b="1" dirty="0">
                <a:solidFill>
                  <a:srgbClr val="124F5C"/>
                </a:solidFill>
                <a:latin typeface="Arial"/>
                <a:cs typeface="Arial"/>
              </a:rPr>
              <a:t>float</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spc="-5" dirty="0">
                <a:solidFill>
                  <a:srgbClr val="124F5C"/>
                </a:solidFill>
                <a:latin typeface="Arial"/>
                <a:cs typeface="Arial"/>
              </a:rPr>
              <a:t>Rainfall(mm)</a:t>
            </a:r>
            <a:r>
              <a:rPr sz="1200" b="1" spc="-15" dirty="0">
                <a:solidFill>
                  <a:srgbClr val="124F5C"/>
                </a:solidFill>
                <a:latin typeface="Arial"/>
                <a:cs typeface="Arial"/>
              </a:rPr>
              <a:t> </a:t>
            </a:r>
            <a:r>
              <a:rPr sz="1200" b="1" dirty="0">
                <a:solidFill>
                  <a:srgbClr val="124F5C"/>
                </a:solidFill>
                <a:latin typeface="Arial"/>
                <a:cs typeface="Arial"/>
              </a:rPr>
              <a:t>-</a:t>
            </a:r>
            <a:r>
              <a:rPr sz="1200" b="1" spc="15" dirty="0">
                <a:solidFill>
                  <a:srgbClr val="124F5C"/>
                </a:solidFill>
                <a:latin typeface="Arial"/>
                <a:cs typeface="Arial"/>
              </a:rPr>
              <a:t> </a:t>
            </a:r>
            <a:r>
              <a:rPr sz="1200" b="1" spc="-10" dirty="0">
                <a:solidFill>
                  <a:srgbClr val="124F5C"/>
                </a:solidFill>
                <a:latin typeface="Arial"/>
                <a:cs typeface="Arial"/>
              </a:rPr>
              <a:t>Amount</a:t>
            </a:r>
            <a:r>
              <a:rPr sz="1200" b="1" spc="50" dirty="0">
                <a:solidFill>
                  <a:srgbClr val="124F5C"/>
                </a:solidFill>
                <a:latin typeface="Arial"/>
                <a:cs typeface="Arial"/>
              </a:rPr>
              <a:t> </a:t>
            </a:r>
            <a:r>
              <a:rPr sz="1200" b="1" dirty="0">
                <a:solidFill>
                  <a:srgbClr val="124F5C"/>
                </a:solidFill>
                <a:latin typeface="Arial"/>
                <a:cs typeface="Arial"/>
              </a:rPr>
              <a:t>of</a:t>
            </a:r>
            <a:r>
              <a:rPr sz="1200" b="1" spc="10" dirty="0">
                <a:solidFill>
                  <a:srgbClr val="124F5C"/>
                </a:solidFill>
                <a:latin typeface="Arial"/>
                <a:cs typeface="Arial"/>
              </a:rPr>
              <a:t> </a:t>
            </a:r>
            <a:r>
              <a:rPr sz="1200" b="1" dirty="0">
                <a:solidFill>
                  <a:srgbClr val="124F5C"/>
                </a:solidFill>
                <a:latin typeface="Arial"/>
                <a:cs typeface="Arial"/>
              </a:rPr>
              <a:t>rainfall</a:t>
            </a:r>
            <a:r>
              <a:rPr sz="1200" b="1" spc="-5" dirty="0">
                <a:solidFill>
                  <a:srgbClr val="124F5C"/>
                </a:solidFill>
                <a:latin typeface="Arial"/>
                <a:cs typeface="Arial"/>
              </a:rPr>
              <a:t> </a:t>
            </a:r>
            <a:r>
              <a:rPr sz="1200" b="1" dirty="0">
                <a:solidFill>
                  <a:srgbClr val="124F5C"/>
                </a:solidFill>
                <a:latin typeface="Arial"/>
                <a:cs typeface="Arial"/>
              </a:rPr>
              <a:t>in</a:t>
            </a:r>
            <a:r>
              <a:rPr sz="1200" b="1" spc="20" dirty="0">
                <a:solidFill>
                  <a:srgbClr val="124F5C"/>
                </a:solidFill>
                <a:latin typeface="Arial"/>
                <a:cs typeface="Arial"/>
              </a:rPr>
              <a:t> </a:t>
            </a:r>
            <a:r>
              <a:rPr sz="1200" b="1" dirty="0">
                <a:solidFill>
                  <a:srgbClr val="124F5C"/>
                </a:solidFill>
                <a:latin typeface="Arial"/>
                <a:cs typeface="Arial"/>
              </a:rPr>
              <a:t>mm,</a:t>
            </a:r>
            <a:r>
              <a:rPr sz="1200" b="1" spc="-5" dirty="0">
                <a:solidFill>
                  <a:srgbClr val="124F5C"/>
                </a:solidFill>
                <a:latin typeface="Arial"/>
                <a:cs typeface="Arial"/>
              </a:rPr>
              <a:t> </a:t>
            </a:r>
            <a:r>
              <a:rPr sz="1200" b="1" spc="-10" dirty="0">
                <a:solidFill>
                  <a:srgbClr val="124F5C"/>
                </a:solidFill>
                <a:latin typeface="Arial"/>
                <a:cs typeface="Arial"/>
              </a:rPr>
              <a:t>type:</a:t>
            </a:r>
            <a:r>
              <a:rPr sz="1200" b="1" spc="30" dirty="0">
                <a:solidFill>
                  <a:srgbClr val="124F5C"/>
                </a:solidFill>
                <a:latin typeface="Arial"/>
                <a:cs typeface="Arial"/>
              </a:rPr>
              <a:t> </a:t>
            </a:r>
            <a:r>
              <a:rPr sz="1200" b="1" dirty="0">
                <a:solidFill>
                  <a:srgbClr val="124F5C"/>
                </a:solidFill>
                <a:latin typeface="Arial"/>
                <a:cs typeface="Arial"/>
              </a:rPr>
              <a:t>float</a:t>
            </a:r>
            <a:r>
              <a:rPr sz="1200" b="1" spc="-10" dirty="0">
                <a:solidFill>
                  <a:srgbClr val="124F5C"/>
                </a:solidFill>
                <a:latin typeface="Arial"/>
                <a:cs typeface="Arial"/>
              </a:rPr>
              <a:t> </a:t>
            </a:r>
            <a:r>
              <a:rPr sz="1200" b="1" dirty="0">
                <a:solidFill>
                  <a:srgbClr val="124F5C"/>
                </a:solidFill>
                <a:latin typeface="Arial"/>
                <a:cs typeface="Arial"/>
              </a:rPr>
              <a:t>italicized</a:t>
            </a:r>
            <a:r>
              <a:rPr sz="1200" b="1" spc="-10" dirty="0">
                <a:solidFill>
                  <a:srgbClr val="124F5C"/>
                </a:solidFill>
                <a:latin typeface="Arial"/>
                <a:cs typeface="Arial"/>
              </a:rPr>
              <a:t> </a:t>
            </a:r>
            <a:r>
              <a:rPr sz="1200" b="1" spc="-5" dirty="0">
                <a:solidFill>
                  <a:srgbClr val="124F5C"/>
                </a:solidFill>
                <a:latin typeface="Arial"/>
                <a:cs typeface="Arial"/>
              </a:rPr>
              <a:t>text</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dirty="0">
                <a:solidFill>
                  <a:srgbClr val="124F5C"/>
                </a:solidFill>
                <a:latin typeface="Arial"/>
                <a:cs typeface="Arial"/>
              </a:rPr>
              <a:t>Snowfall(cm)</a:t>
            </a:r>
            <a:r>
              <a:rPr sz="1200" b="1" spc="-20" dirty="0">
                <a:solidFill>
                  <a:srgbClr val="124F5C"/>
                </a:solidFill>
                <a:latin typeface="Arial"/>
                <a:cs typeface="Arial"/>
              </a:rPr>
              <a:t> </a:t>
            </a:r>
            <a:r>
              <a:rPr sz="1200" b="1" dirty="0">
                <a:solidFill>
                  <a:srgbClr val="124F5C"/>
                </a:solidFill>
                <a:latin typeface="Arial"/>
                <a:cs typeface="Arial"/>
              </a:rPr>
              <a:t>-</a:t>
            </a:r>
            <a:r>
              <a:rPr sz="1200" b="1" spc="10" dirty="0">
                <a:solidFill>
                  <a:srgbClr val="124F5C"/>
                </a:solidFill>
                <a:latin typeface="Arial"/>
                <a:cs typeface="Arial"/>
              </a:rPr>
              <a:t> </a:t>
            </a:r>
            <a:r>
              <a:rPr sz="1200" b="1" spc="-10" dirty="0">
                <a:solidFill>
                  <a:srgbClr val="124F5C"/>
                </a:solidFill>
                <a:latin typeface="Arial"/>
                <a:cs typeface="Arial"/>
              </a:rPr>
              <a:t>Amount</a:t>
            </a:r>
            <a:r>
              <a:rPr sz="1200" b="1" spc="45" dirty="0">
                <a:solidFill>
                  <a:srgbClr val="124F5C"/>
                </a:solidFill>
                <a:latin typeface="Arial"/>
                <a:cs typeface="Arial"/>
              </a:rPr>
              <a:t> </a:t>
            </a:r>
            <a:r>
              <a:rPr sz="1200" b="1" dirty="0">
                <a:solidFill>
                  <a:srgbClr val="124F5C"/>
                </a:solidFill>
                <a:latin typeface="Arial"/>
                <a:cs typeface="Arial"/>
              </a:rPr>
              <a:t>of</a:t>
            </a:r>
            <a:r>
              <a:rPr sz="1200" b="1" spc="10" dirty="0">
                <a:solidFill>
                  <a:srgbClr val="124F5C"/>
                </a:solidFill>
                <a:latin typeface="Arial"/>
                <a:cs typeface="Arial"/>
              </a:rPr>
              <a:t> </a:t>
            </a:r>
            <a:r>
              <a:rPr sz="1200" b="1" dirty="0">
                <a:solidFill>
                  <a:srgbClr val="124F5C"/>
                </a:solidFill>
                <a:latin typeface="Arial"/>
                <a:cs typeface="Arial"/>
              </a:rPr>
              <a:t>snowfall</a:t>
            </a:r>
            <a:r>
              <a:rPr sz="1200" b="1" spc="-20" dirty="0">
                <a:solidFill>
                  <a:srgbClr val="124F5C"/>
                </a:solidFill>
                <a:latin typeface="Arial"/>
                <a:cs typeface="Arial"/>
              </a:rPr>
              <a:t> </a:t>
            </a:r>
            <a:r>
              <a:rPr sz="1200" b="1" dirty="0">
                <a:solidFill>
                  <a:srgbClr val="124F5C"/>
                </a:solidFill>
                <a:latin typeface="Arial"/>
                <a:cs typeface="Arial"/>
              </a:rPr>
              <a:t>in</a:t>
            </a:r>
            <a:r>
              <a:rPr sz="1200" b="1" spc="15" dirty="0">
                <a:solidFill>
                  <a:srgbClr val="124F5C"/>
                </a:solidFill>
                <a:latin typeface="Arial"/>
                <a:cs typeface="Arial"/>
              </a:rPr>
              <a:t> </a:t>
            </a:r>
            <a:r>
              <a:rPr sz="1200" b="1" dirty="0">
                <a:solidFill>
                  <a:srgbClr val="124F5C"/>
                </a:solidFill>
                <a:latin typeface="Arial"/>
                <a:cs typeface="Arial"/>
              </a:rPr>
              <a:t>cm,</a:t>
            </a:r>
            <a:r>
              <a:rPr sz="1200" b="1" spc="-5" dirty="0">
                <a:solidFill>
                  <a:srgbClr val="124F5C"/>
                </a:solidFill>
                <a:latin typeface="Arial"/>
                <a:cs typeface="Arial"/>
              </a:rPr>
              <a:t> </a:t>
            </a:r>
            <a:r>
              <a:rPr sz="1200" b="1" spc="-10" dirty="0">
                <a:solidFill>
                  <a:srgbClr val="124F5C"/>
                </a:solidFill>
                <a:latin typeface="Arial"/>
                <a:cs typeface="Arial"/>
              </a:rPr>
              <a:t>type:</a:t>
            </a:r>
            <a:r>
              <a:rPr sz="1200" b="1" spc="25" dirty="0">
                <a:solidFill>
                  <a:srgbClr val="124F5C"/>
                </a:solidFill>
                <a:latin typeface="Arial"/>
                <a:cs typeface="Arial"/>
              </a:rPr>
              <a:t> </a:t>
            </a:r>
            <a:r>
              <a:rPr sz="1200" b="1" dirty="0">
                <a:solidFill>
                  <a:srgbClr val="124F5C"/>
                </a:solidFill>
                <a:latin typeface="Arial"/>
                <a:cs typeface="Arial"/>
              </a:rPr>
              <a:t>float</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dirty="0">
                <a:solidFill>
                  <a:srgbClr val="124F5C"/>
                </a:solidFill>
                <a:latin typeface="Arial"/>
                <a:cs typeface="Arial"/>
              </a:rPr>
              <a:t>Seasons</a:t>
            </a:r>
            <a:r>
              <a:rPr sz="1200" b="1" spc="-25" dirty="0">
                <a:solidFill>
                  <a:srgbClr val="124F5C"/>
                </a:solidFill>
                <a:latin typeface="Arial"/>
                <a:cs typeface="Arial"/>
              </a:rPr>
              <a:t> </a:t>
            </a:r>
            <a:r>
              <a:rPr sz="1200" b="1" dirty="0">
                <a:solidFill>
                  <a:srgbClr val="124F5C"/>
                </a:solidFill>
                <a:latin typeface="Arial"/>
                <a:cs typeface="Arial"/>
              </a:rPr>
              <a:t>-</a:t>
            </a:r>
            <a:r>
              <a:rPr sz="1200" b="1" spc="-10" dirty="0">
                <a:solidFill>
                  <a:srgbClr val="124F5C"/>
                </a:solidFill>
                <a:latin typeface="Arial"/>
                <a:cs typeface="Arial"/>
              </a:rPr>
              <a:t> </a:t>
            </a:r>
            <a:r>
              <a:rPr sz="1200" b="1" dirty="0">
                <a:solidFill>
                  <a:srgbClr val="124F5C"/>
                </a:solidFill>
                <a:latin typeface="Arial"/>
                <a:cs typeface="Arial"/>
              </a:rPr>
              <a:t>Season</a:t>
            </a:r>
            <a:r>
              <a:rPr sz="1200" b="1" spc="-30" dirty="0">
                <a:solidFill>
                  <a:srgbClr val="124F5C"/>
                </a:solidFill>
                <a:latin typeface="Arial"/>
                <a:cs typeface="Arial"/>
              </a:rPr>
              <a:t> </a:t>
            </a:r>
            <a:r>
              <a:rPr sz="1200" b="1" dirty="0">
                <a:solidFill>
                  <a:srgbClr val="124F5C"/>
                </a:solidFill>
                <a:latin typeface="Arial"/>
                <a:cs typeface="Arial"/>
              </a:rPr>
              <a:t>of </a:t>
            </a:r>
            <a:r>
              <a:rPr sz="1200" b="1" spc="-5" dirty="0">
                <a:solidFill>
                  <a:srgbClr val="124F5C"/>
                </a:solidFill>
                <a:latin typeface="Arial"/>
                <a:cs typeface="Arial"/>
              </a:rPr>
              <a:t>the</a:t>
            </a:r>
            <a:r>
              <a:rPr sz="1200" b="1" spc="10" dirty="0">
                <a:solidFill>
                  <a:srgbClr val="124F5C"/>
                </a:solidFill>
                <a:latin typeface="Arial"/>
                <a:cs typeface="Arial"/>
              </a:rPr>
              <a:t> </a:t>
            </a:r>
            <a:r>
              <a:rPr sz="1200" b="1" spc="-10" dirty="0">
                <a:solidFill>
                  <a:srgbClr val="124F5C"/>
                </a:solidFill>
                <a:latin typeface="Arial"/>
                <a:cs typeface="Arial"/>
              </a:rPr>
              <a:t>year,</a:t>
            </a:r>
            <a:r>
              <a:rPr sz="1200" b="1" dirty="0">
                <a:solidFill>
                  <a:srgbClr val="124F5C"/>
                </a:solidFill>
                <a:latin typeface="Arial"/>
                <a:cs typeface="Arial"/>
              </a:rPr>
              <a:t> </a:t>
            </a:r>
            <a:r>
              <a:rPr sz="1200" b="1" spc="-10" dirty="0">
                <a:solidFill>
                  <a:srgbClr val="124F5C"/>
                </a:solidFill>
                <a:latin typeface="Arial"/>
                <a:cs typeface="Arial"/>
              </a:rPr>
              <a:t>type:</a:t>
            </a:r>
            <a:r>
              <a:rPr sz="1200" b="1" spc="25" dirty="0">
                <a:solidFill>
                  <a:srgbClr val="124F5C"/>
                </a:solidFill>
                <a:latin typeface="Arial"/>
                <a:cs typeface="Arial"/>
              </a:rPr>
              <a:t> </a:t>
            </a:r>
            <a:r>
              <a:rPr sz="1200" b="1" spc="-5" dirty="0">
                <a:solidFill>
                  <a:srgbClr val="124F5C"/>
                </a:solidFill>
                <a:latin typeface="Arial"/>
                <a:cs typeface="Arial"/>
              </a:rPr>
              <a:t>str</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spc="-5" dirty="0">
                <a:solidFill>
                  <a:srgbClr val="124F5C"/>
                </a:solidFill>
                <a:latin typeface="Arial"/>
                <a:cs typeface="Arial"/>
              </a:rPr>
              <a:t>Holiday</a:t>
            </a:r>
            <a:r>
              <a:rPr sz="1200" b="1" spc="5" dirty="0">
                <a:solidFill>
                  <a:srgbClr val="124F5C"/>
                </a:solidFill>
                <a:latin typeface="Arial"/>
                <a:cs typeface="Arial"/>
              </a:rPr>
              <a:t> </a:t>
            </a:r>
            <a:r>
              <a:rPr sz="1200" b="1" dirty="0">
                <a:solidFill>
                  <a:srgbClr val="124F5C"/>
                </a:solidFill>
                <a:latin typeface="Arial"/>
                <a:cs typeface="Arial"/>
              </a:rPr>
              <a:t>-</a:t>
            </a:r>
            <a:r>
              <a:rPr sz="1200" b="1" spc="-5" dirty="0">
                <a:solidFill>
                  <a:srgbClr val="124F5C"/>
                </a:solidFill>
                <a:latin typeface="Arial"/>
                <a:cs typeface="Arial"/>
              </a:rPr>
              <a:t> </a:t>
            </a:r>
            <a:r>
              <a:rPr sz="1200" b="1" dirty="0">
                <a:solidFill>
                  <a:srgbClr val="124F5C"/>
                </a:solidFill>
                <a:latin typeface="Arial"/>
                <a:cs typeface="Arial"/>
              </a:rPr>
              <a:t>If</a:t>
            </a:r>
            <a:r>
              <a:rPr sz="1200" b="1" spc="10" dirty="0">
                <a:solidFill>
                  <a:srgbClr val="124F5C"/>
                </a:solidFill>
                <a:latin typeface="Arial"/>
                <a:cs typeface="Arial"/>
              </a:rPr>
              <a:t> </a:t>
            </a:r>
            <a:r>
              <a:rPr sz="1200" b="1" spc="-5" dirty="0">
                <a:solidFill>
                  <a:srgbClr val="124F5C"/>
                </a:solidFill>
                <a:latin typeface="Arial"/>
                <a:cs typeface="Arial"/>
              </a:rPr>
              <a:t>the</a:t>
            </a:r>
            <a:r>
              <a:rPr sz="1200" b="1" dirty="0">
                <a:solidFill>
                  <a:srgbClr val="124F5C"/>
                </a:solidFill>
                <a:latin typeface="Arial"/>
                <a:cs typeface="Arial"/>
              </a:rPr>
              <a:t> </a:t>
            </a:r>
            <a:r>
              <a:rPr sz="1200" b="1" spc="-5" dirty="0">
                <a:solidFill>
                  <a:srgbClr val="124F5C"/>
                </a:solidFill>
                <a:latin typeface="Arial"/>
                <a:cs typeface="Arial"/>
              </a:rPr>
              <a:t>day</a:t>
            </a:r>
            <a:r>
              <a:rPr sz="1200" b="1" spc="-10" dirty="0">
                <a:solidFill>
                  <a:srgbClr val="124F5C"/>
                </a:solidFill>
                <a:latin typeface="Arial"/>
                <a:cs typeface="Arial"/>
              </a:rPr>
              <a:t> </a:t>
            </a:r>
            <a:r>
              <a:rPr sz="1200" b="1" dirty="0">
                <a:solidFill>
                  <a:srgbClr val="124F5C"/>
                </a:solidFill>
                <a:latin typeface="Arial"/>
                <a:cs typeface="Arial"/>
              </a:rPr>
              <a:t>is</a:t>
            </a:r>
            <a:r>
              <a:rPr sz="1200" b="1" spc="-5" dirty="0">
                <a:solidFill>
                  <a:srgbClr val="124F5C"/>
                </a:solidFill>
                <a:latin typeface="Arial"/>
                <a:cs typeface="Arial"/>
              </a:rPr>
              <a:t> </a:t>
            </a:r>
            <a:r>
              <a:rPr sz="1200" b="1" dirty="0">
                <a:solidFill>
                  <a:srgbClr val="124F5C"/>
                </a:solidFill>
                <a:latin typeface="Arial"/>
                <a:cs typeface="Arial"/>
              </a:rPr>
              <a:t>holiday</a:t>
            </a:r>
            <a:r>
              <a:rPr sz="1200" b="1" spc="15" dirty="0">
                <a:solidFill>
                  <a:srgbClr val="124F5C"/>
                </a:solidFill>
                <a:latin typeface="Arial"/>
                <a:cs typeface="Arial"/>
              </a:rPr>
              <a:t> </a:t>
            </a:r>
            <a:r>
              <a:rPr sz="1200" b="1" dirty="0">
                <a:solidFill>
                  <a:srgbClr val="124F5C"/>
                </a:solidFill>
                <a:latin typeface="Arial"/>
                <a:cs typeface="Arial"/>
              </a:rPr>
              <a:t>or </a:t>
            </a:r>
            <a:r>
              <a:rPr sz="1200" b="1" spc="-5" dirty="0">
                <a:solidFill>
                  <a:srgbClr val="124F5C"/>
                </a:solidFill>
                <a:latin typeface="Arial"/>
                <a:cs typeface="Arial"/>
              </a:rPr>
              <a:t>not,</a:t>
            </a:r>
            <a:r>
              <a:rPr sz="1200" b="1" spc="15" dirty="0">
                <a:solidFill>
                  <a:srgbClr val="124F5C"/>
                </a:solidFill>
                <a:latin typeface="Arial"/>
                <a:cs typeface="Arial"/>
              </a:rPr>
              <a:t> </a:t>
            </a:r>
            <a:r>
              <a:rPr sz="1200" b="1" spc="-10" dirty="0">
                <a:solidFill>
                  <a:srgbClr val="124F5C"/>
                </a:solidFill>
                <a:latin typeface="Arial"/>
                <a:cs typeface="Arial"/>
              </a:rPr>
              <a:t>type:</a:t>
            </a:r>
            <a:r>
              <a:rPr sz="1200" b="1" spc="30" dirty="0">
                <a:solidFill>
                  <a:srgbClr val="124F5C"/>
                </a:solidFill>
                <a:latin typeface="Arial"/>
                <a:cs typeface="Arial"/>
              </a:rPr>
              <a:t> </a:t>
            </a:r>
            <a:r>
              <a:rPr sz="1200" b="1" spc="-5" dirty="0">
                <a:solidFill>
                  <a:srgbClr val="124F5C"/>
                </a:solidFill>
                <a:latin typeface="Arial"/>
                <a:cs typeface="Arial"/>
              </a:rPr>
              <a:t>str</a:t>
            </a:r>
            <a:endParaRPr sz="1200">
              <a:latin typeface="Arial"/>
              <a:cs typeface="Arial"/>
            </a:endParaRPr>
          </a:p>
          <a:p>
            <a:pPr marL="131445" indent="-119380">
              <a:lnSpc>
                <a:spcPct val="100000"/>
              </a:lnSpc>
              <a:spcBef>
                <a:spcPts val="720"/>
              </a:spcBef>
              <a:buClr>
                <a:srgbClr val="000000"/>
              </a:buClr>
              <a:buFont typeface="Arial MT"/>
              <a:buChar char="•"/>
              <a:tabLst>
                <a:tab pos="132080" algn="l"/>
              </a:tabLst>
            </a:pPr>
            <a:r>
              <a:rPr sz="1200" b="1" dirty="0">
                <a:solidFill>
                  <a:srgbClr val="124F5C"/>
                </a:solidFill>
                <a:latin typeface="Arial"/>
                <a:cs typeface="Arial"/>
              </a:rPr>
              <a:t>Functioning</a:t>
            </a:r>
            <a:r>
              <a:rPr sz="1200" b="1" spc="30" dirty="0">
                <a:solidFill>
                  <a:srgbClr val="124F5C"/>
                </a:solidFill>
                <a:latin typeface="Arial"/>
                <a:cs typeface="Arial"/>
              </a:rPr>
              <a:t> </a:t>
            </a:r>
            <a:r>
              <a:rPr sz="1200" b="1" spc="-5" dirty="0">
                <a:solidFill>
                  <a:srgbClr val="124F5C"/>
                </a:solidFill>
                <a:latin typeface="Arial"/>
                <a:cs typeface="Arial"/>
              </a:rPr>
              <a:t>Day </a:t>
            </a:r>
            <a:r>
              <a:rPr sz="1200" b="1" dirty="0">
                <a:solidFill>
                  <a:srgbClr val="124F5C"/>
                </a:solidFill>
                <a:latin typeface="Arial"/>
                <a:cs typeface="Arial"/>
              </a:rPr>
              <a:t>-</a:t>
            </a:r>
            <a:r>
              <a:rPr sz="1200" b="1" spc="-5" dirty="0">
                <a:solidFill>
                  <a:srgbClr val="124F5C"/>
                </a:solidFill>
                <a:latin typeface="Arial"/>
                <a:cs typeface="Arial"/>
              </a:rPr>
              <a:t> </a:t>
            </a:r>
            <a:r>
              <a:rPr sz="1200" b="1" dirty="0">
                <a:solidFill>
                  <a:srgbClr val="124F5C"/>
                </a:solidFill>
                <a:latin typeface="Arial"/>
                <a:cs typeface="Arial"/>
              </a:rPr>
              <a:t>Whether</a:t>
            </a:r>
            <a:r>
              <a:rPr sz="1200" b="1" spc="-15" dirty="0">
                <a:solidFill>
                  <a:srgbClr val="124F5C"/>
                </a:solidFill>
                <a:latin typeface="Arial"/>
                <a:cs typeface="Arial"/>
              </a:rPr>
              <a:t> </a:t>
            </a:r>
            <a:r>
              <a:rPr sz="1200" b="1" spc="-5" dirty="0">
                <a:solidFill>
                  <a:srgbClr val="124F5C"/>
                </a:solidFill>
                <a:latin typeface="Arial"/>
                <a:cs typeface="Arial"/>
              </a:rPr>
              <a:t>the</a:t>
            </a:r>
            <a:r>
              <a:rPr sz="1200" b="1" dirty="0">
                <a:solidFill>
                  <a:srgbClr val="124F5C"/>
                </a:solidFill>
                <a:latin typeface="Arial"/>
                <a:cs typeface="Arial"/>
              </a:rPr>
              <a:t> </a:t>
            </a:r>
            <a:r>
              <a:rPr sz="1200" b="1" spc="-5" dirty="0">
                <a:solidFill>
                  <a:srgbClr val="124F5C"/>
                </a:solidFill>
                <a:latin typeface="Arial"/>
                <a:cs typeface="Arial"/>
              </a:rPr>
              <a:t>day</a:t>
            </a:r>
            <a:r>
              <a:rPr sz="1200" b="1" spc="-15" dirty="0">
                <a:solidFill>
                  <a:srgbClr val="124F5C"/>
                </a:solidFill>
                <a:latin typeface="Arial"/>
                <a:cs typeface="Arial"/>
              </a:rPr>
              <a:t> </a:t>
            </a:r>
            <a:r>
              <a:rPr sz="1200" b="1" dirty="0">
                <a:solidFill>
                  <a:srgbClr val="124F5C"/>
                </a:solidFill>
                <a:latin typeface="Arial"/>
                <a:cs typeface="Arial"/>
              </a:rPr>
              <a:t>is functional</a:t>
            </a:r>
            <a:r>
              <a:rPr sz="1200" b="1" spc="15" dirty="0">
                <a:solidFill>
                  <a:srgbClr val="124F5C"/>
                </a:solidFill>
                <a:latin typeface="Arial"/>
                <a:cs typeface="Arial"/>
              </a:rPr>
              <a:t> </a:t>
            </a:r>
            <a:r>
              <a:rPr sz="1200" b="1" dirty="0">
                <a:solidFill>
                  <a:srgbClr val="124F5C"/>
                </a:solidFill>
                <a:latin typeface="Arial"/>
                <a:cs typeface="Arial"/>
              </a:rPr>
              <a:t>or</a:t>
            </a:r>
            <a:r>
              <a:rPr sz="1200" b="1" spc="-5" dirty="0">
                <a:solidFill>
                  <a:srgbClr val="124F5C"/>
                </a:solidFill>
                <a:latin typeface="Arial"/>
                <a:cs typeface="Arial"/>
              </a:rPr>
              <a:t> not,</a:t>
            </a:r>
            <a:r>
              <a:rPr sz="1200" b="1" spc="25" dirty="0">
                <a:solidFill>
                  <a:srgbClr val="124F5C"/>
                </a:solidFill>
                <a:latin typeface="Arial"/>
                <a:cs typeface="Arial"/>
              </a:rPr>
              <a:t> </a:t>
            </a:r>
            <a:r>
              <a:rPr sz="1200" b="1" spc="-5" dirty="0">
                <a:solidFill>
                  <a:srgbClr val="124F5C"/>
                </a:solidFill>
                <a:latin typeface="Arial"/>
                <a:cs typeface="Arial"/>
              </a:rPr>
              <a:t>type:str</a:t>
            </a:r>
            <a:endParaRPr sz="1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42391"/>
            <a:ext cx="3406140" cy="818515"/>
          </a:xfrm>
          <a:prstGeom prst="rect">
            <a:avLst/>
          </a:prstGeom>
        </p:spPr>
        <p:txBody>
          <a:bodyPr vert="horz" wrap="square" lIns="0" tIns="13335" rIns="0" bIns="0" rtlCol="0">
            <a:spAutoFit/>
          </a:bodyPr>
          <a:lstStyle/>
          <a:p>
            <a:pPr marL="12700" marR="5080">
              <a:lnSpc>
                <a:spcPct val="100000"/>
              </a:lnSpc>
              <a:spcBef>
                <a:spcPts val="105"/>
              </a:spcBef>
            </a:pPr>
            <a:r>
              <a:rPr sz="2600" spc="-65" dirty="0"/>
              <a:t>Cleaning</a:t>
            </a:r>
            <a:r>
              <a:rPr sz="2600" spc="-160" dirty="0"/>
              <a:t> </a:t>
            </a:r>
            <a:r>
              <a:rPr sz="2600" spc="-85" dirty="0"/>
              <a:t>of</a:t>
            </a:r>
            <a:r>
              <a:rPr sz="2600" spc="-170" dirty="0"/>
              <a:t> </a:t>
            </a:r>
            <a:r>
              <a:rPr sz="2600" spc="-85" dirty="0"/>
              <a:t>dataset  </a:t>
            </a:r>
            <a:r>
              <a:rPr sz="2600" spc="-90" dirty="0"/>
              <a:t>dataset</a:t>
            </a:r>
            <a:endParaRPr sz="2600"/>
          </a:p>
        </p:txBody>
      </p:sp>
      <p:pic>
        <p:nvPicPr>
          <p:cNvPr id="3" name="object 3"/>
          <p:cNvPicPr/>
          <p:nvPr/>
        </p:nvPicPr>
        <p:blipFill>
          <a:blip r:embed="rId2" cstate="print"/>
          <a:stretch>
            <a:fillRect/>
          </a:stretch>
        </p:blipFill>
        <p:spPr>
          <a:xfrm>
            <a:off x="612648" y="848867"/>
            <a:ext cx="4145279" cy="3726179"/>
          </a:xfrm>
          <a:prstGeom prst="rect">
            <a:avLst/>
          </a:prstGeom>
        </p:spPr>
      </p:pic>
      <p:pic>
        <p:nvPicPr>
          <p:cNvPr id="4" name="object 4"/>
          <p:cNvPicPr/>
          <p:nvPr/>
        </p:nvPicPr>
        <p:blipFill>
          <a:blip r:embed="rId3" cstate="print"/>
          <a:stretch>
            <a:fillRect/>
          </a:stretch>
        </p:blipFill>
        <p:spPr>
          <a:xfrm>
            <a:off x="5323159" y="914400"/>
            <a:ext cx="3010751" cy="1652354"/>
          </a:xfrm>
          <a:prstGeom prst="rect">
            <a:avLst/>
          </a:prstGeom>
        </p:spPr>
      </p:pic>
      <p:pic>
        <p:nvPicPr>
          <p:cNvPr id="5" name="object 5"/>
          <p:cNvPicPr/>
          <p:nvPr/>
        </p:nvPicPr>
        <p:blipFill>
          <a:blip r:embed="rId4" cstate="print"/>
          <a:stretch>
            <a:fillRect/>
          </a:stretch>
        </p:blipFill>
        <p:spPr>
          <a:xfrm>
            <a:off x="5327903" y="2820923"/>
            <a:ext cx="3017520" cy="17541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3693160" cy="452120"/>
          </a:xfrm>
          <a:prstGeom prst="rect">
            <a:avLst/>
          </a:prstGeom>
        </p:spPr>
        <p:txBody>
          <a:bodyPr vert="horz" wrap="square" lIns="0" tIns="12065" rIns="0" bIns="0" rtlCol="0">
            <a:spAutoFit/>
          </a:bodyPr>
          <a:lstStyle/>
          <a:p>
            <a:pPr marL="12700">
              <a:lnSpc>
                <a:spcPct val="100000"/>
              </a:lnSpc>
              <a:spcBef>
                <a:spcPts val="95"/>
              </a:spcBef>
            </a:pPr>
            <a:r>
              <a:rPr sz="2800" spc="-85" dirty="0"/>
              <a:t>Da</a:t>
            </a:r>
            <a:r>
              <a:rPr sz="2800" spc="-70" dirty="0"/>
              <a:t>t</a:t>
            </a:r>
            <a:r>
              <a:rPr sz="2800" spc="-145" dirty="0"/>
              <a:t>a</a:t>
            </a:r>
            <a:r>
              <a:rPr sz="2800" spc="-170" dirty="0"/>
              <a:t> </a:t>
            </a:r>
            <a:r>
              <a:rPr sz="2800" spc="-95" dirty="0"/>
              <a:t>Preprocessing</a:t>
            </a:r>
            <a:endParaRPr sz="2800"/>
          </a:p>
        </p:txBody>
      </p:sp>
      <p:sp>
        <p:nvSpPr>
          <p:cNvPr id="3" name="object 3"/>
          <p:cNvSpPr txBox="1"/>
          <p:nvPr/>
        </p:nvSpPr>
        <p:spPr>
          <a:xfrm>
            <a:off x="832510" y="3016097"/>
            <a:ext cx="7226934" cy="1626235"/>
          </a:xfrm>
          <a:prstGeom prst="rect">
            <a:avLst/>
          </a:prstGeom>
        </p:spPr>
        <p:txBody>
          <a:bodyPr vert="horz" wrap="square" lIns="0" tIns="119380" rIns="0" bIns="0" rtlCol="0">
            <a:spAutoFit/>
          </a:bodyPr>
          <a:lstStyle/>
          <a:p>
            <a:pPr marL="329565" indent="-317500">
              <a:lnSpc>
                <a:spcPct val="100000"/>
              </a:lnSpc>
              <a:spcBef>
                <a:spcPts val="940"/>
              </a:spcBef>
              <a:buChar char="●"/>
              <a:tabLst>
                <a:tab pos="329565" algn="l"/>
                <a:tab pos="330200" algn="l"/>
              </a:tabLst>
            </a:pPr>
            <a:r>
              <a:rPr sz="1400" dirty="0">
                <a:latin typeface="Arial MT"/>
                <a:cs typeface="Arial MT"/>
              </a:rPr>
              <a:t>Creating</a:t>
            </a:r>
            <a:r>
              <a:rPr sz="1400" spc="-25" dirty="0">
                <a:latin typeface="Arial MT"/>
                <a:cs typeface="Arial MT"/>
              </a:rPr>
              <a:t> </a:t>
            </a:r>
            <a:r>
              <a:rPr sz="1400" spc="-5" dirty="0">
                <a:latin typeface="Arial MT"/>
                <a:cs typeface="Arial MT"/>
              </a:rPr>
              <a:t>dummy</a:t>
            </a:r>
            <a:r>
              <a:rPr sz="1400" spc="-20" dirty="0">
                <a:latin typeface="Arial MT"/>
                <a:cs typeface="Arial MT"/>
              </a:rPr>
              <a:t> </a:t>
            </a:r>
            <a:r>
              <a:rPr sz="1400" spc="-5" dirty="0">
                <a:latin typeface="Arial MT"/>
                <a:cs typeface="Arial MT"/>
              </a:rPr>
              <a:t>variables </a:t>
            </a:r>
            <a:r>
              <a:rPr sz="1400" dirty="0">
                <a:latin typeface="Arial MT"/>
                <a:cs typeface="Arial MT"/>
              </a:rPr>
              <a:t>for</a:t>
            </a:r>
            <a:r>
              <a:rPr sz="1400" spc="-15" dirty="0">
                <a:latin typeface="Arial MT"/>
                <a:cs typeface="Arial MT"/>
              </a:rPr>
              <a:t> </a:t>
            </a:r>
            <a:r>
              <a:rPr sz="1400" dirty="0">
                <a:latin typeface="Arial MT"/>
                <a:cs typeface="Arial MT"/>
              </a:rPr>
              <a:t>categorical</a:t>
            </a:r>
            <a:r>
              <a:rPr sz="1400" spc="-35" dirty="0">
                <a:latin typeface="Arial MT"/>
                <a:cs typeface="Arial MT"/>
              </a:rPr>
              <a:t> </a:t>
            </a:r>
            <a:r>
              <a:rPr sz="1400" spc="-5" dirty="0">
                <a:latin typeface="Arial MT"/>
                <a:cs typeface="Arial MT"/>
              </a:rPr>
              <a:t>variables</a:t>
            </a:r>
            <a:r>
              <a:rPr sz="1400" spc="-10" dirty="0">
                <a:latin typeface="Arial MT"/>
                <a:cs typeface="Arial MT"/>
              </a:rPr>
              <a:t> </a:t>
            </a:r>
            <a:r>
              <a:rPr sz="1400" dirty="0">
                <a:latin typeface="Arial MT"/>
                <a:cs typeface="Arial MT"/>
              </a:rPr>
              <a:t>using</a:t>
            </a:r>
            <a:r>
              <a:rPr sz="1400" spc="-20" dirty="0">
                <a:latin typeface="Arial MT"/>
                <a:cs typeface="Arial MT"/>
              </a:rPr>
              <a:t> </a:t>
            </a:r>
            <a:r>
              <a:rPr sz="1400" spc="-5" dirty="0">
                <a:latin typeface="Arial MT"/>
                <a:cs typeface="Arial MT"/>
              </a:rPr>
              <a:t>one</a:t>
            </a:r>
            <a:r>
              <a:rPr sz="1400" spc="-15" dirty="0">
                <a:latin typeface="Arial MT"/>
                <a:cs typeface="Arial MT"/>
              </a:rPr>
              <a:t> </a:t>
            </a:r>
            <a:r>
              <a:rPr sz="1400" spc="-5" dirty="0">
                <a:latin typeface="Arial MT"/>
                <a:cs typeface="Arial MT"/>
              </a:rPr>
              <a:t>hot</a:t>
            </a:r>
            <a:r>
              <a:rPr sz="1400" spc="-10" dirty="0">
                <a:latin typeface="Arial MT"/>
                <a:cs typeface="Arial MT"/>
              </a:rPr>
              <a:t> </a:t>
            </a:r>
            <a:r>
              <a:rPr sz="1400" dirty="0">
                <a:latin typeface="Arial MT"/>
                <a:cs typeface="Arial MT"/>
              </a:rPr>
              <a:t>encoding.</a:t>
            </a:r>
            <a:endParaRPr sz="1400">
              <a:latin typeface="Arial MT"/>
              <a:cs typeface="Arial MT"/>
            </a:endParaRPr>
          </a:p>
          <a:p>
            <a:pPr marL="329565" indent="-317500">
              <a:lnSpc>
                <a:spcPct val="100000"/>
              </a:lnSpc>
              <a:spcBef>
                <a:spcPts val="840"/>
              </a:spcBef>
              <a:buChar char="●"/>
              <a:tabLst>
                <a:tab pos="329565" algn="l"/>
                <a:tab pos="330200" algn="l"/>
              </a:tabLst>
            </a:pPr>
            <a:r>
              <a:rPr sz="1400" dirty="0">
                <a:latin typeface="Arial MT"/>
                <a:cs typeface="Arial MT"/>
              </a:rPr>
              <a:t>A</a:t>
            </a:r>
            <a:r>
              <a:rPr sz="1400" spc="-5" dirty="0">
                <a:latin typeface="Arial MT"/>
                <a:cs typeface="Arial MT"/>
              </a:rPr>
              <a:t> </a:t>
            </a:r>
            <a:r>
              <a:rPr sz="1400" dirty="0">
                <a:latin typeface="Arial MT"/>
                <a:cs typeface="Arial MT"/>
              </a:rPr>
              <a:t>one</a:t>
            </a:r>
            <a:r>
              <a:rPr sz="1400" spc="-15" dirty="0">
                <a:latin typeface="Arial MT"/>
                <a:cs typeface="Arial MT"/>
              </a:rPr>
              <a:t> </a:t>
            </a:r>
            <a:r>
              <a:rPr sz="1400" dirty="0">
                <a:latin typeface="Arial MT"/>
                <a:cs typeface="Arial MT"/>
              </a:rPr>
              <a:t>hot</a:t>
            </a:r>
            <a:r>
              <a:rPr sz="1400" spc="-10" dirty="0">
                <a:latin typeface="Arial MT"/>
                <a:cs typeface="Arial MT"/>
              </a:rPr>
              <a:t> </a:t>
            </a:r>
            <a:r>
              <a:rPr sz="1400" dirty="0">
                <a:latin typeface="Arial MT"/>
                <a:cs typeface="Arial MT"/>
              </a:rPr>
              <a:t>encoding</a:t>
            </a:r>
            <a:r>
              <a:rPr sz="1400" spc="-40" dirty="0">
                <a:latin typeface="Arial MT"/>
                <a:cs typeface="Arial MT"/>
              </a:rPr>
              <a:t> </a:t>
            </a:r>
            <a:r>
              <a:rPr sz="1400" spc="-5" dirty="0">
                <a:latin typeface="Arial MT"/>
                <a:cs typeface="Arial MT"/>
              </a:rPr>
              <a:t>allows</a:t>
            </a:r>
            <a:r>
              <a:rPr sz="1400" spc="10" dirty="0">
                <a:latin typeface="Arial MT"/>
                <a:cs typeface="Arial MT"/>
              </a:rPr>
              <a:t> </a:t>
            </a:r>
            <a:r>
              <a:rPr sz="1400" dirty="0">
                <a:latin typeface="Arial MT"/>
                <a:cs typeface="Arial MT"/>
              </a:rPr>
              <a:t>the</a:t>
            </a:r>
            <a:r>
              <a:rPr sz="1400" spc="-25" dirty="0">
                <a:latin typeface="Arial MT"/>
                <a:cs typeface="Arial MT"/>
              </a:rPr>
              <a:t> </a:t>
            </a:r>
            <a:r>
              <a:rPr sz="1400" dirty="0">
                <a:latin typeface="Arial MT"/>
                <a:cs typeface="Arial MT"/>
              </a:rPr>
              <a:t>representation</a:t>
            </a:r>
            <a:r>
              <a:rPr sz="1400" spc="-50" dirty="0">
                <a:latin typeface="Arial MT"/>
                <a:cs typeface="Arial MT"/>
              </a:rPr>
              <a:t> </a:t>
            </a:r>
            <a:r>
              <a:rPr sz="1400" dirty="0">
                <a:latin typeface="Arial MT"/>
                <a:cs typeface="Arial MT"/>
              </a:rPr>
              <a:t>of</a:t>
            </a:r>
            <a:r>
              <a:rPr sz="1400" spc="5" dirty="0">
                <a:latin typeface="Arial MT"/>
                <a:cs typeface="Arial MT"/>
              </a:rPr>
              <a:t> </a:t>
            </a:r>
            <a:r>
              <a:rPr sz="1400" spc="-5" dirty="0">
                <a:latin typeface="Arial MT"/>
                <a:cs typeface="Arial MT"/>
              </a:rPr>
              <a:t>categorical</a:t>
            </a:r>
            <a:r>
              <a:rPr sz="1400" spc="-40" dirty="0">
                <a:latin typeface="Arial MT"/>
                <a:cs typeface="Arial MT"/>
              </a:rPr>
              <a:t> </a:t>
            </a:r>
            <a:r>
              <a:rPr sz="1400" dirty="0">
                <a:latin typeface="Arial MT"/>
                <a:cs typeface="Arial MT"/>
              </a:rPr>
              <a:t>data</a:t>
            </a:r>
            <a:r>
              <a:rPr sz="1400" spc="-15" dirty="0">
                <a:latin typeface="Arial MT"/>
                <a:cs typeface="Arial MT"/>
              </a:rPr>
              <a:t> </a:t>
            </a:r>
            <a:r>
              <a:rPr sz="1400" dirty="0">
                <a:latin typeface="Arial MT"/>
                <a:cs typeface="Arial MT"/>
              </a:rPr>
              <a:t>to</a:t>
            </a:r>
            <a:r>
              <a:rPr sz="1400" spc="-15" dirty="0">
                <a:latin typeface="Arial MT"/>
                <a:cs typeface="Arial MT"/>
              </a:rPr>
              <a:t> </a:t>
            </a:r>
            <a:r>
              <a:rPr sz="1400" dirty="0">
                <a:latin typeface="Arial MT"/>
                <a:cs typeface="Arial MT"/>
              </a:rPr>
              <a:t>be</a:t>
            </a:r>
            <a:r>
              <a:rPr sz="1400" spc="-15" dirty="0">
                <a:latin typeface="Arial MT"/>
                <a:cs typeface="Arial MT"/>
              </a:rPr>
              <a:t> </a:t>
            </a:r>
            <a:r>
              <a:rPr sz="1400" spc="-5" dirty="0">
                <a:latin typeface="Arial MT"/>
                <a:cs typeface="Arial MT"/>
              </a:rPr>
              <a:t>more</a:t>
            </a:r>
            <a:r>
              <a:rPr sz="1400" spc="-15" dirty="0">
                <a:latin typeface="Arial MT"/>
                <a:cs typeface="Arial MT"/>
              </a:rPr>
              <a:t> </a:t>
            </a:r>
            <a:r>
              <a:rPr sz="1400" spc="-5" dirty="0">
                <a:latin typeface="Arial MT"/>
                <a:cs typeface="Arial MT"/>
              </a:rPr>
              <a:t>expressive.</a:t>
            </a:r>
            <a:endParaRPr sz="1400">
              <a:latin typeface="Arial MT"/>
              <a:cs typeface="Arial MT"/>
            </a:endParaRPr>
          </a:p>
          <a:p>
            <a:pPr marL="329565" indent="-317500">
              <a:lnSpc>
                <a:spcPct val="100000"/>
              </a:lnSpc>
              <a:spcBef>
                <a:spcPts val="840"/>
              </a:spcBef>
              <a:buChar char="●"/>
              <a:tabLst>
                <a:tab pos="329565" algn="l"/>
                <a:tab pos="330200" algn="l"/>
              </a:tabLst>
            </a:pPr>
            <a:r>
              <a:rPr sz="1400" spc="-5" dirty="0">
                <a:latin typeface="Arial MT"/>
                <a:cs typeface="Arial MT"/>
              </a:rPr>
              <a:t>Many</a:t>
            </a:r>
            <a:r>
              <a:rPr sz="1400" spc="-15" dirty="0">
                <a:latin typeface="Arial MT"/>
                <a:cs typeface="Arial MT"/>
              </a:rPr>
              <a:t> </a:t>
            </a:r>
            <a:r>
              <a:rPr sz="1400" dirty="0">
                <a:latin typeface="Arial MT"/>
                <a:cs typeface="Arial MT"/>
              </a:rPr>
              <a:t>machine</a:t>
            </a:r>
            <a:r>
              <a:rPr sz="1400" spc="-35" dirty="0">
                <a:latin typeface="Arial MT"/>
                <a:cs typeface="Arial MT"/>
              </a:rPr>
              <a:t> </a:t>
            </a:r>
            <a:r>
              <a:rPr sz="1400" dirty="0">
                <a:latin typeface="Arial MT"/>
                <a:cs typeface="Arial MT"/>
              </a:rPr>
              <a:t>learning</a:t>
            </a:r>
            <a:r>
              <a:rPr sz="1400" spc="-40" dirty="0">
                <a:latin typeface="Arial MT"/>
                <a:cs typeface="Arial MT"/>
              </a:rPr>
              <a:t> </a:t>
            </a:r>
            <a:r>
              <a:rPr sz="1400" dirty="0">
                <a:latin typeface="Arial MT"/>
                <a:cs typeface="Arial MT"/>
              </a:rPr>
              <a:t>algorithms</a:t>
            </a:r>
            <a:r>
              <a:rPr sz="1400" spc="-40" dirty="0">
                <a:latin typeface="Arial MT"/>
                <a:cs typeface="Arial MT"/>
              </a:rPr>
              <a:t> </a:t>
            </a:r>
            <a:r>
              <a:rPr sz="1400" dirty="0">
                <a:latin typeface="Arial MT"/>
                <a:cs typeface="Arial MT"/>
              </a:rPr>
              <a:t>cannot</a:t>
            </a:r>
            <a:r>
              <a:rPr sz="1400" spc="-35" dirty="0">
                <a:latin typeface="Arial MT"/>
                <a:cs typeface="Arial MT"/>
              </a:rPr>
              <a:t> </a:t>
            </a:r>
            <a:r>
              <a:rPr sz="1400" spc="-5" dirty="0">
                <a:latin typeface="Arial MT"/>
                <a:cs typeface="Arial MT"/>
              </a:rPr>
              <a:t>work</a:t>
            </a:r>
            <a:r>
              <a:rPr sz="1400" spc="5" dirty="0">
                <a:latin typeface="Arial MT"/>
                <a:cs typeface="Arial MT"/>
              </a:rPr>
              <a:t> </a:t>
            </a:r>
            <a:r>
              <a:rPr sz="1400" spc="-5" dirty="0">
                <a:latin typeface="Arial MT"/>
                <a:cs typeface="Arial MT"/>
              </a:rPr>
              <a:t>with </a:t>
            </a:r>
            <a:r>
              <a:rPr sz="1400" dirty="0">
                <a:latin typeface="Arial MT"/>
                <a:cs typeface="Arial MT"/>
              </a:rPr>
              <a:t>categorical</a:t>
            </a:r>
            <a:r>
              <a:rPr sz="1400" spc="-45" dirty="0">
                <a:latin typeface="Arial MT"/>
                <a:cs typeface="Arial MT"/>
              </a:rPr>
              <a:t> </a:t>
            </a:r>
            <a:r>
              <a:rPr sz="1400" dirty="0">
                <a:latin typeface="Arial MT"/>
                <a:cs typeface="Arial MT"/>
              </a:rPr>
              <a:t>data</a:t>
            </a:r>
            <a:r>
              <a:rPr sz="1400" spc="-25" dirty="0">
                <a:latin typeface="Arial MT"/>
                <a:cs typeface="Arial MT"/>
              </a:rPr>
              <a:t> </a:t>
            </a:r>
            <a:r>
              <a:rPr sz="1400" spc="-5" dirty="0">
                <a:latin typeface="Arial MT"/>
                <a:cs typeface="Arial MT"/>
              </a:rPr>
              <a:t>directly.</a:t>
            </a:r>
            <a:endParaRPr sz="1400">
              <a:latin typeface="Arial MT"/>
              <a:cs typeface="Arial MT"/>
            </a:endParaRPr>
          </a:p>
          <a:p>
            <a:pPr marL="329565" indent="-317500">
              <a:lnSpc>
                <a:spcPct val="100000"/>
              </a:lnSpc>
              <a:spcBef>
                <a:spcPts val="840"/>
              </a:spcBef>
              <a:buChar char="●"/>
              <a:tabLst>
                <a:tab pos="329565" algn="l"/>
                <a:tab pos="330200" algn="l"/>
              </a:tabLst>
            </a:pPr>
            <a:r>
              <a:rPr sz="1400" dirty="0">
                <a:latin typeface="Arial MT"/>
                <a:cs typeface="Arial MT"/>
              </a:rPr>
              <a:t>The</a:t>
            </a:r>
            <a:r>
              <a:rPr sz="1400" spc="-35" dirty="0">
                <a:latin typeface="Arial MT"/>
                <a:cs typeface="Arial MT"/>
              </a:rPr>
              <a:t> </a:t>
            </a:r>
            <a:r>
              <a:rPr sz="1400" dirty="0">
                <a:latin typeface="Arial MT"/>
                <a:cs typeface="Arial MT"/>
              </a:rPr>
              <a:t>categories</a:t>
            </a:r>
            <a:r>
              <a:rPr sz="1400" spc="-50" dirty="0">
                <a:latin typeface="Arial MT"/>
                <a:cs typeface="Arial MT"/>
              </a:rPr>
              <a:t> </a:t>
            </a:r>
            <a:r>
              <a:rPr sz="1400" dirty="0">
                <a:latin typeface="Arial MT"/>
                <a:cs typeface="Arial MT"/>
              </a:rPr>
              <a:t>must</a:t>
            </a:r>
            <a:r>
              <a:rPr sz="1400" spc="-35" dirty="0">
                <a:latin typeface="Arial MT"/>
                <a:cs typeface="Arial MT"/>
              </a:rPr>
              <a:t> </a:t>
            </a:r>
            <a:r>
              <a:rPr sz="1400" dirty="0">
                <a:latin typeface="Arial MT"/>
                <a:cs typeface="Arial MT"/>
              </a:rPr>
              <a:t>be</a:t>
            </a:r>
            <a:r>
              <a:rPr sz="1400" spc="-15" dirty="0">
                <a:latin typeface="Arial MT"/>
                <a:cs typeface="Arial MT"/>
              </a:rPr>
              <a:t> </a:t>
            </a:r>
            <a:r>
              <a:rPr sz="1400" dirty="0">
                <a:latin typeface="Arial MT"/>
                <a:cs typeface="Arial MT"/>
              </a:rPr>
              <a:t>converted</a:t>
            </a:r>
            <a:r>
              <a:rPr sz="1400" spc="-45" dirty="0">
                <a:latin typeface="Arial MT"/>
                <a:cs typeface="Arial MT"/>
              </a:rPr>
              <a:t> </a:t>
            </a:r>
            <a:r>
              <a:rPr sz="1400" dirty="0">
                <a:latin typeface="Arial MT"/>
                <a:cs typeface="Arial MT"/>
              </a:rPr>
              <a:t>into</a:t>
            </a:r>
            <a:r>
              <a:rPr sz="1400" spc="-40" dirty="0">
                <a:latin typeface="Arial MT"/>
                <a:cs typeface="Arial MT"/>
              </a:rPr>
              <a:t> </a:t>
            </a:r>
            <a:r>
              <a:rPr sz="1400" dirty="0">
                <a:latin typeface="Arial MT"/>
                <a:cs typeface="Arial MT"/>
              </a:rPr>
              <a:t>numbers.</a:t>
            </a:r>
            <a:endParaRPr sz="1400">
              <a:latin typeface="Arial MT"/>
              <a:cs typeface="Arial MT"/>
            </a:endParaRPr>
          </a:p>
          <a:p>
            <a:pPr marL="329565" indent="-317500">
              <a:lnSpc>
                <a:spcPct val="100000"/>
              </a:lnSpc>
              <a:spcBef>
                <a:spcPts val="840"/>
              </a:spcBef>
              <a:buChar char="●"/>
              <a:tabLst>
                <a:tab pos="329565" algn="l"/>
                <a:tab pos="330200" algn="l"/>
              </a:tabLst>
            </a:pPr>
            <a:r>
              <a:rPr sz="1400" spc="-5" dirty="0">
                <a:latin typeface="Arial MT"/>
                <a:cs typeface="Arial MT"/>
              </a:rPr>
              <a:t>This</a:t>
            </a:r>
            <a:r>
              <a:rPr sz="1400" spc="-10" dirty="0">
                <a:latin typeface="Arial MT"/>
                <a:cs typeface="Arial MT"/>
              </a:rPr>
              <a:t> </a:t>
            </a:r>
            <a:r>
              <a:rPr sz="1400" dirty="0">
                <a:latin typeface="Arial MT"/>
                <a:cs typeface="Arial MT"/>
              </a:rPr>
              <a:t>is required</a:t>
            </a:r>
            <a:r>
              <a:rPr sz="1400" spc="-40" dirty="0">
                <a:latin typeface="Arial MT"/>
                <a:cs typeface="Arial MT"/>
              </a:rPr>
              <a:t> </a:t>
            </a:r>
            <a:r>
              <a:rPr sz="1400" dirty="0">
                <a:latin typeface="Arial MT"/>
                <a:cs typeface="Arial MT"/>
              </a:rPr>
              <a:t>for</a:t>
            </a:r>
            <a:r>
              <a:rPr sz="1400" spc="-15" dirty="0">
                <a:latin typeface="Arial MT"/>
                <a:cs typeface="Arial MT"/>
              </a:rPr>
              <a:t> </a:t>
            </a:r>
            <a:r>
              <a:rPr sz="1400" dirty="0">
                <a:latin typeface="Arial MT"/>
                <a:cs typeface="Arial MT"/>
              </a:rPr>
              <a:t>both</a:t>
            </a:r>
            <a:r>
              <a:rPr sz="1400" spc="-25" dirty="0">
                <a:latin typeface="Arial MT"/>
                <a:cs typeface="Arial MT"/>
              </a:rPr>
              <a:t> </a:t>
            </a:r>
            <a:r>
              <a:rPr sz="1400" dirty="0">
                <a:latin typeface="Arial MT"/>
                <a:cs typeface="Arial MT"/>
              </a:rPr>
              <a:t>input</a:t>
            </a:r>
            <a:r>
              <a:rPr sz="1400" spc="-10" dirty="0">
                <a:latin typeface="Arial MT"/>
                <a:cs typeface="Arial MT"/>
              </a:rPr>
              <a:t> </a:t>
            </a:r>
            <a:r>
              <a:rPr sz="1400" dirty="0">
                <a:latin typeface="Arial MT"/>
                <a:cs typeface="Arial MT"/>
              </a:rPr>
              <a:t>and</a:t>
            </a:r>
            <a:r>
              <a:rPr sz="1400" spc="-15" dirty="0">
                <a:latin typeface="Arial MT"/>
                <a:cs typeface="Arial MT"/>
              </a:rPr>
              <a:t> </a:t>
            </a:r>
            <a:r>
              <a:rPr sz="1400" dirty="0">
                <a:latin typeface="Arial MT"/>
                <a:cs typeface="Arial MT"/>
              </a:rPr>
              <a:t>output</a:t>
            </a:r>
            <a:r>
              <a:rPr sz="1400" spc="-35" dirty="0">
                <a:latin typeface="Arial MT"/>
                <a:cs typeface="Arial MT"/>
              </a:rPr>
              <a:t> </a:t>
            </a:r>
            <a:r>
              <a:rPr sz="1400" spc="-5" dirty="0">
                <a:latin typeface="Arial MT"/>
                <a:cs typeface="Arial MT"/>
              </a:rPr>
              <a:t>variables</a:t>
            </a:r>
            <a:r>
              <a:rPr sz="1400" spc="-10" dirty="0">
                <a:latin typeface="Arial MT"/>
                <a:cs typeface="Arial MT"/>
              </a:rPr>
              <a:t> </a:t>
            </a:r>
            <a:r>
              <a:rPr sz="1400" dirty="0">
                <a:latin typeface="Arial MT"/>
                <a:cs typeface="Arial MT"/>
              </a:rPr>
              <a:t>that</a:t>
            </a:r>
            <a:r>
              <a:rPr sz="1400" spc="-25" dirty="0">
                <a:latin typeface="Arial MT"/>
                <a:cs typeface="Arial MT"/>
              </a:rPr>
              <a:t> </a:t>
            </a:r>
            <a:r>
              <a:rPr sz="1400" dirty="0">
                <a:latin typeface="Arial MT"/>
                <a:cs typeface="Arial MT"/>
              </a:rPr>
              <a:t>are</a:t>
            </a:r>
            <a:r>
              <a:rPr sz="1400" spc="-15" dirty="0">
                <a:latin typeface="Arial MT"/>
                <a:cs typeface="Arial MT"/>
              </a:rPr>
              <a:t> </a:t>
            </a:r>
            <a:r>
              <a:rPr sz="1400" spc="-5" dirty="0">
                <a:latin typeface="Arial MT"/>
                <a:cs typeface="Arial MT"/>
              </a:rPr>
              <a:t>categorical</a:t>
            </a:r>
            <a:endParaRPr sz="1400">
              <a:latin typeface="Arial MT"/>
              <a:cs typeface="Arial MT"/>
            </a:endParaRPr>
          </a:p>
        </p:txBody>
      </p:sp>
      <p:pic>
        <p:nvPicPr>
          <p:cNvPr id="4" name="object 4"/>
          <p:cNvPicPr/>
          <p:nvPr/>
        </p:nvPicPr>
        <p:blipFill>
          <a:blip r:embed="rId2" cstate="print"/>
          <a:stretch>
            <a:fillRect/>
          </a:stretch>
        </p:blipFill>
        <p:spPr>
          <a:xfrm>
            <a:off x="1888235" y="1031747"/>
            <a:ext cx="5300471" cy="16504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3164205" cy="422909"/>
          </a:xfrm>
          <a:prstGeom prst="rect">
            <a:avLst/>
          </a:prstGeom>
        </p:spPr>
        <p:txBody>
          <a:bodyPr vert="horz" wrap="square" lIns="0" tIns="13335" rIns="0" bIns="0" rtlCol="0">
            <a:spAutoFit/>
          </a:bodyPr>
          <a:lstStyle/>
          <a:p>
            <a:pPr marL="12700">
              <a:lnSpc>
                <a:spcPct val="100000"/>
              </a:lnSpc>
              <a:spcBef>
                <a:spcPts val="105"/>
              </a:spcBef>
            </a:pPr>
            <a:r>
              <a:rPr sz="2600" spc="-75" dirty="0"/>
              <a:t>Da</a:t>
            </a:r>
            <a:r>
              <a:rPr sz="2600" spc="-60" dirty="0"/>
              <a:t>t</a:t>
            </a:r>
            <a:r>
              <a:rPr sz="2600" spc="-130" dirty="0"/>
              <a:t>a</a:t>
            </a:r>
            <a:r>
              <a:rPr sz="2600" spc="-170" dirty="0"/>
              <a:t> </a:t>
            </a:r>
            <a:r>
              <a:rPr sz="2600" spc="-100" dirty="0"/>
              <a:t>Vi</a:t>
            </a:r>
            <a:r>
              <a:rPr sz="2600" spc="-120" dirty="0"/>
              <a:t>s</a:t>
            </a:r>
            <a:r>
              <a:rPr sz="2600" spc="-114" dirty="0"/>
              <a:t>ual</a:t>
            </a:r>
            <a:r>
              <a:rPr sz="2600" spc="-85" dirty="0"/>
              <a:t>i</a:t>
            </a:r>
            <a:r>
              <a:rPr sz="2600" spc="-120" dirty="0"/>
              <a:t>zat</a:t>
            </a:r>
            <a:r>
              <a:rPr sz="2600" spc="-85" dirty="0"/>
              <a:t>i</a:t>
            </a:r>
            <a:r>
              <a:rPr sz="2600" spc="-65" dirty="0"/>
              <a:t>on</a:t>
            </a:r>
            <a:endParaRPr sz="2600"/>
          </a:p>
        </p:txBody>
      </p:sp>
      <p:pic>
        <p:nvPicPr>
          <p:cNvPr id="3" name="object 3"/>
          <p:cNvPicPr/>
          <p:nvPr/>
        </p:nvPicPr>
        <p:blipFill>
          <a:blip r:embed="rId2"/>
          <a:stretch>
            <a:fillRect/>
          </a:stretch>
        </p:blipFill>
        <p:spPr>
          <a:xfrm>
            <a:off x="228600" y="895350"/>
            <a:ext cx="8763000" cy="3124200"/>
          </a:xfrm>
          <a:prstGeom prst="rect">
            <a:avLst/>
          </a:prstGeom>
        </p:spPr>
      </p:pic>
      <p:sp>
        <p:nvSpPr>
          <p:cNvPr id="4" name="object 4"/>
          <p:cNvSpPr txBox="1"/>
          <p:nvPr/>
        </p:nvSpPr>
        <p:spPr>
          <a:xfrm>
            <a:off x="838200" y="4400550"/>
            <a:ext cx="7895590" cy="452755"/>
          </a:xfrm>
          <a:prstGeom prst="rect">
            <a:avLst/>
          </a:prstGeom>
        </p:spPr>
        <p:txBody>
          <a:bodyPr vert="horz" wrap="square" lIns="0" tIns="12700" rIns="0" bIns="0" rtlCol="0">
            <a:spAutoFit/>
          </a:bodyPr>
          <a:lstStyle/>
          <a:p>
            <a:pPr marL="329565" marR="5080" indent="-317500">
              <a:lnSpc>
                <a:spcPct val="100000"/>
              </a:lnSpc>
              <a:spcBef>
                <a:spcPts val="100"/>
              </a:spcBef>
              <a:buChar char="●"/>
              <a:tabLst>
                <a:tab pos="329565" algn="l"/>
                <a:tab pos="330200" algn="l"/>
              </a:tabLst>
            </a:pPr>
            <a:r>
              <a:rPr sz="1400" spc="-5" dirty="0">
                <a:latin typeface="Arial MT"/>
                <a:cs typeface="Arial MT"/>
              </a:rPr>
              <a:t>From</a:t>
            </a:r>
            <a:r>
              <a:rPr sz="1400" spc="-20" dirty="0">
                <a:latin typeface="Arial MT"/>
                <a:cs typeface="Arial MT"/>
              </a:rPr>
              <a:t> </a:t>
            </a:r>
            <a:r>
              <a:rPr sz="1400" spc="-5" dirty="0">
                <a:latin typeface="Arial MT"/>
                <a:cs typeface="Arial MT"/>
              </a:rPr>
              <a:t>above </a:t>
            </a:r>
            <a:r>
              <a:rPr sz="1400" dirty="0">
                <a:latin typeface="Arial MT"/>
                <a:cs typeface="Arial MT"/>
              </a:rPr>
              <a:t>graph</a:t>
            </a:r>
            <a:r>
              <a:rPr sz="1400" spc="-30" dirty="0">
                <a:latin typeface="Arial MT"/>
                <a:cs typeface="Arial MT"/>
              </a:rPr>
              <a:t> </a:t>
            </a:r>
            <a:r>
              <a:rPr sz="1400" dirty="0">
                <a:latin typeface="Arial MT"/>
                <a:cs typeface="Arial MT"/>
              </a:rPr>
              <a:t>it is </a:t>
            </a:r>
            <a:r>
              <a:rPr sz="1400" spc="-5" dirty="0">
                <a:latin typeface="Arial MT"/>
                <a:cs typeface="Arial MT"/>
              </a:rPr>
              <a:t>observed</a:t>
            </a:r>
            <a:r>
              <a:rPr sz="1400" spc="-20" dirty="0">
                <a:latin typeface="Arial MT"/>
                <a:cs typeface="Arial MT"/>
              </a:rPr>
              <a:t> </a:t>
            </a:r>
            <a:r>
              <a:rPr sz="1400" dirty="0">
                <a:latin typeface="Arial MT"/>
                <a:cs typeface="Arial MT"/>
              </a:rPr>
              <a:t>that,</a:t>
            </a:r>
            <a:r>
              <a:rPr sz="1400" spc="-35" dirty="0">
                <a:latin typeface="Arial MT"/>
                <a:cs typeface="Arial MT"/>
              </a:rPr>
              <a:t> </a:t>
            </a:r>
            <a:r>
              <a:rPr sz="1400" dirty="0">
                <a:latin typeface="Arial MT"/>
                <a:cs typeface="Arial MT"/>
              </a:rPr>
              <a:t>people</a:t>
            </a:r>
            <a:r>
              <a:rPr sz="1400" spc="-15" dirty="0">
                <a:latin typeface="Arial MT"/>
                <a:cs typeface="Arial MT"/>
              </a:rPr>
              <a:t> </a:t>
            </a:r>
            <a:r>
              <a:rPr sz="1400" dirty="0">
                <a:latin typeface="Arial MT"/>
                <a:cs typeface="Arial MT"/>
              </a:rPr>
              <a:t>prefer</a:t>
            </a:r>
            <a:r>
              <a:rPr sz="1400" spc="-40" dirty="0">
                <a:latin typeface="Arial MT"/>
                <a:cs typeface="Arial MT"/>
              </a:rPr>
              <a:t> </a:t>
            </a:r>
            <a:r>
              <a:rPr sz="1400" dirty="0">
                <a:latin typeface="Arial MT"/>
                <a:cs typeface="Arial MT"/>
              </a:rPr>
              <a:t>renting</a:t>
            </a:r>
            <a:r>
              <a:rPr sz="1400" spc="-40" dirty="0">
                <a:latin typeface="Arial MT"/>
                <a:cs typeface="Arial MT"/>
              </a:rPr>
              <a:t> </a:t>
            </a:r>
            <a:r>
              <a:rPr sz="1400" dirty="0">
                <a:latin typeface="Arial MT"/>
                <a:cs typeface="Arial MT"/>
              </a:rPr>
              <a:t>bikes</a:t>
            </a:r>
            <a:r>
              <a:rPr sz="1400" spc="10" dirty="0">
                <a:latin typeface="Arial MT"/>
                <a:cs typeface="Arial MT"/>
              </a:rPr>
              <a:t> </a:t>
            </a:r>
            <a:r>
              <a:rPr sz="1400" dirty="0">
                <a:solidFill>
                  <a:srgbClr val="FF0000"/>
                </a:solidFill>
                <a:latin typeface="Arial MT"/>
                <a:cs typeface="Arial MT"/>
              </a:rPr>
              <a:t>highest</a:t>
            </a:r>
            <a:r>
              <a:rPr sz="1400" spc="-30" dirty="0">
                <a:solidFill>
                  <a:srgbClr val="FF0000"/>
                </a:solidFill>
                <a:latin typeface="Arial MT"/>
                <a:cs typeface="Arial MT"/>
              </a:rPr>
              <a:t> </a:t>
            </a:r>
            <a:r>
              <a:rPr sz="1400" dirty="0">
                <a:solidFill>
                  <a:srgbClr val="FF0000"/>
                </a:solidFill>
                <a:latin typeface="Arial MT"/>
                <a:cs typeface="Arial MT"/>
              </a:rPr>
              <a:t>at</a:t>
            </a:r>
            <a:r>
              <a:rPr sz="1400" spc="-5" dirty="0">
                <a:solidFill>
                  <a:srgbClr val="FF0000"/>
                </a:solidFill>
                <a:latin typeface="Arial MT"/>
                <a:cs typeface="Arial MT"/>
              </a:rPr>
              <a:t> summer</a:t>
            </a:r>
            <a:r>
              <a:rPr sz="1400" spc="-20" dirty="0">
                <a:solidFill>
                  <a:srgbClr val="FF0000"/>
                </a:solidFill>
                <a:latin typeface="Arial MT"/>
                <a:cs typeface="Arial MT"/>
              </a:rPr>
              <a:t> </a:t>
            </a:r>
            <a:r>
              <a:rPr sz="1400" spc="-5" dirty="0">
                <a:latin typeface="Arial MT"/>
                <a:cs typeface="Arial MT"/>
              </a:rPr>
              <a:t>and</a:t>
            </a:r>
            <a:r>
              <a:rPr sz="1400" spc="-15" dirty="0">
                <a:latin typeface="Arial MT"/>
                <a:cs typeface="Arial MT"/>
              </a:rPr>
              <a:t> </a:t>
            </a:r>
            <a:r>
              <a:rPr sz="1400" dirty="0">
                <a:solidFill>
                  <a:srgbClr val="0000FF"/>
                </a:solidFill>
                <a:latin typeface="Arial MT"/>
                <a:cs typeface="Arial MT"/>
              </a:rPr>
              <a:t>least</a:t>
            </a:r>
            <a:r>
              <a:rPr sz="1400" spc="-25" dirty="0">
                <a:solidFill>
                  <a:srgbClr val="0000FF"/>
                </a:solidFill>
                <a:latin typeface="Arial MT"/>
                <a:cs typeface="Arial MT"/>
              </a:rPr>
              <a:t> </a:t>
            </a:r>
            <a:r>
              <a:rPr sz="1400" dirty="0">
                <a:solidFill>
                  <a:srgbClr val="0000FF"/>
                </a:solidFill>
                <a:latin typeface="Arial MT"/>
                <a:cs typeface="Arial MT"/>
              </a:rPr>
              <a:t>at </a:t>
            </a:r>
            <a:r>
              <a:rPr sz="1400" spc="-375" dirty="0">
                <a:solidFill>
                  <a:srgbClr val="0000FF"/>
                </a:solidFill>
                <a:latin typeface="Arial MT"/>
                <a:cs typeface="Arial MT"/>
              </a:rPr>
              <a:t> </a:t>
            </a:r>
            <a:r>
              <a:rPr sz="1400" spc="-5" dirty="0">
                <a:solidFill>
                  <a:srgbClr val="0000FF"/>
                </a:solidFill>
                <a:latin typeface="Arial MT"/>
                <a:cs typeface="Arial MT"/>
              </a:rPr>
              <a:t>winter</a:t>
            </a:r>
            <a:r>
              <a:rPr sz="1400" spc="-5" dirty="0">
                <a:latin typeface="Arial MT"/>
                <a:cs typeface="Arial MT"/>
              </a:rPr>
              <a:t>.</a:t>
            </a:r>
            <a:endParaRPr sz="14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7384898" cy="321242"/>
          </a:xfrm>
          <a:prstGeom prst="rect">
            <a:avLst/>
          </a:prstGeom>
        </p:spPr>
        <p:txBody>
          <a:bodyPr vert="horz" wrap="square" lIns="0" tIns="13335" rIns="0" bIns="0" rtlCol="0">
            <a:spAutoFit/>
          </a:bodyPr>
          <a:lstStyle/>
          <a:p>
            <a:r>
              <a:rPr lang="en-IN" sz="2000" dirty="0" smtClean="0"/>
              <a:t>Rented Bike distribution in different months</a:t>
            </a:r>
            <a:endParaRPr lang="en-US" sz="2000" dirty="0"/>
          </a:p>
        </p:txBody>
      </p:sp>
      <p:pic>
        <p:nvPicPr>
          <p:cNvPr id="3" name="object 3"/>
          <p:cNvPicPr/>
          <p:nvPr/>
        </p:nvPicPr>
        <p:blipFill>
          <a:blip r:embed="rId2"/>
          <a:stretch>
            <a:fillRect/>
          </a:stretch>
        </p:blipFill>
        <p:spPr>
          <a:xfrm>
            <a:off x="762000" y="1200150"/>
            <a:ext cx="4495800" cy="2819400"/>
          </a:xfrm>
          <a:prstGeom prst="rect">
            <a:avLst/>
          </a:prstGeom>
        </p:spPr>
      </p:pic>
      <p:sp>
        <p:nvSpPr>
          <p:cNvPr id="4" name="object 4"/>
          <p:cNvSpPr txBox="1"/>
          <p:nvPr/>
        </p:nvSpPr>
        <p:spPr>
          <a:xfrm>
            <a:off x="5410200" y="2419351"/>
            <a:ext cx="3352800" cy="1102866"/>
          </a:xfrm>
          <a:prstGeom prst="rect">
            <a:avLst/>
          </a:prstGeom>
        </p:spPr>
        <p:txBody>
          <a:bodyPr vert="horz" wrap="square" lIns="0" tIns="12700" rIns="0" bIns="0" rtlCol="0">
            <a:spAutoFit/>
          </a:bodyPr>
          <a:lstStyle/>
          <a:p>
            <a:pPr marL="329565" marR="5080" indent="-317500">
              <a:lnSpc>
                <a:spcPct val="100000"/>
              </a:lnSpc>
              <a:spcBef>
                <a:spcPts val="100"/>
              </a:spcBef>
              <a:buChar char="●"/>
              <a:tabLst>
                <a:tab pos="329565" algn="l"/>
                <a:tab pos="330200" algn="l"/>
              </a:tabLst>
            </a:pPr>
            <a:r>
              <a:rPr sz="1400" spc="-5" dirty="0">
                <a:latin typeface="Arial MT"/>
                <a:cs typeface="Arial MT"/>
              </a:rPr>
              <a:t>From</a:t>
            </a:r>
            <a:r>
              <a:rPr sz="1400" spc="-20" dirty="0">
                <a:latin typeface="Arial MT"/>
                <a:cs typeface="Arial MT"/>
              </a:rPr>
              <a:t> </a:t>
            </a:r>
            <a:r>
              <a:rPr sz="1400" spc="-5" dirty="0">
                <a:latin typeface="Arial MT"/>
                <a:cs typeface="Arial MT"/>
              </a:rPr>
              <a:t>above </a:t>
            </a:r>
            <a:r>
              <a:rPr sz="1400" dirty="0">
                <a:latin typeface="Arial MT"/>
                <a:cs typeface="Arial MT"/>
              </a:rPr>
              <a:t>graph</a:t>
            </a:r>
            <a:r>
              <a:rPr sz="1400" spc="-30" dirty="0">
                <a:latin typeface="Arial MT"/>
                <a:cs typeface="Arial MT"/>
              </a:rPr>
              <a:t> </a:t>
            </a:r>
            <a:r>
              <a:rPr sz="1400" dirty="0">
                <a:latin typeface="Arial MT"/>
                <a:cs typeface="Arial MT"/>
              </a:rPr>
              <a:t>it is </a:t>
            </a:r>
            <a:r>
              <a:rPr sz="1400" spc="-5" dirty="0">
                <a:latin typeface="Arial MT"/>
                <a:cs typeface="Arial MT"/>
              </a:rPr>
              <a:t>observed</a:t>
            </a:r>
            <a:r>
              <a:rPr sz="1400" spc="-20" dirty="0">
                <a:latin typeface="Arial MT"/>
                <a:cs typeface="Arial MT"/>
              </a:rPr>
              <a:t> </a:t>
            </a:r>
            <a:r>
              <a:rPr sz="1400" dirty="0">
                <a:latin typeface="Arial MT"/>
                <a:cs typeface="Arial MT"/>
              </a:rPr>
              <a:t>that</a:t>
            </a:r>
            <a:r>
              <a:rPr sz="1400">
                <a:latin typeface="Arial MT"/>
                <a:cs typeface="Arial MT"/>
              </a:rPr>
              <a:t>,</a:t>
            </a:r>
            <a:r>
              <a:rPr sz="1400" spc="-35">
                <a:latin typeface="Arial MT"/>
                <a:cs typeface="Arial MT"/>
              </a:rPr>
              <a:t> </a:t>
            </a:r>
            <a:r>
              <a:rPr lang="en-IN" sz="1400" dirty="0" smtClean="0">
                <a:latin typeface="Arial MT"/>
                <a:cs typeface="Arial MT"/>
              </a:rPr>
              <a:t>highest number of rented bikes count is in month June.</a:t>
            </a:r>
          </a:p>
          <a:p>
            <a:pPr marL="329565" marR="5080" indent="-317500">
              <a:lnSpc>
                <a:spcPct val="100000"/>
              </a:lnSpc>
              <a:spcBef>
                <a:spcPts val="100"/>
              </a:spcBef>
              <a:buChar char="●"/>
              <a:tabLst>
                <a:tab pos="329565" algn="l"/>
                <a:tab pos="330200" algn="l"/>
              </a:tabLst>
            </a:pPr>
            <a:r>
              <a:rPr lang="en-IN" sz="1400" dirty="0" smtClean="0">
                <a:latin typeface="Arial MT"/>
                <a:cs typeface="Arial MT"/>
              </a:rPr>
              <a:t>Sudden increase after March and counts starts to decrease after June</a:t>
            </a:r>
            <a:endParaRPr sz="14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2" y="371678"/>
            <a:ext cx="7384898" cy="629018"/>
          </a:xfrm>
          <a:prstGeom prst="rect">
            <a:avLst/>
          </a:prstGeom>
        </p:spPr>
        <p:txBody>
          <a:bodyPr vert="horz" wrap="square" lIns="0" tIns="13335" rIns="0" bIns="0" rtlCol="0">
            <a:spAutoFit/>
          </a:bodyPr>
          <a:lstStyle/>
          <a:p>
            <a:r>
              <a:rPr lang="en-IN" sz="2000" dirty="0" smtClean="0"/>
              <a:t>Rented Bike distribution in different </a:t>
            </a:r>
            <a:r>
              <a:rPr lang="en-IN" sz="2000" dirty="0" smtClean="0"/>
              <a:t>months </a:t>
            </a:r>
            <a:r>
              <a:rPr lang="en-IN" sz="2000" dirty="0" err="1" smtClean="0"/>
              <a:t>w.r.t</a:t>
            </a:r>
            <a:r>
              <a:rPr lang="en-IN" sz="2000" dirty="0" smtClean="0"/>
              <a:t> Holiday/Non Holiday</a:t>
            </a:r>
            <a:endParaRPr lang="en-US" sz="2000" dirty="0"/>
          </a:p>
        </p:txBody>
      </p:sp>
      <p:pic>
        <p:nvPicPr>
          <p:cNvPr id="3" name="object 3"/>
          <p:cNvPicPr/>
          <p:nvPr/>
        </p:nvPicPr>
        <p:blipFill>
          <a:blip r:embed="rId2"/>
          <a:stretch>
            <a:fillRect/>
          </a:stretch>
        </p:blipFill>
        <p:spPr>
          <a:xfrm>
            <a:off x="304800" y="1428750"/>
            <a:ext cx="4495800" cy="2408681"/>
          </a:xfrm>
          <a:prstGeom prst="rect">
            <a:avLst/>
          </a:prstGeom>
        </p:spPr>
      </p:pic>
      <p:sp>
        <p:nvSpPr>
          <p:cNvPr id="5" name="TextBox 4"/>
          <p:cNvSpPr txBox="1"/>
          <p:nvPr/>
        </p:nvSpPr>
        <p:spPr>
          <a:xfrm>
            <a:off x="5257800" y="1581150"/>
            <a:ext cx="3733800" cy="2308324"/>
          </a:xfrm>
          <a:prstGeom prst="rect">
            <a:avLst/>
          </a:prstGeom>
          <a:noFill/>
        </p:spPr>
        <p:txBody>
          <a:bodyPr wrap="square" rtlCol="0">
            <a:spAutoFit/>
          </a:bodyPr>
          <a:lstStyle/>
          <a:p>
            <a:r>
              <a:rPr lang="en-US" sz="1600" dirty="0"/>
              <a:t>On Non-Holidays average count of rented bike is higher in June and same for Holidays. The reason can be related with temperatures, also June comes in summer season and we already observed that summer season have high number of rented bikes , </a:t>
            </a:r>
            <a:r>
              <a:rPr lang="en-US" sz="1600" dirty="0" smtClean="0"/>
              <a:t>possible </a:t>
            </a:r>
            <a:r>
              <a:rPr lang="en-US" sz="1600" dirty="0"/>
              <a:t>reason can be most number of tourists visits in the month of June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1326</Words>
  <Application>Microsoft Office PowerPoint</Application>
  <PresentationFormat>On-screen Show (16:9)</PresentationFormat>
  <Paragraphs>136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Capstone Project-2</vt:lpstr>
      <vt:lpstr>Flow of Presentation</vt:lpstr>
      <vt:lpstr>Agenda</vt:lpstr>
      <vt:lpstr>Data Summary</vt:lpstr>
      <vt:lpstr>Cleaning of dataset  dataset</vt:lpstr>
      <vt:lpstr>Data Preprocessing</vt:lpstr>
      <vt:lpstr>Data Visualization</vt:lpstr>
      <vt:lpstr>Rented Bike distribution in different months</vt:lpstr>
      <vt:lpstr>Rented Bike distribution in different months w.r.t Holiday/Non Holiday</vt:lpstr>
      <vt:lpstr>Relation between Rented bikes and Functioning/Non-Func Hours</vt:lpstr>
      <vt:lpstr>Relation between Rented bikes and Functioning/Non-Func Hours</vt:lpstr>
      <vt:lpstr>Rented bike vs weekday</vt:lpstr>
      <vt:lpstr>Distribution along with Days and Hours</vt:lpstr>
      <vt:lpstr>Temperature</vt:lpstr>
      <vt:lpstr>Humidity</vt:lpstr>
      <vt:lpstr>Data Visualization</vt:lpstr>
      <vt:lpstr>Effect of Dew point temp and Solar radiation</vt:lpstr>
      <vt:lpstr>Effect of Rainfall and Snowfall</vt:lpstr>
      <vt:lpstr>Correlation</vt:lpstr>
      <vt:lpstr>Feature Engineering</vt:lpstr>
      <vt:lpstr>Model Building</vt:lpstr>
      <vt:lpstr>Slide 22</vt:lpstr>
      <vt:lpstr>Slide 23</vt:lpstr>
      <vt:lpstr>Evaluation Metrics - Lasso Regression</vt:lpstr>
      <vt:lpstr>Evaluation Metrics - Lasso Regression</vt:lpstr>
      <vt:lpstr>Evaluation Metrics - Ridge Regression</vt:lpstr>
      <vt:lpstr>Evaluation Metrics - Elastic Net Regression</vt:lpstr>
      <vt:lpstr>Decision Tree</vt:lpstr>
      <vt:lpstr>Feature Importance - Decision Tree</vt:lpstr>
      <vt:lpstr>Evaluation Metrics - Random Forest</vt:lpstr>
      <vt:lpstr>Evaluation Metrics - Gradient Boost</vt:lpstr>
      <vt:lpstr>Hyperparameter tuning of Gradient Boost via GridsearchCV</vt:lpstr>
      <vt:lpstr>Feature Importance(RF vs Gradient Boosting vs Gridsearch CV GB)</vt:lpstr>
      <vt:lpstr>Final Results</vt:lpstr>
      <vt:lpstr>Summary</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Redmi</dc:creator>
  <cp:lastModifiedBy>HP</cp:lastModifiedBy>
  <cp:revision>8</cp:revision>
  <dcterms:created xsi:type="dcterms:W3CDTF">2022-09-23T09:48:43Z</dcterms:created>
  <dcterms:modified xsi:type="dcterms:W3CDTF">2022-11-06T09:06:05Z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2022-05-04T00:00:00Z</vt:filetime>
  </property>
  <property fmtid="{D5CDD505-2E9C-101B-9397-08002B2CF9AE}" pid="3" name="Creator">
    <vt:lpwstr>Microsoft® PowerPoint® 2021</vt:lpwstr>
  </property>
  <property fmtid="{D5CDD505-2E9C-101B-9397-08002B2CF9AE}" pid="4" name="LastSaved">
    <vt:filetime>2022-09-23T00:00:00Z</vt:filetime>
  </property>
</Properties>
</file>