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90" r:id="rId12"/>
    <p:sldId id="288" r:id="rId13"/>
    <p:sldId id="289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3115" y="445135"/>
            <a:ext cx="501776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493" y="1730248"/>
            <a:ext cx="7449820" cy="281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Capstone</a:t>
            </a:r>
            <a:r>
              <a:rPr spc="-160" dirty="0"/>
              <a:t> </a:t>
            </a:r>
            <a:r>
              <a:rPr sz="4000" spc="-204" dirty="0"/>
              <a:t>Project-3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00455" y="1666113"/>
            <a:ext cx="7291705" cy="1851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Credit</a:t>
            </a:r>
            <a:r>
              <a:rPr sz="3600" b="1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105" dirty="0">
                <a:solidFill>
                  <a:srgbClr val="124F5C"/>
                </a:solidFill>
                <a:latin typeface="Verdana"/>
                <a:cs typeface="Verdana"/>
              </a:rPr>
              <a:t>Card</a:t>
            </a:r>
            <a:r>
              <a:rPr sz="3600" b="1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3600" b="1" spc="-150" dirty="0">
                <a:solidFill>
                  <a:srgbClr val="124F5C"/>
                </a:solidFill>
                <a:latin typeface="Verdana"/>
                <a:cs typeface="Verdana"/>
              </a:rPr>
              <a:t>efau</a:t>
            </a:r>
            <a:r>
              <a:rPr sz="3600" b="1" spc="-1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3600" b="1" spc="-7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3600" b="1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Prediction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750">
              <a:latin typeface="Verdana"/>
              <a:cs typeface="Verdana"/>
            </a:endParaRPr>
          </a:p>
          <a:p>
            <a:pPr marL="2844165" marR="2620645" algn="ctr">
              <a:lnSpc>
                <a:spcPct val="100400"/>
              </a:lnSpc>
            </a:pPr>
            <a:r>
              <a:rPr lang="en-IN" sz="2600" b="1" spc="-95" dirty="0" smtClean="0">
                <a:solidFill>
                  <a:srgbClr val="124F5C"/>
                </a:solidFill>
                <a:latin typeface="Verdana"/>
                <a:cs typeface="Verdana"/>
              </a:rPr>
              <a:t>Jayesh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71678"/>
            <a:ext cx="340169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spc="-85" dirty="0" smtClean="0"/>
              <a:t>Default  by Age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4461" y="4113377"/>
            <a:ext cx="7792084" cy="60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marR="5080" indent="-317500">
              <a:lnSpc>
                <a:spcPct val="135900"/>
              </a:lnSpc>
              <a:spcBef>
                <a:spcPts val="9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Customers </a:t>
            </a:r>
            <a:r>
              <a:rPr sz="1400" dirty="0">
                <a:latin typeface="Arial MT"/>
                <a:cs typeface="Arial MT"/>
              </a:rPr>
              <a:t>aged </a:t>
            </a:r>
            <a:r>
              <a:rPr sz="1400" spc="-5" dirty="0">
                <a:latin typeface="Arial MT"/>
                <a:cs typeface="Arial MT"/>
              </a:rPr>
              <a:t>between </a:t>
            </a:r>
            <a:r>
              <a:rPr sz="1400" b="1" spc="-5" dirty="0">
                <a:latin typeface="Arial"/>
                <a:cs typeface="Arial"/>
              </a:rPr>
              <a:t>30-50 had the </a:t>
            </a:r>
            <a:r>
              <a:rPr sz="1400" b="1" dirty="0">
                <a:latin typeface="Arial"/>
                <a:cs typeface="Arial"/>
              </a:rPr>
              <a:t>lowest </a:t>
            </a:r>
            <a:r>
              <a:rPr sz="1400" b="1" spc="-10" dirty="0">
                <a:latin typeface="Arial"/>
                <a:cs typeface="Arial"/>
              </a:rPr>
              <a:t>delayed payment </a:t>
            </a:r>
            <a:r>
              <a:rPr sz="1400" b="1" dirty="0">
                <a:latin typeface="Arial"/>
                <a:cs typeface="Arial"/>
              </a:rPr>
              <a:t>rate</a:t>
            </a:r>
            <a:r>
              <a:rPr sz="1400" dirty="0">
                <a:latin typeface="Arial MT"/>
                <a:cs typeface="Arial MT"/>
              </a:rPr>
              <a:t>, </a:t>
            </a:r>
            <a:r>
              <a:rPr sz="1400" spc="-5" dirty="0">
                <a:latin typeface="Arial MT"/>
                <a:cs typeface="Arial MT"/>
              </a:rPr>
              <a:t>while younger </a:t>
            </a:r>
            <a:r>
              <a:rPr sz="1400" dirty="0">
                <a:latin typeface="Arial MT"/>
                <a:cs typeface="Arial MT"/>
              </a:rPr>
              <a:t>groups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(20-30)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older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groups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(50-70)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delayed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payment </a:t>
            </a:r>
            <a:r>
              <a:rPr sz="1400" dirty="0">
                <a:latin typeface="Arial MT"/>
                <a:cs typeface="Arial MT"/>
              </a:rPr>
              <a:t>rates.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787" y="1258824"/>
            <a:ext cx="4690424" cy="26258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71678"/>
            <a:ext cx="340169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spc="-85" dirty="0" smtClean="0"/>
              <a:t>Default  by Age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95350"/>
            <a:ext cx="9143999" cy="36575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1950"/>
            <a:ext cx="5017769" cy="369332"/>
          </a:xfrm>
        </p:spPr>
        <p:txBody>
          <a:bodyPr/>
          <a:lstStyle/>
          <a:p>
            <a:r>
              <a:rPr lang="en-IN" sz="2400" dirty="0" smtClean="0"/>
              <a:t>Education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400550"/>
            <a:ext cx="7924800" cy="553998"/>
          </a:xfrm>
        </p:spPr>
        <p:txBody>
          <a:bodyPr/>
          <a:lstStyle/>
          <a:p>
            <a:r>
              <a:rPr lang="en-US" dirty="0" smtClean="0"/>
              <a:t>Majority of the users are university students counting to around 47% of total counts.</a:t>
            </a:r>
            <a:endParaRPr lang="en-US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28750"/>
            <a:ext cx="3732055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62200" y="1581150"/>
            <a:ext cx="137160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200" dirty="0" smtClean="0"/>
              <a:t>1: Graduate School</a:t>
            </a:r>
          </a:p>
          <a:p>
            <a:pPr algn="just"/>
            <a:r>
              <a:rPr lang="en-IN" sz="1200" dirty="0" smtClean="0"/>
              <a:t>2: University</a:t>
            </a:r>
          </a:p>
          <a:p>
            <a:pPr algn="just"/>
            <a:r>
              <a:rPr lang="en-IN" sz="1200" dirty="0" smtClean="0"/>
              <a:t>3: High School</a:t>
            </a:r>
          </a:p>
          <a:p>
            <a:pPr algn="just"/>
            <a:r>
              <a:rPr lang="en-IN" sz="1200" dirty="0" smtClean="0"/>
              <a:t>4: Others</a:t>
            </a:r>
            <a:endParaRPr lang="en-US" sz="1200" dirty="0"/>
          </a:p>
        </p:txBody>
      </p:sp>
      <p:pic>
        <p:nvPicPr>
          <p:cNvPr id="7" name="Picture 6" descr="download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123950"/>
            <a:ext cx="4627591" cy="30723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1950"/>
            <a:ext cx="5017769" cy="369332"/>
          </a:xfrm>
        </p:spPr>
        <p:txBody>
          <a:bodyPr/>
          <a:lstStyle/>
          <a:p>
            <a:r>
              <a:rPr lang="en-IN" sz="2400" dirty="0" smtClean="0"/>
              <a:t>Payment Delay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171950"/>
            <a:ext cx="7086600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95350"/>
            <a:ext cx="8458200" cy="3200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095750"/>
            <a:ext cx="830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-1 = pay duly; 1 = payment delay for one month; 2 = payment delay for two months; . . .; 8 = payment delay for eight months; 9 = payment delay for nine months and above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71678"/>
            <a:ext cx="570849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000" spc="-85" dirty="0" smtClean="0"/>
              <a:t>Default rate based on credit limits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94461" y="4384040"/>
            <a:ext cx="77285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Clr>
                <a:srgbClr val="202020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Customers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high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credit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limits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tend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" dirty="0">
                <a:latin typeface="Arial"/>
                <a:cs typeface="Arial"/>
              </a:rPr>
              <a:t> pay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pay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 time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hence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5" dirty="0">
                <a:latin typeface="Arial MT"/>
                <a:cs typeface="Arial MT"/>
              </a:rPr>
              <a:t> defaulters.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952" y="1339596"/>
            <a:ext cx="3790571" cy="24072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71678"/>
            <a:ext cx="2559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/>
              <a:t>Insi</a:t>
            </a:r>
            <a:r>
              <a:rPr sz="2800" spc="-250" dirty="0"/>
              <a:t>g</a:t>
            </a:r>
            <a:r>
              <a:rPr sz="2800" spc="-100" dirty="0"/>
              <a:t>ht</a:t>
            </a:r>
            <a:r>
              <a:rPr sz="2800" spc="-105" dirty="0"/>
              <a:t>s</a:t>
            </a:r>
            <a:r>
              <a:rPr sz="2800" spc="-265" dirty="0"/>
              <a:t>-</a:t>
            </a:r>
            <a:r>
              <a:rPr sz="2800" spc="-170" dirty="0"/>
              <a:t> </a:t>
            </a:r>
            <a:r>
              <a:rPr sz="2800" spc="-25" dirty="0"/>
              <a:t>E</a:t>
            </a:r>
            <a:r>
              <a:rPr sz="2800" spc="-45" dirty="0"/>
              <a:t>D</a:t>
            </a:r>
            <a:r>
              <a:rPr sz="2800" spc="-35" dirty="0"/>
              <a:t>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8060" y="937031"/>
            <a:ext cx="8237220" cy="329501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8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About</a:t>
            </a:r>
            <a:r>
              <a:rPr sz="1300" spc="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22%</a:t>
            </a:r>
            <a:r>
              <a:rPr sz="13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people</a:t>
            </a:r>
            <a:r>
              <a:rPr sz="1300" spc="4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are</a:t>
            </a:r>
            <a:r>
              <a:rPr sz="13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expected</a:t>
            </a:r>
            <a:r>
              <a:rPr sz="1300" spc="5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to</a:t>
            </a:r>
            <a:r>
              <a:rPr sz="13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default</a:t>
            </a:r>
            <a:r>
              <a:rPr sz="1300" spc="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next</a:t>
            </a:r>
            <a:r>
              <a:rPr sz="1300" spc="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month</a:t>
            </a:r>
            <a:r>
              <a:rPr sz="1300" spc="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and</a:t>
            </a:r>
            <a:r>
              <a:rPr sz="13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77.8%</a:t>
            </a:r>
            <a:r>
              <a:rPr sz="1300" spc="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are</a:t>
            </a:r>
            <a:r>
              <a:rPr sz="13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not</a:t>
            </a:r>
            <a:r>
              <a:rPr sz="1300" spc="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expected</a:t>
            </a:r>
            <a:r>
              <a:rPr sz="1300" spc="4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to</a:t>
            </a:r>
            <a:r>
              <a:rPr sz="13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default.</a:t>
            </a:r>
            <a:endParaRPr sz="1300">
              <a:latin typeface="Arial MT"/>
              <a:cs typeface="Arial MT"/>
            </a:endParaRPr>
          </a:p>
          <a:p>
            <a:pPr marL="299085" marR="5080" indent="-287020">
              <a:lnSpc>
                <a:spcPct val="150000"/>
              </a:lnSpc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there</a:t>
            </a:r>
            <a:r>
              <a:rPr sz="1300" spc="8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were</a:t>
            </a:r>
            <a:r>
              <a:rPr sz="1300" spc="9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more</a:t>
            </a:r>
            <a:r>
              <a:rPr sz="1300" spc="7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female</a:t>
            </a:r>
            <a:r>
              <a:rPr sz="1300" spc="9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defaulter</a:t>
            </a:r>
            <a:r>
              <a:rPr sz="1300" spc="9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but</a:t>
            </a:r>
            <a:r>
              <a:rPr sz="1300" spc="8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the</a:t>
            </a:r>
            <a:r>
              <a:rPr sz="1300" spc="9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rate</a:t>
            </a:r>
            <a:r>
              <a:rPr sz="1300" spc="8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of</a:t>
            </a:r>
            <a:r>
              <a:rPr sz="1300" spc="8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being</a:t>
            </a:r>
            <a:r>
              <a:rPr sz="1300" spc="9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defaulter</a:t>
            </a:r>
            <a:r>
              <a:rPr sz="1300" spc="7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is</a:t>
            </a:r>
            <a:r>
              <a:rPr sz="1300" spc="9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comparatively</a:t>
            </a:r>
            <a:r>
              <a:rPr sz="1300" spc="8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higher</a:t>
            </a:r>
            <a:r>
              <a:rPr sz="1300" spc="8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in</a:t>
            </a:r>
            <a:r>
              <a:rPr sz="1300" spc="8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males</a:t>
            </a:r>
            <a:r>
              <a:rPr sz="1300" spc="10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with</a:t>
            </a:r>
            <a:r>
              <a:rPr sz="1300" spc="9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30% </a:t>
            </a:r>
            <a:r>
              <a:rPr sz="1300" spc="-35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of</a:t>
            </a:r>
            <a:r>
              <a:rPr sz="13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total</a:t>
            </a:r>
            <a:r>
              <a:rPr sz="13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defaulters</a:t>
            </a:r>
            <a:r>
              <a:rPr sz="1300" spc="5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compared</a:t>
            </a:r>
            <a:r>
              <a:rPr sz="1300" spc="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to</a:t>
            </a:r>
            <a:r>
              <a:rPr sz="13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26%</a:t>
            </a:r>
            <a:r>
              <a:rPr sz="13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of</a:t>
            </a:r>
            <a:r>
              <a:rPr sz="13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female</a:t>
            </a:r>
            <a:r>
              <a:rPr sz="13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defaulter</a:t>
            </a:r>
            <a:r>
              <a:rPr sz="1300" spc="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respectively.</a:t>
            </a:r>
            <a:endParaRPr sz="13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there</a:t>
            </a:r>
            <a:r>
              <a:rPr sz="1300" spc="1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is</a:t>
            </a:r>
            <a:r>
              <a:rPr sz="1300" spc="1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quite</a:t>
            </a:r>
            <a:r>
              <a:rPr sz="1300" spc="1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similar</a:t>
            </a:r>
            <a:r>
              <a:rPr sz="1300" spc="1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distribution</a:t>
            </a:r>
            <a:r>
              <a:rPr sz="1300" spc="1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of</a:t>
            </a:r>
            <a:r>
              <a:rPr sz="1300" spc="1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defaulters</a:t>
            </a:r>
            <a:r>
              <a:rPr sz="1300" spc="1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in</a:t>
            </a:r>
            <a:r>
              <a:rPr sz="1300" spc="1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each</a:t>
            </a:r>
            <a:r>
              <a:rPr sz="1300" spc="114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category</a:t>
            </a:r>
            <a:r>
              <a:rPr sz="1300" spc="1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indicating</a:t>
            </a:r>
            <a:r>
              <a:rPr sz="1300" spc="114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marital</a:t>
            </a:r>
            <a:r>
              <a:rPr sz="1300" spc="1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status</a:t>
            </a:r>
            <a:r>
              <a:rPr sz="1300" spc="1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does</a:t>
            </a:r>
            <a:r>
              <a:rPr sz="1300" spc="1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not</a:t>
            </a:r>
            <a:r>
              <a:rPr sz="1300" spc="1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influence</a:t>
            </a:r>
            <a:endParaRPr sz="13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780"/>
              </a:spcBef>
            </a:pP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the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defaulter</a:t>
            </a:r>
            <a:r>
              <a:rPr sz="1300" spc="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customers.</a:t>
            </a:r>
            <a:endParaRPr sz="1300">
              <a:latin typeface="Arial MT"/>
              <a:cs typeface="Arial MT"/>
            </a:endParaRPr>
          </a:p>
          <a:p>
            <a:pPr marL="299085" marR="5715" indent="-287020">
              <a:lnSpc>
                <a:spcPct val="150000"/>
              </a:lnSpc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Customers</a:t>
            </a:r>
            <a:r>
              <a:rPr sz="1300" spc="6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with</a:t>
            </a:r>
            <a:r>
              <a:rPr sz="1300" spc="5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high</a:t>
            </a:r>
            <a:r>
              <a:rPr sz="1300" spc="5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school</a:t>
            </a:r>
            <a:r>
              <a:rPr sz="1300" spc="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and</a:t>
            </a:r>
            <a:r>
              <a:rPr sz="1300" spc="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university</a:t>
            </a:r>
            <a:r>
              <a:rPr sz="1300" spc="6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educational</a:t>
            </a:r>
            <a:r>
              <a:rPr sz="1300" spc="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level</a:t>
            </a:r>
            <a:r>
              <a:rPr sz="1300" spc="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had</a:t>
            </a:r>
            <a:r>
              <a:rPr sz="1300" spc="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higher</a:t>
            </a:r>
            <a:r>
              <a:rPr sz="1300" spc="4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default</a:t>
            </a:r>
            <a:r>
              <a:rPr sz="1300" spc="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percentages</a:t>
            </a:r>
            <a:r>
              <a:rPr sz="1300" spc="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than</a:t>
            </a:r>
            <a:r>
              <a:rPr sz="1300" spc="4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customers </a:t>
            </a:r>
            <a:r>
              <a:rPr sz="1300" spc="-3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with</a:t>
            </a:r>
            <a:r>
              <a:rPr sz="13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grad</a:t>
            </a:r>
            <a:r>
              <a:rPr sz="13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school</a:t>
            </a:r>
            <a:r>
              <a:rPr sz="13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education.</a:t>
            </a:r>
            <a:endParaRPr sz="13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people</a:t>
            </a:r>
            <a:r>
              <a:rPr sz="13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with</a:t>
            </a:r>
            <a:r>
              <a:rPr sz="13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higher</a:t>
            </a:r>
            <a:r>
              <a:rPr sz="13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education</a:t>
            </a:r>
            <a:r>
              <a:rPr sz="1300" spc="4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levels</a:t>
            </a:r>
            <a:r>
              <a:rPr sz="13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get</a:t>
            </a:r>
            <a:r>
              <a:rPr sz="13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higher</a:t>
            </a:r>
            <a:r>
              <a:rPr sz="13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credit</a:t>
            </a:r>
            <a:r>
              <a:rPr sz="13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limits.</a:t>
            </a:r>
            <a:endParaRPr sz="13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785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Maximum</a:t>
            </a:r>
            <a:r>
              <a:rPr sz="1300" spc="6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credit</a:t>
            </a:r>
            <a:r>
              <a:rPr sz="13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limit</a:t>
            </a:r>
            <a:r>
              <a:rPr sz="1300" spc="37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was</a:t>
            </a:r>
            <a:r>
              <a:rPr sz="13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50000</a:t>
            </a:r>
            <a:r>
              <a:rPr sz="13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NT</a:t>
            </a:r>
            <a:r>
              <a:rPr sz="13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dollars.</a:t>
            </a:r>
            <a:endParaRPr sz="1300">
              <a:latin typeface="Arial MT"/>
              <a:cs typeface="Arial MT"/>
            </a:endParaRPr>
          </a:p>
          <a:p>
            <a:pPr marL="299085" marR="5080" indent="-287020">
              <a:lnSpc>
                <a:spcPct val="150000"/>
              </a:lnSpc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Customers</a:t>
            </a:r>
            <a:r>
              <a:rPr sz="1300" spc="18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aged</a:t>
            </a:r>
            <a:r>
              <a:rPr sz="1300" spc="19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between</a:t>
            </a:r>
            <a:r>
              <a:rPr sz="1300" spc="19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30-50</a:t>
            </a:r>
            <a:r>
              <a:rPr sz="1300" spc="18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had</a:t>
            </a:r>
            <a:r>
              <a:rPr sz="1300" spc="18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the</a:t>
            </a:r>
            <a:r>
              <a:rPr sz="1300" spc="19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lowest</a:t>
            </a:r>
            <a:r>
              <a:rPr sz="1300" spc="18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delayed</a:t>
            </a:r>
            <a:r>
              <a:rPr sz="1300" spc="18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payment</a:t>
            </a:r>
            <a:r>
              <a:rPr sz="1300" spc="18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rate.</a:t>
            </a:r>
            <a:r>
              <a:rPr sz="1300" spc="18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They</a:t>
            </a:r>
            <a:r>
              <a:rPr sz="1300" spc="18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have</a:t>
            </a:r>
            <a:r>
              <a:rPr sz="1300" spc="18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higher</a:t>
            </a:r>
            <a:r>
              <a:rPr sz="1300" spc="19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credit</a:t>
            </a:r>
            <a:r>
              <a:rPr sz="1300" spc="18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limit</a:t>
            </a:r>
            <a:r>
              <a:rPr sz="1300" spc="19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and </a:t>
            </a:r>
            <a:r>
              <a:rPr sz="1300" spc="-3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tend</a:t>
            </a:r>
            <a:r>
              <a:rPr sz="13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to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ben</a:t>
            </a:r>
            <a:r>
              <a:rPr sz="1300" spc="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non</a:t>
            </a:r>
            <a:r>
              <a:rPr sz="13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defaulter.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71678"/>
            <a:ext cx="2559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/>
              <a:t>Insi</a:t>
            </a:r>
            <a:r>
              <a:rPr sz="2800" spc="-250" dirty="0"/>
              <a:t>g</a:t>
            </a:r>
            <a:r>
              <a:rPr sz="2800" spc="-100" dirty="0"/>
              <a:t>ht</a:t>
            </a:r>
            <a:r>
              <a:rPr sz="2800" spc="-105" dirty="0"/>
              <a:t>s</a:t>
            </a:r>
            <a:r>
              <a:rPr sz="2800" spc="-265" dirty="0"/>
              <a:t>-</a:t>
            </a:r>
            <a:r>
              <a:rPr sz="2800" spc="-170" dirty="0"/>
              <a:t> </a:t>
            </a:r>
            <a:r>
              <a:rPr sz="2800" spc="-25" dirty="0"/>
              <a:t>E</a:t>
            </a:r>
            <a:r>
              <a:rPr sz="2800" spc="-45" dirty="0"/>
              <a:t>D</a:t>
            </a:r>
            <a:r>
              <a:rPr sz="2800" spc="-35" dirty="0"/>
              <a:t>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8060" y="937031"/>
            <a:ext cx="8237220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720" algn="l"/>
              </a:tabLst>
            </a:pPr>
            <a:r>
              <a:rPr sz="1300" spc="5" dirty="0">
                <a:solidFill>
                  <a:srgbClr val="0D3A45"/>
                </a:solidFill>
                <a:latin typeface="Arial MT"/>
                <a:cs typeface="Arial MT"/>
              </a:rPr>
              <a:t>We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have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negative bills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in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the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dataset. The average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negative amount is 1698 NDT which is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very less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when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 comparing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with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total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bill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amount of each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month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so </a:t>
            </a:r>
            <a:r>
              <a:rPr sz="1300" spc="-15" dirty="0">
                <a:solidFill>
                  <a:srgbClr val="0D3A45"/>
                </a:solidFill>
                <a:latin typeface="Arial MT"/>
                <a:cs typeface="Arial MT"/>
              </a:rPr>
              <a:t>we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can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guess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that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this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would be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refunds from the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last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billing</a:t>
            </a:r>
            <a:r>
              <a:rPr sz="13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cycles.</a:t>
            </a:r>
            <a:endParaRPr sz="1300">
              <a:latin typeface="Arial MT"/>
              <a:cs typeface="Arial MT"/>
            </a:endParaRPr>
          </a:p>
          <a:p>
            <a:pPr marL="299085" indent="-287020" algn="just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Char char="•"/>
              <a:tabLst>
                <a:tab pos="299720" algn="l"/>
              </a:tabLst>
            </a:pP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the</a:t>
            </a:r>
            <a:r>
              <a:rPr sz="1300" spc="30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bill</a:t>
            </a:r>
            <a:r>
              <a:rPr sz="1300" spc="29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statement</a:t>
            </a:r>
            <a:r>
              <a:rPr sz="1300" spc="30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amount</a:t>
            </a:r>
            <a:r>
              <a:rPr sz="1300" spc="30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shouldn't</a:t>
            </a:r>
            <a:r>
              <a:rPr sz="1300" spc="30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exceed</a:t>
            </a:r>
            <a:r>
              <a:rPr sz="1300" spc="3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credit</a:t>
            </a:r>
            <a:r>
              <a:rPr sz="1300" spc="30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limit,</a:t>
            </a:r>
            <a:r>
              <a:rPr sz="1300" spc="3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however,</a:t>
            </a:r>
            <a:r>
              <a:rPr sz="1300" spc="30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there</a:t>
            </a:r>
            <a:r>
              <a:rPr sz="1300" spc="3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are</a:t>
            </a:r>
            <a:r>
              <a:rPr sz="1300" spc="3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3931</a:t>
            </a:r>
            <a:r>
              <a:rPr sz="1300" spc="30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customers</a:t>
            </a:r>
            <a:r>
              <a:rPr sz="1300" spc="3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whose</a:t>
            </a:r>
            <a:r>
              <a:rPr sz="1300" spc="30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bill</a:t>
            </a:r>
            <a:endParaRPr sz="1300">
              <a:latin typeface="Arial MT"/>
              <a:cs typeface="Arial MT"/>
            </a:endParaRPr>
          </a:p>
          <a:p>
            <a:pPr marL="299085" marR="5080" algn="just">
              <a:lnSpc>
                <a:spcPct val="150000"/>
              </a:lnSpc>
            </a:pP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amounts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are greater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than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credit limit. May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be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the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difference is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due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to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late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payment 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interest, assuming these </a:t>
            </a:r>
            <a:r>
              <a:rPr sz="13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customers</a:t>
            </a:r>
            <a:r>
              <a:rPr sz="1300" spc="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had</a:t>
            </a:r>
            <a:r>
              <a:rPr sz="13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delayed</a:t>
            </a:r>
            <a:r>
              <a:rPr sz="1300" spc="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payment.</a:t>
            </a:r>
            <a:endParaRPr sz="13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There</a:t>
            </a:r>
            <a:r>
              <a:rPr sz="1300" spc="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are</a:t>
            </a:r>
            <a:r>
              <a:rPr sz="13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870</a:t>
            </a:r>
            <a:r>
              <a:rPr sz="1300" spc="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customers</a:t>
            </a:r>
            <a:r>
              <a:rPr sz="1300" spc="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who</a:t>
            </a:r>
            <a:r>
              <a:rPr sz="1300" spc="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didn’t</a:t>
            </a:r>
            <a:r>
              <a:rPr sz="1300" spc="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used</a:t>
            </a:r>
            <a:r>
              <a:rPr sz="13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0D3A45"/>
                </a:solidFill>
                <a:latin typeface="Arial MT"/>
                <a:cs typeface="Arial MT"/>
              </a:rPr>
              <a:t>their</a:t>
            </a:r>
            <a:r>
              <a:rPr sz="1300" spc="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card</a:t>
            </a:r>
            <a:r>
              <a:rPr sz="1300" spc="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in</a:t>
            </a:r>
            <a:r>
              <a:rPr sz="130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last</a:t>
            </a:r>
            <a:r>
              <a:rPr sz="13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6</a:t>
            </a:r>
            <a:r>
              <a:rPr sz="13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0D3A45"/>
                </a:solidFill>
                <a:latin typeface="Arial MT"/>
                <a:cs typeface="Arial MT"/>
              </a:rPr>
              <a:t>months</a:t>
            </a:r>
            <a:r>
              <a:rPr sz="2000" spc="-5" dirty="0">
                <a:solidFill>
                  <a:srgbClr val="0D3A45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33350"/>
            <a:ext cx="572579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0" smtClean="0"/>
              <a:t>Cor</a:t>
            </a:r>
            <a:r>
              <a:rPr sz="2000" spc="-105" smtClean="0"/>
              <a:t>r</a:t>
            </a:r>
            <a:r>
              <a:rPr sz="2000" spc="-114" smtClean="0"/>
              <a:t>elat</a:t>
            </a:r>
            <a:r>
              <a:rPr sz="2000" spc="-90" smtClean="0"/>
              <a:t>i</a:t>
            </a:r>
            <a:r>
              <a:rPr sz="2000" spc="-80" smtClean="0"/>
              <a:t>on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14350"/>
            <a:ext cx="861060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71678"/>
            <a:ext cx="563229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000" dirty="0" smtClean="0"/>
              <a:t>Pearson:</a:t>
            </a:r>
            <a:r>
              <a:rPr lang="en-US" sz="2000" b="0" dirty="0" smtClean="0"/>
              <a:t> standard correlation coefficient</a:t>
            </a:r>
            <a:endParaRPr lang="en-US" sz="2000" b="0" dirty="0"/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895350"/>
            <a:ext cx="79248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71678"/>
            <a:ext cx="3693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Da</a:t>
            </a:r>
            <a:r>
              <a:rPr sz="2800" spc="-70" dirty="0"/>
              <a:t>t</a:t>
            </a:r>
            <a:r>
              <a:rPr sz="2800" spc="-145" dirty="0"/>
              <a:t>a</a:t>
            </a:r>
            <a:r>
              <a:rPr sz="2800" spc="-170" dirty="0"/>
              <a:t> </a:t>
            </a:r>
            <a:r>
              <a:rPr sz="2800" spc="-95" dirty="0"/>
              <a:t>Preprocessing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2510" y="3016097"/>
            <a:ext cx="7226934" cy="16262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Creating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dummy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variables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categorical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variables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encoding.</a:t>
            </a:r>
            <a:endParaRPr sz="140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encoding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representation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categorical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expressive.</a:t>
            </a:r>
            <a:endParaRPr sz="140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Many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learning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cannot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work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categorical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directly.</a:t>
            </a:r>
            <a:endParaRPr sz="140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categories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converted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numbers.</a:t>
            </a:r>
            <a:endParaRPr sz="140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required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output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variables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categorical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1915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88366"/>
            <a:ext cx="3905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Flow</a:t>
            </a:r>
            <a:r>
              <a:rPr sz="2800" spc="-170" dirty="0"/>
              <a:t> </a:t>
            </a:r>
            <a:r>
              <a:rPr sz="2800" spc="-100" dirty="0"/>
              <a:t>of</a:t>
            </a:r>
            <a:r>
              <a:rPr sz="2800" spc="-155" dirty="0"/>
              <a:t> </a:t>
            </a:r>
            <a:r>
              <a:rPr sz="2800" spc="-100" dirty="0"/>
              <a:t>Presentation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60349" y="1335151"/>
            <a:ext cx="2457450" cy="304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SzPct val="10555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Agenda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Arial MT"/>
              <a:buChar char="•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CC0000"/>
              </a:buClr>
              <a:buSzPct val="10555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8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Summary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0000"/>
              </a:buClr>
              <a:buFont typeface="Arial MT"/>
              <a:buChar char="•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CC0000"/>
              </a:buClr>
              <a:buSzPct val="10555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EDA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0000"/>
              </a:buClr>
              <a:buFont typeface="Arial MT"/>
              <a:buChar char="•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CC0000"/>
              </a:buClr>
              <a:buSzPct val="10555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Data</a:t>
            </a:r>
            <a:r>
              <a:rPr sz="1800" b="1" spc="-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Preprocessing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0000"/>
              </a:buClr>
              <a:buFont typeface="Arial MT"/>
              <a:buChar char="•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CC0000"/>
              </a:buClr>
              <a:buSzPct val="10555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ML</a:t>
            </a:r>
            <a:r>
              <a:rPr sz="180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Arial MT"/>
              <a:buChar char="•"/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CC0000"/>
              </a:buClr>
              <a:buSzPct val="10555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7296" y="1376172"/>
            <a:ext cx="2441448" cy="23911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8"/>
            <a:ext cx="22021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60" dirty="0"/>
              <a:t>Mode</a:t>
            </a:r>
            <a:r>
              <a:rPr sz="2600" spc="-45" dirty="0"/>
              <a:t>l</a:t>
            </a:r>
            <a:r>
              <a:rPr sz="2600" spc="-160" dirty="0"/>
              <a:t>s</a:t>
            </a:r>
            <a:r>
              <a:rPr sz="2600" spc="-155" dirty="0"/>
              <a:t> </a:t>
            </a:r>
            <a:r>
              <a:rPr sz="2600" spc="-75" dirty="0"/>
              <a:t>u</a:t>
            </a:r>
            <a:r>
              <a:rPr sz="2600" spc="-90" dirty="0"/>
              <a:t>sed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51484" y="1604898"/>
            <a:ext cx="249491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Logistic</a:t>
            </a:r>
            <a:r>
              <a:rPr sz="1800" b="1" spc="-6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Segoe UI Symbol"/>
              <a:buChar char="⮚"/>
            </a:pP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Decision</a:t>
            </a:r>
            <a:r>
              <a:rPr sz="1800" b="1" spc="-2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Segoe UI Symbol"/>
              <a:buChar char="⮚"/>
            </a:pP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565"/>
              </a:spcBef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Random</a:t>
            </a:r>
            <a:r>
              <a:rPr sz="1800" b="1" spc="-2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Forest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Segoe UI Symbol"/>
              <a:buChar char="⮚"/>
            </a:pP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Segoe UI Symbol"/>
              <a:buChar char="⮚"/>
              <a:tabLst>
                <a:tab pos="299720" algn="l"/>
              </a:tabLst>
            </a:pP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K</a:t>
            </a:r>
            <a:r>
              <a:rPr sz="1800" b="1" spc="-1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D3A45"/>
                </a:solidFill>
                <a:latin typeface="Arial"/>
                <a:cs typeface="Arial"/>
              </a:rPr>
              <a:t>Nearest</a:t>
            </a:r>
            <a:r>
              <a:rPr sz="1800" b="1" spc="1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Neighbor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8762"/>
            <a:ext cx="807465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90" dirty="0"/>
              <a:t>Evaluation</a:t>
            </a:r>
            <a:r>
              <a:rPr sz="2600" spc="-180" dirty="0"/>
              <a:t> </a:t>
            </a:r>
            <a:r>
              <a:rPr sz="2600" spc="-80" dirty="0"/>
              <a:t>Metrics</a:t>
            </a:r>
            <a:r>
              <a:rPr sz="2600" spc="-175" dirty="0"/>
              <a:t> </a:t>
            </a:r>
            <a:r>
              <a:rPr sz="2600" dirty="0">
                <a:solidFill>
                  <a:srgbClr val="990000"/>
                </a:solidFill>
                <a:latin typeface="Arial"/>
                <a:cs typeface="Arial"/>
              </a:rPr>
              <a:t>-</a:t>
            </a:r>
            <a:r>
              <a:rPr sz="2600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600" spc="-75" dirty="0"/>
              <a:t>Logistic</a:t>
            </a:r>
            <a:r>
              <a:rPr sz="2600" spc="-150" dirty="0"/>
              <a:t> </a:t>
            </a:r>
            <a:r>
              <a:rPr sz="2600" spc="-105" dirty="0"/>
              <a:t>Regression</a:t>
            </a:r>
            <a:r>
              <a:rPr sz="2600" spc="-195" dirty="0"/>
              <a:t> </a:t>
            </a:r>
            <a:r>
              <a:rPr sz="2600" spc="-55" dirty="0"/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600" y="4324350"/>
            <a:ext cx="2658110" cy="325089"/>
          </a:xfrm>
          <a:prstGeom prst="rect">
            <a:avLst/>
          </a:prstGeom>
          <a:solidFill>
            <a:srgbClr val="F5FCFF">
              <a:alpha val="50195"/>
            </a:srgbClr>
          </a:solidFill>
          <a:ln w="9525">
            <a:solidFill>
              <a:srgbClr val="124F5C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855"/>
              </a:spcBef>
            </a:pPr>
            <a:r>
              <a:rPr sz="1400" b="1" spc="-5" dirty="0">
                <a:solidFill>
                  <a:srgbClr val="0D3A45"/>
                </a:solidFill>
                <a:latin typeface="Courier New"/>
                <a:cs typeface="Courier New"/>
              </a:rPr>
              <a:t>'C</a:t>
            </a:r>
            <a:r>
              <a:rPr sz="1400" b="1" spc="-5">
                <a:solidFill>
                  <a:srgbClr val="0D3A45"/>
                </a:solidFill>
                <a:latin typeface="Courier New"/>
                <a:cs typeface="Courier New"/>
              </a:rPr>
              <a:t>':</a:t>
            </a:r>
            <a:r>
              <a:rPr sz="1400" b="1" spc="-15">
                <a:solidFill>
                  <a:srgbClr val="0D3A45"/>
                </a:solidFill>
                <a:latin typeface="Courier New"/>
                <a:cs typeface="Courier New"/>
              </a:rPr>
              <a:t> </a:t>
            </a:r>
            <a:r>
              <a:rPr lang="en-US" sz="1400" dirty="0"/>
              <a:t>3.727593720314938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1600" y="3943350"/>
            <a:ext cx="24066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H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00350"/>
            <a:ext cx="340543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download (1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644" y="895350"/>
            <a:ext cx="5692356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8762"/>
            <a:ext cx="60813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0" dirty="0"/>
              <a:t>Ev</a:t>
            </a:r>
            <a:r>
              <a:rPr sz="2600" spc="-95" dirty="0"/>
              <a:t>alua</a:t>
            </a:r>
            <a:r>
              <a:rPr sz="2600" spc="-85" dirty="0"/>
              <a:t>t</a:t>
            </a:r>
            <a:r>
              <a:rPr sz="2600" spc="-80" dirty="0"/>
              <a:t>ion</a:t>
            </a:r>
            <a:r>
              <a:rPr sz="2600" spc="-180" dirty="0"/>
              <a:t> </a:t>
            </a:r>
            <a:r>
              <a:rPr sz="2600" spc="-80" dirty="0"/>
              <a:t>Metrics</a:t>
            </a:r>
            <a:r>
              <a:rPr sz="2600" spc="-170" dirty="0"/>
              <a:t> </a:t>
            </a:r>
            <a:r>
              <a:rPr sz="2600" spc="-245" dirty="0"/>
              <a:t>-</a:t>
            </a:r>
            <a:r>
              <a:rPr sz="2600" spc="-155" dirty="0"/>
              <a:t> </a:t>
            </a:r>
            <a:r>
              <a:rPr sz="2600" spc="-55" dirty="0"/>
              <a:t>Dec</a:t>
            </a:r>
            <a:r>
              <a:rPr sz="2600" spc="-40" dirty="0"/>
              <a:t>i</a:t>
            </a:r>
            <a:r>
              <a:rPr sz="2600" spc="-100" dirty="0"/>
              <a:t>si</a:t>
            </a:r>
            <a:r>
              <a:rPr sz="2600" spc="-160" dirty="0"/>
              <a:t>o</a:t>
            </a:r>
            <a:r>
              <a:rPr sz="2600" spc="-55" dirty="0"/>
              <a:t>n</a:t>
            </a:r>
            <a:r>
              <a:rPr sz="2600" spc="-155" dirty="0"/>
              <a:t> </a:t>
            </a:r>
            <a:r>
              <a:rPr sz="2600" spc="-135" dirty="0"/>
              <a:t>Trees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381000" y="3562350"/>
            <a:ext cx="2658110" cy="1287532"/>
          </a:xfrm>
          <a:prstGeom prst="rect">
            <a:avLst/>
          </a:prstGeom>
          <a:solidFill>
            <a:srgbClr val="F5FCFF">
              <a:alpha val="50195"/>
            </a:srgbClr>
          </a:solidFill>
          <a:ln w="9525">
            <a:solidFill>
              <a:srgbClr val="124F5C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820"/>
              </a:spcBef>
            </a:pPr>
            <a:r>
              <a:rPr sz="1400" b="1" spc="-5" dirty="0">
                <a:solidFill>
                  <a:srgbClr val="0D3A45"/>
                </a:solidFill>
                <a:latin typeface="Courier New"/>
                <a:cs typeface="Courier New"/>
              </a:rPr>
              <a:t>'criterion</a:t>
            </a:r>
            <a:r>
              <a:rPr sz="1400" b="1" spc="-5">
                <a:solidFill>
                  <a:srgbClr val="0D3A45"/>
                </a:solidFill>
                <a:latin typeface="Courier New"/>
                <a:cs typeface="Courier New"/>
              </a:rPr>
              <a:t>':</a:t>
            </a:r>
            <a:r>
              <a:rPr sz="1400" b="1" spc="-65">
                <a:solidFill>
                  <a:srgbClr val="0D3A45"/>
                </a:solidFill>
                <a:latin typeface="Courier New"/>
                <a:cs typeface="Courier New"/>
              </a:rPr>
              <a:t> </a:t>
            </a:r>
            <a:r>
              <a:rPr sz="1400" b="1" spc="-5" smtClean="0">
                <a:solidFill>
                  <a:srgbClr val="0D3A45"/>
                </a:solidFill>
                <a:latin typeface="Courier New"/>
                <a:cs typeface="Courier New"/>
              </a:rPr>
              <a:t>'</a:t>
            </a:r>
            <a:r>
              <a:rPr lang="en-IN" sz="1400" b="1" spc="-5" dirty="0" smtClean="0">
                <a:solidFill>
                  <a:srgbClr val="0D3A45"/>
                </a:solidFill>
                <a:latin typeface="Courier New"/>
                <a:cs typeface="Courier New"/>
              </a:rPr>
              <a:t>entropy</a:t>
            </a:r>
            <a:r>
              <a:rPr sz="1400" b="1" spc="-5" smtClean="0">
                <a:solidFill>
                  <a:srgbClr val="0D3A45"/>
                </a:solidFill>
                <a:latin typeface="Courier New"/>
                <a:cs typeface="Courier New"/>
              </a:rPr>
              <a:t>',</a:t>
            </a:r>
            <a:endParaRPr sz="14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840"/>
              </a:spcBef>
            </a:pPr>
            <a:r>
              <a:rPr sz="1400" b="1" spc="-10" dirty="0">
                <a:solidFill>
                  <a:srgbClr val="0D3A45"/>
                </a:solidFill>
                <a:latin typeface="Courier New"/>
                <a:cs typeface="Courier New"/>
              </a:rPr>
              <a:t>'max_depth</a:t>
            </a:r>
            <a:r>
              <a:rPr sz="1400" b="1" spc="-10">
                <a:solidFill>
                  <a:srgbClr val="0D3A45"/>
                </a:solidFill>
                <a:latin typeface="Courier New"/>
                <a:cs typeface="Courier New"/>
              </a:rPr>
              <a:t>':</a:t>
            </a:r>
            <a:r>
              <a:rPr sz="1400" b="1" spc="-25">
                <a:solidFill>
                  <a:srgbClr val="0D3A45"/>
                </a:solidFill>
                <a:latin typeface="Courier New"/>
                <a:cs typeface="Courier New"/>
              </a:rPr>
              <a:t> </a:t>
            </a:r>
            <a:r>
              <a:rPr sz="1400" b="1" spc="-10" smtClean="0">
                <a:solidFill>
                  <a:srgbClr val="0D3A45"/>
                </a:solidFill>
                <a:latin typeface="Courier New"/>
                <a:cs typeface="Courier New"/>
              </a:rPr>
              <a:t>1</a:t>
            </a:r>
            <a:r>
              <a:rPr lang="en-IN" sz="1400" b="1" spc="-10" dirty="0" smtClean="0">
                <a:solidFill>
                  <a:srgbClr val="0D3A45"/>
                </a:solidFill>
                <a:latin typeface="Courier New"/>
                <a:cs typeface="Courier New"/>
              </a:rPr>
              <a:t>8</a:t>
            </a:r>
            <a:r>
              <a:rPr sz="1400" b="1" spc="-10" smtClean="0">
                <a:solidFill>
                  <a:srgbClr val="0D3A45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840"/>
              </a:spcBef>
            </a:pPr>
            <a:r>
              <a:rPr sz="1400" b="1" spc="-10" dirty="0">
                <a:solidFill>
                  <a:srgbClr val="0D3A45"/>
                </a:solidFill>
                <a:latin typeface="Courier New"/>
                <a:cs typeface="Courier New"/>
              </a:rPr>
              <a:t>'min_samples_leaf':</a:t>
            </a:r>
            <a:r>
              <a:rPr sz="1400" b="1" spc="-15" dirty="0">
                <a:solidFill>
                  <a:srgbClr val="0D3A45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D3A45"/>
                </a:solidFill>
                <a:latin typeface="Courier New"/>
                <a:cs typeface="Courier New"/>
              </a:rPr>
              <a:t>1,</a:t>
            </a:r>
            <a:endParaRPr sz="14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875"/>
              </a:spcBef>
            </a:pPr>
            <a:r>
              <a:rPr sz="1400" b="1" spc="-5" dirty="0">
                <a:solidFill>
                  <a:srgbClr val="0D3A45"/>
                </a:solidFill>
                <a:latin typeface="Courier New"/>
                <a:cs typeface="Courier New"/>
              </a:rPr>
              <a:t>'min_samples_split</a:t>
            </a:r>
            <a:r>
              <a:rPr sz="1400" b="1" spc="-5">
                <a:solidFill>
                  <a:srgbClr val="0D3A45"/>
                </a:solidFill>
                <a:latin typeface="Courier New"/>
                <a:cs typeface="Courier New"/>
              </a:rPr>
              <a:t>':</a:t>
            </a:r>
            <a:r>
              <a:rPr sz="1400" b="1" spc="-110">
                <a:solidFill>
                  <a:srgbClr val="0D3A45"/>
                </a:solidFill>
                <a:latin typeface="Courier New"/>
                <a:cs typeface="Courier New"/>
              </a:rPr>
              <a:t> </a:t>
            </a:r>
            <a:r>
              <a:rPr lang="en-IN" sz="1400" b="1" spc="-110" dirty="0" smtClean="0">
                <a:solidFill>
                  <a:srgbClr val="0D3A45"/>
                </a:solidFill>
                <a:latin typeface="Courier New"/>
                <a:cs typeface="Courier New"/>
              </a:rPr>
              <a:t>23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257550"/>
            <a:ext cx="24066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H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19150"/>
            <a:ext cx="61594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download (1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123950"/>
            <a:ext cx="5529717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62096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0" dirty="0"/>
              <a:t>Ev</a:t>
            </a:r>
            <a:r>
              <a:rPr sz="2600" spc="-95" dirty="0"/>
              <a:t>alua</a:t>
            </a:r>
            <a:r>
              <a:rPr sz="2600" spc="-85" dirty="0"/>
              <a:t>t</a:t>
            </a:r>
            <a:r>
              <a:rPr sz="2600" spc="-80" dirty="0"/>
              <a:t>ion</a:t>
            </a:r>
            <a:r>
              <a:rPr sz="2600" spc="-180" dirty="0"/>
              <a:t> </a:t>
            </a:r>
            <a:r>
              <a:rPr sz="2600" spc="-80" dirty="0"/>
              <a:t>Metrics</a:t>
            </a:r>
            <a:r>
              <a:rPr sz="2600" spc="-170" dirty="0"/>
              <a:t> </a:t>
            </a:r>
            <a:r>
              <a:rPr sz="2600" spc="-245" dirty="0"/>
              <a:t>-</a:t>
            </a:r>
            <a:r>
              <a:rPr sz="2600" spc="-155" dirty="0"/>
              <a:t> </a:t>
            </a:r>
            <a:r>
              <a:rPr sz="2600" spc="-105" dirty="0"/>
              <a:t>Ra</a:t>
            </a:r>
            <a:r>
              <a:rPr sz="2600" spc="-95" dirty="0"/>
              <a:t>n</a:t>
            </a:r>
            <a:r>
              <a:rPr sz="2600" spc="-40" dirty="0"/>
              <a:t>dom</a:t>
            </a:r>
            <a:r>
              <a:rPr sz="2600" spc="-195" dirty="0"/>
              <a:t> </a:t>
            </a:r>
            <a:r>
              <a:rPr sz="2600" spc="-105" dirty="0"/>
              <a:t>Fo</a:t>
            </a:r>
            <a:r>
              <a:rPr sz="2600" spc="-70" dirty="0"/>
              <a:t>r</a:t>
            </a:r>
            <a:r>
              <a:rPr sz="2600" spc="-100" dirty="0"/>
              <a:t>est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228600" y="2952750"/>
            <a:ext cx="2743199" cy="1910779"/>
          </a:xfrm>
          <a:prstGeom prst="rect">
            <a:avLst/>
          </a:prstGeom>
          <a:solidFill>
            <a:srgbClr val="F5FCFF">
              <a:alpha val="50195"/>
            </a:srgbClr>
          </a:solidFill>
          <a:ln w="9525">
            <a:solidFill>
              <a:srgbClr val="124F5C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820"/>
              </a:spcBef>
            </a:pPr>
            <a:r>
              <a:rPr sz="1400" b="1" spc="-5" dirty="0">
                <a:solidFill>
                  <a:srgbClr val="0D3A45"/>
                </a:solidFill>
                <a:latin typeface="Courier New"/>
                <a:cs typeface="Courier New"/>
              </a:rPr>
              <a:t>'criterion':</a:t>
            </a:r>
            <a:r>
              <a:rPr sz="1400" b="1" spc="-65" dirty="0">
                <a:solidFill>
                  <a:srgbClr val="0D3A45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D3A45"/>
                </a:solidFill>
                <a:latin typeface="Courier New"/>
                <a:cs typeface="Courier New"/>
              </a:rPr>
              <a:t>'gini’</a:t>
            </a:r>
            <a:endParaRPr sz="14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840"/>
              </a:spcBef>
            </a:pPr>
            <a:r>
              <a:rPr sz="1400" b="1" spc="-10" dirty="0">
                <a:solidFill>
                  <a:srgbClr val="0D3A45"/>
                </a:solidFill>
                <a:latin typeface="Courier New"/>
                <a:cs typeface="Courier New"/>
              </a:rPr>
              <a:t>'max_depth</a:t>
            </a:r>
            <a:r>
              <a:rPr sz="1400" b="1" spc="-10">
                <a:solidFill>
                  <a:srgbClr val="0D3A45"/>
                </a:solidFill>
                <a:latin typeface="Courier New"/>
                <a:cs typeface="Courier New"/>
              </a:rPr>
              <a:t>':</a:t>
            </a:r>
            <a:r>
              <a:rPr sz="1400" b="1" spc="-30">
                <a:solidFill>
                  <a:srgbClr val="0D3A45"/>
                </a:solidFill>
                <a:latin typeface="Courier New"/>
                <a:cs typeface="Courier New"/>
              </a:rPr>
              <a:t> </a:t>
            </a:r>
            <a:r>
              <a:rPr lang="en-IN" sz="1400" b="1" spc="-10" dirty="0">
                <a:solidFill>
                  <a:srgbClr val="0D3A45"/>
                </a:solidFill>
                <a:latin typeface="Courier New"/>
                <a:cs typeface="Courier New"/>
              </a:rPr>
              <a:t>7</a:t>
            </a:r>
            <a:r>
              <a:rPr sz="1400" b="1" spc="-10" smtClean="0">
                <a:solidFill>
                  <a:srgbClr val="0D3A45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840"/>
              </a:spcBef>
            </a:pPr>
            <a:r>
              <a:rPr sz="1400" b="1" spc="-10" dirty="0">
                <a:solidFill>
                  <a:srgbClr val="0D3A45"/>
                </a:solidFill>
                <a:latin typeface="Courier New"/>
                <a:cs typeface="Courier New"/>
              </a:rPr>
              <a:t>'max_features</a:t>
            </a:r>
            <a:r>
              <a:rPr sz="1400" b="1" spc="-10">
                <a:solidFill>
                  <a:srgbClr val="0D3A45"/>
                </a:solidFill>
                <a:latin typeface="Courier New"/>
                <a:cs typeface="Courier New"/>
              </a:rPr>
              <a:t>':</a:t>
            </a:r>
            <a:r>
              <a:rPr sz="1400" b="1" spc="-25">
                <a:solidFill>
                  <a:srgbClr val="0D3A45"/>
                </a:solidFill>
                <a:latin typeface="Courier New"/>
                <a:cs typeface="Courier New"/>
              </a:rPr>
              <a:t> </a:t>
            </a:r>
            <a:r>
              <a:rPr lang="en-IN" sz="1400" b="1" spc="-5" dirty="0">
                <a:solidFill>
                  <a:srgbClr val="0D3A45"/>
                </a:solidFill>
                <a:latin typeface="Courier New"/>
                <a:cs typeface="Courier New"/>
              </a:rPr>
              <a:t>2</a:t>
            </a:r>
            <a:r>
              <a:rPr sz="1400" b="1" spc="-5" smtClean="0">
                <a:solidFill>
                  <a:srgbClr val="0D3A45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0D3A45"/>
                </a:solidFill>
                <a:latin typeface="Courier New"/>
                <a:cs typeface="Courier New"/>
              </a:rPr>
              <a:t>'min_samples_leaf</a:t>
            </a:r>
            <a:r>
              <a:rPr sz="1400" b="1" spc="-5">
                <a:solidFill>
                  <a:srgbClr val="0D3A45"/>
                </a:solidFill>
                <a:latin typeface="Courier New"/>
                <a:cs typeface="Courier New"/>
              </a:rPr>
              <a:t>':</a:t>
            </a:r>
            <a:r>
              <a:rPr sz="1400" b="1" spc="-65">
                <a:solidFill>
                  <a:srgbClr val="0D3A45"/>
                </a:solidFill>
                <a:latin typeface="Courier New"/>
                <a:cs typeface="Courier New"/>
              </a:rPr>
              <a:t> </a:t>
            </a:r>
            <a:r>
              <a:rPr lang="en-IN" sz="1400" b="1" spc="-10" dirty="0" smtClean="0">
                <a:solidFill>
                  <a:srgbClr val="0D3A45"/>
                </a:solidFill>
                <a:latin typeface="Courier New"/>
                <a:cs typeface="Courier New"/>
              </a:rPr>
              <a:t>12</a:t>
            </a:r>
            <a:r>
              <a:rPr sz="1400" b="1" spc="-10" smtClean="0">
                <a:solidFill>
                  <a:srgbClr val="0D3A45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844"/>
              </a:spcBef>
            </a:pPr>
            <a:r>
              <a:rPr sz="1400" b="1" spc="-10" dirty="0">
                <a:solidFill>
                  <a:srgbClr val="0D3A45"/>
                </a:solidFill>
                <a:latin typeface="Courier New"/>
                <a:cs typeface="Courier New"/>
              </a:rPr>
              <a:t>'min_samples_split</a:t>
            </a:r>
            <a:r>
              <a:rPr sz="1400" b="1" spc="-10">
                <a:solidFill>
                  <a:srgbClr val="0D3A45"/>
                </a:solidFill>
                <a:latin typeface="Courier New"/>
                <a:cs typeface="Courier New"/>
              </a:rPr>
              <a:t>':</a:t>
            </a:r>
            <a:r>
              <a:rPr sz="1400" b="1" spc="-20">
                <a:solidFill>
                  <a:srgbClr val="0D3A45"/>
                </a:solidFill>
                <a:latin typeface="Courier New"/>
                <a:cs typeface="Courier New"/>
              </a:rPr>
              <a:t> </a:t>
            </a:r>
            <a:r>
              <a:rPr lang="en-IN" sz="1400" b="1" spc="-5" dirty="0">
                <a:solidFill>
                  <a:srgbClr val="0D3A45"/>
                </a:solidFill>
                <a:latin typeface="Courier New"/>
                <a:cs typeface="Courier New"/>
              </a:rPr>
              <a:t>7</a:t>
            </a:r>
            <a:r>
              <a:rPr sz="1400" b="1" spc="-5" smtClean="0">
                <a:solidFill>
                  <a:srgbClr val="0D3A45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840"/>
              </a:spcBef>
            </a:pPr>
            <a:r>
              <a:rPr sz="1400" b="1" spc="-10" dirty="0">
                <a:solidFill>
                  <a:srgbClr val="0D3A45"/>
                </a:solidFill>
                <a:latin typeface="Courier New"/>
                <a:cs typeface="Courier New"/>
              </a:rPr>
              <a:t>‘n_estimators</a:t>
            </a:r>
            <a:r>
              <a:rPr sz="1400" b="1" spc="-10">
                <a:solidFill>
                  <a:srgbClr val="0D3A45"/>
                </a:solidFill>
                <a:latin typeface="Courier New"/>
                <a:cs typeface="Courier New"/>
              </a:rPr>
              <a:t>':</a:t>
            </a:r>
            <a:r>
              <a:rPr sz="1400" b="1" spc="-25">
                <a:solidFill>
                  <a:srgbClr val="0D3A45"/>
                </a:solidFill>
                <a:latin typeface="Courier New"/>
                <a:cs typeface="Courier New"/>
              </a:rPr>
              <a:t> </a:t>
            </a:r>
            <a:r>
              <a:rPr lang="en-IN" sz="1400" b="1" spc="-5" dirty="0" smtClean="0">
                <a:solidFill>
                  <a:srgbClr val="0D3A45"/>
                </a:solidFill>
                <a:latin typeface="Courier New"/>
                <a:cs typeface="Courier New"/>
              </a:rPr>
              <a:t>117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2647950"/>
            <a:ext cx="24098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H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 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 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19150"/>
            <a:ext cx="65296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download (1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066938"/>
            <a:ext cx="5488762" cy="25716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8762"/>
            <a:ext cx="61842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0" dirty="0"/>
              <a:t>Ev</a:t>
            </a:r>
            <a:r>
              <a:rPr sz="2600" spc="-95" dirty="0"/>
              <a:t>alua</a:t>
            </a:r>
            <a:r>
              <a:rPr sz="2600" spc="-85" dirty="0"/>
              <a:t>t</a:t>
            </a:r>
            <a:r>
              <a:rPr sz="2600" spc="-80" dirty="0"/>
              <a:t>ion</a:t>
            </a:r>
            <a:r>
              <a:rPr sz="2600" spc="-180" dirty="0"/>
              <a:t> </a:t>
            </a:r>
            <a:r>
              <a:rPr sz="2600" spc="-80" dirty="0"/>
              <a:t>Metrics</a:t>
            </a:r>
            <a:r>
              <a:rPr sz="2600" spc="-170" dirty="0"/>
              <a:t> </a:t>
            </a:r>
            <a:r>
              <a:rPr sz="2600" spc="-245" dirty="0"/>
              <a:t>-</a:t>
            </a:r>
            <a:r>
              <a:rPr sz="2600" spc="-155" dirty="0"/>
              <a:t> </a:t>
            </a:r>
            <a:r>
              <a:rPr sz="2600" spc="-95" dirty="0"/>
              <a:t>KNN</a:t>
            </a:r>
            <a:r>
              <a:rPr sz="2600" spc="-175" dirty="0"/>
              <a:t> </a:t>
            </a:r>
            <a:r>
              <a:rPr sz="2600" spc="-80" dirty="0"/>
              <a:t>Algorit</a:t>
            </a:r>
            <a:r>
              <a:rPr sz="2600" spc="-40" dirty="0"/>
              <a:t>hm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304800" y="4171950"/>
            <a:ext cx="2446020" cy="638636"/>
          </a:xfrm>
          <a:prstGeom prst="rect">
            <a:avLst/>
          </a:prstGeom>
          <a:solidFill>
            <a:srgbClr val="F5FCFF">
              <a:alpha val="50195"/>
            </a:srgbClr>
          </a:solidFill>
          <a:ln w="9525">
            <a:solidFill>
              <a:srgbClr val="124F5C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820"/>
              </a:spcBef>
            </a:pPr>
            <a:r>
              <a:rPr sz="1400" b="1" spc="-5" dirty="0">
                <a:solidFill>
                  <a:srgbClr val="0D3A45"/>
                </a:solidFill>
                <a:latin typeface="Courier New"/>
                <a:cs typeface="Courier New"/>
              </a:rPr>
              <a:t>‘n_neighbour</a:t>
            </a:r>
            <a:r>
              <a:rPr sz="1400" b="1" spc="-5">
                <a:solidFill>
                  <a:srgbClr val="0D3A45"/>
                </a:solidFill>
                <a:latin typeface="Courier New"/>
                <a:cs typeface="Courier New"/>
              </a:rPr>
              <a:t>’</a:t>
            </a:r>
            <a:r>
              <a:rPr sz="1400" b="1" spc="-70">
                <a:solidFill>
                  <a:srgbClr val="0D3A45"/>
                </a:solidFill>
                <a:latin typeface="Courier New"/>
                <a:cs typeface="Courier New"/>
              </a:rPr>
              <a:t> </a:t>
            </a:r>
            <a:r>
              <a:rPr sz="1400" b="1" spc="-5" smtClean="0">
                <a:solidFill>
                  <a:srgbClr val="0D3A45"/>
                </a:solidFill>
                <a:latin typeface="Courier New"/>
                <a:cs typeface="Courier New"/>
              </a:rPr>
              <a:t>:’</a:t>
            </a:r>
            <a:r>
              <a:rPr lang="en-IN" sz="1400" b="1" spc="-5" dirty="0" smtClean="0">
                <a:solidFill>
                  <a:srgbClr val="0D3A45"/>
                </a:solidFill>
                <a:latin typeface="Courier New"/>
                <a:cs typeface="Courier New"/>
              </a:rPr>
              <a:t>500</a:t>
            </a:r>
            <a:r>
              <a:rPr sz="1400" b="1" spc="-5" smtClean="0">
                <a:solidFill>
                  <a:srgbClr val="0D3A45"/>
                </a:solidFill>
                <a:latin typeface="Courier New"/>
                <a:cs typeface="Courier New"/>
              </a:rPr>
              <a:t>’</a:t>
            </a:r>
            <a:endParaRPr sz="14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0D3A45"/>
                </a:solidFill>
                <a:latin typeface="Courier New"/>
                <a:cs typeface="Courier New"/>
              </a:rPr>
              <a:t>‘leaf_size</a:t>
            </a:r>
            <a:r>
              <a:rPr sz="1400" b="1" spc="-5">
                <a:solidFill>
                  <a:srgbClr val="0D3A45"/>
                </a:solidFill>
                <a:latin typeface="Courier New"/>
                <a:cs typeface="Courier New"/>
              </a:rPr>
              <a:t>’:</a:t>
            </a:r>
            <a:r>
              <a:rPr sz="1400" b="1" spc="-65">
                <a:solidFill>
                  <a:srgbClr val="0D3A45"/>
                </a:solidFill>
                <a:latin typeface="Courier New"/>
                <a:cs typeface="Courier New"/>
              </a:rPr>
              <a:t> </a:t>
            </a:r>
            <a:r>
              <a:rPr sz="1400" b="1" spc="-5" smtClean="0">
                <a:solidFill>
                  <a:srgbClr val="0D3A45"/>
                </a:solidFill>
                <a:latin typeface="Courier New"/>
                <a:cs typeface="Courier New"/>
              </a:rPr>
              <a:t>‘</a:t>
            </a:r>
            <a:r>
              <a:rPr lang="en-IN" sz="1400" b="1" spc="-5" dirty="0" smtClean="0">
                <a:solidFill>
                  <a:srgbClr val="0D3A45"/>
                </a:solidFill>
                <a:latin typeface="Courier New"/>
                <a:cs typeface="Courier New"/>
              </a:rPr>
              <a:t>10</a:t>
            </a:r>
            <a:r>
              <a:rPr sz="1400" b="1" spc="-5" smtClean="0">
                <a:solidFill>
                  <a:srgbClr val="0D3A45"/>
                </a:solidFill>
                <a:latin typeface="Courier New"/>
                <a:cs typeface="Courier New"/>
              </a:rPr>
              <a:t>’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3867150"/>
            <a:ext cx="24066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H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47750"/>
            <a:ext cx="470807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download (1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419350"/>
            <a:ext cx="5072518" cy="23765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09550"/>
            <a:ext cx="693356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0" dirty="0"/>
              <a:t>Feature</a:t>
            </a:r>
            <a:r>
              <a:rPr sz="2000" spc="-135" dirty="0"/>
              <a:t> </a:t>
            </a:r>
            <a:r>
              <a:rPr sz="2000" spc="-185" dirty="0"/>
              <a:t>Impo</a:t>
            </a:r>
            <a:r>
              <a:rPr sz="2000" spc="-120" dirty="0"/>
              <a:t>r</a:t>
            </a:r>
            <a:r>
              <a:rPr sz="2000" spc="-65" dirty="0"/>
              <a:t>tance</a:t>
            </a:r>
            <a:r>
              <a:rPr sz="2000" spc="-195" dirty="0"/>
              <a:t> </a:t>
            </a:r>
            <a:r>
              <a:rPr sz="2000" spc="-355" dirty="0">
                <a:latin typeface="Tahoma"/>
                <a:cs typeface="Tahoma"/>
              </a:rPr>
              <a:t>–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25" dirty="0"/>
              <a:t>Tree</a:t>
            </a:r>
            <a:r>
              <a:rPr sz="2000" spc="-155" dirty="0"/>
              <a:t> </a:t>
            </a:r>
            <a:r>
              <a:rPr sz="2000" spc="-85" dirty="0"/>
              <a:t>based</a:t>
            </a:r>
            <a:r>
              <a:rPr sz="2000" spc="-180" dirty="0"/>
              <a:t> </a:t>
            </a:r>
            <a:r>
              <a:rPr sz="2000" spc="-65" dirty="0"/>
              <a:t>model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1" y="666750"/>
            <a:ext cx="4495799" cy="3505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600" y="666750"/>
            <a:ext cx="4343399" cy="3429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22475" y="4544567"/>
            <a:ext cx="5242560" cy="257122"/>
          </a:xfrm>
          <a:prstGeom prst="rect">
            <a:avLst/>
          </a:prstGeom>
          <a:ln w="9525">
            <a:solidFill>
              <a:srgbClr val="124F5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52755">
              <a:lnSpc>
                <a:spcPct val="100000"/>
              </a:lnSpc>
              <a:spcBef>
                <a:spcPts val="325"/>
              </a:spcBef>
            </a:pPr>
            <a:r>
              <a:rPr lang="en-IN" sz="1400" dirty="0" smtClean="0">
                <a:solidFill>
                  <a:srgbClr val="0D3A45"/>
                </a:solidFill>
                <a:latin typeface="Arial MT"/>
                <a:cs typeface="Arial MT"/>
              </a:rPr>
              <a:t>Payment status of </a:t>
            </a:r>
            <a:r>
              <a:rPr lang="en-IN" sz="1400" dirty="0">
                <a:solidFill>
                  <a:srgbClr val="0D3A45"/>
                </a:solidFill>
                <a:latin typeface="Arial MT"/>
                <a:cs typeface="Arial MT"/>
              </a:rPr>
              <a:t>S</a:t>
            </a:r>
            <a:r>
              <a:rPr lang="en-IN" sz="1400" dirty="0" smtClean="0">
                <a:solidFill>
                  <a:srgbClr val="0D3A45"/>
                </a:solidFill>
                <a:latin typeface="Arial MT"/>
                <a:cs typeface="Arial MT"/>
              </a:rPr>
              <a:t>eptember </a:t>
            </a:r>
            <a:r>
              <a:rPr sz="1400" smtClean="0">
                <a:solidFill>
                  <a:srgbClr val="0D3A45"/>
                </a:solidFill>
                <a:latin typeface="Arial MT"/>
                <a:cs typeface="Arial MT"/>
              </a:rPr>
              <a:t>has</a:t>
            </a:r>
            <a:r>
              <a:rPr sz="1400" spc="-10" smtClean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given</a:t>
            </a:r>
            <a:r>
              <a:rPr sz="14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0D3A45"/>
                </a:solidFill>
                <a:latin typeface="Arial MT"/>
                <a:cs typeface="Arial MT"/>
              </a:rPr>
              <a:t>highest</a:t>
            </a:r>
            <a:r>
              <a:rPr sz="1400" spc="-3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smtClean="0">
                <a:solidFill>
                  <a:srgbClr val="0D3A45"/>
                </a:solidFill>
                <a:latin typeface="Arial MT"/>
                <a:cs typeface="Arial MT"/>
              </a:rPr>
              <a:t>importance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8761"/>
            <a:ext cx="1824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Summa</a:t>
            </a:r>
            <a:r>
              <a:rPr sz="2800" spc="-85" dirty="0"/>
              <a:t>r</a:t>
            </a:r>
            <a:r>
              <a:rPr sz="2800" spc="-155" dirty="0"/>
              <a:t>y</a:t>
            </a:r>
            <a:endParaRPr sz="28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28750"/>
            <a:ext cx="35528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428750"/>
            <a:ext cx="35528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8762"/>
            <a:ext cx="19538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5" dirty="0"/>
              <a:t>Conc</a:t>
            </a:r>
            <a:r>
              <a:rPr sz="2600" spc="-35" dirty="0"/>
              <a:t>l</a:t>
            </a:r>
            <a:r>
              <a:rPr sz="2600" spc="-100" dirty="0"/>
              <a:t>usi</a:t>
            </a:r>
            <a:r>
              <a:rPr sz="2600" spc="-130" dirty="0"/>
              <a:t>o</a:t>
            </a:r>
            <a:r>
              <a:rPr sz="2600" spc="-55" dirty="0"/>
              <a:t>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390550" y="1076300"/>
            <a:ext cx="817054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As the company can not afford the False Negative so main metric to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compare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all algorithm is Recall metric.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Logistic Regression had an imbalance in the recall score of about 82% for class 0 and 56% for class 1.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Performance on Decision Tree is comparatively better. Decision Trees have recall scores of 78%(class 0) , 48%(class 1).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Imbalanced data was balanced using SMOTE sampling technique.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Data categorical variables had minority classes which were added to their closest majority class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There were not huge gap but female clients tended to default the most.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Random forest have the highest test accuracy with 77%.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0638" y="1155191"/>
            <a:ext cx="6459220" cy="2428240"/>
            <a:chOff x="1240638" y="1155191"/>
            <a:chExt cx="6459220" cy="2428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0638" y="1155191"/>
              <a:ext cx="1501016" cy="16154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6379" y="1880615"/>
              <a:ext cx="6182868" cy="170230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6373" y="2100783"/>
            <a:ext cx="51898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5" dirty="0">
                <a:solidFill>
                  <a:srgbClr val="09272D"/>
                </a:solidFill>
                <a:latin typeface="Arial Black"/>
                <a:cs typeface="Arial Black"/>
              </a:rPr>
              <a:t>THANK</a:t>
            </a:r>
            <a:r>
              <a:rPr sz="6000" b="0" spc="-85" dirty="0">
                <a:solidFill>
                  <a:srgbClr val="09272D"/>
                </a:solidFill>
                <a:latin typeface="Arial Black"/>
                <a:cs typeface="Arial Black"/>
              </a:rPr>
              <a:t> </a:t>
            </a:r>
            <a:r>
              <a:rPr sz="6000" b="0" dirty="0">
                <a:solidFill>
                  <a:srgbClr val="09272D"/>
                </a:solidFill>
                <a:latin typeface="Arial Black"/>
                <a:cs typeface="Arial Black"/>
              </a:rPr>
              <a:t>YOU</a:t>
            </a:r>
            <a:endParaRPr sz="6000">
              <a:latin typeface="Arial Black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8856" y="3048000"/>
            <a:ext cx="720851" cy="5394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73202"/>
            <a:ext cx="13804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35" dirty="0"/>
              <a:t>Agen</a:t>
            </a:r>
            <a:r>
              <a:rPr sz="2600" spc="-50" dirty="0"/>
              <a:t>d</a:t>
            </a:r>
            <a:r>
              <a:rPr sz="2600" spc="-130" dirty="0"/>
              <a:t>a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41375" y="1056284"/>
            <a:ext cx="7789545" cy="1685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6985" indent="-330835" algn="just">
              <a:lnSpc>
                <a:spcPct val="136200"/>
              </a:lnSpc>
              <a:spcBef>
                <a:spcPts val="100"/>
              </a:spcBef>
              <a:buChar char="●"/>
              <a:tabLst>
                <a:tab pos="343535" algn="l"/>
              </a:tabLst>
            </a:pP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The objective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of this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project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is t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o predict 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which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customer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might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default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in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coming</a:t>
            </a:r>
            <a:r>
              <a:rPr sz="16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months.</a:t>
            </a:r>
            <a:endParaRPr sz="1600">
              <a:latin typeface="Arial"/>
              <a:cs typeface="Arial"/>
            </a:endParaRPr>
          </a:p>
          <a:p>
            <a:pPr marL="342900" marR="5080" indent="-330835" algn="just">
              <a:lnSpc>
                <a:spcPts val="2620"/>
              </a:lnSpc>
              <a:spcBef>
                <a:spcPts val="75"/>
              </a:spcBef>
              <a:buChar char="●"/>
              <a:tabLst>
                <a:tab pos="343535" algn="l"/>
              </a:tabLst>
            </a:pP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This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project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aims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at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developing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model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predict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credit</a:t>
            </a:r>
            <a:r>
              <a:rPr sz="16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card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default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beforehand and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to identify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the potential customer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base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that can be offered various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credit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instruments</a:t>
            </a:r>
            <a:r>
              <a:rPr sz="16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so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as</a:t>
            </a:r>
            <a:r>
              <a:rPr sz="16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invite</a:t>
            </a:r>
            <a:r>
              <a:rPr sz="16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minimum</a:t>
            </a:r>
            <a:r>
              <a:rPr sz="16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default.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720" y="2858706"/>
            <a:ext cx="7140013" cy="14112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94550" y="3291078"/>
            <a:ext cx="770255" cy="508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90170" marR="5080" indent="-78105">
              <a:lnSpc>
                <a:spcPts val="1750"/>
              </a:lnSpc>
              <a:spcBef>
                <a:spcPts val="400"/>
              </a:spcBef>
            </a:pPr>
            <a:r>
              <a:rPr sz="1700" spc="-10" dirty="0">
                <a:solidFill>
                  <a:srgbClr val="CC0000"/>
                </a:solidFill>
                <a:latin typeface="Arial MT"/>
                <a:cs typeface="Arial MT"/>
              </a:rPr>
              <a:t>O</a:t>
            </a:r>
            <a:r>
              <a:rPr sz="1700" dirty="0">
                <a:solidFill>
                  <a:srgbClr val="CC0000"/>
                </a:solidFill>
                <a:latin typeface="Arial MT"/>
                <a:cs typeface="Arial MT"/>
              </a:rPr>
              <a:t>p</a:t>
            </a:r>
            <a:r>
              <a:rPr sz="1700" spc="-10" dirty="0">
                <a:solidFill>
                  <a:srgbClr val="CC0000"/>
                </a:solidFill>
                <a:latin typeface="Arial MT"/>
                <a:cs typeface="Arial MT"/>
              </a:rPr>
              <a:t>t</a:t>
            </a:r>
            <a:r>
              <a:rPr sz="1700" dirty="0">
                <a:solidFill>
                  <a:srgbClr val="CC0000"/>
                </a:solidFill>
                <a:latin typeface="Arial MT"/>
                <a:cs typeface="Arial MT"/>
              </a:rPr>
              <a:t>imal  model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8654" y="3291078"/>
            <a:ext cx="797560" cy="508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91440">
              <a:lnSpc>
                <a:spcPts val="1750"/>
              </a:lnSpc>
              <a:spcBef>
                <a:spcPts val="400"/>
              </a:spcBef>
            </a:pPr>
            <a:r>
              <a:rPr sz="1700" dirty="0">
                <a:solidFill>
                  <a:srgbClr val="CC0000"/>
                </a:solidFill>
                <a:latin typeface="Arial MT"/>
                <a:cs typeface="Arial MT"/>
              </a:rPr>
              <a:t>Model </a:t>
            </a:r>
            <a:r>
              <a:rPr sz="1700" spc="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CC0000"/>
                </a:solidFill>
                <a:latin typeface="Arial MT"/>
                <a:cs typeface="Arial MT"/>
              </a:rPr>
              <a:t>Bu</a:t>
            </a:r>
            <a:r>
              <a:rPr sz="1700" spc="5" dirty="0">
                <a:solidFill>
                  <a:srgbClr val="CC0000"/>
                </a:solidFill>
                <a:latin typeface="Arial MT"/>
                <a:cs typeface="Arial MT"/>
              </a:rPr>
              <a:t>i</a:t>
            </a:r>
            <a:r>
              <a:rPr sz="1700" dirty="0">
                <a:solidFill>
                  <a:srgbClr val="CC0000"/>
                </a:solidFill>
                <a:latin typeface="Arial MT"/>
                <a:cs typeface="Arial MT"/>
              </a:rPr>
              <a:t>ld</a:t>
            </a:r>
            <a:r>
              <a:rPr sz="1700" spc="5" dirty="0">
                <a:solidFill>
                  <a:srgbClr val="CC0000"/>
                </a:solidFill>
                <a:latin typeface="Arial MT"/>
                <a:cs typeface="Arial MT"/>
              </a:rPr>
              <a:t>i</a:t>
            </a:r>
            <a:r>
              <a:rPr sz="1700" dirty="0">
                <a:solidFill>
                  <a:srgbClr val="CC0000"/>
                </a:solidFill>
                <a:latin typeface="Arial MT"/>
                <a:cs typeface="Arial MT"/>
              </a:rPr>
              <a:t>ng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8978" y="4299610"/>
            <a:ext cx="1189990" cy="63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 indent="-58419">
              <a:lnSpc>
                <a:spcPct val="100000"/>
              </a:lnSpc>
              <a:spcBef>
                <a:spcPts val="95"/>
              </a:spcBef>
              <a:buChar char="•"/>
              <a:tabLst>
                <a:tab pos="71120" algn="l"/>
              </a:tabLst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Logistic</a:t>
            </a:r>
            <a:r>
              <a:rPr sz="10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Regression</a:t>
            </a:r>
            <a:endParaRPr sz="1000">
              <a:latin typeface="Arial MT"/>
              <a:cs typeface="Arial MT"/>
            </a:endParaRPr>
          </a:p>
          <a:p>
            <a:pPr marL="70485" indent="-58419">
              <a:lnSpc>
                <a:spcPct val="100000"/>
              </a:lnSpc>
              <a:buChar char="•"/>
              <a:tabLst>
                <a:tab pos="71120" algn="l"/>
              </a:tabLst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Decision</a:t>
            </a:r>
            <a:r>
              <a:rPr sz="10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tree</a:t>
            </a:r>
            <a:endParaRPr sz="1000">
              <a:latin typeface="Arial MT"/>
              <a:cs typeface="Arial MT"/>
            </a:endParaRPr>
          </a:p>
          <a:p>
            <a:pPr marL="70485" indent="-58419">
              <a:lnSpc>
                <a:spcPct val="100000"/>
              </a:lnSpc>
              <a:spcBef>
                <a:spcPts val="10"/>
              </a:spcBef>
              <a:buChar char="•"/>
              <a:tabLst>
                <a:tab pos="71120" algn="l"/>
              </a:tabLst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Random</a:t>
            </a:r>
            <a:r>
              <a:rPr sz="1000" spc="-3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CC0000"/>
                </a:solidFill>
                <a:latin typeface="Arial MT"/>
                <a:cs typeface="Arial MT"/>
              </a:rPr>
              <a:t>forest</a:t>
            </a:r>
            <a:endParaRPr sz="1000">
              <a:latin typeface="Arial MT"/>
              <a:cs typeface="Arial MT"/>
            </a:endParaRPr>
          </a:p>
          <a:p>
            <a:pPr marL="70485" indent="-58419">
              <a:lnSpc>
                <a:spcPct val="100000"/>
              </a:lnSpc>
              <a:buChar char="•"/>
              <a:tabLst>
                <a:tab pos="71120" algn="l"/>
              </a:tabLst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KNN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201" y="3291078"/>
            <a:ext cx="880110" cy="508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54610">
              <a:lnSpc>
                <a:spcPts val="1750"/>
              </a:lnSpc>
              <a:spcBef>
                <a:spcPts val="400"/>
              </a:spcBef>
            </a:pPr>
            <a:r>
              <a:rPr sz="1700" dirty="0">
                <a:solidFill>
                  <a:srgbClr val="CC0000"/>
                </a:solidFill>
                <a:latin typeface="Arial MT"/>
                <a:cs typeface="Arial MT"/>
              </a:rPr>
              <a:t>Feature </a:t>
            </a:r>
            <a:r>
              <a:rPr sz="1700" spc="-459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CC0000"/>
                </a:solidFill>
                <a:latin typeface="Arial MT"/>
                <a:cs typeface="Arial MT"/>
              </a:rPr>
              <a:t>se</a:t>
            </a:r>
            <a:r>
              <a:rPr sz="1700" spc="5" dirty="0">
                <a:solidFill>
                  <a:srgbClr val="CC0000"/>
                </a:solidFill>
                <a:latin typeface="Arial MT"/>
                <a:cs typeface="Arial MT"/>
              </a:rPr>
              <a:t>l</a:t>
            </a:r>
            <a:r>
              <a:rPr sz="1700" dirty="0">
                <a:solidFill>
                  <a:srgbClr val="CC0000"/>
                </a:solidFill>
                <a:latin typeface="Arial MT"/>
                <a:cs typeface="Arial MT"/>
              </a:rPr>
              <a:t>ec</a:t>
            </a:r>
            <a:r>
              <a:rPr sz="1700" spc="-10" dirty="0">
                <a:solidFill>
                  <a:srgbClr val="CC0000"/>
                </a:solidFill>
                <a:latin typeface="Arial MT"/>
                <a:cs typeface="Arial MT"/>
              </a:rPr>
              <a:t>t</a:t>
            </a:r>
            <a:r>
              <a:rPr sz="1700" dirty="0">
                <a:solidFill>
                  <a:srgbClr val="CC0000"/>
                </a:solidFill>
                <a:latin typeface="Arial MT"/>
                <a:cs typeface="Arial MT"/>
              </a:rPr>
              <a:t>ion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6417" y="4299610"/>
            <a:ext cx="1205865" cy="461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 indent="-58419">
              <a:lnSpc>
                <a:spcPct val="100000"/>
              </a:lnSpc>
              <a:spcBef>
                <a:spcPts val="95"/>
              </a:spcBef>
              <a:buChar char="•"/>
              <a:tabLst>
                <a:tab pos="71120" algn="l"/>
              </a:tabLst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Finding</a:t>
            </a:r>
            <a:r>
              <a:rPr sz="10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correlation</a:t>
            </a:r>
            <a:endParaRPr sz="1000">
              <a:latin typeface="Arial MT"/>
              <a:cs typeface="Arial MT"/>
            </a:endParaRPr>
          </a:p>
          <a:p>
            <a:pPr marL="70485" marR="5080" indent="-58419">
              <a:lnSpc>
                <a:spcPts val="1030"/>
              </a:lnSpc>
              <a:spcBef>
                <a:spcPts val="175"/>
              </a:spcBef>
              <a:buChar char="•"/>
              <a:tabLst>
                <a:tab pos="71120" algn="l"/>
              </a:tabLst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Statistical modelling </a:t>
            </a:r>
            <a:r>
              <a:rPr sz="1000" spc="-26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CC0000"/>
                </a:solidFill>
                <a:latin typeface="Arial MT"/>
                <a:cs typeface="Arial MT"/>
              </a:rPr>
              <a:t>for</a:t>
            </a:r>
            <a:r>
              <a:rPr sz="1000" spc="-3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feature selection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7745" y="3402838"/>
            <a:ext cx="47180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CC0000"/>
                </a:solidFill>
                <a:latin typeface="Arial MT"/>
                <a:cs typeface="Arial MT"/>
              </a:rPr>
              <a:t>E</a:t>
            </a:r>
            <a:r>
              <a:rPr sz="1700" spc="5" dirty="0">
                <a:solidFill>
                  <a:srgbClr val="CC0000"/>
                </a:solidFill>
                <a:latin typeface="Arial MT"/>
                <a:cs typeface="Arial MT"/>
              </a:rPr>
              <a:t>D</a:t>
            </a:r>
            <a:r>
              <a:rPr sz="1700" dirty="0">
                <a:solidFill>
                  <a:srgbClr val="CC0000"/>
                </a:solidFill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4111" y="4299610"/>
            <a:ext cx="824230" cy="4394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0485" marR="5080" indent="-58419">
              <a:lnSpc>
                <a:spcPts val="1030"/>
              </a:lnSpc>
              <a:spcBef>
                <a:spcPts val="270"/>
              </a:spcBef>
              <a:buChar char="•"/>
              <a:tabLst>
                <a:tab pos="71120" algn="l"/>
              </a:tabLst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Answering </a:t>
            </a:r>
            <a:r>
              <a:rPr sz="100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h</a:t>
            </a:r>
            <a:r>
              <a:rPr sz="1000" spc="-40" dirty="0">
                <a:solidFill>
                  <a:srgbClr val="CC0000"/>
                </a:solidFill>
                <a:latin typeface="Arial MT"/>
                <a:cs typeface="Arial MT"/>
              </a:rPr>
              <a:t>y</a:t>
            </a: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p</a:t>
            </a:r>
            <a:r>
              <a:rPr sz="1000" spc="-10" dirty="0">
                <a:solidFill>
                  <a:srgbClr val="CC0000"/>
                </a:solidFill>
                <a:latin typeface="Arial MT"/>
                <a:cs typeface="Arial MT"/>
              </a:rPr>
              <a:t>o</a:t>
            </a: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th</a:t>
            </a:r>
            <a:r>
              <a:rPr sz="1000" spc="-10" dirty="0">
                <a:solidFill>
                  <a:srgbClr val="CC0000"/>
                </a:solidFill>
                <a:latin typeface="Arial MT"/>
                <a:cs typeface="Arial MT"/>
              </a:rPr>
              <a:t>e</a:t>
            </a:r>
            <a:r>
              <a:rPr sz="1000" dirty="0">
                <a:solidFill>
                  <a:srgbClr val="CC0000"/>
                </a:solidFill>
                <a:latin typeface="Arial MT"/>
                <a:cs typeface="Arial MT"/>
              </a:rPr>
              <a:t>si</a:t>
            </a:r>
            <a:r>
              <a:rPr sz="1000" spc="-15" dirty="0">
                <a:solidFill>
                  <a:srgbClr val="CC0000"/>
                </a:solidFill>
                <a:latin typeface="Arial MT"/>
                <a:cs typeface="Arial MT"/>
              </a:rPr>
              <a:t>z</a:t>
            </a: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ed  question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1350" y="3291078"/>
            <a:ext cx="881380" cy="508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199390">
              <a:lnSpc>
                <a:spcPts val="1750"/>
              </a:lnSpc>
              <a:spcBef>
                <a:spcPts val="400"/>
              </a:spcBef>
            </a:pPr>
            <a:r>
              <a:rPr sz="1700" spc="-5" dirty="0">
                <a:solidFill>
                  <a:srgbClr val="CC0000"/>
                </a:solidFill>
                <a:latin typeface="Arial MT"/>
                <a:cs typeface="Arial MT"/>
              </a:rPr>
              <a:t>Data </a:t>
            </a:r>
            <a:r>
              <a:rPr sz="1700" dirty="0">
                <a:solidFill>
                  <a:srgbClr val="CC0000"/>
                </a:solidFill>
                <a:latin typeface="Arial MT"/>
                <a:cs typeface="Arial MT"/>
              </a:rPr>
              <a:t> Clean</a:t>
            </a:r>
            <a:r>
              <a:rPr sz="1700" spc="5" dirty="0">
                <a:solidFill>
                  <a:srgbClr val="CC0000"/>
                </a:solidFill>
                <a:latin typeface="Arial MT"/>
                <a:cs typeface="Arial MT"/>
              </a:rPr>
              <a:t>i</a:t>
            </a:r>
            <a:r>
              <a:rPr sz="1700" dirty="0">
                <a:solidFill>
                  <a:srgbClr val="CC0000"/>
                </a:solidFill>
                <a:latin typeface="Arial MT"/>
                <a:cs typeface="Arial MT"/>
              </a:rPr>
              <a:t>ng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1856" y="4299610"/>
            <a:ext cx="1082040" cy="63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 indent="-58419">
              <a:lnSpc>
                <a:spcPct val="100000"/>
              </a:lnSpc>
              <a:spcBef>
                <a:spcPts val="95"/>
              </a:spcBef>
              <a:buChar char="•"/>
              <a:tabLst>
                <a:tab pos="71120" algn="l"/>
              </a:tabLst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Null</a:t>
            </a:r>
            <a:r>
              <a:rPr sz="10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CC0000"/>
                </a:solidFill>
                <a:latin typeface="Arial MT"/>
                <a:cs typeface="Arial MT"/>
              </a:rPr>
              <a:t>values</a:t>
            </a:r>
            <a:endParaRPr sz="1000">
              <a:latin typeface="Arial MT"/>
              <a:cs typeface="Arial MT"/>
            </a:endParaRPr>
          </a:p>
          <a:p>
            <a:pPr marL="70485" indent="-58419">
              <a:lnSpc>
                <a:spcPct val="100000"/>
              </a:lnSpc>
              <a:buChar char="•"/>
              <a:tabLst>
                <a:tab pos="71120" algn="l"/>
              </a:tabLst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Duplicated</a:t>
            </a:r>
            <a:r>
              <a:rPr sz="10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CC0000"/>
                </a:solidFill>
                <a:latin typeface="Arial MT"/>
                <a:cs typeface="Arial MT"/>
              </a:rPr>
              <a:t>values</a:t>
            </a:r>
            <a:endParaRPr sz="1000">
              <a:latin typeface="Arial MT"/>
              <a:cs typeface="Arial MT"/>
            </a:endParaRPr>
          </a:p>
          <a:p>
            <a:pPr marL="70485" indent="-58419">
              <a:lnSpc>
                <a:spcPct val="100000"/>
              </a:lnSpc>
              <a:spcBef>
                <a:spcPts val="10"/>
              </a:spcBef>
              <a:buChar char="•"/>
              <a:tabLst>
                <a:tab pos="71120" algn="l"/>
              </a:tabLst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Outliers</a:t>
            </a:r>
            <a:endParaRPr sz="1000">
              <a:latin typeface="Arial MT"/>
              <a:cs typeface="Arial MT"/>
            </a:endParaRPr>
          </a:p>
          <a:p>
            <a:pPr marL="70485" indent="-58419">
              <a:lnSpc>
                <a:spcPct val="100000"/>
              </a:lnSpc>
              <a:buChar char="•"/>
              <a:tabLst>
                <a:tab pos="71120" algn="l"/>
              </a:tabLst>
            </a:pP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Categorical</a:t>
            </a:r>
            <a:r>
              <a:rPr sz="10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CC0000"/>
                </a:solidFill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42391"/>
            <a:ext cx="26193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80" dirty="0"/>
              <a:t>Data</a:t>
            </a:r>
            <a:r>
              <a:rPr sz="2600" spc="-175" dirty="0"/>
              <a:t> </a:t>
            </a:r>
            <a:r>
              <a:rPr sz="2600" spc="-110" dirty="0"/>
              <a:t>Summa</a:t>
            </a:r>
            <a:r>
              <a:rPr sz="2600" spc="-60" dirty="0"/>
              <a:t>r</a:t>
            </a:r>
            <a:r>
              <a:rPr sz="2600" spc="-140" dirty="0"/>
              <a:t>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31037" y="1056259"/>
            <a:ext cx="7950834" cy="35102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62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ID: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ID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each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client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credit_limit: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Amount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given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credit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NT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dollars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gender: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Gender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(1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=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male,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2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=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female)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20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education: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(1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=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graduate school,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=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university,</a:t>
            </a:r>
            <a:r>
              <a:rPr sz="12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3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=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high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school,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0,4,5,6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=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others)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marital_status: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Marital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status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(0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=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others,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1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=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married,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=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single,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3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=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others)*age: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Age</a:t>
            </a:r>
            <a:r>
              <a:rPr sz="1200" b="1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years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Scale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PAY_0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PAY_6:</a:t>
            </a:r>
            <a:endParaRPr sz="1200">
              <a:latin typeface="Arial"/>
              <a:cs typeface="Arial"/>
            </a:endParaRPr>
          </a:p>
          <a:p>
            <a:pPr marL="317500" marR="5080" indent="-304800">
              <a:lnSpc>
                <a:spcPct val="136000"/>
              </a:lnSpc>
              <a:spcBef>
                <a:spcPts val="10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(-2,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-1,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0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=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paid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duly,</a:t>
            </a:r>
            <a:r>
              <a:rPr sz="1200" b="1" spc="8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1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=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payment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delay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one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month,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=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payment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delay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two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months,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...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8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=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payment </a:t>
            </a:r>
            <a:r>
              <a:rPr sz="1200" b="1" spc="-3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delay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eight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months,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9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=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payment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delay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for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nine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months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and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above)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payment_status_sept: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Repayment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status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in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September,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(scale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same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above)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payment_status_aug: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Repayment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status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in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August,</a:t>
            </a:r>
            <a:r>
              <a:rPr sz="1200" b="1" spc="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(scale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same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above)</a:t>
            </a:r>
            <a:endParaRPr sz="1200">
              <a:latin typeface="Arial"/>
              <a:cs typeface="Arial"/>
            </a:endParaRPr>
          </a:p>
          <a:p>
            <a:pPr marL="360045" indent="-34798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payment_status_jul: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Repayment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status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July,</a:t>
            </a:r>
            <a:r>
              <a:rPr sz="1200" b="1" spc="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(scale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same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above)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payment_status_jun: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Repayment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status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June, 2005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(scale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same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above)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20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payment_status_may: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Repayment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status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May,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(scale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same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as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above)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payment_status_apr: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Repayment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status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in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April,</a:t>
            </a:r>
            <a:r>
              <a:rPr sz="1200" b="1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(scale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same as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above)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42391"/>
            <a:ext cx="26193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80" dirty="0"/>
              <a:t>Data</a:t>
            </a:r>
            <a:r>
              <a:rPr sz="2600" spc="-175" dirty="0"/>
              <a:t> </a:t>
            </a:r>
            <a:r>
              <a:rPr sz="2600" spc="-110" dirty="0"/>
              <a:t>Summa</a:t>
            </a:r>
            <a:r>
              <a:rPr sz="2600" spc="-60" dirty="0"/>
              <a:t>r</a:t>
            </a:r>
            <a:r>
              <a:rPr sz="2600" spc="-140" dirty="0"/>
              <a:t>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31037" y="1056259"/>
            <a:ext cx="7755890" cy="37585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62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bill_sept: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Amount</a:t>
            </a:r>
            <a:r>
              <a:rPr sz="1200" b="1" spc="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bill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statement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September,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(NT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dollar)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bill_aug: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Amount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 bill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statement</a:t>
            </a:r>
            <a:r>
              <a:rPr sz="120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August,</a:t>
            </a:r>
            <a:r>
              <a:rPr sz="1200" b="1" spc="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(NT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dollar)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bill_jul: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Amount</a:t>
            </a:r>
            <a:r>
              <a:rPr sz="12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bill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statement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July,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(NT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dollar)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20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bill_jun: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Amount</a:t>
            </a:r>
            <a:r>
              <a:rPr sz="1200" b="1" spc="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 bill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statement</a:t>
            </a:r>
            <a:r>
              <a:rPr sz="120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 June, 2005</a:t>
            </a:r>
            <a:r>
              <a:rPr sz="120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(NT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dollar)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bill_may: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Amount</a:t>
            </a:r>
            <a:r>
              <a:rPr sz="1200" b="1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bill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statement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May,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(NT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dollar)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bill_apr: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Amount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bill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statement</a:t>
            </a:r>
            <a:r>
              <a:rPr sz="1200" b="1" spc="-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April,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(NT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dollar)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30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payment_amount_sept: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Amount</a:t>
            </a:r>
            <a:r>
              <a:rPr sz="1200" b="1" spc="5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previous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payment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September,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(NT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dollar)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payment_amount_aug: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Amount</a:t>
            </a:r>
            <a:r>
              <a:rPr sz="1200" b="1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previous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payment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August,</a:t>
            </a:r>
            <a:r>
              <a:rPr sz="1200" b="1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(NT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dollar)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20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payment_amount_jul: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Amount</a:t>
            </a:r>
            <a:r>
              <a:rPr sz="1200" b="1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previous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payment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July,</a:t>
            </a:r>
            <a:r>
              <a:rPr sz="12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(NT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dollar)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payment_amount_jun: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Amount</a:t>
            </a:r>
            <a:r>
              <a:rPr sz="12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previous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payment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June,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(NT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dollar)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2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payment_amount_may: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Amount</a:t>
            </a:r>
            <a:r>
              <a:rPr sz="12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previous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payment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May,</a:t>
            </a:r>
            <a:r>
              <a:rPr sz="12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(NT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dollar)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20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payment_amount_apr: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Amount</a:t>
            </a:r>
            <a:r>
              <a:rPr sz="1200" b="1" spc="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previous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payment</a:t>
            </a:r>
            <a:r>
              <a:rPr sz="12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</a:t>
            </a:r>
            <a:r>
              <a:rPr sz="12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April,</a:t>
            </a:r>
            <a:r>
              <a:rPr sz="1200" b="1" spc="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2005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(NT</a:t>
            </a:r>
            <a:r>
              <a:rPr sz="12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dollar)</a:t>
            </a:r>
            <a:endParaRPr sz="12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default_payment: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Default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payment,</a:t>
            </a:r>
            <a:r>
              <a:rPr sz="1200" b="1" spc="3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our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target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variable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(1=yes,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0=no)</a:t>
            </a:r>
            <a:endParaRPr sz="1200">
              <a:latin typeface="Arial"/>
              <a:cs typeface="Arial"/>
            </a:endParaRPr>
          </a:p>
          <a:p>
            <a:pPr marL="317500" marR="5080" indent="-304800">
              <a:lnSpc>
                <a:spcPct val="135800"/>
              </a:lnSpc>
              <a:buClr>
                <a:srgbClr val="000000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In our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dataset 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we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got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customer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credit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card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transaction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history for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past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6 months,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on basis of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which 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we </a:t>
            </a:r>
            <a:r>
              <a:rPr sz="1200" b="1" spc="-3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have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to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predict if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customer</a:t>
            </a:r>
            <a:r>
              <a:rPr sz="12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will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default or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not.**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42391"/>
            <a:ext cx="56794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65" dirty="0"/>
              <a:t>Cleaning</a:t>
            </a:r>
            <a:r>
              <a:rPr sz="2600" spc="-160" dirty="0"/>
              <a:t> </a:t>
            </a:r>
            <a:r>
              <a:rPr sz="2600" spc="-85" dirty="0"/>
              <a:t>of</a:t>
            </a:r>
            <a:r>
              <a:rPr sz="2600" spc="-170" dirty="0"/>
              <a:t> </a:t>
            </a:r>
            <a:r>
              <a:rPr sz="2600" spc="-90" dirty="0"/>
              <a:t>dataset</a:t>
            </a:r>
            <a:r>
              <a:rPr sz="2600" spc="-195" dirty="0"/>
              <a:t> </a:t>
            </a:r>
            <a:r>
              <a:rPr sz="2600" spc="-229" dirty="0"/>
              <a:t>(</a:t>
            </a:r>
            <a:r>
              <a:rPr sz="2600" spc="-370" dirty="0"/>
              <a:t>N</a:t>
            </a:r>
            <a:r>
              <a:rPr sz="2600" spc="-95" dirty="0"/>
              <a:t>ull</a:t>
            </a:r>
            <a:r>
              <a:rPr sz="2600" spc="-145" dirty="0"/>
              <a:t> </a:t>
            </a:r>
            <a:r>
              <a:rPr sz="2600" spc="-155" dirty="0"/>
              <a:t>Values)</a:t>
            </a:r>
            <a:endParaRPr sz="2600"/>
          </a:p>
        </p:txBody>
      </p:sp>
      <p:sp>
        <p:nvSpPr>
          <p:cNvPr id="5" name="object 5"/>
          <p:cNvSpPr txBox="1"/>
          <p:nvPr/>
        </p:nvSpPr>
        <p:spPr>
          <a:xfrm>
            <a:off x="838200" y="4324350"/>
            <a:ext cx="1819910" cy="658495"/>
          </a:xfrm>
          <a:prstGeom prst="rect">
            <a:avLst/>
          </a:prstGeom>
          <a:solidFill>
            <a:srgbClr val="F5FCFF">
              <a:alpha val="50195"/>
            </a:srgbClr>
          </a:solidFill>
          <a:ln w="9525">
            <a:solidFill>
              <a:srgbClr val="124F5C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819"/>
              </a:spcBef>
            </a:pP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0D3A45"/>
                </a:solidFill>
                <a:latin typeface="Courier New"/>
                <a:cs typeface="Courier New"/>
              </a:rPr>
              <a:t>o</a:t>
            </a:r>
            <a:r>
              <a:rPr sz="1400" b="1" spc="-60" dirty="0">
                <a:solidFill>
                  <a:srgbClr val="0D3A45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null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  <a:p>
            <a:pPr marL="104775">
              <a:lnSpc>
                <a:spcPct val="100000"/>
              </a:lnSpc>
              <a:spcBef>
                <a:spcPts val="800"/>
              </a:spcBef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No</a:t>
            </a:r>
            <a:r>
              <a:rPr sz="120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duplicated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71549"/>
            <a:ext cx="2057400" cy="333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123950"/>
            <a:ext cx="6345766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71678"/>
            <a:ext cx="31642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75" dirty="0"/>
              <a:t>Da</a:t>
            </a:r>
            <a:r>
              <a:rPr sz="2600" spc="-60" dirty="0"/>
              <a:t>t</a:t>
            </a:r>
            <a:r>
              <a:rPr sz="2600" spc="-130" dirty="0"/>
              <a:t>a</a:t>
            </a:r>
            <a:r>
              <a:rPr sz="2600" spc="-170" dirty="0"/>
              <a:t> </a:t>
            </a:r>
            <a:r>
              <a:rPr sz="2600" spc="-100" dirty="0"/>
              <a:t>Vi</a:t>
            </a:r>
            <a:r>
              <a:rPr sz="2600" spc="-120" dirty="0"/>
              <a:t>s</a:t>
            </a:r>
            <a:r>
              <a:rPr sz="2600" spc="-114" dirty="0"/>
              <a:t>ual</a:t>
            </a:r>
            <a:r>
              <a:rPr sz="2600" spc="-85" dirty="0"/>
              <a:t>i</a:t>
            </a:r>
            <a:r>
              <a:rPr sz="2600" spc="-120" dirty="0"/>
              <a:t>zat</a:t>
            </a:r>
            <a:r>
              <a:rPr sz="2600" spc="-85" dirty="0"/>
              <a:t>i</a:t>
            </a:r>
            <a:r>
              <a:rPr sz="2600" spc="-65" dirty="0"/>
              <a:t>on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68197" y="4094784"/>
            <a:ext cx="7856855" cy="604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70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huge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difference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between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classes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work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class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imbalance.</a:t>
            </a:r>
            <a:endParaRPr sz="14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About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22%</a:t>
            </a:r>
            <a:r>
              <a:rPr sz="1400" b="1" spc="-5" dirty="0">
                <a:latin typeface="Arial"/>
                <a:cs typeface="Arial"/>
              </a:rPr>
              <a:t> people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expected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" dirty="0">
                <a:latin typeface="Arial"/>
                <a:cs typeface="Arial"/>
              </a:rPr>
              <a:t> default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next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month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77.8%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expected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default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14796" y="1213679"/>
            <a:ext cx="4256493" cy="27086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71678"/>
            <a:ext cx="669909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spc="-75" dirty="0" smtClean="0"/>
              <a:t>Credit Card holders according to gender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4461" y="4023461"/>
            <a:ext cx="7957184" cy="305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35700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defaulter</a:t>
            </a:r>
            <a:r>
              <a:rPr sz="1400" spc="-40">
                <a:latin typeface="Arial MT"/>
                <a:cs typeface="Arial MT"/>
              </a:rPr>
              <a:t> </a:t>
            </a:r>
            <a:r>
              <a:rPr sz="1400" b="1" smtClean="0">
                <a:latin typeface="Arial"/>
                <a:cs typeface="Arial"/>
              </a:rPr>
              <a:t>in</a:t>
            </a:r>
            <a:r>
              <a:rPr sz="1400" b="1" spc="-20" smtClean="0">
                <a:latin typeface="Arial"/>
                <a:cs typeface="Arial"/>
              </a:rPr>
              <a:t> </a:t>
            </a:r>
            <a:r>
              <a:rPr sz="1400" b="1">
                <a:latin typeface="Arial"/>
                <a:cs typeface="Arial"/>
              </a:rPr>
              <a:t>males</a:t>
            </a:r>
            <a:r>
              <a:rPr sz="1400" b="1" spc="-15">
                <a:latin typeface="Arial"/>
                <a:cs typeface="Arial"/>
              </a:rPr>
              <a:t> </a:t>
            </a:r>
            <a:r>
              <a:rPr lang="en-IN" sz="1400" spc="-5" dirty="0" smtClean="0">
                <a:latin typeface="Arial MT"/>
                <a:cs typeface="Arial MT"/>
              </a:rPr>
              <a:t>is </a:t>
            </a:r>
            <a:r>
              <a:rPr sz="1400" smtClean="0">
                <a:latin typeface="Arial MT"/>
                <a:cs typeface="Arial MT"/>
              </a:rPr>
              <a:t>30</a:t>
            </a:r>
            <a:r>
              <a:rPr sz="1400">
                <a:latin typeface="Arial MT"/>
                <a:cs typeface="Arial MT"/>
              </a:rPr>
              <a:t>%</a:t>
            </a:r>
            <a:r>
              <a:rPr sz="1400" spc="-5">
                <a:latin typeface="Arial MT"/>
                <a:cs typeface="Arial MT"/>
              </a:rPr>
              <a:t> </a:t>
            </a:r>
            <a:r>
              <a:rPr lang="en-IN" sz="1400" dirty="0" smtClean="0">
                <a:latin typeface="Arial MT"/>
                <a:cs typeface="Arial MT"/>
              </a:rPr>
              <a:t>and </a:t>
            </a:r>
            <a:r>
              <a:rPr sz="1400" smtClean="0">
                <a:latin typeface="Arial MT"/>
                <a:cs typeface="Arial MT"/>
              </a:rPr>
              <a:t>26</a:t>
            </a:r>
            <a:r>
              <a:rPr sz="1400">
                <a:latin typeface="Arial MT"/>
                <a:cs typeface="Arial MT"/>
              </a:rPr>
              <a:t>%</a:t>
            </a:r>
            <a:r>
              <a:rPr sz="1400" spc="-15">
                <a:latin typeface="Arial MT"/>
                <a:cs typeface="Arial MT"/>
              </a:rPr>
              <a:t> </a:t>
            </a:r>
            <a:r>
              <a:rPr lang="en-IN" sz="1400" dirty="0" smtClean="0">
                <a:latin typeface="Arial MT"/>
                <a:cs typeface="Arial MT"/>
              </a:rPr>
              <a:t>in </a:t>
            </a:r>
            <a:r>
              <a:rPr sz="1400" b="1" smtClean="0">
                <a:latin typeface="Arial MT"/>
                <a:cs typeface="Arial MT"/>
              </a:rPr>
              <a:t>female</a:t>
            </a:r>
            <a:r>
              <a:rPr sz="1400" spc="-5" smtClean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28140" y="1352550"/>
            <a:ext cx="4667424" cy="2545169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" y="1428750"/>
            <a:ext cx="35814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371678"/>
            <a:ext cx="340169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spc="-85" dirty="0" smtClean="0"/>
              <a:t>Martial Status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09600" y="4324350"/>
            <a:ext cx="771905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35700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proportion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 being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defaulters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quite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consistent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marital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status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categories.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Marital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status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defaulter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0" y="1657350"/>
            <a:ext cx="4463827" cy="2654764"/>
          </a:xfrm>
          <a:prstGeom prst="rect">
            <a:avLst/>
          </a:prstGeom>
        </p:spPr>
      </p:pic>
      <p:pic>
        <p:nvPicPr>
          <p:cNvPr id="5" name="Picture 4" descr="download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33550"/>
            <a:ext cx="3716009" cy="25145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5600" y="188595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1: Married</a:t>
            </a:r>
          </a:p>
          <a:p>
            <a:pPr algn="just"/>
            <a:r>
              <a:rPr lang="en-IN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2: Single</a:t>
            </a:r>
          </a:p>
          <a:p>
            <a:pPr algn="just"/>
            <a:r>
              <a:rPr lang="en-IN" sz="1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3: Others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1345</Words>
  <Application>Microsoft Office PowerPoint</Application>
  <PresentationFormat>On-screen Show (16:9)</PresentationFormat>
  <Paragraphs>153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Capstone Project-3</vt:lpstr>
      <vt:lpstr>Flow of Presentation</vt:lpstr>
      <vt:lpstr>Agenda</vt:lpstr>
      <vt:lpstr>Data Summary</vt:lpstr>
      <vt:lpstr>Data Summary</vt:lpstr>
      <vt:lpstr>Cleaning of dataset (Null Values)</vt:lpstr>
      <vt:lpstr>Data Visualization</vt:lpstr>
      <vt:lpstr>Credit Card holders according to gender</vt:lpstr>
      <vt:lpstr>Martial Status</vt:lpstr>
      <vt:lpstr>Default  by Age</vt:lpstr>
      <vt:lpstr>Default  by Age</vt:lpstr>
      <vt:lpstr>Education</vt:lpstr>
      <vt:lpstr>Payment Delay</vt:lpstr>
      <vt:lpstr>Default rate based on credit limits</vt:lpstr>
      <vt:lpstr>Insights- EDA</vt:lpstr>
      <vt:lpstr>Insights- EDA</vt:lpstr>
      <vt:lpstr>Correlation</vt:lpstr>
      <vt:lpstr>Pearson: standard correlation coefficient</vt:lpstr>
      <vt:lpstr>Data Preprocessing</vt:lpstr>
      <vt:lpstr>Models used</vt:lpstr>
      <vt:lpstr>Evaluation Metrics - Logistic Regression Model</vt:lpstr>
      <vt:lpstr>Evaluation Metrics - Decision Trees</vt:lpstr>
      <vt:lpstr>Evaluation Metrics - Random Forest</vt:lpstr>
      <vt:lpstr>Evaluation Metrics - KNN Algorithm</vt:lpstr>
      <vt:lpstr>Feature Importance – Tree based model</vt:lpstr>
      <vt:lpstr>Summary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Anjelica T</dc:creator>
  <cp:lastModifiedBy>HP</cp:lastModifiedBy>
  <cp:revision>127</cp:revision>
  <dcterms:created xsi:type="dcterms:W3CDTF">2022-11-06T16:59:43Z</dcterms:created>
  <dcterms:modified xsi:type="dcterms:W3CDTF">2022-11-07T14:25:02Z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2022-11-06T00:00:00Z</vt:filetime>
  </property>
</Properties>
</file>