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8" r:id="rId3"/>
    <p:sldId id="257" r:id="rId4"/>
    <p:sldId id="258" r:id="rId5"/>
    <p:sldId id="265" r:id="rId6"/>
    <p:sldId id="266" r:id="rId7"/>
    <p:sldId id="267" r:id="rId8"/>
    <p:sldId id="289" r:id="rId9"/>
    <p:sldId id="269" r:id="rId10"/>
    <p:sldId id="286" r:id="rId11"/>
    <p:sldId id="287" r:id="rId12"/>
    <p:sldId id="270" r:id="rId13"/>
    <p:sldId id="290" r:id="rId14"/>
    <p:sldId id="271" r:id="rId15"/>
    <p:sldId id="291" r:id="rId16"/>
    <p:sldId id="292" r:id="rId17"/>
    <p:sldId id="293" r:id="rId18"/>
    <p:sldId id="295" r:id="rId19"/>
    <p:sldId id="296" r:id="rId20"/>
    <p:sldId id="281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0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CE242-277F-4918-A427-C500F4DC3F9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3E6A3FF-9B02-418B-8F78-3FE250224ACF}">
      <dgm:prSet/>
      <dgm:spPr/>
      <dgm:t>
        <a:bodyPr/>
        <a:lstStyle/>
        <a:p>
          <a:r>
            <a:rPr lang="en-US"/>
            <a:t>Krushna Jawanjal</a:t>
          </a:r>
        </a:p>
      </dgm:t>
    </dgm:pt>
    <dgm:pt modelId="{D0660BD2-A342-4E31-BC5C-D065007C0A66}" type="parTrans" cxnId="{A45A099F-6C53-454D-9B83-8BF6F3FE5EC0}">
      <dgm:prSet/>
      <dgm:spPr/>
      <dgm:t>
        <a:bodyPr/>
        <a:lstStyle/>
        <a:p>
          <a:endParaRPr lang="en-US"/>
        </a:p>
      </dgm:t>
    </dgm:pt>
    <dgm:pt modelId="{50AE6526-BB60-4DC0-B6B6-F9C2B8767C21}" type="sibTrans" cxnId="{A45A099F-6C53-454D-9B83-8BF6F3FE5EC0}">
      <dgm:prSet/>
      <dgm:spPr/>
      <dgm:t>
        <a:bodyPr/>
        <a:lstStyle/>
        <a:p>
          <a:endParaRPr lang="en-US"/>
        </a:p>
      </dgm:t>
    </dgm:pt>
    <dgm:pt modelId="{8ED2672B-6176-45F0-81F8-1A9B2F0E86DC}">
      <dgm:prSet/>
      <dgm:spPr/>
      <dgm:t>
        <a:bodyPr/>
        <a:lstStyle/>
        <a:p>
          <a:r>
            <a:rPr lang="en-US" b="0" i="0"/>
            <a:t>Aditya Naidu</a:t>
          </a:r>
          <a:endParaRPr lang="en-US"/>
        </a:p>
      </dgm:t>
    </dgm:pt>
    <dgm:pt modelId="{32F7FEDE-47E3-4A0B-A73B-4495D9F48DA8}" type="parTrans" cxnId="{473CF8FE-6403-471F-A8D3-E0730DAB9B44}">
      <dgm:prSet/>
      <dgm:spPr/>
      <dgm:t>
        <a:bodyPr/>
        <a:lstStyle/>
        <a:p>
          <a:endParaRPr lang="en-US"/>
        </a:p>
      </dgm:t>
    </dgm:pt>
    <dgm:pt modelId="{C1794DE0-43DD-4543-8085-AF857950A560}" type="sibTrans" cxnId="{473CF8FE-6403-471F-A8D3-E0730DAB9B44}">
      <dgm:prSet/>
      <dgm:spPr/>
      <dgm:t>
        <a:bodyPr/>
        <a:lstStyle/>
        <a:p>
          <a:endParaRPr lang="en-US"/>
        </a:p>
      </dgm:t>
    </dgm:pt>
    <dgm:pt modelId="{437E8640-AEB4-4550-B678-728E48F2B5BB}">
      <dgm:prSet/>
      <dgm:spPr/>
      <dgm:t>
        <a:bodyPr/>
        <a:lstStyle/>
        <a:p>
          <a:r>
            <a:rPr lang="en-US" b="0" i="0"/>
            <a:t>Pranay Rajesh Agarwal</a:t>
          </a:r>
          <a:endParaRPr lang="en-US"/>
        </a:p>
      </dgm:t>
    </dgm:pt>
    <dgm:pt modelId="{8089373A-8EDC-4C13-B678-9FFC1503967E}" type="parTrans" cxnId="{41803341-E268-4749-8972-CC00019C09E1}">
      <dgm:prSet/>
      <dgm:spPr/>
      <dgm:t>
        <a:bodyPr/>
        <a:lstStyle/>
        <a:p>
          <a:endParaRPr lang="en-US"/>
        </a:p>
      </dgm:t>
    </dgm:pt>
    <dgm:pt modelId="{87EFDE8C-8B2A-401D-93EE-03E5A4DB3A30}" type="sibTrans" cxnId="{41803341-E268-4749-8972-CC00019C09E1}">
      <dgm:prSet/>
      <dgm:spPr/>
      <dgm:t>
        <a:bodyPr/>
        <a:lstStyle/>
        <a:p>
          <a:endParaRPr lang="en-US"/>
        </a:p>
      </dgm:t>
    </dgm:pt>
    <dgm:pt modelId="{6D281B8F-D652-4E8B-A137-1B47563D673E}">
      <dgm:prSet/>
      <dgm:spPr/>
      <dgm:t>
        <a:bodyPr/>
        <a:lstStyle/>
        <a:p>
          <a:r>
            <a:rPr lang="en-US" b="0" i="0"/>
            <a:t>Vaishali Agarwal</a:t>
          </a:r>
          <a:endParaRPr lang="en-US"/>
        </a:p>
      </dgm:t>
    </dgm:pt>
    <dgm:pt modelId="{F318E4E1-802D-4943-BFEF-FBA1B3875E44}" type="parTrans" cxnId="{02532E80-8F5E-4C3E-BEA7-169E21ED3EE3}">
      <dgm:prSet/>
      <dgm:spPr/>
      <dgm:t>
        <a:bodyPr/>
        <a:lstStyle/>
        <a:p>
          <a:endParaRPr lang="en-US"/>
        </a:p>
      </dgm:t>
    </dgm:pt>
    <dgm:pt modelId="{0DBE90B5-8A50-4B90-8F88-16A7052AD95A}" type="sibTrans" cxnId="{02532E80-8F5E-4C3E-BEA7-169E21ED3EE3}">
      <dgm:prSet/>
      <dgm:spPr/>
      <dgm:t>
        <a:bodyPr/>
        <a:lstStyle/>
        <a:p>
          <a:endParaRPr lang="en-US"/>
        </a:p>
      </dgm:t>
    </dgm:pt>
    <dgm:pt modelId="{54C56161-B9DB-489F-B141-FCC40BAB4152}">
      <dgm:prSet/>
      <dgm:spPr/>
      <dgm:t>
        <a:bodyPr/>
        <a:lstStyle/>
        <a:p>
          <a:r>
            <a:rPr lang="en-US" b="0" i="0"/>
            <a:t>Afan Nazir Ahmed Boblai</a:t>
          </a:r>
          <a:endParaRPr lang="en-US"/>
        </a:p>
      </dgm:t>
    </dgm:pt>
    <dgm:pt modelId="{ABF75495-A5FC-4F90-9114-96325A39D622}" type="parTrans" cxnId="{648CD2CB-C4F9-4B7B-B58E-A7C6028D4AA8}">
      <dgm:prSet/>
      <dgm:spPr/>
      <dgm:t>
        <a:bodyPr/>
        <a:lstStyle/>
        <a:p>
          <a:endParaRPr lang="en-US"/>
        </a:p>
      </dgm:t>
    </dgm:pt>
    <dgm:pt modelId="{D2A6F609-1A6E-4B0E-A4A3-29AACC8B027F}" type="sibTrans" cxnId="{648CD2CB-C4F9-4B7B-B58E-A7C6028D4AA8}">
      <dgm:prSet/>
      <dgm:spPr/>
      <dgm:t>
        <a:bodyPr/>
        <a:lstStyle/>
        <a:p>
          <a:endParaRPr lang="en-US"/>
        </a:p>
      </dgm:t>
    </dgm:pt>
    <dgm:pt modelId="{7B2A6C07-B734-4AB3-BF29-8DDB051768DD}">
      <dgm:prSet/>
      <dgm:spPr/>
      <dgm:t>
        <a:bodyPr/>
        <a:lstStyle/>
        <a:p>
          <a:r>
            <a:rPr lang="en-US" b="0" i="0"/>
            <a:t>Arun T J</a:t>
          </a:r>
          <a:endParaRPr lang="en-US"/>
        </a:p>
      </dgm:t>
    </dgm:pt>
    <dgm:pt modelId="{2E499267-1DE7-497E-A3AC-D70ACDD7248D}" type="parTrans" cxnId="{FD7A0ED8-3083-4653-BC53-9AC6281B74F8}">
      <dgm:prSet/>
      <dgm:spPr/>
      <dgm:t>
        <a:bodyPr/>
        <a:lstStyle/>
        <a:p>
          <a:endParaRPr lang="en-US"/>
        </a:p>
      </dgm:t>
    </dgm:pt>
    <dgm:pt modelId="{459E87F0-936B-48D4-A4C2-B874C0B92287}" type="sibTrans" cxnId="{FD7A0ED8-3083-4653-BC53-9AC6281B74F8}">
      <dgm:prSet/>
      <dgm:spPr/>
      <dgm:t>
        <a:bodyPr/>
        <a:lstStyle/>
        <a:p>
          <a:endParaRPr lang="en-US"/>
        </a:p>
      </dgm:t>
    </dgm:pt>
    <dgm:pt modelId="{391D4AF0-4D00-4266-B918-043CB529BD65}">
      <dgm:prSet/>
      <dgm:spPr/>
      <dgm:t>
        <a:bodyPr/>
        <a:lstStyle/>
        <a:p>
          <a:r>
            <a:rPr lang="en-US" b="0" i="0"/>
            <a:t>Divya MahendraPratap Singh</a:t>
          </a:r>
          <a:endParaRPr lang="en-US"/>
        </a:p>
      </dgm:t>
    </dgm:pt>
    <dgm:pt modelId="{BE791571-E5CB-4E17-B7C3-4FF67535EFB6}" type="parTrans" cxnId="{D53B162C-3B96-42A5-955D-B4CA1CE9411F}">
      <dgm:prSet/>
      <dgm:spPr/>
      <dgm:t>
        <a:bodyPr/>
        <a:lstStyle/>
        <a:p>
          <a:endParaRPr lang="en-US"/>
        </a:p>
      </dgm:t>
    </dgm:pt>
    <dgm:pt modelId="{0AE80F47-A4CF-4415-8C2D-7AA3E832F796}" type="sibTrans" cxnId="{D53B162C-3B96-42A5-955D-B4CA1CE9411F}">
      <dgm:prSet/>
      <dgm:spPr/>
      <dgm:t>
        <a:bodyPr/>
        <a:lstStyle/>
        <a:p>
          <a:endParaRPr lang="en-US"/>
        </a:p>
      </dgm:t>
    </dgm:pt>
    <dgm:pt modelId="{8543B119-A780-4C14-9B84-08C50326AF1B}" type="pres">
      <dgm:prSet presAssocID="{E1ECE242-277F-4918-A427-C500F4DC3F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DB09606-1BA9-4AA5-9712-B11ECBA0706D}" type="pres">
      <dgm:prSet presAssocID="{13E6A3FF-9B02-418B-8F78-3FE250224AC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199FB0-080A-4FE7-AC45-C3E171E40529}" type="pres">
      <dgm:prSet presAssocID="{50AE6526-BB60-4DC0-B6B6-F9C2B8767C21}" presName="spacer" presStyleCnt="0"/>
      <dgm:spPr/>
    </dgm:pt>
    <dgm:pt modelId="{B2E3D2CF-7222-4D96-A297-7B98E02A54AD}" type="pres">
      <dgm:prSet presAssocID="{8ED2672B-6176-45F0-81F8-1A9B2F0E86D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20B830-8440-468D-8AF5-A1E435CB5007}" type="pres">
      <dgm:prSet presAssocID="{C1794DE0-43DD-4543-8085-AF857950A560}" presName="spacer" presStyleCnt="0"/>
      <dgm:spPr/>
    </dgm:pt>
    <dgm:pt modelId="{3EE5CD1C-155A-4F19-A69B-1BEFF2D2181A}" type="pres">
      <dgm:prSet presAssocID="{437E8640-AEB4-4550-B678-728E48F2B5BB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EE6A31-2500-4067-AD16-75B282CCB46F}" type="pres">
      <dgm:prSet presAssocID="{87EFDE8C-8B2A-401D-93EE-03E5A4DB3A30}" presName="spacer" presStyleCnt="0"/>
      <dgm:spPr/>
    </dgm:pt>
    <dgm:pt modelId="{2CF86788-4782-45AB-BC8C-368AE166ADA2}" type="pres">
      <dgm:prSet presAssocID="{6D281B8F-D652-4E8B-A137-1B47563D673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C7B5E7-2302-4D49-9559-F01FE70D93F3}" type="pres">
      <dgm:prSet presAssocID="{0DBE90B5-8A50-4B90-8F88-16A7052AD95A}" presName="spacer" presStyleCnt="0"/>
      <dgm:spPr/>
    </dgm:pt>
    <dgm:pt modelId="{A592180F-E65B-4C61-AC91-135E4B8356DF}" type="pres">
      <dgm:prSet presAssocID="{54C56161-B9DB-489F-B141-FCC40BAB415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BAA3C7-AEAF-4CEF-AB9E-F0F204C8EB56}" type="pres">
      <dgm:prSet presAssocID="{D2A6F609-1A6E-4B0E-A4A3-29AACC8B027F}" presName="spacer" presStyleCnt="0"/>
      <dgm:spPr/>
    </dgm:pt>
    <dgm:pt modelId="{CCBBF3AD-A8A1-4ACB-8845-BD9124696AC1}" type="pres">
      <dgm:prSet presAssocID="{7B2A6C07-B734-4AB3-BF29-8DDB051768DD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E497DD-8A8A-43B3-A469-ECADF3C4F0BD}" type="pres">
      <dgm:prSet presAssocID="{459E87F0-936B-48D4-A4C2-B874C0B92287}" presName="spacer" presStyleCnt="0"/>
      <dgm:spPr/>
    </dgm:pt>
    <dgm:pt modelId="{0BD79FF7-A63F-457B-9078-11F01760E2FD}" type="pres">
      <dgm:prSet presAssocID="{391D4AF0-4D00-4266-B918-043CB529BD6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F88338D-0B2C-4D0C-8680-6BA416CA38D4}" type="presOf" srcId="{E1ECE242-277F-4918-A427-C500F4DC3F93}" destId="{8543B119-A780-4C14-9B84-08C50326AF1B}" srcOrd="0" destOrd="0" presId="urn:microsoft.com/office/officeart/2005/8/layout/vList2"/>
    <dgm:cxn modelId="{A45A099F-6C53-454D-9B83-8BF6F3FE5EC0}" srcId="{E1ECE242-277F-4918-A427-C500F4DC3F93}" destId="{13E6A3FF-9B02-418B-8F78-3FE250224ACF}" srcOrd="0" destOrd="0" parTransId="{D0660BD2-A342-4E31-BC5C-D065007C0A66}" sibTransId="{50AE6526-BB60-4DC0-B6B6-F9C2B8767C21}"/>
    <dgm:cxn modelId="{DE0F8664-63EB-4B12-8600-2CA0E62296CE}" type="presOf" srcId="{7B2A6C07-B734-4AB3-BF29-8DDB051768DD}" destId="{CCBBF3AD-A8A1-4ACB-8845-BD9124696AC1}" srcOrd="0" destOrd="0" presId="urn:microsoft.com/office/officeart/2005/8/layout/vList2"/>
    <dgm:cxn modelId="{097CE020-4D28-41D9-9719-9CE0FE85FAD5}" type="presOf" srcId="{8ED2672B-6176-45F0-81F8-1A9B2F0E86DC}" destId="{B2E3D2CF-7222-4D96-A297-7B98E02A54AD}" srcOrd="0" destOrd="0" presId="urn:microsoft.com/office/officeart/2005/8/layout/vList2"/>
    <dgm:cxn modelId="{02532E80-8F5E-4C3E-BEA7-169E21ED3EE3}" srcId="{E1ECE242-277F-4918-A427-C500F4DC3F93}" destId="{6D281B8F-D652-4E8B-A137-1B47563D673E}" srcOrd="3" destOrd="0" parTransId="{F318E4E1-802D-4943-BFEF-FBA1B3875E44}" sibTransId="{0DBE90B5-8A50-4B90-8F88-16A7052AD95A}"/>
    <dgm:cxn modelId="{37913311-4BC3-4903-BDCF-F674D4C00271}" type="presOf" srcId="{54C56161-B9DB-489F-B141-FCC40BAB4152}" destId="{A592180F-E65B-4C61-AC91-135E4B8356DF}" srcOrd="0" destOrd="0" presId="urn:microsoft.com/office/officeart/2005/8/layout/vList2"/>
    <dgm:cxn modelId="{648CD2CB-C4F9-4B7B-B58E-A7C6028D4AA8}" srcId="{E1ECE242-277F-4918-A427-C500F4DC3F93}" destId="{54C56161-B9DB-489F-B141-FCC40BAB4152}" srcOrd="4" destOrd="0" parTransId="{ABF75495-A5FC-4F90-9114-96325A39D622}" sibTransId="{D2A6F609-1A6E-4B0E-A4A3-29AACC8B027F}"/>
    <dgm:cxn modelId="{B6674222-3851-47FA-A48D-3A43A3E6648E}" type="presOf" srcId="{391D4AF0-4D00-4266-B918-043CB529BD65}" destId="{0BD79FF7-A63F-457B-9078-11F01760E2FD}" srcOrd="0" destOrd="0" presId="urn:microsoft.com/office/officeart/2005/8/layout/vList2"/>
    <dgm:cxn modelId="{4DBB673B-8F01-4A21-B42F-F930E0689B60}" type="presOf" srcId="{6D281B8F-D652-4E8B-A137-1B47563D673E}" destId="{2CF86788-4782-45AB-BC8C-368AE166ADA2}" srcOrd="0" destOrd="0" presId="urn:microsoft.com/office/officeart/2005/8/layout/vList2"/>
    <dgm:cxn modelId="{FD7A0ED8-3083-4653-BC53-9AC6281B74F8}" srcId="{E1ECE242-277F-4918-A427-C500F4DC3F93}" destId="{7B2A6C07-B734-4AB3-BF29-8DDB051768DD}" srcOrd="5" destOrd="0" parTransId="{2E499267-1DE7-497E-A3AC-D70ACDD7248D}" sibTransId="{459E87F0-936B-48D4-A4C2-B874C0B92287}"/>
    <dgm:cxn modelId="{473CF8FE-6403-471F-A8D3-E0730DAB9B44}" srcId="{E1ECE242-277F-4918-A427-C500F4DC3F93}" destId="{8ED2672B-6176-45F0-81F8-1A9B2F0E86DC}" srcOrd="1" destOrd="0" parTransId="{32F7FEDE-47E3-4A0B-A73B-4495D9F48DA8}" sibTransId="{C1794DE0-43DD-4543-8085-AF857950A560}"/>
    <dgm:cxn modelId="{DC1682CB-7240-4740-AA70-5B56A6C6A841}" type="presOf" srcId="{437E8640-AEB4-4550-B678-728E48F2B5BB}" destId="{3EE5CD1C-155A-4F19-A69B-1BEFF2D2181A}" srcOrd="0" destOrd="0" presId="urn:microsoft.com/office/officeart/2005/8/layout/vList2"/>
    <dgm:cxn modelId="{70A35C21-420A-4689-95C1-16D50D5D493E}" type="presOf" srcId="{13E6A3FF-9B02-418B-8F78-3FE250224ACF}" destId="{2DB09606-1BA9-4AA5-9712-B11ECBA0706D}" srcOrd="0" destOrd="0" presId="urn:microsoft.com/office/officeart/2005/8/layout/vList2"/>
    <dgm:cxn modelId="{D53B162C-3B96-42A5-955D-B4CA1CE9411F}" srcId="{E1ECE242-277F-4918-A427-C500F4DC3F93}" destId="{391D4AF0-4D00-4266-B918-043CB529BD65}" srcOrd="6" destOrd="0" parTransId="{BE791571-E5CB-4E17-B7C3-4FF67535EFB6}" sibTransId="{0AE80F47-A4CF-4415-8C2D-7AA3E832F796}"/>
    <dgm:cxn modelId="{41803341-E268-4749-8972-CC00019C09E1}" srcId="{E1ECE242-277F-4918-A427-C500F4DC3F93}" destId="{437E8640-AEB4-4550-B678-728E48F2B5BB}" srcOrd="2" destOrd="0" parTransId="{8089373A-8EDC-4C13-B678-9FFC1503967E}" sibTransId="{87EFDE8C-8B2A-401D-93EE-03E5A4DB3A30}"/>
    <dgm:cxn modelId="{DE7EBA85-D706-4C26-9859-32E5343BD7F7}" type="presParOf" srcId="{8543B119-A780-4C14-9B84-08C50326AF1B}" destId="{2DB09606-1BA9-4AA5-9712-B11ECBA0706D}" srcOrd="0" destOrd="0" presId="urn:microsoft.com/office/officeart/2005/8/layout/vList2"/>
    <dgm:cxn modelId="{140E6647-84AA-4009-9B3B-51B9A62D30B6}" type="presParOf" srcId="{8543B119-A780-4C14-9B84-08C50326AF1B}" destId="{E8199FB0-080A-4FE7-AC45-C3E171E40529}" srcOrd="1" destOrd="0" presId="urn:microsoft.com/office/officeart/2005/8/layout/vList2"/>
    <dgm:cxn modelId="{C808C01C-5CB2-4355-B941-87CAD6868487}" type="presParOf" srcId="{8543B119-A780-4C14-9B84-08C50326AF1B}" destId="{B2E3D2CF-7222-4D96-A297-7B98E02A54AD}" srcOrd="2" destOrd="0" presId="urn:microsoft.com/office/officeart/2005/8/layout/vList2"/>
    <dgm:cxn modelId="{E59BEAC7-E8F7-44C8-A46B-14E5D45BBA7B}" type="presParOf" srcId="{8543B119-A780-4C14-9B84-08C50326AF1B}" destId="{6520B830-8440-468D-8AF5-A1E435CB5007}" srcOrd="3" destOrd="0" presId="urn:microsoft.com/office/officeart/2005/8/layout/vList2"/>
    <dgm:cxn modelId="{B9CEA609-ED0B-4CC9-84CF-0662090ACFFE}" type="presParOf" srcId="{8543B119-A780-4C14-9B84-08C50326AF1B}" destId="{3EE5CD1C-155A-4F19-A69B-1BEFF2D2181A}" srcOrd="4" destOrd="0" presId="urn:microsoft.com/office/officeart/2005/8/layout/vList2"/>
    <dgm:cxn modelId="{FB2FA3FA-523E-4D80-B0F2-C50EFF8DE297}" type="presParOf" srcId="{8543B119-A780-4C14-9B84-08C50326AF1B}" destId="{E2EE6A31-2500-4067-AD16-75B282CCB46F}" srcOrd="5" destOrd="0" presId="urn:microsoft.com/office/officeart/2005/8/layout/vList2"/>
    <dgm:cxn modelId="{3E30EF61-217C-4FD0-8CA5-F3786CAD2150}" type="presParOf" srcId="{8543B119-A780-4C14-9B84-08C50326AF1B}" destId="{2CF86788-4782-45AB-BC8C-368AE166ADA2}" srcOrd="6" destOrd="0" presId="urn:microsoft.com/office/officeart/2005/8/layout/vList2"/>
    <dgm:cxn modelId="{C0C587B3-A9A3-4F97-AA98-80348D1C16A8}" type="presParOf" srcId="{8543B119-A780-4C14-9B84-08C50326AF1B}" destId="{7AC7B5E7-2302-4D49-9559-F01FE70D93F3}" srcOrd="7" destOrd="0" presId="urn:microsoft.com/office/officeart/2005/8/layout/vList2"/>
    <dgm:cxn modelId="{AC423C90-533E-4666-838F-459D053540DC}" type="presParOf" srcId="{8543B119-A780-4C14-9B84-08C50326AF1B}" destId="{A592180F-E65B-4C61-AC91-135E4B8356DF}" srcOrd="8" destOrd="0" presId="urn:microsoft.com/office/officeart/2005/8/layout/vList2"/>
    <dgm:cxn modelId="{F0FB8FCD-3C05-437C-B733-1816DC49B82C}" type="presParOf" srcId="{8543B119-A780-4C14-9B84-08C50326AF1B}" destId="{C6BAA3C7-AEAF-4CEF-AB9E-F0F204C8EB56}" srcOrd="9" destOrd="0" presId="urn:microsoft.com/office/officeart/2005/8/layout/vList2"/>
    <dgm:cxn modelId="{C88E8BDC-E6FD-4F64-B524-2777DDC655A0}" type="presParOf" srcId="{8543B119-A780-4C14-9B84-08C50326AF1B}" destId="{CCBBF3AD-A8A1-4ACB-8845-BD9124696AC1}" srcOrd="10" destOrd="0" presId="urn:microsoft.com/office/officeart/2005/8/layout/vList2"/>
    <dgm:cxn modelId="{A191B0F0-52ED-40E4-94A9-D92FD32FFE0D}" type="presParOf" srcId="{8543B119-A780-4C14-9B84-08C50326AF1B}" destId="{8BE497DD-8A8A-43B3-A469-ECADF3C4F0BD}" srcOrd="11" destOrd="0" presId="urn:microsoft.com/office/officeart/2005/8/layout/vList2"/>
    <dgm:cxn modelId="{09DBB715-DA78-4E5E-8A9B-950503B3FC0E}" type="presParOf" srcId="{8543B119-A780-4C14-9B84-08C50326AF1B}" destId="{0BD79FF7-A63F-457B-9078-11F01760E2F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6DDC66-4E06-4FA5-A05D-F68AFCE29F7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FED568-9BC4-487F-A039-4AA32FD9AD89}">
      <dgm:prSet/>
      <dgm:spPr/>
      <dgm:t>
        <a:bodyPr/>
        <a:lstStyle/>
        <a:p>
          <a:r>
            <a:rPr lang="en-US" b="1"/>
            <a:t>Business objective:</a:t>
          </a:r>
          <a:endParaRPr lang="en-US"/>
        </a:p>
      </dgm:t>
    </dgm:pt>
    <dgm:pt modelId="{782DECE7-F615-4C61-82B3-7C7B89F9786A}" type="parTrans" cxnId="{7722E3A0-C88B-4173-BC35-5932A47E51F9}">
      <dgm:prSet/>
      <dgm:spPr/>
      <dgm:t>
        <a:bodyPr/>
        <a:lstStyle/>
        <a:p>
          <a:endParaRPr lang="en-US"/>
        </a:p>
      </dgm:t>
    </dgm:pt>
    <dgm:pt modelId="{E930D9C1-E654-4678-BF08-C929E5B82AB1}" type="sibTrans" cxnId="{7722E3A0-C88B-4173-BC35-5932A47E51F9}">
      <dgm:prSet/>
      <dgm:spPr/>
      <dgm:t>
        <a:bodyPr/>
        <a:lstStyle/>
        <a:p>
          <a:endParaRPr lang="en-US"/>
        </a:p>
      </dgm:t>
    </dgm:pt>
    <dgm:pt modelId="{11AC8A19-4F52-481C-9883-2E9FBE7A8B27}">
      <dgm:prSet/>
      <dgm:spPr/>
      <dgm:t>
        <a:bodyPr/>
        <a:lstStyle/>
        <a:p>
          <a:r>
            <a:rPr lang="en-US"/>
            <a:t>Customer churn is a big problem for telecommunications companies. Indeed, their annual churn rates are usually higher than 10%. For that reason, they develop strategies to keep as many clients as possible. This is a classification project since the variable to be predicted is binary (churn or loyal customer). The goal here is to model churn probability, conditioned on the customer features.</a:t>
          </a:r>
        </a:p>
      </dgm:t>
    </dgm:pt>
    <dgm:pt modelId="{B1DFF599-045D-4587-8F4D-2FBC322505A6}" type="parTrans" cxnId="{4124FC43-9E03-461A-9655-616AEC84F840}">
      <dgm:prSet/>
      <dgm:spPr/>
      <dgm:t>
        <a:bodyPr/>
        <a:lstStyle/>
        <a:p>
          <a:endParaRPr lang="en-US"/>
        </a:p>
      </dgm:t>
    </dgm:pt>
    <dgm:pt modelId="{8D4FC33E-98F1-4EB3-A85E-C8ED2499F067}" type="sibTrans" cxnId="{4124FC43-9E03-461A-9655-616AEC84F840}">
      <dgm:prSet/>
      <dgm:spPr/>
      <dgm:t>
        <a:bodyPr/>
        <a:lstStyle/>
        <a:p>
          <a:endParaRPr lang="en-US"/>
        </a:p>
      </dgm:t>
    </dgm:pt>
    <dgm:pt modelId="{983ED0FE-6B5A-4BAD-8F34-E32AE4516222}" type="pres">
      <dgm:prSet presAssocID="{8B6DDC66-4E06-4FA5-A05D-F68AFCE29F7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A15DB0F0-ECAC-4808-B75C-D9487E663915}" type="pres">
      <dgm:prSet presAssocID="{8BFED568-9BC4-487F-A039-4AA32FD9AD89}" presName="thickLine" presStyleLbl="alignNode1" presStyleIdx="0" presStyleCnt="2"/>
      <dgm:spPr/>
    </dgm:pt>
    <dgm:pt modelId="{145F8F96-F0F3-4162-9A5B-29DF04E09B34}" type="pres">
      <dgm:prSet presAssocID="{8BFED568-9BC4-487F-A039-4AA32FD9AD89}" presName="horz1" presStyleCnt="0"/>
      <dgm:spPr/>
    </dgm:pt>
    <dgm:pt modelId="{18E8236D-DE7C-4B05-A866-BEDA1581098E}" type="pres">
      <dgm:prSet presAssocID="{8BFED568-9BC4-487F-A039-4AA32FD9AD89}" presName="tx1" presStyleLbl="revTx" presStyleIdx="0" presStyleCnt="2"/>
      <dgm:spPr/>
      <dgm:t>
        <a:bodyPr/>
        <a:lstStyle/>
        <a:p>
          <a:endParaRPr lang="en-IN"/>
        </a:p>
      </dgm:t>
    </dgm:pt>
    <dgm:pt modelId="{7AC420A2-AD6A-48DB-9614-8DBD27E0071E}" type="pres">
      <dgm:prSet presAssocID="{8BFED568-9BC4-487F-A039-4AA32FD9AD89}" presName="vert1" presStyleCnt="0"/>
      <dgm:spPr/>
    </dgm:pt>
    <dgm:pt modelId="{B6C9123A-EC11-4F50-A823-A6CC4E65E333}" type="pres">
      <dgm:prSet presAssocID="{11AC8A19-4F52-481C-9883-2E9FBE7A8B27}" presName="thickLine" presStyleLbl="alignNode1" presStyleIdx="1" presStyleCnt="2"/>
      <dgm:spPr/>
    </dgm:pt>
    <dgm:pt modelId="{AEC512BB-1F8B-4751-8621-55DC1E42DC09}" type="pres">
      <dgm:prSet presAssocID="{11AC8A19-4F52-481C-9883-2E9FBE7A8B27}" presName="horz1" presStyleCnt="0"/>
      <dgm:spPr/>
    </dgm:pt>
    <dgm:pt modelId="{18CE9BCF-4BC1-4DA1-BA62-4F5895AC6C57}" type="pres">
      <dgm:prSet presAssocID="{11AC8A19-4F52-481C-9883-2E9FBE7A8B27}" presName="tx1" presStyleLbl="revTx" presStyleIdx="1" presStyleCnt="2"/>
      <dgm:spPr/>
      <dgm:t>
        <a:bodyPr/>
        <a:lstStyle/>
        <a:p>
          <a:endParaRPr lang="en-IN"/>
        </a:p>
      </dgm:t>
    </dgm:pt>
    <dgm:pt modelId="{654D6588-8C9B-4FA1-8DF4-99A0AB57A7AC}" type="pres">
      <dgm:prSet presAssocID="{11AC8A19-4F52-481C-9883-2E9FBE7A8B27}" presName="vert1" presStyleCnt="0"/>
      <dgm:spPr/>
    </dgm:pt>
  </dgm:ptLst>
  <dgm:cxnLst>
    <dgm:cxn modelId="{E66BCB5F-5B3D-4927-94D6-F6B1428714AF}" type="presOf" srcId="{11AC8A19-4F52-481C-9883-2E9FBE7A8B27}" destId="{18CE9BCF-4BC1-4DA1-BA62-4F5895AC6C57}" srcOrd="0" destOrd="0" presId="urn:microsoft.com/office/officeart/2008/layout/LinedList"/>
    <dgm:cxn modelId="{484161FB-353D-466A-A624-50DDB08295F4}" type="presOf" srcId="{8BFED568-9BC4-487F-A039-4AA32FD9AD89}" destId="{18E8236D-DE7C-4B05-A866-BEDA1581098E}" srcOrd="0" destOrd="0" presId="urn:microsoft.com/office/officeart/2008/layout/LinedList"/>
    <dgm:cxn modelId="{14522F26-3113-4F74-BAA6-FABC74B2B281}" type="presOf" srcId="{8B6DDC66-4E06-4FA5-A05D-F68AFCE29F76}" destId="{983ED0FE-6B5A-4BAD-8F34-E32AE4516222}" srcOrd="0" destOrd="0" presId="urn:microsoft.com/office/officeart/2008/layout/LinedList"/>
    <dgm:cxn modelId="{4124FC43-9E03-461A-9655-616AEC84F840}" srcId="{8B6DDC66-4E06-4FA5-A05D-F68AFCE29F76}" destId="{11AC8A19-4F52-481C-9883-2E9FBE7A8B27}" srcOrd="1" destOrd="0" parTransId="{B1DFF599-045D-4587-8F4D-2FBC322505A6}" sibTransId="{8D4FC33E-98F1-4EB3-A85E-C8ED2499F067}"/>
    <dgm:cxn modelId="{7722E3A0-C88B-4173-BC35-5932A47E51F9}" srcId="{8B6DDC66-4E06-4FA5-A05D-F68AFCE29F76}" destId="{8BFED568-9BC4-487F-A039-4AA32FD9AD89}" srcOrd="0" destOrd="0" parTransId="{782DECE7-F615-4C61-82B3-7C7B89F9786A}" sibTransId="{E930D9C1-E654-4678-BF08-C929E5B82AB1}"/>
    <dgm:cxn modelId="{7583F5EB-E71C-4A1C-8A3E-3A6963095B60}" type="presParOf" srcId="{983ED0FE-6B5A-4BAD-8F34-E32AE4516222}" destId="{A15DB0F0-ECAC-4808-B75C-D9487E663915}" srcOrd="0" destOrd="0" presId="urn:microsoft.com/office/officeart/2008/layout/LinedList"/>
    <dgm:cxn modelId="{D49668A0-39AD-475B-8096-8FAA24601ED6}" type="presParOf" srcId="{983ED0FE-6B5A-4BAD-8F34-E32AE4516222}" destId="{145F8F96-F0F3-4162-9A5B-29DF04E09B34}" srcOrd="1" destOrd="0" presId="urn:microsoft.com/office/officeart/2008/layout/LinedList"/>
    <dgm:cxn modelId="{B29D2C22-F76B-433B-AE51-3E53D53CB21D}" type="presParOf" srcId="{145F8F96-F0F3-4162-9A5B-29DF04E09B34}" destId="{18E8236D-DE7C-4B05-A866-BEDA1581098E}" srcOrd="0" destOrd="0" presId="urn:microsoft.com/office/officeart/2008/layout/LinedList"/>
    <dgm:cxn modelId="{9DC0F5C9-8E17-42BE-BD87-E727441CAE46}" type="presParOf" srcId="{145F8F96-F0F3-4162-9A5B-29DF04E09B34}" destId="{7AC420A2-AD6A-48DB-9614-8DBD27E0071E}" srcOrd="1" destOrd="0" presId="urn:microsoft.com/office/officeart/2008/layout/LinedList"/>
    <dgm:cxn modelId="{2B90FE62-D299-4C49-8E95-B3C3AFD22518}" type="presParOf" srcId="{983ED0FE-6B5A-4BAD-8F34-E32AE4516222}" destId="{B6C9123A-EC11-4F50-A823-A6CC4E65E333}" srcOrd="2" destOrd="0" presId="urn:microsoft.com/office/officeart/2008/layout/LinedList"/>
    <dgm:cxn modelId="{461BE311-CFA4-41FB-AEAC-8F1DECC3A3E7}" type="presParOf" srcId="{983ED0FE-6B5A-4BAD-8F34-E32AE4516222}" destId="{AEC512BB-1F8B-4751-8621-55DC1E42DC09}" srcOrd="3" destOrd="0" presId="urn:microsoft.com/office/officeart/2008/layout/LinedList"/>
    <dgm:cxn modelId="{B706D830-6784-4D04-99E3-96D5773D3815}" type="presParOf" srcId="{AEC512BB-1F8B-4751-8621-55DC1E42DC09}" destId="{18CE9BCF-4BC1-4DA1-BA62-4F5895AC6C57}" srcOrd="0" destOrd="0" presId="urn:microsoft.com/office/officeart/2008/layout/LinedList"/>
    <dgm:cxn modelId="{69B70E6F-436D-4400-8B71-626CD27F78EC}" type="presParOf" srcId="{AEC512BB-1F8B-4751-8621-55DC1E42DC09}" destId="{654D6588-8C9B-4FA1-8DF4-99A0AB57A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09606-1BA9-4AA5-9712-B11ECBA0706D}">
      <dsp:nvSpPr>
        <dsp:cNvPr id="0" name=""/>
        <dsp:cNvSpPr/>
      </dsp:nvSpPr>
      <dsp:spPr>
        <a:xfrm>
          <a:off x="0" y="47331"/>
          <a:ext cx="6797675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Krushna Jawanjal</a:t>
          </a:r>
        </a:p>
      </dsp:txBody>
      <dsp:txXfrm>
        <a:off x="35125" y="82456"/>
        <a:ext cx="6727425" cy="649299"/>
      </dsp:txXfrm>
    </dsp:sp>
    <dsp:sp modelId="{B2E3D2CF-7222-4D96-A297-7B98E02A54AD}">
      <dsp:nvSpPr>
        <dsp:cNvPr id="0" name=""/>
        <dsp:cNvSpPr/>
      </dsp:nvSpPr>
      <dsp:spPr>
        <a:xfrm>
          <a:off x="0" y="853281"/>
          <a:ext cx="6797675" cy="719549"/>
        </a:xfrm>
        <a:prstGeom prst="roundRect">
          <a:avLst/>
        </a:prstGeom>
        <a:solidFill>
          <a:schemeClr val="accent5">
            <a:hueOff val="354520"/>
            <a:satOff val="-3982"/>
            <a:lumOff val="-85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/>
            <a:t>Aditya Naidu</a:t>
          </a:r>
          <a:endParaRPr lang="en-US" sz="3000" kern="1200"/>
        </a:p>
      </dsp:txBody>
      <dsp:txXfrm>
        <a:off x="35125" y="888406"/>
        <a:ext cx="6727425" cy="649299"/>
      </dsp:txXfrm>
    </dsp:sp>
    <dsp:sp modelId="{3EE5CD1C-155A-4F19-A69B-1BEFF2D2181A}">
      <dsp:nvSpPr>
        <dsp:cNvPr id="0" name=""/>
        <dsp:cNvSpPr/>
      </dsp:nvSpPr>
      <dsp:spPr>
        <a:xfrm>
          <a:off x="0" y="1659230"/>
          <a:ext cx="6797675" cy="719549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/>
            <a:t>Pranay Rajesh Agarwal</a:t>
          </a:r>
          <a:endParaRPr lang="en-US" sz="3000" kern="1200"/>
        </a:p>
      </dsp:txBody>
      <dsp:txXfrm>
        <a:off x="35125" y="1694355"/>
        <a:ext cx="6727425" cy="649299"/>
      </dsp:txXfrm>
    </dsp:sp>
    <dsp:sp modelId="{2CF86788-4782-45AB-BC8C-368AE166ADA2}">
      <dsp:nvSpPr>
        <dsp:cNvPr id="0" name=""/>
        <dsp:cNvSpPr/>
      </dsp:nvSpPr>
      <dsp:spPr>
        <a:xfrm>
          <a:off x="0" y="2465181"/>
          <a:ext cx="6797675" cy="719549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/>
            <a:t>Vaishali Agarwal</a:t>
          </a:r>
          <a:endParaRPr lang="en-US" sz="3000" kern="1200"/>
        </a:p>
      </dsp:txBody>
      <dsp:txXfrm>
        <a:off x="35125" y="2500306"/>
        <a:ext cx="6727425" cy="649299"/>
      </dsp:txXfrm>
    </dsp:sp>
    <dsp:sp modelId="{A592180F-E65B-4C61-AC91-135E4B8356DF}">
      <dsp:nvSpPr>
        <dsp:cNvPr id="0" name=""/>
        <dsp:cNvSpPr/>
      </dsp:nvSpPr>
      <dsp:spPr>
        <a:xfrm>
          <a:off x="0" y="3271131"/>
          <a:ext cx="6797675" cy="719549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/>
            <a:t>Afan Nazir Ahmed Boblai</a:t>
          </a:r>
          <a:endParaRPr lang="en-US" sz="3000" kern="1200"/>
        </a:p>
      </dsp:txBody>
      <dsp:txXfrm>
        <a:off x="35125" y="3306256"/>
        <a:ext cx="6727425" cy="649299"/>
      </dsp:txXfrm>
    </dsp:sp>
    <dsp:sp modelId="{CCBBF3AD-A8A1-4ACB-8845-BD9124696AC1}">
      <dsp:nvSpPr>
        <dsp:cNvPr id="0" name=""/>
        <dsp:cNvSpPr/>
      </dsp:nvSpPr>
      <dsp:spPr>
        <a:xfrm>
          <a:off x="0" y="4077081"/>
          <a:ext cx="6797675" cy="719549"/>
        </a:xfrm>
        <a:prstGeom prst="roundRect">
          <a:avLst/>
        </a:prstGeom>
        <a:solidFill>
          <a:schemeClr val="accent5">
            <a:hueOff val="1772600"/>
            <a:satOff val="-19909"/>
            <a:lumOff val="-42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/>
            <a:t>Arun T J</a:t>
          </a:r>
          <a:endParaRPr lang="en-US" sz="3000" kern="1200"/>
        </a:p>
      </dsp:txBody>
      <dsp:txXfrm>
        <a:off x="35125" y="4112206"/>
        <a:ext cx="6727425" cy="649299"/>
      </dsp:txXfrm>
    </dsp:sp>
    <dsp:sp modelId="{0BD79FF7-A63F-457B-9078-11F01760E2FD}">
      <dsp:nvSpPr>
        <dsp:cNvPr id="0" name=""/>
        <dsp:cNvSpPr/>
      </dsp:nvSpPr>
      <dsp:spPr>
        <a:xfrm>
          <a:off x="0" y="4883031"/>
          <a:ext cx="6797675" cy="719549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/>
            <a:t>Divya MahendraPratap Singh</a:t>
          </a:r>
          <a:endParaRPr lang="en-US" sz="3000" kern="1200"/>
        </a:p>
      </dsp:txBody>
      <dsp:txXfrm>
        <a:off x="35125" y="4918156"/>
        <a:ext cx="6727425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DB0F0-ECAC-4808-B75C-D9487E663915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8236D-DE7C-4B05-A866-BEDA1581098E}">
      <dsp:nvSpPr>
        <dsp:cNvPr id="0" name=""/>
        <dsp:cNvSpPr/>
      </dsp:nvSpPr>
      <dsp:spPr>
        <a:xfrm>
          <a:off x="0" y="0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/>
            <a:t>Business objective:</a:t>
          </a:r>
          <a:endParaRPr lang="en-US" sz="2300" kern="1200"/>
        </a:p>
      </dsp:txBody>
      <dsp:txXfrm>
        <a:off x="0" y="0"/>
        <a:ext cx="6797675" cy="2824955"/>
      </dsp:txXfrm>
    </dsp:sp>
    <dsp:sp modelId="{B6C9123A-EC11-4F50-A823-A6CC4E65E333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E9BCF-4BC1-4DA1-BA62-4F5895AC6C57}">
      <dsp:nvSpPr>
        <dsp:cNvPr id="0" name=""/>
        <dsp:cNvSpPr/>
      </dsp:nvSpPr>
      <dsp:spPr>
        <a:xfrm>
          <a:off x="0" y="2824955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Customer churn is a big problem for telecommunications companies. Indeed, their annual churn rates are usually higher than 10%. For that reason, they develop strategies to keep as many clients as possible. This is a classification project since the variable to be predicted is binary (churn or loyal customer). The goal here is to model churn probability, conditioned on the customer features.</a:t>
          </a:r>
        </a:p>
      </dsp:txBody>
      <dsp:txXfrm>
        <a:off x="0" y="2824955"/>
        <a:ext cx="6797675" cy="2824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B59D-024F-4B14-B84A-2225DA3C5B80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6B2DE-D116-4DE3-B87F-5E7CD8D46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6B2DE-D116-4DE3-B87F-5E7CD8D460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45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6B2DE-D116-4DE3-B87F-5E7CD8D460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8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DC32-1FEA-4D78-919F-58795D9DED01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1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2889-774B-4829-96C5-1176D81AB509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19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4C3C-9F3F-4534-A033-1D46BF785E0D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5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42FC-8086-49E9-8B8F-5FEE235626E1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1AFC-1070-43F2-B4AB-F6B6AD05AF63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51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0BDE-08FF-41A3-95A7-1164960959F0}" type="datetime1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19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1592-F14A-420E-82DB-FBB767897584}" type="datetime1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1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7C76-BE72-4104-AB2B-291C1B3CA853}" type="datetime1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13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BD3E-05B0-42E3-9E1D-119B4AF7EE69}" type="datetime1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7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BB7BC4-964E-4E37-9422-84A4564F354E}" type="datetime1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39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B693-5D52-4D94-B0CF-566FF23712D0}" type="datetime1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0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F101CD-56A4-45B6-BA35-5F7D605BEC8A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70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44260-3AF7-493E-81AA-EB75D0F17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699" y="1235911"/>
            <a:ext cx="10058400" cy="2566544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Customer Churn Prediction in Telecom Industry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F9CD1A-CC33-4E73-9EBD-E5830CA7C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6901" y="4493573"/>
            <a:ext cx="9838198" cy="1469130"/>
          </a:xfrm>
        </p:spPr>
        <p:txBody>
          <a:bodyPr>
            <a:noAutofit/>
          </a:bodyPr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B52B0E-AE49-4F58-81F0-E649C19E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8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9CA9176-08D8-9400-C50E-7D440869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9ED569-2189-8417-3A71-A59EB544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571500"/>
            <a:ext cx="104584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3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C49D1B-E7A7-6D76-79FF-06DC5962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11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6097BE-5DA9-8A49-DB1D-BE9FE919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542"/>
            <a:ext cx="6543675" cy="403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D81AC5-DF2F-7F0A-1CE6-494DAFED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8142"/>
            <a:ext cx="12192000" cy="20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3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Treating Imbalance Data using SMOTE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202" y="1932079"/>
            <a:ext cx="8858695" cy="1321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Imbalanced data might cause predicting no churn as it is in the majority.</a:t>
            </a:r>
          </a:p>
          <a:p>
            <a:pPr marL="0" indent="0">
              <a:buNone/>
            </a:pPr>
            <a:r>
              <a:rPr lang="en-IN" dirty="0"/>
              <a:t>By using SMOTE (oversampling technique), the imbalanced churn column data has been balanced.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882" y="3430910"/>
            <a:ext cx="4339471" cy="2237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61" y="3448101"/>
            <a:ext cx="4322289" cy="2220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67621" y="5664089"/>
            <a:ext cx="2130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After using SMOTE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71042" y="5727141"/>
            <a:ext cx="2125754" cy="36331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IN"/>
              <a:t>Before using SMOTE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12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9119BEF-2ED9-9278-631D-D8872C87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13</a:t>
            </a:fld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570793DB-47B0-91BF-66FE-E6A481552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73" y="977843"/>
            <a:ext cx="10584056" cy="52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D403515-72A6-4FC5-EACC-C39CD69AD815}"/>
              </a:ext>
            </a:extLst>
          </p:cNvPr>
          <p:cNvSpPr txBox="1"/>
          <p:nvPr/>
        </p:nvSpPr>
        <p:spPr>
          <a:xfrm>
            <a:off x="657546" y="154112"/>
            <a:ext cx="432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47792"/>
            <a:ext cx="5401476" cy="7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43" y="1845734"/>
            <a:ext cx="4814008" cy="4614051"/>
          </a:xfrm>
        </p:spPr>
        <p:txBody>
          <a:bodyPr>
            <a:normAutofit/>
          </a:bodyPr>
          <a:lstStyle/>
          <a:p>
            <a:r>
              <a:rPr lang="en-IN" dirty="0"/>
              <a:t>Following functions have been used for Model building, with and without SMOTE.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LogisticRegression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KNeighborsClassifier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SVM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DecisionTreeClassifier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AdaBoostClassifier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GradientBoostingClassifier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RandomForestClassifier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XGBClassifier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911288" y="6363231"/>
            <a:ext cx="5532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Function defined for creating different algorithm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6314366-AAB8-E11C-4440-B40CBEE0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236" y="-142344"/>
            <a:ext cx="4814008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3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D504BD-76AC-E2DE-D93E-BFC90F41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18560F-8D04-C474-9D5B-F5D559D02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88" y="0"/>
            <a:ext cx="6572250" cy="461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0722E31-C415-9572-B47E-5DA205B4A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5662" y="100494"/>
            <a:ext cx="65722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0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021D9E-5053-3DD0-0334-E3C5932E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16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39B706D8-EB69-3496-9C16-6404D907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78" y="166654"/>
            <a:ext cx="1103947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364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D141A3-9998-702D-F949-52B0B3E5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17</a:t>
            </a:fld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BDD0AED0-5C58-FD80-0917-C0F9D529C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6" y="248774"/>
            <a:ext cx="1103947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906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238CE72-B8D6-4FA3-D6BC-DB6C916A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FD6FEBD-EE80-C1A1-717E-BE21692F9ACB}"/>
              </a:ext>
            </a:extLst>
          </p:cNvPr>
          <p:cNvSpPr txBox="1"/>
          <p:nvPr/>
        </p:nvSpPr>
        <p:spPr>
          <a:xfrm>
            <a:off x="226031" y="226031"/>
            <a:ext cx="781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Accuracy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24AD36-6843-1A8A-52E3-7C41997D1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2" y="711432"/>
            <a:ext cx="7239000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3FB937-FF26-1906-4309-C8B7CB67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2" y="1737082"/>
            <a:ext cx="6505575" cy="1390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EEA853-1431-041E-42C7-DDCCEEE64E09}"/>
              </a:ext>
            </a:extLst>
          </p:cNvPr>
          <p:cNvSpPr txBox="1"/>
          <p:nvPr/>
        </p:nvSpPr>
        <p:spPr>
          <a:xfrm>
            <a:off x="585627" y="3228945"/>
            <a:ext cx="650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Model : From above Accuracy : Random Forest </a:t>
            </a:r>
            <a:r>
              <a:rPr lang="en-US" sz="20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72826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9CA3F0C-C477-8156-3E4F-AE25B750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CC6521-8D03-0390-6C5D-8FBB3FDE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34" y="149135"/>
            <a:ext cx="7115175" cy="2943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10E8D8-99AA-39B9-7020-9CA70D8F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980" y="3429000"/>
            <a:ext cx="52197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8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6D16D1E-4205-49F5-BD2A-DA769947C1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12FD100-C039-4E03-B5E4-2EDFA7290A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418FCD2-8448-4A81-8EB4-72250F7827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FB5993E2-C02B-4335-ABA5-D8EC465551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0B801A2-5622-4BE8-9AD2-C337A2CD0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A07AE2-F8A9-EEC8-48AB-7413FBA46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Team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7AF614F-5BC3-4086-99F5-B87C5847A0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0EAEAC-50E8-217A-9DCD-B239E62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25C44D-4BB4-47AD-A377-760789600D0F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xmlns="" id="{3068565E-0C8E-8830-B768-F3BB9152D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55819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97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845734"/>
            <a:ext cx="10058400" cy="4023360"/>
          </a:xfrm>
        </p:spPr>
        <p:txBody>
          <a:bodyPr/>
          <a:lstStyle/>
          <a:p>
            <a:r>
              <a:rPr lang="en-US" dirty="0"/>
              <a:t>Observations - </a:t>
            </a:r>
          </a:p>
          <a:p>
            <a:r>
              <a:rPr lang="en-US" dirty="0"/>
              <a:t>- Algorithms when implemented with SMOTE technique, show good results in terms of </a:t>
            </a:r>
            <a:r>
              <a:rPr lang="en-US" dirty="0" smtClean="0"/>
              <a:t>accuracy score </a:t>
            </a:r>
            <a:r>
              <a:rPr lang="en-US" dirty="0"/>
              <a:t>than without SMOTE algorithms. This is due to the balancing of data.</a:t>
            </a:r>
          </a:p>
          <a:p>
            <a:r>
              <a:rPr lang="en-US" dirty="0"/>
              <a:t>- Highest </a:t>
            </a:r>
            <a:r>
              <a:rPr lang="en-US" dirty="0" smtClean="0"/>
              <a:t>accuracy values </a:t>
            </a:r>
            <a:r>
              <a:rPr lang="en-US" dirty="0"/>
              <a:t>obtained are with Random Forest (with SMOTE) - 0.98</a:t>
            </a:r>
          </a:p>
          <a:p>
            <a:endParaRPr lang="en-US" dirty="0"/>
          </a:p>
          <a:p>
            <a:r>
              <a:rPr lang="en-US" dirty="0" smtClean="0"/>
              <a:t>Conclusion </a:t>
            </a:r>
            <a:r>
              <a:rPr lang="en-US" dirty="0"/>
              <a:t>- </a:t>
            </a:r>
          </a:p>
          <a:p>
            <a:r>
              <a:rPr lang="en-US" dirty="0"/>
              <a:t>Based on the above observations Random </a:t>
            </a:r>
            <a:r>
              <a:rPr lang="en-US" dirty="0" smtClean="0"/>
              <a:t>Forest is </a:t>
            </a:r>
            <a:r>
              <a:rPr lang="en-US" dirty="0"/>
              <a:t>the best </a:t>
            </a:r>
            <a:r>
              <a:rPr lang="en-US" dirty="0" smtClean="0"/>
              <a:t>model.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82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E8E4D6B1-E304-4015-AC28-F9006DCE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C21F06-DACF-4D0C-9861-DD43C8E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05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472750-E65A-41B7-BB95-01ABA24A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EC6C24-A663-4265-9827-DBF76F8B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xmlns="" id="{9D5AEE6F-3C9C-438F-B001-61E9E0333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98502"/>
              </p:ext>
            </p:extLst>
          </p:nvPr>
        </p:nvGraphicFramePr>
        <p:xfrm>
          <a:off x="3190844" y="1990873"/>
          <a:ext cx="58740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825">
                  <a:extLst>
                    <a:ext uri="{9D8B030D-6E8A-4147-A177-3AD203B41FA5}">
                      <a16:colId xmlns:a16="http://schemas.microsoft.com/office/drawing/2014/main" xmlns="" val="1369413806"/>
                    </a:ext>
                  </a:extLst>
                </a:gridCol>
                <a:gridCol w="4825218">
                  <a:extLst>
                    <a:ext uri="{9D8B030D-6E8A-4147-A177-3AD203B41FA5}">
                      <a16:colId xmlns:a16="http://schemas.microsoft.com/office/drawing/2014/main" xmlns="" val="1486748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530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Synopsis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048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68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Insights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490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EDA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854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029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Engineering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067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Treating Imbalanced Data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437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Building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141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Hyperparameter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Tuning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87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Deployment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854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2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FB5993E2-C02B-4335-ABA5-D8EC465551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0B801A2-5622-4BE8-9AD2-C337A2CD0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C62A5-CA1E-48D1-BF1E-C95E4766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Project Synopsis</a:t>
            </a: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7AF614F-5BC3-4086-99F5-B87C5847A0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C21F06-DACF-4D0C-9861-DD43C8E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25C44D-4BB4-47AD-A377-760789600D0F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IN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53DBA57E-CD00-F7ED-A75A-5ED028202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12413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010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75896A25-D088-48F0-A2E7-9C44D9F6B4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DCD6B11-13E6-4A46-9C85-F8EB0F35C5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Less number of people call the customer care.</a:t>
            </a:r>
          </a:p>
          <a:p>
            <a:r>
              <a:rPr lang="en-US" sz="1800">
                <a:solidFill>
                  <a:srgbClr val="FFFFFF"/>
                </a:solidFill>
              </a:rPr>
              <a:t>Call duration during night is double than daytime.</a:t>
            </a:r>
            <a:endParaRPr lang="en-IN" sz="18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5EBCDCE-0F4C-477C-AB15-886C5F27B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379" y="484631"/>
            <a:ext cx="2827694" cy="17484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7820F06-C1AE-4232-AEE8-3AC8189E4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7894" y="236191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79" y="2860534"/>
            <a:ext cx="3609294" cy="11369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A62E9AA-DA4C-405A-B6ED-5B1FE7A8D1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7894" y="443207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795" y="4624943"/>
            <a:ext cx="1296862" cy="17484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25C44D-4BB4-47AD-A377-760789600D0F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I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1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75896A25-D088-48F0-A2E7-9C44D9F6B4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DCD6B11-13E6-4A46-9C85-F8EB0F35C5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en-IN" sz="1800">
                <a:solidFill>
                  <a:srgbClr val="FFFFFF"/>
                </a:solidFill>
              </a:rPr>
              <a:t>1. No Duplicated records found.</a:t>
            </a:r>
          </a:p>
          <a:p>
            <a:endParaRPr lang="en-IN" sz="1800">
              <a:solidFill>
                <a:srgbClr val="FFFFFF"/>
              </a:solidFill>
            </a:endParaRPr>
          </a:p>
          <a:p>
            <a:endParaRPr lang="en-IN" sz="1800">
              <a:solidFill>
                <a:srgbClr val="FFFFFF"/>
              </a:solidFill>
            </a:endParaRPr>
          </a:p>
          <a:p>
            <a:endParaRPr lang="en-IN" sz="1800">
              <a:solidFill>
                <a:srgbClr val="FFFFFF"/>
              </a:solidFill>
            </a:endParaRPr>
          </a:p>
          <a:p>
            <a:r>
              <a:rPr lang="en-IN" sz="1800">
                <a:solidFill>
                  <a:srgbClr val="FFFFFF"/>
                </a:solidFill>
              </a:rPr>
              <a:t>2. </a:t>
            </a:r>
            <a:r>
              <a:rPr lang="en-US" sz="1800">
                <a:solidFill>
                  <a:srgbClr val="FFFFFF"/>
                </a:solidFill>
              </a:rPr>
              <a:t>Columns 'eve.mins' and 'day.charge' are showing dtypes as object.</a:t>
            </a:r>
          </a:p>
          <a:p>
            <a:r>
              <a:rPr lang="en-US" sz="1800">
                <a:solidFill>
                  <a:srgbClr val="FFFFFF"/>
                </a:solidFill>
              </a:rPr>
              <a:t>Null values present are dropped. </a:t>
            </a:r>
          </a:p>
          <a:p>
            <a:r>
              <a:rPr lang="en-US" sz="1800">
                <a:solidFill>
                  <a:srgbClr val="FFFFFF"/>
                </a:solidFill>
              </a:rPr>
              <a:t>Dtype converted from object to float.</a:t>
            </a:r>
          </a:p>
          <a:p>
            <a:endParaRPr lang="en-IN" sz="1800">
              <a:solidFill>
                <a:srgbClr val="FFFFFF"/>
              </a:solidFill>
            </a:endParaRPr>
          </a:p>
          <a:p>
            <a:endParaRPr lang="en-IN" sz="18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5EBCDCE-0F4C-477C-AB15-886C5F27B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172" y="484631"/>
            <a:ext cx="1064108" cy="17484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7820F06-C1AE-4232-AEE8-3AC8189E4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7894" y="236191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79" y="2778675"/>
            <a:ext cx="3609294" cy="130064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A62E9AA-DA4C-405A-B6ED-5B1FE7A8D1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7894" y="443207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372" y="4624943"/>
            <a:ext cx="851707" cy="17484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25C44D-4BB4-47AD-A377-760789600D0F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I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4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4CC594A-A820-450F-B363-C19201FCFE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9FAB3DA-E9ED-4574-ABCC-378BC0FF1B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IN" sz="1500">
                <a:solidFill>
                  <a:srgbClr val="FFFFFF"/>
                </a:solidFill>
              </a:rPr>
              <a:t>Columns day.mins - day.charge and eve.mins - eve.charge show 100% correlation. </a:t>
            </a:r>
          </a:p>
          <a:p>
            <a:r>
              <a:rPr lang="en-IN" sz="1500">
                <a:solidFill>
                  <a:srgbClr val="FFFFFF"/>
                </a:solidFill>
              </a:rPr>
              <a:t>Hence, one of them can be removed.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3B8D6B0-55D6-48DC-86D8-FD95D5F118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497DFC3-A54F-0B42-0BBF-675E005277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1423566"/>
            <a:ext cx="6798082" cy="401086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25C44D-4BB4-47AD-A377-760789600D0F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I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5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E7556F7-9101-01A8-0059-5D4957A6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C83462-C406-13B1-797B-CC9E898CB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462087"/>
            <a:ext cx="69056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3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90F35747-2822-4D06-BE10-CD33AC6B09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C2C4466-5B1B-4361-B9D9-39ED9A8A34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49A4CB4-43A8-E5D2-A702-95E69D98CA41}"/>
              </a:ext>
            </a:extLst>
          </p:cNvPr>
          <p:cNvSpPr txBox="1"/>
          <p:nvPr/>
        </p:nvSpPr>
        <p:spPr>
          <a:xfrm>
            <a:off x="1097279" y="2236304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</a:rPr>
              <a:t>A customer is likely to churn out who has subscribed to an international plan.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</a:rPr>
              <a:t>A customer is likely to churn out who has not subscribed to voice plan.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D745DAE-5A8A-44FA-937C-CD65CF7AE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xmlns="" id="{45E9829A-7DB4-2E3E-F31F-B2889A8D1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4579" y="710695"/>
            <a:ext cx="3609294" cy="21385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7696AA1-B1DD-4C75-9AC1-69EE9F65FF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xmlns="" id="{545B78D1-74C6-E475-6158-EE38A4A1B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79" y="3963682"/>
            <a:ext cx="3609294" cy="22287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25C44D-4BB4-47AD-A377-760789600D0F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478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3991</TotalTime>
  <Words>417</Words>
  <Application>Microsoft Office PowerPoint</Application>
  <PresentationFormat>Widescreen</PresentationFormat>
  <Paragraphs>102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Customer Churn Prediction in Telecom Industry</vt:lpstr>
      <vt:lpstr>Team 4</vt:lpstr>
      <vt:lpstr>Index</vt:lpstr>
      <vt:lpstr>Project Synopsis</vt:lpstr>
      <vt:lpstr>Data Insights</vt:lpstr>
      <vt:lpstr>EDA</vt:lpstr>
      <vt:lpstr>Correlation</vt:lpstr>
      <vt:lpstr>PowerPoint Presentation</vt:lpstr>
      <vt:lpstr>Visualization</vt:lpstr>
      <vt:lpstr>PowerPoint Presentation</vt:lpstr>
      <vt:lpstr>PowerPoint Presentation</vt:lpstr>
      <vt:lpstr>Treating Imbalance Data using SMOTE</vt:lpstr>
      <vt:lpstr>PowerPoint Presentation</vt:lpstr>
      <vt:lpstr>Model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Gearbox Design</dc:title>
  <dc:creator>Atharva Chitnis</dc:creator>
  <cp:lastModifiedBy>Microsoft account</cp:lastModifiedBy>
  <cp:revision>36</cp:revision>
  <dcterms:created xsi:type="dcterms:W3CDTF">2022-04-20T08:46:55Z</dcterms:created>
  <dcterms:modified xsi:type="dcterms:W3CDTF">2023-04-04T15:02:45Z</dcterms:modified>
</cp:coreProperties>
</file>