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
  </p:notesMasterIdLst>
  <p:sldIdLst>
    <p:sldId id="256" r:id="rId2"/>
  </p:sldIdLst>
  <p:sldSz cx="14630400" cy="8229600"/>
  <p:notesSz cx="8229600" cy="14630400"/>
  <p:embeddedFontLst>
    <p:embeddedFont>
      <p:font typeface="Inter" panose="020B0604020202020204" charset="0"/>
      <p:regular r:id="rId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48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571857" y="537091"/>
            <a:ext cx="11843266" cy="469106"/>
          </a:xfrm>
          <a:prstGeom prst="rect">
            <a:avLst/>
          </a:prstGeom>
          <a:noFill/>
          <a:ln/>
        </p:spPr>
        <p:txBody>
          <a:bodyPr wrap="none" lIns="0" tIns="0" rIns="0" bIns="0" rtlCol="0" anchor="t"/>
          <a:lstStyle/>
          <a:p>
            <a:pPr marL="0" indent="0" algn="l">
              <a:lnSpc>
                <a:spcPts val="3650"/>
              </a:lnSpc>
              <a:buNone/>
            </a:pPr>
            <a:r>
              <a:rPr lang="en-US" sz="2950" b="1" dirty="0">
                <a:solidFill>
                  <a:srgbClr val="000000"/>
                </a:solidFill>
                <a:ea typeface="Petrona Bold" pitchFamily="34" charset="-122"/>
                <a:cs typeface="Petrona Bold" pitchFamily="34" charset="-120"/>
              </a:rPr>
              <a:t>The Evolution of Software Development: From Agile to MetaFlow-SDF</a:t>
            </a:r>
            <a:endParaRPr lang="en-US" sz="2950" dirty="0"/>
          </a:p>
        </p:txBody>
      </p:sp>
      <p:sp>
        <p:nvSpPr>
          <p:cNvPr id="3" name="Text 1"/>
          <p:cNvSpPr/>
          <p:nvPr/>
        </p:nvSpPr>
        <p:spPr>
          <a:xfrm>
            <a:off x="571857" y="1292066"/>
            <a:ext cx="13486686" cy="686157"/>
          </a:xfrm>
          <a:prstGeom prst="rect">
            <a:avLst/>
          </a:prstGeom>
          <a:noFill/>
          <a:ln/>
        </p:spPr>
        <p:txBody>
          <a:bodyPr wrap="squar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The landscape of software development is rapidly evolving. While Agile methodologies have long been the gold standard for their iterative and collaborative nature, emerging technologies like AI and blockchain are ushering in a new era of efficiency and resilience. MetaFlow-SDF represents this next generation, integrating advanced automation and intelligence into every stage of the development lifecycle.</a:t>
            </a:r>
            <a:endParaRPr lang="en-US" sz="1100" dirty="0"/>
          </a:p>
        </p:txBody>
      </p:sp>
      <p:sp>
        <p:nvSpPr>
          <p:cNvPr id="4" name="Shape 2"/>
          <p:cNvSpPr/>
          <p:nvPr/>
        </p:nvSpPr>
        <p:spPr>
          <a:xfrm>
            <a:off x="571857" y="2139077"/>
            <a:ext cx="13486686" cy="4524137"/>
          </a:xfrm>
          <a:prstGeom prst="roundRect">
            <a:avLst>
              <a:gd name="adj" fmla="val 1327"/>
            </a:avLst>
          </a:prstGeom>
          <a:noFill/>
          <a:ln w="7620">
            <a:solidFill>
              <a:srgbClr val="000000">
                <a:alpha val="8000"/>
              </a:srgbClr>
            </a:solidFill>
            <a:prstDash val="solid"/>
          </a:ln>
        </p:spPr>
      </p:sp>
      <p:sp>
        <p:nvSpPr>
          <p:cNvPr id="5" name="Shape 3"/>
          <p:cNvSpPr/>
          <p:nvPr/>
        </p:nvSpPr>
        <p:spPr>
          <a:xfrm>
            <a:off x="579477" y="2146697"/>
            <a:ext cx="13470017" cy="644128"/>
          </a:xfrm>
          <a:prstGeom prst="rect">
            <a:avLst/>
          </a:prstGeom>
          <a:solidFill>
            <a:srgbClr val="FFFFFF">
              <a:alpha val="4000"/>
            </a:srgbClr>
          </a:solidFill>
          <a:ln/>
        </p:spPr>
      </p:sp>
      <p:sp>
        <p:nvSpPr>
          <p:cNvPr id="6" name="Text 4"/>
          <p:cNvSpPr/>
          <p:nvPr/>
        </p:nvSpPr>
        <p:spPr>
          <a:xfrm>
            <a:off x="723900" y="2240042"/>
            <a:ext cx="4199930" cy="228719"/>
          </a:xfrm>
          <a:prstGeom prst="rect">
            <a:avLst/>
          </a:prstGeom>
          <a:noFill/>
          <a:ln/>
        </p:spPr>
        <p:txBody>
          <a:bodyPr wrap="non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1. Decision Making</a:t>
            </a:r>
            <a:endParaRPr lang="en-US" sz="1100" dirty="0"/>
          </a:p>
        </p:txBody>
      </p:sp>
      <p:sp>
        <p:nvSpPr>
          <p:cNvPr id="7" name="Text 5"/>
          <p:cNvSpPr/>
          <p:nvPr/>
        </p:nvSpPr>
        <p:spPr>
          <a:xfrm>
            <a:off x="5217200" y="2240042"/>
            <a:ext cx="4196120" cy="228719"/>
          </a:xfrm>
          <a:prstGeom prst="rect">
            <a:avLst/>
          </a:prstGeom>
          <a:noFill/>
          <a:ln/>
        </p:spPr>
        <p:txBody>
          <a:bodyPr wrap="non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Iterative, human-driven planning and retrospectives</a:t>
            </a:r>
            <a:endParaRPr lang="en-US" sz="1100" dirty="0"/>
          </a:p>
        </p:txBody>
      </p:sp>
      <p:sp>
        <p:nvSpPr>
          <p:cNvPr id="8" name="Text 6"/>
          <p:cNvSpPr/>
          <p:nvPr/>
        </p:nvSpPr>
        <p:spPr>
          <a:xfrm>
            <a:off x="9706689" y="2240042"/>
            <a:ext cx="4199930" cy="457438"/>
          </a:xfrm>
          <a:prstGeom prst="rect">
            <a:avLst/>
          </a:prstGeom>
          <a:noFill/>
          <a:ln/>
        </p:spPr>
        <p:txBody>
          <a:bodyPr wrap="squar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AI-Augmented</a:t>
            </a:r>
            <a:r>
              <a:rPr lang="en-US" sz="1100" dirty="0">
                <a:solidFill>
                  <a:srgbClr val="272525"/>
                </a:solidFill>
                <a:latin typeface="Inter" pitchFamily="34" charset="0"/>
                <a:ea typeface="Inter" pitchFamily="34" charset="-122"/>
                <a:cs typeface="Inter" pitchFamily="34" charset="-120"/>
              </a:rPr>
              <a:t>: Predictive insights via AI guide decisions, identifying risks/bottlenecks early</a:t>
            </a:r>
            <a:endParaRPr lang="en-US" sz="1100" dirty="0"/>
          </a:p>
        </p:txBody>
      </p:sp>
      <p:sp>
        <p:nvSpPr>
          <p:cNvPr id="9" name="Shape 7"/>
          <p:cNvSpPr/>
          <p:nvPr/>
        </p:nvSpPr>
        <p:spPr>
          <a:xfrm>
            <a:off x="579477" y="2790825"/>
            <a:ext cx="13470017" cy="644128"/>
          </a:xfrm>
          <a:prstGeom prst="rect">
            <a:avLst/>
          </a:prstGeom>
          <a:solidFill>
            <a:srgbClr val="000000">
              <a:alpha val="4000"/>
            </a:srgbClr>
          </a:solidFill>
          <a:ln/>
        </p:spPr>
      </p:sp>
      <p:sp>
        <p:nvSpPr>
          <p:cNvPr id="10" name="Text 8"/>
          <p:cNvSpPr/>
          <p:nvPr/>
        </p:nvSpPr>
        <p:spPr>
          <a:xfrm>
            <a:off x="723900" y="2884170"/>
            <a:ext cx="4199930" cy="228719"/>
          </a:xfrm>
          <a:prstGeom prst="rect">
            <a:avLst/>
          </a:prstGeom>
          <a:noFill/>
          <a:ln/>
        </p:spPr>
        <p:txBody>
          <a:bodyPr wrap="non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2. Sprint Structure</a:t>
            </a:r>
            <a:endParaRPr lang="en-US" sz="1100" dirty="0"/>
          </a:p>
        </p:txBody>
      </p:sp>
      <p:sp>
        <p:nvSpPr>
          <p:cNvPr id="11" name="Text 9"/>
          <p:cNvSpPr/>
          <p:nvPr/>
        </p:nvSpPr>
        <p:spPr>
          <a:xfrm>
            <a:off x="5217200" y="2884170"/>
            <a:ext cx="4196120" cy="228719"/>
          </a:xfrm>
          <a:prstGeom prst="rect">
            <a:avLst/>
          </a:prstGeom>
          <a:noFill/>
          <a:ln/>
        </p:spPr>
        <p:txBody>
          <a:bodyPr wrap="non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Fixed-duration sprints (1–4 weeks)</a:t>
            </a:r>
            <a:endParaRPr lang="en-US" sz="1100" dirty="0"/>
          </a:p>
        </p:txBody>
      </p:sp>
      <p:sp>
        <p:nvSpPr>
          <p:cNvPr id="12" name="Text 10"/>
          <p:cNvSpPr/>
          <p:nvPr/>
        </p:nvSpPr>
        <p:spPr>
          <a:xfrm>
            <a:off x="9706689" y="2884170"/>
            <a:ext cx="4199930" cy="457438"/>
          </a:xfrm>
          <a:prstGeom prst="rect">
            <a:avLst/>
          </a:prstGeom>
          <a:noFill/>
          <a:ln/>
        </p:spPr>
        <p:txBody>
          <a:bodyPr wrap="squar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Hyper-Personalized Micro-Sprints</a:t>
            </a:r>
            <a:r>
              <a:rPr lang="en-US" sz="1100" dirty="0">
                <a:solidFill>
                  <a:srgbClr val="272525"/>
                </a:solidFill>
                <a:latin typeface="Inter" pitchFamily="34" charset="0"/>
                <a:ea typeface="Inter" pitchFamily="34" charset="-122"/>
                <a:cs typeface="Inter" pitchFamily="34" charset="-120"/>
              </a:rPr>
              <a:t> based on real-time team metrics and AI tuning</a:t>
            </a:r>
            <a:endParaRPr lang="en-US" sz="1100" dirty="0"/>
          </a:p>
        </p:txBody>
      </p:sp>
      <p:sp>
        <p:nvSpPr>
          <p:cNvPr id="13" name="Shape 11"/>
          <p:cNvSpPr/>
          <p:nvPr/>
        </p:nvSpPr>
        <p:spPr>
          <a:xfrm>
            <a:off x="579477" y="3434953"/>
            <a:ext cx="13470017" cy="644128"/>
          </a:xfrm>
          <a:prstGeom prst="rect">
            <a:avLst/>
          </a:prstGeom>
          <a:solidFill>
            <a:srgbClr val="FFFFFF">
              <a:alpha val="4000"/>
            </a:srgbClr>
          </a:solidFill>
          <a:ln/>
        </p:spPr>
      </p:sp>
      <p:sp>
        <p:nvSpPr>
          <p:cNvPr id="14" name="Text 12"/>
          <p:cNvSpPr/>
          <p:nvPr/>
        </p:nvSpPr>
        <p:spPr>
          <a:xfrm>
            <a:off x="723900" y="3528298"/>
            <a:ext cx="4199930" cy="228719"/>
          </a:xfrm>
          <a:prstGeom prst="rect">
            <a:avLst/>
          </a:prstGeom>
          <a:noFill/>
          <a:ln/>
        </p:spPr>
        <p:txBody>
          <a:bodyPr wrap="non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3. Workflow Adjustments</a:t>
            </a:r>
            <a:endParaRPr lang="en-US" sz="1100" dirty="0"/>
          </a:p>
        </p:txBody>
      </p:sp>
      <p:sp>
        <p:nvSpPr>
          <p:cNvPr id="15" name="Text 13"/>
          <p:cNvSpPr/>
          <p:nvPr/>
        </p:nvSpPr>
        <p:spPr>
          <a:xfrm>
            <a:off x="5217200" y="3528298"/>
            <a:ext cx="4196120" cy="457438"/>
          </a:xfrm>
          <a:prstGeom prst="rect">
            <a:avLst/>
          </a:prstGeom>
          <a:noFill/>
          <a:ln/>
        </p:spPr>
        <p:txBody>
          <a:bodyPr wrap="squar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Reviewed and adjusted at the end of each sprint (via retrospectives)</a:t>
            </a:r>
            <a:endParaRPr lang="en-US" sz="1100" dirty="0"/>
          </a:p>
        </p:txBody>
      </p:sp>
      <p:sp>
        <p:nvSpPr>
          <p:cNvPr id="16" name="Text 14"/>
          <p:cNvSpPr/>
          <p:nvPr/>
        </p:nvSpPr>
        <p:spPr>
          <a:xfrm>
            <a:off x="9706689" y="3528298"/>
            <a:ext cx="4199930" cy="457438"/>
          </a:xfrm>
          <a:prstGeom prst="rect">
            <a:avLst/>
          </a:prstGeom>
          <a:noFill/>
          <a:ln/>
        </p:spPr>
        <p:txBody>
          <a:bodyPr wrap="squar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Autonomous</a:t>
            </a:r>
            <a:r>
              <a:rPr lang="en-US" sz="1100" dirty="0">
                <a:solidFill>
                  <a:srgbClr val="272525"/>
                </a:solidFill>
                <a:latin typeface="Inter" pitchFamily="34" charset="0"/>
                <a:ea typeface="Inter" pitchFamily="34" charset="-122"/>
                <a:cs typeface="Inter" pitchFamily="34" charset="-120"/>
              </a:rPr>
              <a:t>: AI adjusts workflow continuously based on live data—no need to wait</a:t>
            </a:r>
            <a:endParaRPr lang="en-US" sz="1100" dirty="0"/>
          </a:p>
        </p:txBody>
      </p:sp>
      <p:sp>
        <p:nvSpPr>
          <p:cNvPr id="17" name="Shape 15"/>
          <p:cNvSpPr/>
          <p:nvPr/>
        </p:nvSpPr>
        <p:spPr>
          <a:xfrm>
            <a:off x="579477" y="4079081"/>
            <a:ext cx="13470017" cy="644128"/>
          </a:xfrm>
          <a:prstGeom prst="rect">
            <a:avLst/>
          </a:prstGeom>
          <a:solidFill>
            <a:srgbClr val="000000">
              <a:alpha val="4000"/>
            </a:srgbClr>
          </a:solidFill>
          <a:ln/>
        </p:spPr>
      </p:sp>
      <p:sp>
        <p:nvSpPr>
          <p:cNvPr id="18" name="Text 16"/>
          <p:cNvSpPr/>
          <p:nvPr/>
        </p:nvSpPr>
        <p:spPr>
          <a:xfrm>
            <a:off x="723900" y="4172426"/>
            <a:ext cx="4199930" cy="228719"/>
          </a:xfrm>
          <a:prstGeom prst="rect">
            <a:avLst/>
          </a:prstGeom>
          <a:noFill/>
          <a:ln/>
        </p:spPr>
        <p:txBody>
          <a:bodyPr wrap="non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4. Pipeline Resilience</a:t>
            </a:r>
            <a:endParaRPr lang="en-US" sz="1100" dirty="0"/>
          </a:p>
        </p:txBody>
      </p:sp>
      <p:sp>
        <p:nvSpPr>
          <p:cNvPr id="19" name="Text 17"/>
          <p:cNvSpPr/>
          <p:nvPr/>
        </p:nvSpPr>
        <p:spPr>
          <a:xfrm>
            <a:off x="5217200" y="4172426"/>
            <a:ext cx="4196120" cy="457438"/>
          </a:xfrm>
          <a:prstGeom prst="rect">
            <a:avLst/>
          </a:prstGeom>
          <a:noFill/>
          <a:ln/>
        </p:spPr>
        <p:txBody>
          <a:bodyPr wrap="squar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Manual CI/CD management, error-prone, dependent on DevOps</a:t>
            </a:r>
            <a:endParaRPr lang="en-US" sz="1100" dirty="0"/>
          </a:p>
        </p:txBody>
      </p:sp>
      <p:sp>
        <p:nvSpPr>
          <p:cNvPr id="20" name="Text 18"/>
          <p:cNvSpPr/>
          <p:nvPr/>
        </p:nvSpPr>
        <p:spPr>
          <a:xfrm>
            <a:off x="9706689" y="4172426"/>
            <a:ext cx="4199930" cy="457438"/>
          </a:xfrm>
          <a:prstGeom prst="rect">
            <a:avLst/>
          </a:prstGeom>
          <a:noFill/>
          <a:ln/>
        </p:spPr>
        <p:txBody>
          <a:bodyPr wrap="squar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Self-Healing Pipelines</a:t>
            </a:r>
            <a:r>
              <a:rPr lang="en-US" sz="1100" dirty="0">
                <a:solidFill>
                  <a:srgbClr val="272525"/>
                </a:solidFill>
                <a:latin typeface="Inter" pitchFamily="34" charset="0"/>
                <a:ea typeface="Inter" pitchFamily="34" charset="-122"/>
                <a:cs typeface="Inter" pitchFamily="34" charset="-120"/>
              </a:rPr>
              <a:t>: Auto-detect and fix issues in CI/CD with intelligent optimization</a:t>
            </a:r>
            <a:endParaRPr lang="en-US" sz="1100" dirty="0"/>
          </a:p>
        </p:txBody>
      </p:sp>
      <p:sp>
        <p:nvSpPr>
          <p:cNvPr id="21" name="Shape 19"/>
          <p:cNvSpPr/>
          <p:nvPr/>
        </p:nvSpPr>
        <p:spPr>
          <a:xfrm>
            <a:off x="579477" y="4723209"/>
            <a:ext cx="13470017" cy="644128"/>
          </a:xfrm>
          <a:prstGeom prst="rect">
            <a:avLst/>
          </a:prstGeom>
          <a:solidFill>
            <a:srgbClr val="FFFFFF">
              <a:alpha val="4000"/>
            </a:srgbClr>
          </a:solidFill>
          <a:ln/>
        </p:spPr>
      </p:sp>
      <p:sp>
        <p:nvSpPr>
          <p:cNvPr id="22" name="Text 20"/>
          <p:cNvSpPr/>
          <p:nvPr/>
        </p:nvSpPr>
        <p:spPr>
          <a:xfrm>
            <a:off x="723900" y="4816554"/>
            <a:ext cx="4199930" cy="228719"/>
          </a:xfrm>
          <a:prstGeom prst="rect">
            <a:avLst/>
          </a:prstGeom>
          <a:noFill/>
          <a:ln/>
        </p:spPr>
        <p:txBody>
          <a:bodyPr wrap="non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5. Collaboration Model</a:t>
            </a:r>
            <a:endParaRPr lang="en-US" sz="1100" dirty="0"/>
          </a:p>
        </p:txBody>
      </p:sp>
      <p:sp>
        <p:nvSpPr>
          <p:cNvPr id="23" name="Text 21"/>
          <p:cNvSpPr/>
          <p:nvPr/>
        </p:nvSpPr>
        <p:spPr>
          <a:xfrm>
            <a:off x="5217200" y="4816554"/>
            <a:ext cx="4196120" cy="228719"/>
          </a:xfrm>
          <a:prstGeom prst="rect">
            <a:avLst/>
          </a:prstGeom>
          <a:noFill/>
          <a:ln/>
        </p:spPr>
        <p:txBody>
          <a:bodyPr wrap="non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Human team collaboration via stand-ups, tools, retrospectives</a:t>
            </a:r>
            <a:endParaRPr lang="en-US" sz="1100" dirty="0"/>
          </a:p>
        </p:txBody>
      </p:sp>
      <p:sp>
        <p:nvSpPr>
          <p:cNvPr id="24" name="Text 22"/>
          <p:cNvSpPr/>
          <p:nvPr/>
        </p:nvSpPr>
        <p:spPr>
          <a:xfrm>
            <a:off x="9706689" y="4816554"/>
            <a:ext cx="4199930" cy="457438"/>
          </a:xfrm>
          <a:prstGeom prst="rect">
            <a:avLst/>
          </a:prstGeom>
          <a:noFill/>
          <a:ln/>
        </p:spPr>
        <p:txBody>
          <a:bodyPr wrap="squar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Agentic AI Collaboration</a:t>
            </a:r>
            <a:r>
              <a:rPr lang="en-US" sz="1100" dirty="0">
                <a:solidFill>
                  <a:srgbClr val="272525"/>
                </a:solidFill>
                <a:latin typeface="Inter" pitchFamily="34" charset="0"/>
                <a:ea typeface="Inter" pitchFamily="34" charset="-122"/>
                <a:cs typeface="Inter" pitchFamily="34" charset="-120"/>
              </a:rPr>
              <a:t>: AI agents co-work on code, testing, and compliance, reducing human fatigue</a:t>
            </a:r>
            <a:endParaRPr lang="en-US" sz="1100" dirty="0"/>
          </a:p>
        </p:txBody>
      </p:sp>
      <p:sp>
        <p:nvSpPr>
          <p:cNvPr id="25" name="Shape 23"/>
          <p:cNvSpPr/>
          <p:nvPr/>
        </p:nvSpPr>
        <p:spPr>
          <a:xfrm>
            <a:off x="579477" y="5367338"/>
            <a:ext cx="13470017" cy="644128"/>
          </a:xfrm>
          <a:prstGeom prst="rect">
            <a:avLst/>
          </a:prstGeom>
          <a:solidFill>
            <a:srgbClr val="000000">
              <a:alpha val="4000"/>
            </a:srgbClr>
          </a:solidFill>
          <a:ln/>
        </p:spPr>
      </p:sp>
      <p:sp>
        <p:nvSpPr>
          <p:cNvPr id="26" name="Text 24"/>
          <p:cNvSpPr/>
          <p:nvPr/>
        </p:nvSpPr>
        <p:spPr>
          <a:xfrm>
            <a:off x="723900" y="5460683"/>
            <a:ext cx="4199930" cy="228719"/>
          </a:xfrm>
          <a:prstGeom prst="rect">
            <a:avLst/>
          </a:prstGeom>
          <a:noFill/>
          <a:ln/>
        </p:spPr>
        <p:txBody>
          <a:bodyPr wrap="non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6. Human Involvement</a:t>
            </a:r>
            <a:endParaRPr lang="en-US" sz="1100" dirty="0"/>
          </a:p>
        </p:txBody>
      </p:sp>
      <p:sp>
        <p:nvSpPr>
          <p:cNvPr id="27" name="Text 25"/>
          <p:cNvSpPr/>
          <p:nvPr/>
        </p:nvSpPr>
        <p:spPr>
          <a:xfrm>
            <a:off x="5217200" y="5460683"/>
            <a:ext cx="4196120" cy="228719"/>
          </a:xfrm>
          <a:prstGeom prst="rect">
            <a:avLst/>
          </a:prstGeom>
          <a:noFill/>
          <a:ln/>
        </p:spPr>
        <p:txBody>
          <a:bodyPr wrap="non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Central role in all processes, with manual decision-making</a:t>
            </a:r>
            <a:endParaRPr lang="en-US" sz="1100" dirty="0"/>
          </a:p>
        </p:txBody>
      </p:sp>
      <p:sp>
        <p:nvSpPr>
          <p:cNvPr id="28" name="Text 26"/>
          <p:cNvSpPr/>
          <p:nvPr/>
        </p:nvSpPr>
        <p:spPr>
          <a:xfrm>
            <a:off x="9706689" y="5460683"/>
            <a:ext cx="4199930" cy="457438"/>
          </a:xfrm>
          <a:prstGeom prst="rect">
            <a:avLst/>
          </a:prstGeom>
          <a:noFill/>
          <a:ln/>
        </p:spPr>
        <p:txBody>
          <a:bodyPr wrap="squar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Human-Machine Symbiosis</a:t>
            </a:r>
            <a:r>
              <a:rPr lang="en-US" sz="1100" dirty="0">
                <a:solidFill>
                  <a:srgbClr val="272525"/>
                </a:solidFill>
                <a:latin typeface="Inter" pitchFamily="34" charset="0"/>
                <a:ea typeface="Inter" pitchFamily="34" charset="-122"/>
                <a:cs typeface="Inter" pitchFamily="34" charset="-120"/>
              </a:rPr>
              <a:t>: Humans lead creatively, AI assists on repetitive/intensive tasks</a:t>
            </a:r>
            <a:endParaRPr lang="en-US" sz="1100" dirty="0"/>
          </a:p>
        </p:txBody>
      </p:sp>
      <p:sp>
        <p:nvSpPr>
          <p:cNvPr id="29" name="Shape 27"/>
          <p:cNvSpPr/>
          <p:nvPr/>
        </p:nvSpPr>
        <p:spPr>
          <a:xfrm>
            <a:off x="579477" y="6011466"/>
            <a:ext cx="13470017" cy="644128"/>
          </a:xfrm>
          <a:prstGeom prst="rect">
            <a:avLst/>
          </a:prstGeom>
          <a:solidFill>
            <a:srgbClr val="FFFFFF">
              <a:alpha val="4000"/>
            </a:srgbClr>
          </a:solidFill>
          <a:ln/>
        </p:spPr>
      </p:sp>
      <p:sp>
        <p:nvSpPr>
          <p:cNvPr id="30" name="Text 28"/>
          <p:cNvSpPr/>
          <p:nvPr/>
        </p:nvSpPr>
        <p:spPr>
          <a:xfrm>
            <a:off x="723900" y="6104811"/>
            <a:ext cx="4199930" cy="228719"/>
          </a:xfrm>
          <a:prstGeom prst="rect">
            <a:avLst/>
          </a:prstGeom>
          <a:noFill/>
          <a:ln/>
        </p:spPr>
        <p:txBody>
          <a:bodyPr wrap="non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7. Transparency &amp; Documentation</a:t>
            </a:r>
            <a:endParaRPr lang="en-US" sz="1100" dirty="0"/>
          </a:p>
        </p:txBody>
      </p:sp>
      <p:sp>
        <p:nvSpPr>
          <p:cNvPr id="31" name="Text 29"/>
          <p:cNvSpPr/>
          <p:nvPr/>
        </p:nvSpPr>
        <p:spPr>
          <a:xfrm>
            <a:off x="5217200" y="6104811"/>
            <a:ext cx="4196120" cy="457438"/>
          </a:xfrm>
          <a:prstGeom prst="rect">
            <a:avLst/>
          </a:prstGeom>
          <a:noFill/>
          <a:ln/>
        </p:spPr>
        <p:txBody>
          <a:bodyPr wrap="squar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Often relies on JIRA, Confluence, and manual updates for traceability</a:t>
            </a:r>
            <a:endParaRPr lang="en-US" sz="1100" dirty="0"/>
          </a:p>
        </p:txBody>
      </p:sp>
      <p:sp>
        <p:nvSpPr>
          <p:cNvPr id="32" name="Text 30"/>
          <p:cNvSpPr/>
          <p:nvPr/>
        </p:nvSpPr>
        <p:spPr>
          <a:xfrm>
            <a:off x="9706689" y="6104811"/>
            <a:ext cx="4199930" cy="457438"/>
          </a:xfrm>
          <a:prstGeom prst="rect">
            <a:avLst/>
          </a:prstGeom>
          <a:noFill/>
          <a:ln/>
        </p:spPr>
        <p:txBody>
          <a:bodyPr wrap="square" lIns="0" tIns="0" rIns="0" bIns="0" rtlCol="0" anchor="t"/>
          <a:lstStyle/>
          <a:p>
            <a:pPr marL="0" indent="0" algn="l">
              <a:lnSpc>
                <a:spcPts val="1800"/>
              </a:lnSpc>
              <a:buNone/>
            </a:pPr>
            <a:r>
              <a:rPr lang="en-US" sz="1100" b="1" dirty="0">
                <a:solidFill>
                  <a:srgbClr val="272525"/>
                </a:solidFill>
                <a:latin typeface="Inter" pitchFamily="34" charset="0"/>
                <a:ea typeface="Inter" pitchFamily="34" charset="-122"/>
                <a:cs typeface="Inter" pitchFamily="34" charset="-120"/>
              </a:rPr>
              <a:t>Blockchain-Backed Governance</a:t>
            </a:r>
            <a:r>
              <a:rPr lang="en-US" sz="1100" dirty="0">
                <a:solidFill>
                  <a:srgbClr val="272525"/>
                </a:solidFill>
                <a:latin typeface="Inter" pitchFamily="34" charset="0"/>
                <a:ea typeface="Inter" pitchFamily="34" charset="-122"/>
                <a:cs typeface="Inter" pitchFamily="34" charset="-120"/>
              </a:rPr>
              <a:t>: Real-time, immutable records of decisions and progress</a:t>
            </a:r>
            <a:endParaRPr lang="en-US" sz="1100" dirty="0"/>
          </a:p>
        </p:txBody>
      </p:sp>
      <p:sp>
        <p:nvSpPr>
          <p:cNvPr id="33" name="Text 31"/>
          <p:cNvSpPr/>
          <p:nvPr/>
        </p:nvSpPr>
        <p:spPr>
          <a:xfrm>
            <a:off x="571857" y="6824067"/>
            <a:ext cx="13486686" cy="457438"/>
          </a:xfrm>
          <a:prstGeom prst="rect">
            <a:avLst/>
          </a:prstGeom>
          <a:noFill/>
          <a:ln/>
        </p:spPr>
        <p:txBody>
          <a:bodyPr wrap="square" lIns="0" tIns="0" rIns="0" bIns="0" rtlCol="0" anchor="t"/>
          <a:lstStyle/>
          <a:p>
            <a:pPr marL="0" indent="0" algn="l">
              <a:lnSpc>
                <a:spcPts val="1800"/>
              </a:lnSpc>
              <a:buNone/>
            </a:pPr>
            <a:r>
              <a:rPr lang="en-US" sz="1100" dirty="0">
                <a:solidFill>
                  <a:srgbClr val="272525"/>
                </a:solidFill>
                <a:latin typeface="Inter" pitchFamily="34" charset="0"/>
                <a:ea typeface="Inter" pitchFamily="34" charset="-122"/>
                <a:cs typeface="Inter" pitchFamily="34" charset="-120"/>
              </a:rPr>
              <a:t>MetaFlow-SDF promises to revolutionize software development by minimizing manual overhead, maximizing efficiency, and enhancing system resilience through AI and blockchain integration. This paradigm shift will allow development teams to focus on innovation and complex problem-solving, rather than repetitive tasks.</a:t>
            </a:r>
            <a:endParaRPr lang="en-US" sz="1100" dirty="0"/>
          </a:p>
        </p:txBody>
      </p:sp>
      <p:sp>
        <p:nvSpPr>
          <p:cNvPr id="34" name="Shape 32"/>
          <p:cNvSpPr/>
          <p:nvPr/>
        </p:nvSpPr>
        <p:spPr>
          <a:xfrm>
            <a:off x="571857" y="7453074"/>
            <a:ext cx="228719" cy="228719"/>
          </a:xfrm>
          <a:prstGeom prst="roundRect">
            <a:avLst>
              <a:gd name="adj" fmla="val 39975191"/>
            </a:avLst>
          </a:prstGeom>
          <a:noFill/>
          <a:ln w="7620">
            <a:solidFill>
              <a:srgbClr val="FFFFFF"/>
            </a:solidFill>
            <a:prstDash val="solid"/>
          </a:ln>
        </p:spPr>
      </p:sp>
      <p:sp>
        <p:nvSpPr>
          <p:cNvPr id="36" name="Text 33"/>
          <p:cNvSpPr/>
          <p:nvPr/>
        </p:nvSpPr>
        <p:spPr>
          <a:xfrm>
            <a:off x="872014" y="7442359"/>
            <a:ext cx="2041327" cy="250150"/>
          </a:xfrm>
          <a:prstGeom prst="rect">
            <a:avLst/>
          </a:prstGeom>
          <a:noFill/>
          <a:ln/>
        </p:spPr>
        <p:txBody>
          <a:bodyPr wrap="none" lIns="0" tIns="0" rIns="0" bIns="0" rtlCol="0" anchor="t"/>
          <a:lstStyle/>
          <a:p>
            <a:pPr marL="0" indent="0" algn="l">
              <a:lnSpc>
                <a:spcPts val="1950"/>
              </a:lnSpc>
              <a:buNone/>
            </a:pPr>
            <a:endParaRPr lang="en-US" sz="1400" dirty="0"/>
          </a:p>
        </p:txBody>
      </p:sp>
      <p:pic>
        <p:nvPicPr>
          <p:cNvPr id="38" name="Picture 37">
            <a:extLst>
              <a:ext uri="{FF2B5EF4-FFF2-40B4-BE49-F238E27FC236}">
                <a16:creationId xmlns:a16="http://schemas.microsoft.com/office/drawing/2014/main" id="{231FD56A-0476-DD09-FB2E-10E3C3F6C7B7}"/>
              </a:ext>
            </a:extLst>
          </p:cNvPr>
          <p:cNvPicPr>
            <a:picLocks noChangeAspect="1"/>
          </p:cNvPicPr>
          <p:nvPr/>
        </p:nvPicPr>
        <p:blipFill>
          <a:blip r:embed="rId3"/>
          <a:stretch>
            <a:fillRect/>
          </a:stretch>
        </p:blipFill>
        <p:spPr>
          <a:xfrm>
            <a:off x="10925018" y="7714654"/>
            <a:ext cx="3619814" cy="4267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307</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Petrona Bold</vt:lpstr>
      <vt:lpstr>Inter</vt:lpstr>
      <vt:lpstr>Arial</vt:lpstr>
      <vt:lpstr>Office Theme</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Seema Shaikh</cp:lastModifiedBy>
  <cp:revision>2</cp:revision>
  <dcterms:created xsi:type="dcterms:W3CDTF">2025-06-17T11:38:07Z</dcterms:created>
  <dcterms:modified xsi:type="dcterms:W3CDTF">2025-06-17T11:41:43Z</dcterms:modified>
</cp:coreProperties>
</file>