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60" r:id="rId9"/>
    <p:sldId id="263" r:id="rId10"/>
    <p:sldId id="264" r:id="rId11"/>
    <p:sldId id="269" r:id="rId12"/>
    <p:sldId id="265" r:id="rId13"/>
    <p:sldId id="271" r:id="rId14"/>
    <p:sldId id="266" r:id="rId15"/>
    <p:sldId id="289" r:id="rId16"/>
    <p:sldId id="290" r:id="rId17"/>
    <p:sldId id="292" r:id="rId18"/>
    <p:sldId id="291" r:id="rId19"/>
    <p:sldId id="267" r:id="rId20"/>
    <p:sldId id="268" r:id="rId21"/>
    <p:sldId id="270" r:id="rId22"/>
    <p:sldId id="294" r:id="rId23"/>
    <p:sldId id="293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3" r:id="rId35"/>
    <p:sldId id="284" r:id="rId36"/>
    <p:sldId id="281" r:id="rId37"/>
    <p:sldId id="285" r:id="rId38"/>
    <p:sldId id="28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ECBFE-68E3-4D81-B8C0-2EFFBD5AA954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23723-526A-4AB9-8088-1689DF07B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47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23723-526A-4AB9-8088-1689DF07BB8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25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89CDB8B2-371E-4687-8CC9-8F8C8276EEEE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5A63-38A6-47AD-8066-B3BABF7380AC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3C2-DAB8-479D-A2B8-171946D22024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2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28D6-E14A-4177-9F98-506CB98CE66B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90EC-CF53-4270-AEF3-BCBE2E8A4E7E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1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E17F-1B3C-4B81-880E-6180EBFA5A10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21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9059-446F-418E-97E7-670834E4A5B7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6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6D0D-2AFC-48D9-88EB-5CFF6F96A602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7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AE1-D77C-4778-B289-E2891FED48EA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8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95AD-2396-4802-95CE-78526AC09EAF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1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A963-90CB-4C4F-9D1A-D91C1E13D1A6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8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6552" y="2143654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43655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EC5A-19C0-4723-8184-FB711FA5298D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3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C01-67BB-4920-B87F-45BDC4B2EB09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BCB3-C032-4446-B2B1-802997217B04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A184-7052-4ABF-B26D-65384E7F6CB5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3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D604-3427-4202-8B61-DF07A4777C03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3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CCF-8433-4A79-8BB2-DF0E8D3BA0AD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B54276-975E-4F9D-8B5B-9D61753EC7BA}" type="datetime1">
              <a:rPr lang="en-US" altLang="zh-TW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4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基本枚舉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2015 </a:t>
            </a:r>
            <a:r>
              <a:rPr lang="zh-TW" altLang="en-US"/>
              <a:t>交大競技程式暑期訓練營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修正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1.</a:t>
            </a:r>
            <a:r>
              <a:rPr lang="zh-TW" altLang="en-US" smtClean="0"/>
              <a:t> 找</a:t>
            </a:r>
            <a:r>
              <a:rPr lang="en-US" altLang="zh-TW" smtClean="0"/>
              <a:t>3</a:t>
            </a:r>
            <a:r>
              <a:rPr lang="zh-TW" altLang="en-US" smtClean="0"/>
              <a:t>次</a:t>
            </a:r>
            <a:r>
              <a:rPr lang="en-US" altLang="zh-TW" smtClean="0"/>
              <a:t>AB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 更好的解法：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先找</a:t>
            </a:r>
            <a:r>
              <a:rPr lang="en-US" altLang="zh-TW" smtClean="0"/>
              <a:t>AB</a:t>
            </a:r>
            <a:r>
              <a:rPr lang="zh-TW" altLang="en-US" smtClean="0"/>
              <a:t>再找</a:t>
            </a:r>
            <a:r>
              <a:rPr lang="en-US" altLang="zh-TW" smtClean="0"/>
              <a:t>BA</a:t>
            </a:r>
            <a:r>
              <a:rPr lang="zh-TW" altLang="en-US"/>
              <a:t>、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先找</a:t>
            </a:r>
            <a:r>
              <a:rPr lang="en-US" altLang="zh-TW" smtClean="0"/>
              <a:t>BA(</a:t>
            </a:r>
            <a:r>
              <a:rPr lang="zh-TW" altLang="en-US" smtClean="0"/>
              <a:t>前面的</a:t>
            </a:r>
            <a:r>
              <a:rPr lang="en-US" altLang="zh-TW" smtClean="0"/>
              <a:t>A</a:t>
            </a:r>
            <a:r>
              <a:rPr lang="zh-TW" altLang="en-US" smtClean="0"/>
              <a:t>跟</a:t>
            </a:r>
            <a:r>
              <a:rPr lang="en-US" altLang="zh-TW" smtClean="0"/>
              <a:t>B</a:t>
            </a:r>
            <a:r>
              <a:rPr lang="zh-TW" altLang="en-US" smtClean="0"/>
              <a:t>就先給</a:t>
            </a:r>
            <a:r>
              <a:rPr lang="en-US" altLang="zh-TW" smtClean="0"/>
              <a:t>BA</a:t>
            </a:r>
            <a:r>
              <a:rPr lang="zh-TW" altLang="en-US" smtClean="0"/>
              <a:t>了</a:t>
            </a:r>
            <a:r>
              <a:rPr lang="en-US" altLang="zh-TW" smtClean="0"/>
              <a:t>)</a:t>
            </a:r>
            <a:r>
              <a:rPr lang="zh-TW" altLang="en-US" smtClean="0"/>
              <a:t>再找</a:t>
            </a:r>
            <a:r>
              <a:rPr lang="en-US" altLang="zh-TW" smtClean="0"/>
              <a:t>AB</a:t>
            </a:r>
          </a:p>
          <a:p>
            <a:r>
              <a:rPr lang="en-US" altLang="zh-TW" smtClean="0"/>
              <a:t>3.</a:t>
            </a:r>
            <a:r>
              <a:rPr lang="zh-TW" altLang="en-US" smtClean="0"/>
              <a:t> </a:t>
            </a:r>
            <a:r>
              <a:rPr lang="en-US" altLang="zh-TW" smtClean="0"/>
              <a:t>Your solution :)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要枚舉什麼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有些題目會困擾在不知道要枚舉什麼</a:t>
            </a:r>
            <a:endParaRPr lang="en-US" altLang="zh-TW" smtClean="0"/>
          </a:p>
          <a:p>
            <a:r>
              <a:rPr lang="en-US" altLang="zh-TW" smtClean="0"/>
              <a:t>B</a:t>
            </a:r>
            <a:r>
              <a:rPr lang="en-US" altLang="zh-TW"/>
              <a:t>. ZgukistringZ</a:t>
            </a:r>
            <a:br>
              <a:rPr lang="en-US" altLang="zh-TW"/>
            </a:br>
            <a:r>
              <a:rPr lang="en-US" altLang="zh-TW"/>
              <a:t>Codeforces Round #307 (Div. 2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zh-TW" altLang="en-US" smtClean="0"/>
              <a:t>給你</a:t>
            </a:r>
            <a:r>
              <a:rPr lang="en-US" altLang="zh-TW" smtClean="0"/>
              <a:t>3</a:t>
            </a:r>
            <a:r>
              <a:rPr lang="zh-TW" altLang="en-US" smtClean="0"/>
              <a:t>個字串</a:t>
            </a:r>
            <a:r>
              <a:rPr lang="en-US" altLang="zh-TW" smtClean="0"/>
              <a:t>a, b, c</a:t>
            </a:r>
            <a:r>
              <a:rPr lang="zh-TW" altLang="en-US" smtClean="0"/>
              <a:t>，長度均不大於</a:t>
            </a:r>
            <a:r>
              <a:rPr lang="en-US" altLang="zh-TW" smtClean="0"/>
              <a:t>10</a:t>
            </a:r>
            <a:r>
              <a:rPr lang="zh-TW" altLang="en-US" smtClean="0"/>
              <a:t>萬，我們可以隨便更動</a:t>
            </a:r>
            <a:r>
              <a:rPr lang="zh-TW" altLang="en-US"/>
              <a:t>字</a:t>
            </a:r>
            <a:r>
              <a:rPr lang="zh-TW" altLang="en-US" smtClean="0"/>
              <a:t>串</a:t>
            </a:r>
            <a:r>
              <a:rPr lang="en-US" altLang="zh-TW" smtClean="0"/>
              <a:t>a</a:t>
            </a:r>
            <a:r>
              <a:rPr lang="zh-TW" altLang="en-US" smtClean="0"/>
              <a:t>中的字元順序，請問</a:t>
            </a:r>
            <a:r>
              <a:rPr lang="en-US" altLang="zh-TW" smtClean="0"/>
              <a:t>a'</a:t>
            </a:r>
            <a:r>
              <a:rPr lang="zh-TW" altLang="en-US" smtClean="0"/>
              <a:t>最多有幾個為</a:t>
            </a:r>
            <a:r>
              <a:rPr lang="en-US" altLang="zh-TW" smtClean="0"/>
              <a:t>b</a:t>
            </a:r>
            <a:r>
              <a:rPr lang="zh-TW" altLang="en-US" smtClean="0"/>
              <a:t>或</a:t>
            </a:r>
            <a:r>
              <a:rPr lang="en-US" altLang="zh-TW" smtClean="0"/>
              <a:t>c</a:t>
            </a:r>
            <a:r>
              <a:rPr lang="zh-TW" altLang="en-US" smtClean="0"/>
              <a:t>的子字串</a:t>
            </a:r>
            <a:r>
              <a:rPr lang="en-US" altLang="zh-TW" smtClean="0"/>
              <a:t>(</a:t>
            </a:r>
            <a:r>
              <a:rPr lang="zh-TW" altLang="en-US" smtClean="0"/>
              <a:t>子字串不可重疊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解法：紀錄</a:t>
            </a:r>
            <a:r>
              <a:rPr lang="en-US" altLang="zh-TW" smtClean="0"/>
              <a:t>a, b, c</a:t>
            </a:r>
            <a:r>
              <a:rPr lang="zh-TW" altLang="en-US" smtClean="0"/>
              <a:t>字串中 </a:t>
            </a:r>
            <a:r>
              <a:rPr lang="en-US" altLang="zh-TW" smtClean="0"/>
              <a:t>'a' ~ 'z' </a:t>
            </a:r>
            <a:r>
              <a:rPr lang="zh-TW" altLang="en-US" smtClean="0"/>
              <a:t>各出現幾次，枚舉有幾個字串</a:t>
            </a:r>
            <a:r>
              <a:rPr lang="en-US" altLang="zh-TW" smtClean="0"/>
              <a:t>b</a:t>
            </a:r>
            <a:r>
              <a:rPr lang="zh-TW" altLang="en-US" smtClean="0"/>
              <a:t>，再看能分多少</a:t>
            </a:r>
            <a:r>
              <a:rPr lang="en-US" altLang="zh-TW" smtClean="0"/>
              <a:t>c</a:t>
            </a:r>
            <a:r>
              <a:rPr lang="zh-TW" altLang="en-US" smtClean="0"/>
              <a:t>字串。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不定長度的枚舉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不定長度的枚舉</a:t>
            </a:r>
            <a:endParaRPr lang="zh-TW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有時候要枚舉的物件數量可能不同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/>
              <a:t>a = {1, 7, 13, 12, 5, 9, </a:t>
            </a:r>
            <a:r>
              <a:rPr lang="en-US" altLang="zh-TW" smtClean="0"/>
              <a:t>16, 2</a:t>
            </a:r>
            <a:r>
              <a:rPr lang="en-US" altLang="zh-TW"/>
              <a:t>, 12, 11, 15, 9, 8, 45</a:t>
            </a:r>
            <a:r>
              <a:rPr lang="en-US" altLang="zh-TW" smtClean="0"/>
              <a:t>}</a:t>
            </a:r>
            <a:br>
              <a:rPr lang="en-US" altLang="zh-TW" smtClean="0"/>
            </a:br>
            <a:r>
              <a:rPr lang="zh-TW" altLang="en-US" smtClean="0"/>
              <a:t>請問從</a:t>
            </a:r>
            <a:r>
              <a:rPr lang="en-US" altLang="zh-TW" smtClean="0"/>
              <a:t>a</a:t>
            </a:r>
            <a:r>
              <a:rPr lang="zh-TW" altLang="en-US" smtClean="0"/>
              <a:t>集合中取任意個數、總和是</a:t>
            </a:r>
            <a:r>
              <a:rPr lang="en-US" altLang="zh-TW" smtClean="0"/>
              <a:t>20</a:t>
            </a:r>
            <a:r>
              <a:rPr lang="zh-TW" altLang="en-US" smtClean="0"/>
              <a:t>的可能有幾種</a:t>
            </a:r>
            <a:r>
              <a:rPr lang="en-US" altLang="zh-TW" smtClean="0"/>
              <a:t>?</a:t>
            </a:r>
          </a:p>
          <a:p>
            <a:r>
              <a:rPr lang="zh-TW" altLang="en-US" smtClean="0"/>
              <a:t>或是有時候有太多東西要枚舉了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一間餐廳有</a:t>
            </a:r>
            <a:r>
              <a:rPr lang="en-US" altLang="zh-TW" smtClean="0"/>
              <a:t>16</a:t>
            </a:r>
            <a:r>
              <a:rPr lang="zh-TW" altLang="en-US" smtClean="0"/>
              <a:t>道菜，每道菜我可以選擇要點或不點，我可以在預算下吃到幾組可能的菜餚組合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16</a:t>
            </a:r>
            <a:r>
              <a:rPr lang="zh-TW" altLang="en-US" smtClean="0"/>
              <a:t>層</a:t>
            </a:r>
            <a:r>
              <a:rPr lang="en-US" altLang="zh-TW" smtClean="0"/>
              <a:t>for</a:t>
            </a:r>
            <a:r>
              <a:rPr lang="zh-TW" altLang="en-US" smtClean="0"/>
              <a:t>迴圈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遞迴枚舉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在這類問題中，你會發現你一直面臨類似的情況、你也會按照類似的模式做出選擇</a:t>
            </a:r>
            <a:endParaRPr lang="en-US" altLang="zh-TW" smtClean="0"/>
          </a:p>
          <a:p>
            <a:r>
              <a:rPr lang="zh-TW" altLang="en-US" smtClean="0"/>
              <a:t>我們先從簡單的費氏數列</a:t>
            </a:r>
            <a:r>
              <a:rPr lang="en-US" altLang="zh-TW" smtClean="0"/>
              <a:t>(Fibonacci Numbers)</a:t>
            </a:r>
            <a:r>
              <a:rPr lang="zh-TW" altLang="en-US" smtClean="0"/>
              <a:t>開始</a:t>
            </a:r>
            <a:r>
              <a:rPr lang="en-US" altLang="zh-TW" smtClean="0"/>
              <a:t>~</a:t>
            </a:r>
          </a:p>
          <a:p>
            <a:r>
              <a:rPr lang="en-US" altLang="zh-TW"/>
              <a:t>0, 1, 1, 2, 3, 5, 8, 13, 21, 34, 55, 89, 144, 233, 377, ...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費氏數列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0, 1, 1, 2, 3, 5, 8, 13, 21, 34, 55, 89, 144, 233, 377, ...</a:t>
            </a:r>
          </a:p>
          <a:p>
            <a:r>
              <a:rPr lang="zh-TW" altLang="en-US" smtClean="0"/>
              <a:t>令 </a:t>
            </a:r>
            <a:r>
              <a:rPr lang="en-US" altLang="zh-TW" smtClean="0"/>
              <a:t>fib(n) </a:t>
            </a:r>
            <a:r>
              <a:rPr lang="zh-TW" altLang="en-US" smtClean="0"/>
              <a:t>為費氏數列的第</a:t>
            </a:r>
            <a:r>
              <a:rPr lang="en-US" altLang="zh-TW" smtClean="0"/>
              <a:t>n</a:t>
            </a:r>
            <a:r>
              <a:rPr lang="zh-TW" altLang="en-US"/>
              <a:t>項</a:t>
            </a:r>
            <a:r>
              <a:rPr lang="zh-TW" altLang="en-US" smtClean="0"/>
              <a:t>，則：</a:t>
            </a:r>
            <a:endParaRPr lang="en-US" altLang="zh-TW" smtClean="0"/>
          </a:p>
          <a:p>
            <a:r>
              <a:rPr lang="en-US" altLang="zh-TW" smtClean="0"/>
              <a:t>fib(0) = 0;</a:t>
            </a:r>
          </a:p>
          <a:p>
            <a:r>
              <a:rPr lang="en-US" altLang="zh-TW" smtClean="0"/>
              <a:t>fib(1) = 1;</a:t>
            </a:r>
          </a:p>
          <a:p>
            <a:r>
              <a:rPr lang="en-US" altLang="zh-TW" smtClean="0">
                <a:solidFill>
                  <a:srgbClr val="FFFF00"/>
                </a:solidFill>
              </a:rPr>
              <a:t>fib(n) = fib(n - 1) +</a:t>
            </a:r>
            <a:r>
              <a:rPr lang="zh-TW" altLang="en-US" smtClean="0">
                <a:solidFill>
                  <a:srgbClr val="FFFF00"/>
                </a:solidFill>
              </a:rPr>
              <a:t> </a:t>
            </a:r>
            <a:r>
              <a:rPr lang="en-US" altLang="zh-TW" smtClean="0">
                <a:solidFill>
                  <a:srgbClr val="FFFF00"/>
                </a:solidFill>
              </a:rPr>
              <a:t>fib(n - 2);	// if n &gt; 1</a:t>
            </a: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費氏數列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fib(n) = fib(n - 1) +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fib(n - 2</a:t>
            </a:r>
            <a:r>
              <a:rPr lang="en-US" altLang="zh-TW" smtClean="0">
                <a:solidFill>
                  <a:srgbClr val="FFFF00"/>
                </a:solidFill>
              </a:rPr>
              <a:t>);</a:t>
            </a:r>
          </a:p>
          <a:p>
            <a:r>
              <a:rPr lang="zh-TW" altLang="en-US" smtClean="0"/>
              <a:t>舉例：</a:t>
            </a:r>
            <a:r>
              <a:rPr lang="en-US" altLang="zh-TW" smtClean="0"/>
              <a:t>fib(5)</a:t>
            </a:r>
          </a:p>
          <a:p>
            <a:r>
              <a:rPr lang="en-US" altLang="zh-TW" smtClean="0"/>
              <a:t>fib(5) = </a:t>
            </a:r>
            <a:r>
              <a:rPr lang="en-US" altLang="zh-TW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fib(4) + fib(3)</a:t>
            </a:r>
          </a:p>
          <a:p>
            <a:r>
              <a:rPr lang="zh-TW" altLang="en-US" smtClean="0"/>
              <a:t>　　　</a:t>
            </a:r>
            <a:r>
              <a:rPr lang="en-US" altLang="zh-TW" smtClean="0"/>
              <a:t>= </a:t>
            </a:r>
            <a:r>
              <a:rPr lang="en-US" altLang="zh-TW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fib(3) + fib(2) </a:t>
            </a:r>
            <a:r>
              <a:rPr lang="en-US" altLang="zh-TW" smtClean="0"/>
              <a:t>+ </a:t>
            </a:r>
            <a:r>
              <a:rPr lang="en-US" altLang="zh-TW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fib(2) + fib(1)</a:t>
            </a:r>
          </a:p>
          <a:p>
            <a:r>
              <a:rPr lang="zh-TW" altLang="en-US"/>
              <a:t>　</a:t>
            </a:r>
            <a:r>
              <a:rPr lang="zh-TW" altLang="en-US" smtClean="0"/>
              <a:t>　　</a:t>
            </a:r>
            <a:r>
              <a:rPr lang="en-US" altLang="zh-TW" smtClean="0"/>
              <a:t>= </a:t>
            </a:r>
            <a:r>
              <a:rPr lang="en-US" altLang="zh-TW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fib(2) + fib(1) </a:t>
            </a:r>
            <a:r>
              <a:rPr lang="en-US" altLang="zh-TW" smtClean="0"/>
              <a:t>+ </a:t>
            </a:r>
            <a:r>
              <a:rPr lang="en-US" altLang="zh-TW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fib(1) + fib(0) </a:t>
            </a:r>
            <a:r>
              <a:rPr lang="en-US" altLang="zh-TW"/>
              <a:t>+ </a:t>
            </a:r>
            <a:r>
              <a:rPr lang="en-US" altLang="zh-TW">
                <a:solidFill>
                  <a:schemeClr val="accent3">
                    <a:lumMod val="40000"/>
                    <a:lumOff val="60000"/>
                  </a:schemeClr>
                </a:solidFill>
              </a:rPr>
              <a:t>fib(1) + fib(0)</a:t>
            </a:r>
            <a:r>
              <a:rPr lang="en-US" altLang="zh-TW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mtClean="0"/>
              <a:t>+ 1</a:t>
            </a:r>
          </a:p>
          <a:p>
            <a:r>
              <a:rPr lang="zh-TW" altLang="en-US"/>
              <a:t>　</a:t>
            </a:r>
            <a:r>
              <a:rPr lang="zh-TW" altLang="en-US" smtClean="0"/>
              <a:t>　　</a:t>
            </a:r>
            <a:r>
              <a:rPr lang="en-US" altLang="zh-TW" smtClean="0"/>
              <a:t>= </a:t>
            </a:r>
            <a:r>
              <a:rPr lang="en-US" altLang="zh-TW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fib(1) + fib(0) </a:t>
            </a:r>
            <a:r>
              <a:rPr lang="en-US" altLang="zh-TW" smtClean="0"/>
              <a:t>+ 1 + 1 + 0 + 1 + 0 + 1</a:t>
            </a:r>
          </a:p>
          <a:p>
            <a:r>
              <a:rPr lang="zh-TW" altLang="en-US"/>
              <a:t>　</a:t>
            </a:r>
            <a:r>
              <a:rPr lang="zh-TW" altLang="en-US" smtClean="0"/>
              <a:t>　　</a:t>
            </a:r>
            <a:r>
              <a:rPr lang="en-US" altLang="zh-TW" smtClean="0"/>
              <a:t>= 1 + 0 + 1 + 1 + 0 + 1</a:t>
            </a:r>
            <a:r>
              <a:rPr lang="en-US" altLang="zh-TW"/>
              <a:t>+ 0 + </a:t>
            </a:r>
            <a:r>
              <a:rPr lang="en-US" altLang="zh-TW" smtClean="0"/>
              <a:t>1</a:t>
            </a:r>
          </a:p>
          <a:p>
            <a:r>
              <a:rPr lang="zh-TW" altLang="en-US"/>
              <a:t>　</a:t>
            </a:r>
            <a:r>
              <a:rPr lang="zh-TW" altLang="en-US" smtClean="0"/>
              <a:t>　　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5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80096" y="139683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5</a:t>
            </a:r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059125" y="752525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5274308" y="1451917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7189934" y="752526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6214920" y="1454206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7266234" y="1475810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7987943" y="1464688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4643684" y="2097350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5309291" y="2121035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15" name="Oval 14"/>
          <p:cNvSpPr/>
          <p:nvPr/>
        </p:nvSpPr>
        <p:spPr>
          <a:xfrm>
            <a:off x="6013887" y="2121035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7267123" y="2121035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17" name="Oval 16"/>
          <p:cNvSpPr/>
          <p:nvPr/>
        </p:nvSpPr>
        <p:spPr>
          <a:xfrm>
            <a:off x="6640505" y="2106901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0</a:t>
            </a:r>
            <a:endParaRPr lang="zh-TW" altLang="en-US"/>
          </a:p>
        </p:txBody>
      </p:sp>
      <p:sp>
        <p:nvSpPr>
          <p:cNvPr id="18" name="Oval 17"/>
          <p:cNvSpPr/>
          <p:nvPr/>
        </p:nvSpPr>
        <p:spPr>
          <a:xfrm>
            <a:off x="4160947" y="2796742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19" name="Oval 18"/>
          <p:cNvSpPr/>
          <p:nvPr/>
        </p:nvSpPr>
        <p:spPr>
          <a:xfrm>
            <a:off x="7893741" y="2121035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0</a:t>
            </a:r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4906900" y="2796743"/>
            <a:ext cx="548640" cy="50250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0</a:t>
            </a:r>
            <a:endParaRPr lang="zh-TW" altLang="en-US"/>
          </a:p>
        </p:txBody>
      </p:sp>
      <p:cxnSp>
        <p:nvCxnSpPr>
          <p:cNvPr id="22" name="Straight Connector 21"/>
          <p:cNvCxnSpPr>
            <a:stCxn id="5" idx="3"/>
            <a:endCxn id="7" idx="7"/>
          </p:cNvCxnSpPr>
          <p:nvPr/>
        </p:nvCxnSpPr>
        <p:spPr>
          <a:xfrm flipH="1">
            <a:off x="6527419" y="568601"/>
            <a:ext cx="233023" cy="257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1"/>
          </p:cNvCxnSpPr>
          <p:nvPr/>
        </p:nvCxnSpPr>
        <p:spPr>
          <a:xfrm>
            <a:off x="7148390" y="568601"/>
            <a:ext cx="121890" cy="2575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8" idx="7"/>
          </p:cNvCxnSpPr>
          <p:nvPr/>
        </p:nvCxnSpPr>
        <p:spPr>
          <a:xfrm flipH="1">
            <a:off x="5742602" y="1181443"/>
            <a:ext cx="396869" cy="3440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0"/>
          </p:cNvCxnSpPr>
          <p:nvPr/>
        </p:nvCxnSpPr>
        <p:spPr>
          <a:xfrm>
            <a:off x="6333445" y="1255034"/>
            <a:ext cx="155795" cy="1991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4"/>
            <a:endCxn id="11" idx="0"/>
          </p:cNvCxnSpPr>
          <p:nvPr/>
        </p:nvCxnSpPr>
        <p:spPr>
          <a:xfrm>
            <a:off x="7464254" y="1255035"/>
            <a:ext cx="76300" cy="2207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5"/>
            <a:endCxn id="12" idx="1"/>
          </p:cNvCxnSpPr>
          <p:nvPr/>
        </p:nvCxnSpPr>
        <p:spPr>
          <a:xfrm>
            <a:off x="7658228" y="1181444"/>
            <a:ext cx="410061" cy="3568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3"/>
            <a:endCxn id="13" idx="7"/>
          </p:cNvCxnSpPr>
          <p:nvPr/>
        </p:nvCxnSpPr>
        <p:spPr>
          <a:xfrm flipH="1">
            <a:off x="5111978" y="1880835"/>
            <a:ext cx="242676" cy="2901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4"/>
            <a:endCxn id="14" idx="0"/>
          </p:cNvCxnSpPr>
          <p:nvPr/>
        </p:nvCxnSpPr>
        <p:spPr>
          <a:xfrm>
            <a:off x="5548628" y="1954426"/>
            <a:ext cx="34983" cy="1666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15" idx="0"/>
          </p:cNvCxnSpPr>
          <p:nvPr/>
        </p:nvCxnSpPr>
        <p:spPr>
          <a:xfrm flipH="1">
            <a:off x="6288207" y="1883124"/>
            <a:ext cx="7059" cy="2379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5"/>
            <a:endCxn id="17" idx="0"/>
          </p:cNvCxnSpPr>
          <p:nvPr/>
        </p:nvCxnSpPr>
        <p:spPr>
          <a:xfrm>
            <a:off x="6683214" y="1883124"/>
            <a:ext cx="231611" cy="2237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4"/>
            <a:endCxn id="16" idx="0"/>
          </p:cNvCxnSpPr>
          <p:nvPr/>
        </p:nvCxnSpPr>
        <p:spPr>
          <a:xfrm>
            <a:off x="7540554" y="1978319"/>
            <a:ext cx="889" cy="1427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5"/>
            <a:endCxn id="19" idx="0"/>
          </p:cNvCxnSpPr>
          <p:nvPr/>
        </p:nvCxnSpPr>
        <p:spPr>
          <a:xfrm>
            <a:off x="7734528" y="1904728"/>
            <a:ext cx="433533" cy="2163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3"/>
            <a:endCxn id="18" idx="0"/>
          </p:cNvCxnSpPr>
          <p:nvPr/>
        </p:nvCxnSpPr>
        <p:spPr>
          <a:xfrm flipH="1">
            <a:off x="4435267" y="2526268"/>
            <a:ext cx="288763" cy="2704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3" idx="4"/>
          </p:cNvCxnSpPr>
          <p:nvPr/>
        </p:nvCxnSpPr>
        <p:spPr>
          <a:xfrm>
            <a:off x="4918004" y="2599859"/>
            <a:ext cx="197313" cy="197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費氏數列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 - </a:t>
            </a:r>
            <a:r>
              <a:rPr lang="zh-TW" altLang="en-US" smtClean="0"/>
              <a:t>範例程式碼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fib_recursive(int n)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(n == 0) return 0</a:t>
            </a:r>
            <a: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(n == 1) return </a:t>
            </a:r>
            <a: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b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fib_recursive(n - 1) + fib_recursive(n - 2</a:t>
            </a:r>
            <a:r>
              <a:rPr lang="en-US" altLang="zh-TW" sz="14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	int n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	while (cin &gt;&gt; n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		cout &lt;&lt; fib_recursive(n) &lt;&lt; endl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	return 0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f91</a:t>
            </a:r>
            <a:br>
              <a:rPr lang="en-US" altLang="zh-TW" smtClean="0"/>
            </a:br>
            <a:r>
              <a:rPr lang="en-US" altLang="zh-TW" smtClean="0"/>
              <a:t>UVa 10696</a:t>
            </a:r>
          </a:p>
          <a:p>
            <a:r>
              <a:rPr lang="zh-TW" altLang="en-US" smtClean="0"/>
              <a:t>題目定義了一個</a:t>
            </a:r>
            <a:r>
              <a:rPr lang="zh-TW" altLang="en-US"/>
              <a:t>函</a:t>
            </a:r>
            <a:r>
              <a:rPr lang="zh-TW" altLang="en-US" smtClean="0"/>
              <a:t>數叫做</a:t>
            </a:r>
            <a:r>
              <a:rPr lang="en-US" altLang="zh-TW" smtClean="0"/>
              <a:t>f91</a:t>
            </a:r>
            <a:r>
              <a:rPr lang="pt-BR" altLang="zh-TW" smtClean="0"/>
              <a:t/>
            </a:r>
            <a:br>
              <a:rPr lang="pt-BR" altLang="zh-TW" smtClean="0"/>
            </a:br>
            <a:r>
              <a:rPr lang="pt-BR" altLang="zh-TW" smtClean="0"/>
              <a:t>If </a:t>
            </a:r>
            <a:r>
              <a:rPr lang="pt-BR" altLang="zh-TW"/>
              <a:t>N ≤ 100, then f91(N) = f91(f91(N + 11</a:t>
            </a:r>
            <a:r>
              <a:rPr lang="pt-BR" altLang="zh-TW" smtClean="0"/>
              <a:t>));</a:t>
            </a:r>
            <a:br>
              <a:rPr lang="pt-BR" altLang="zh-TW" smtClean="0"/>
            </a:br>
            <a:r>
              <a:rPr lang="pt-BR" altLang="zh-TW" smtClean="0"/>
              <a:t>If </a:t>
            </a:r>
            <a:r>
              <a:rPr lang="pt-BR" altLang="zh-TW"/>
              <a:t>N ≥ 101, then f91(N) = N − </a:t>
            </a:r>
            <a:r>
              <a:rPr lang="pt-BR" altLang="zh-TW" smtClean="0"/>
              <a:t>10;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/>
              <a:t>給定整數</a:t>
            </a:r>
            <a:r>
              <a:rPr lang="en-US" altLang="zh-TW"/>
              <a:t>N</a:t>
            </a:r>
            <a:r>
              <a:rPr lang="zh-TW" altLang="en-US" smtClean="0"/>
              <a:t>，請算出</a:t>
            </a:r>
            <a:r>
              <a:rPr lang="en-US" altLang="zh-TW" smtClean="0"/>
              <a:t>f91(N)</a:t>
            </a:r>
          </a:p>
          <a:p>
            <a:r>
              <a:rPr lang="zh-TW" altLang="en-US" smtClean="0"/>
              <a:t>解法：先按照遞迴式寫出一個程式，接著輸入</a:t>
            </a:r>
            <a:r>
              <a:rPr lang="en-US" altLang="zh-TW" smtClean="0"/>
              <a:t>1~100</a:t>
            </a:r>
            <a:r>
              <a:rPr lang="zh-TW" altLang="en-US" smtClean="0"/>
              <a:t>的任何整數可以發現一個有趣的規律</a:t>
            </a:r>
            <a:r>
              <a:rPr lang="en-US" altLang="zh-TW" smtClean="0"/>
              <a:t>(</a:t>
            </a:r>
            <a:r>
              <a:rPr lang="zh-TW" altLang="en-US" smtClean="0"/>
              <a:t>不告訴你</a:t>
            </a:r>
            <a:r>
              <a:rPr lang="en-US" altLang="zh-TW" smtClean="0"/>
              <a:t>~</a:t>
            </a:r>
            <a:r>
              <a:rPr lang="zh-TW" altLang="en-US" smtClean="0"/>
              <a:t> 寫寫看</a:t>
            </a:r>
            <a:r>
              <a:rPr lang="en-US" altLang="zh-TW" smtClean="0"/>
              <a:t>!)</a:t>
            </a:r>
            <a:r>
              <a:rPr lang="zh-TW" altLang="en-US" smtClean="0"/>
              <a:t>，發現規律後可以輕易解掉這題。</a:t>
            </a:r>
            <a:endParaRPr lang="pt-BR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遞迴枚舉：迷宮大逃殺</a:t>
            </a:r>
            <a:r>
              <a:rPr lang="en-US" altLang="zh-TW" smtClean="0"/>
              <a:t>(?)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1594338" y="3554310"/>
            <a:ext cx="457200" cy="1121065"/>
          </a:xfrm>
          <a:custGeom>
            <a:avLst/>
            <a:gdLst>
              <a:gd name="connsiteX0" fmla="*/ 0 w 445477"/>
              <a:gd name="connsiteY0" fmla="*/ 949569 h 968665"/>
              <a:gd name="connsiteX1" fmla="*/ 398585 w 445477"/>
              <a:gd name="connsiteY1" fmla="*/ 961292 h 968665"/>
              <a:gd name="connsiteX2" fmla="*/ 422031 w 445477"/>
              <a:gd name="connsiteY2" fmla="*/ 926123 h 968665"/>
              <a:gd name="connsiteX3" fmla="*/ 433754 w 445477"/>
              <a:gd name="connsiteY3" fmla="*/ 738553 h 968665"/>
              <a:gd name="connsiteX4" fmla="*/ 445477 w 445477"/>
              <a:gd name="connsiteY4" fmla="*/ 609600 h 968665"/>
              <a:gd name="connsiteX5" fmla="*/ 433754 w 445477"/>
              <a:gd name="connsiteY5" fmla="*/ 0 h 96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477" h="968665">
                <a:moveTo>
                  <a:pt x="0" y="949569"/>
                </a:moveTo>
                <a:cubicBezTo>
                  <a:pt x="132862" y="953477"/>
                  <a:pt x="265871" y="968665"/>
                  <a:pt x="398585" y="961292"/>
                </a:cubicBezTo>
                <a:cubicBezTo>
                  <a:pt x="412653" y="960510"/>
                  <a:pt x="419834" y="940040"/>
                  <a:pt x="422031" y="926123"/>
                </a:cubicBezTo>
                <a:cubicBezTo>
                  <a:pt x="431801" y="864244"/>
                  <a:pt x="429126" y="801027"/>
                  <a:pt x="433754" y="738553"/>
                </a:cubicBezTo>
                <a:cubicBezTo>
                  <a:pt x="436942" y="695509"/>
                  <a:pt x="441569" y="652584"/>
                  <a:pt x="445477" y="609600"/>
                </a:cubicBezTo>
                <a:cubicBezTo>
                  <a:pt x="441330" y="406405"/>
                  <a:pt x="433754" y="203238"/>
                  <a:pt x="433754" y="0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" name="手繪多邊形 5"/>
          <p:cNvSpPr/>
          <p:nvPr/>
        </p:nvSpPr>
        <p:spPr>
          <a:xfrm>
            <a:off x="2015414" y="2407018"/>
            <a:ext cx="540217" cy="1311415"/>
          </a:xfrm>
          <a:custGeom>
            <a:avLst/>
            <a:gdLst>
              <a:gd name="connsiteX0" fmla="*/ 528494 w 540217"/>
              <a:gd name="connsiteY0" fmla="*/ 678368 h 1311415"/>
              <a:gd name="connsiteX1" fmla="*/ 540217 w 540217"/>
              <a:gd name="connsiteY1" fmla="*/ 490799 h 1311415"/>
              <a:gd name="connsiteX2" fmla="*/ 528494 w 540217"/>
              <a:gd name="connsiteY2" fmla="*/ 361845 h 1311415"/>
              <a:gd name="connsiteX3" fmla="*/ 516771 w 540217"/>
              <a:gd name="connsiteY3" fmla="*/ 150830 h 1311415"/>
              <a:gd name="connsiteX4" fmla="*/ 505048 w 540217"/>
              <a:gd name="connsiteY4" fmla="*/ 92215 h 1311415"/>
              <a:gd name="connsiteX5" fmla="*/ 305755 w 540217"/>
              <a:gd name="connsiteY5" fmla="*/ 80492 h 1311415"/>
              <a:gd name="connsiteX6" fmla="*/ 36124 w 540217"/>
              <a:gd name="connsiteY6" fmla="*/ 162553 h 1311415"/>
              <a:gd name="connsiteX7" fmla="*/ 47848 w 540217"/>
              <a:gd name="connsiteY7" fmla="*/ 197722 h 1311415"/>
              <a:gd name="connsiteX8" fmla="*/ 47848 w 540217"/>
              <a:gd name="connsiteY8" fmla="*/ 608030 h 1311415"/>
              <a:gd name="connsiteX9" fmla="*/ 36124 w 540217"/>
              <a:gd name="connsiteY9" fmla="*/ 643199 h 1311415"/>
              <a:gd name="connsiteX10" fmla="*/ 24401 w 540217"/>
              <a:gd name="connsiteY10" fmla="*/ 701815 h 1311415"/>
              <a:gd name="connsiteX11" fmla="*/ 36124 w 540217"/>
              <a:gd name="connsiteY11" fmla="*/ 1311415 h 131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217" h="1311415">
                <a:moveTo>
                  <a:pt x="528494" y="678368"/>
                </a:moveTo>
                <a:cubicBezTo>
                  <a:pt x="532402" y="615845"/>
                  <a:pt x="540217" y="553444"/>
                  <a:pt x="540217" y="490799"/>
                </a:cubicBezTo>
                <a:cubicBezTo>
                  <a:pt x="540217" y="447637"/>
                  <a:pt x="531464" y="404905"/>
                  <a:pt x="528494" y="361845"/>
                </a:cubicBezTo>
                <a:cubicBezTo>
                  <a:pt x="523647" y="291565"/>
                  <a:pt x="522874" y="221012"/>
                  <a:pt x="516771" y="150830"/>
                </a:cubicBezTo>
                <a:cubicBezTo>
                  <a:pt x="515045" y="130980"/>
                  <a:pt x="523951" y="98516"/>
                  <a:pt x="505048" y="92215"/>
                </a:cubicBezTo>
                <a:cubicBezTo>
                  <a:pt x="441917" y="71172"/>
                  <a:pt x="372186" y="84400"/>
                  <a:pt x="305755" y="80492"/>
                </a:cubicBezTo>
                <a:cubicBezTo>
                  <a:pt x="36075" y="91729"/>
                  <a:pt x="0" y="0"/>
                  <a:pt x="36124" y="162553"/>
                </a:cubicBezTo>
                <a:cubicBezTo>
                  <a:pt x="38805" y="174616"/>
                  <a:pt x="43940" y="185999"/>
                  <a:pt x="47848" y="197722"/>
                </a:cubicBezTo>
                <a:cubicBezTo>
                  <a:pt x="64161" y="393483"/>
                  <a:pt x="67122" y="357475"/>
                  <a:pt x="47848" y="608030"/>
                </a:cubicBezTo>
                <a:cubicBezTo>
                  <a:pt x="46900" y="620351"/>
                  <a:pt x="39121" y="631211"/>
                  <a:pt x="36124" y="643199"/>
                </a:cubicBezTo>
                <a:cubicBezTo>
                  <a:pt x="31291" y="662530"/>
                  <a:pt x="28309" y="682276"/>
                  <a:pt x="24401" y="701815"/>
                </a:cubicBezTo>
                <a:cubicBezTo>
                  <a:pt x="36634" y="1264517"/>
                  <a:pt x="36124" y="1061280"/>
                  <a:pt x="36124" y="1311415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7" name="手繪多邊形 7"/>
          <p:cNvSpPr/>
          <p:nvPr/>
        </p:nvSpPr>
        <p:spPr>
          <a:xfrm>
            <a:off x="2016368" y="3577757"/>
            <a:ext cx="1078523" cy="46892"/>
          </a:xfrm>
          <a:custGeom>
            <a:avLst/>
            <a:gdLst>
              <a:gd name="connsiteX0" fmla="*/ 1031630 w 1031630"/>
              <a:gd name="connsiteY0" fmla="*/ 0 h 0"/>
              <a:gd name="connsiteX1" fmla="*/ 0 w 1031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1630">
                <a:moveTo>
                  <a:pt x="103163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" name="手繪多邊形 9"/>
          <p:cNvSpPr/>
          <p:nvPr/>
        </p:nvSpPr>
        <p:spPr>
          <a:xfrm>
            <a:off x="3094892" y="3050217"/>
            <a:ext cx="1031631" cy="552518"/>
          </a:xfrm>
          <a:custGeom>
            <a:avLst/>
            <a:gdLst>
              <a:gd name="connsiteX0" fmla="*/ 1031631 w 1031631"/>
              <a:gd name="connsiteY0" fmla="*/ 0 h 552518"/>
              <a:gd name="connsiteX1" fmla="*/ 1008185 w 1031631"/>
              <a:gd name="connsiteY1" fmla="*/ 398585 h 552518"/>
              <a:gd name="connsiteX2" fmla="*/ 996462 w 1031631"/>
              <a:gd name="connsiteY2" fmla="*/ 445477 h 552518"/>
              <a:gd name="connsiteX3" fmla="*/ 949570 w 1031631"/>
              <a:gd name="connsiteY3" fmla="*/ 539262 h 552518"/>
              <a:gd name="connsiteX4" fmla="*/ 58616 w 1031631"/>
              <a:gd name="connsiteY4" fmla="*/ 539262 h 552518"/>
              <a:gd name="connsiteX5" fmla="*/ 23446 w 1031631"/>
              <a:gd name="connsiteY5" fmla="*/ 550985 h 552518"/>
              <a:gd name="connsiteX6" fmla="*/ 0 w 1031631"/>
              <a:gd name="connsiteY6" fmla="*/ 550985 h 55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631" h="552518">
                <a:moveTo>
                  <a:pt x="1031631" y="0"/>
                </a:moveTo>
                <a:cubicBezTo>
                  <a:pt x="1026551" y="132092"/>
                  <a:pt x="1030086" y="267180"/>
                  <a:pt x="1008185" y="398585"/>
                </a:cubicBezTo>
                <a:cubicBezTo>
                  <a:pt x="1005536" y="414478"/>
                  <a:pt x="999344" y="429625"/>
                  <a:pt x="996462" y="445477"/>
                </a:cubicBezTo>
                <a:cubicBezTo>
                  <a:pt x="979081" y="541076"/>
                  <a:pt x="1012702" y="518218"/>
                  <a:pt x="949570" y="539262"/>
                </a:cubicBezTo>
                <a:cubicBezTo>
                  <a:pt x="645070" y="437765"/>
                  <a:pt x="896300" y="517218"/>
                  <a:pt x="58616" y="539262"/>
                </a:cubicBezTo>
                <a:cubicBezTo>
                  <a:pt x="46263" y="539587"/>
                  <a:pt x="35563" y="548562"/>
                  <a:pt x="23446" y="550985"/>
                </a:cubicBezTo>
                <a:cubicBezTo>
                  <a:pt x="15782" y="552518"/>
                  <a:pt x="7815" y="550985"/>
                  <a:pt x="0" y="550985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" name="手繪多邊形 10"/>
          <p:cNvSpPr/>
          <p:nvPr/>
        </p:nvSpPr>
        <p:spPr>
          <a:xfrm>
            <a:off x="3024554" y="2546351"/>
            <a:ext cx="1103341" cy="553880"/>
          </a:xfrm>
          <a:custGeom>
            <a:avLst/>
            <a:gdLst>
              <a:gd name="connsiteX0" fmla="*/ 656492 w 1103341"/>
              <a:gd name="connsiteY0" fmla="*/ 515589 h 553880"/>
              <a:gd name="connsiteX1" fmla="*/ 269630 w 1103341"/>
              <a:gd name="connsiteY1" fmla="*/ 515589 h 553880"/>
              <a:gd name="connsiteX2" fmla="*/ 199292 w 1103341"/>
              <a:gd name="connsiteY2" fmla="*/ 503866 h 553880"/>
              <a:gd name="connsiteX3" fmla="*/ 0 w 1103341"/>
              <a:gd name="connsiteY3" fmla="*/ 492143 h 553880"/>
              <a:gd name="connsiteX4" fmla="*/ 23446 w 1103341"/>
              <a:gd name="connsiteY4" fmla="*/ 421805 h 553880"/>
              <a:gd name="connsiteX5" fmla="*/ 35169 w 1103341"/>
              <a:gd name="connsiteY5" fmla="*/ 386635 h 553880"/>
              <a:gd name="connsiteX6" fmla="*/ 46892 w 1103341"/>
              <a:gd name="connsiteY6" fmla="*/ 23220 h 553880"/>
              <a:gd name="connsiteX7" fmla="*/ 117230 w 1103341"/>
              <a:gd name="connsiteY7" fmla="*/ 11497 h 553880"/>
              <a:gd name="connsiteX8" fmla="*/ 1031630 w 1103341"/>
              <a:gd name="connsiteY8" fmla="*/ 23220 h 553880"/>
              <a:gd name="connsiteX9" fmla="*/ 1066800 w 1103341"/>
              <a:gd name="connsiteY9" fmla="*/ 34943 h 553880"/>
              <a:gd name="connsiteX10" fmla="*/ 1090246 w 1103341"/>
              <a:gd name="connsiteY10" fmla="*/ 70112 h 553880"/>
              <a:gd name="connsiteX11" fmla="*/ 1101969 w 1103341"/>
              <a:gd name="connsiteY11" fmla="*/ 351466 h 553880"/>
              <a:gd name="connsiteX12" fmla="*/ 1101969 w 1103341"/>
              <a:gd name="connsiteY12" fmla="*/ 503866 h 55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03341" h="553880">
                <a:moveTo>
                  <a:pt x="656492" y="515589"/>
                </a:moveTo>
                <a:cubicBezTo>
                  <a:pt x="503328" y="553880"/>
                  <a:pt x="599432" y="534435"/>
                  <a:pt x="269630" y="515589"/>
                </a:cubicBezTo>
                <a:cubicBezTo>
                  <a:pt x="245899" y="514233"/>
                  <a:pt x="222972" y="505925"/>
                  <a:pt x="199292" y="503866"/>
                </a:cubicBezTo>
                <a:cubicBezTo>
                  <a:pt x="132997" y="498101"/>
                  <a:pt x="66431" y="496051"/>
                  <a:pt x="0" y="492143"/>
                </a:cubicBezTo>
                <a:lnTo>
                  <a:pt x="23446" y="421805"/>
                </a:lnTo>
                <a:lnTo>
                  <a:pt x="35169" y="386635"/>
                </a:lnTo>
                <a:cubicBezTo>
                  <a:pt x="39077" y="265497"/>
                  <a:pt x="20992" y="141622"/>
                  <a:pt x="46892" y="23220"/>
                </a:cubicBezTo>
                <a:cubicBezTo>
                  <a:pt x="51971" y="0"/>
                  <a:pt x="93461" y="11497"/>
                  <a:pt x="117230" y="11497"/>
                </a:cubicBezTo>
                <a:cubicBezTo>
                  <a:pt x="422055" y="11497"/>
                  <a:pt x="726830" y="19312"/>
                  <a:pt x="1031630" y="23220"/>
                </a:cubicBezTo>
                <a:cubicBezTo>
                  <a:pt x="1043353" y="27128"/>
                  <a:pt x="1057150" y="27223"/>
                  <a:pt x="1066800" y="34943"/>
                </a:cubicBezTo>
                <a:cubicBezTo>
                  <a:pt x="1077802" y="43744"/>
                  <a:pt x="1088690" y="56109"/>
                  <a:pt x="1090246" y="70112"/>
                </a:cubicBezTo>
                <a:cubicBezTo>
                  <a:pt x="1100612" y="163404"/>
                  <a:pt x="1099433" y="257634"/>
                  <a:pt x="1101969" y="351466"/>
                </a:cubicBezTo>
                <a:cubicBezTo>
                  <a:pt x="1103341" y="402247"/>
                  <a:pt x="1101969" y="453066"/>
                  <a:pt x="1101969" y="503866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手繪多邊形 13"/>
          <p:cNvSpPr/>
          <p:nvPr/>
        </p:nvSpPr>
        <p:spPr>
          <a:xfrm>
            <a:off x="4149969" y="3073663"/>
            <a:ext cx="527539" cy="0"/>
          </a:xfrm>
          <a:custGeom>
            <a:avLst/>
            <a:gdLst>
              <a:gd name="connsiteX0" fmla="*/ 527539 w 527539"/>
              <a:gd name="connsiteY0" fmla="*/ 0 h 0"/>
              <a:gd name="connsiteX1" fmla="*/ 0 w 52753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539">
                <a:moveTo>
                  <a:pt x="52753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1" name="手繪多邊形 14"/>
          <p:cNvSpPr/>
          <p:nvPr/>
        </p:nvSpPr>
        <p:spPr>
          <a:xfrm>
            <a:off x="4654063" y="3074836"/>
            <a:ext cx="597876" cy="45719"/>
          </a:xfrm>
          <a:custGeom>
            <a:avLst/>
            <a:gdLst>
              <a:gd name="connsiteX0" fmla="*/ 562707 w 562707"/>
              <a:gd name="connsiteY0" fmla="*/ 0 h 0"/>
              <a:gd name="connsiteX1" fmla="*/ 0 w 5627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707">
                <a:moveTo>
                  <a:pt x="562707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2" name="手繪多邊形 15"/>
          <p:cNvSpPr/>
          <p:nvPr/>
        </p:nvSpPr>
        <p:spPr>
          <a:xfrm>
            <a:off x="4622277" y="2968156"/>
            <a:ext cx="45719" cy="644769"/>
          </a:xfrm>
          <a:custGeom>
            <a:avLst/>
            <a:gdLst>
              <a:gd name="connsiteX0" fmla="*/ 23447 w 25658"/>
              <a:gd name="connsiteY0" fmla="*/ 584134 h 584134"/>
              <a:gd name="connsiteX1" fmla="*/ 0 w 25658"/>
              <a:gd name="connsiteY1" fmla="*/ 478626 h 584134"/>
              <a:gd name="connsiteX2" fmla="*/ 11724 w 25658"/>
              <a:gd name="connsiteY2" fmla="*/ 208995 h 584134"/>
              <a:gd name="connsiteX3" fmla="*/ 23447 w 25658"/>
              <a:gd name="connsiteY3" fmla="*/ 80042 h 58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8" h="584134">
                <a:moveTo>
                  <a:pt x="23447" y="584134"/>
                </a:moveTo>
                <a:cubicBezTo>
                  <a:pt x="18926" y="566052"/>
                  <a:pt x="0" y="493505"/>
                  <a:pt x="0" y="478626"/>
                </a:cubicBezTo>
                <a:cubicBezTo>
                  <a:pt x="0" y="388664"/>
                  <a:pt x="5740" y="298758"/>
                  <a:pt x="11724" y="208995"/>
                </a:cubicBezTo>
                <a:cubicBezTo>
                  <a:pt x="25658" y="0"/>
                  <a:pt x="23447" y="217617"/>
                  <a:pt x="23447" y="80042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手繪多邊形 23"/>
          <p:cNvSpPr/>
          <p:nvPr/>
        </p:nvSpPr>
        <p:spPr>
          <a:xfrm>
            <a:off x="4689231" y="2501285"/>
            <a:ext cx="1098390" cy="1114735"/>
          </a:xfrm>
          <a:custGeom>
            <a:avLst/>
            <a:gdLst>
              <a:gd name="connsiteX0" fmla="*/ 11723 w 1098390"/>
              <a:gd name="connsiteY0" fmla="*/ 44840 h 1114735"/>
              <a:gd name="connsiteX1" fmla="*/ 1078523 w 1098390"/>
              <a:gd name="connsiteY1" fmla="*/ 44840 h 1114735"/>
              <a:gd name="connsiteX2" fmla="*/ 1066800 w 1098390"/>
              <a:gd name="connsiteY2" fmla="*/ 103455 h 1114735"/>
              <a:gd name="connsiteX3" fmla="*/ 1055077 w 1098390"/>
              <a:gd name="connsiteY3" fmla="*/ 185517 h 1114735"/>
              <a:gd name="connsiteX4" fmla="*/ 1055077 w 1098390"/>
              <a:gd name="connsiteY4" fmla="*/ 853732 h 1114735"/>
              <a:gd name="connsiteX5" fmla="*/ 1066800 w 1098390"/>
              <a:gd name="connsiteY5" fmla="*/ 959240 h 1114735"/>
              <a:gd name="connsiteX6" fmla="*/ 1078523 w 1098390"/>
              <a:gd name="connsiteY6" fmla="*/ 994409 h 1114735"/>
              <a:gd name="connsiteX7" fmla="*/ 1090246 w 1098390"/>
              <a:gd name="connsiteY7" fmla="*/ 1041301 h 1114735"/>
              <a:gd name="connsiteX8" fmla="*/ 1066800 w 1098390"/>
              <a:gd name="connsiteY8" fmla="*/ 1064748 h 1114735"/>
              <a:gd name="connsiteX9" fmla="*/ 1019907 w 1098390"/>
              <a:gd name="connsiteY9" fmla="*/ 1076471 h 1114735"/>
              <a:gd name="connsiteX10" fmla="*/ 902677 w 1098390"/>
              <a:gd name="connsiteY10" fmla="*/ 1099917 h 1114735"/>
              <a:gd name="connsiteX11" fmla="*/ 715107 w 1098390"/>
              <a:gd name="connsiteY11" fmla="*/ 1111640 h 1114735"/>
              <a:gd name="connsiteX12" fmla="*/ 0 w 1098390"/>
              <a:gd name="connsiteY12" fmla="*/ 1111640 h 111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8390" h="1114735">
                <a:moveTo>
                  <a:pt x="11723" y="44840"/>
                </a:moveTo>
                <a:cubicBezTo>
                  <a:pt x="400586" y="12435"/>
                  <a:pt x="495604" y="0"/>
                  <a:pt x="1078523" y="44840"/>
                </a:cubicBezTo>
                <a:cubicBezTo>
                  <a:pt x="1098390" y="46368"/>
                  <a:pt x="1070076" y="83801"/>
                  <a:pt x="1066800" y="103455"/>
                </a:cubicBezTo>
                <a:cubicBezTo>
                  <a:pt x="1062257" y="130711"/>
                  <a:pt x="1058985" y="158163"/>
                  <a:pt x="1055077" y="185517"/>
                </a:cubicBezTo>
                <a:cubicBezTo>
                  <a:pt x="1037883" y="512212"/>
                  <a:pt x="1036731" y="422604"/>
                  <a:pt x="1055077" y="853732"/>
                </a:cubicBezTo>
                <a:cubicBezTo>
                  <a:pt x="1056581" y="889086"/>
                  <a:pt x="1060983" y="924336"/>
                  <a:pt x="1066800" y="959240"/>
                </a:cubicBezTo>
                <a:cubicBezTo>
                  <a:pt x="1068831" y="971429"/>
                  <a:pt x="1075128" y="982527"/>
                  <a:pt x="1078523" y="994409"/>
                </a:cubicBezTo>
                <a:cubicBezTo>
                  <a:pt x="1082949" y="1009901"/>
                  <a:pt x="1086338" y="1025670"/>
                  <a:pt x="1090246" y="1041301"/>
                </a:cubicBezTo>
                <a:cubicBezTo>
                  <a:pt x="1082431" y="1049117"/>
                  <a:pt x="1076686" y="1059805"/>
                  <a:pt x="1066800" y="1064748"/>
                </a:cubicBezTo>
                <a:cubicBezTo>
                  <a:pt x="1052389" y="1071954"/>
                  <a:pt x="1035399" y="1072045"/>
                  <a:pt x="1019907" y="1076471"/>
                </a:cubicBezTo>
                <a:cubicBezTo>
                  <a:pt x="955678" y="1094822"/>
                  <a:pt x="1003337" y="1091164"/>
                  <a:pt x="902677" y="1099917"/>
                </a:cubicBezTo>
                <a:cubicBezTo>
                  <a:pt x="840267" y="1105344"/>
                  <a:pt x="777747" y="1110826"/>
                  <a:pt x="715107" y="1111640"/>
                </a:cubicBezTo>
                <a:cubicBezTo>
                  <a:pt x="476758" y="1114735"/>
                  <a:pt x="238369" y="1111640"/>
                  <a:pt x="0" y="1111640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手繪多邊形 27"/>
          <p:cNvSpPr/>
          <p:nvPr/>
        </p:nvSpPr>
        <p:spPr>
          <a:xfrm>
            <a:off x="4654062" y="3612925"/>
            <a:ext cx="1629507" cy="1594338"/>
          </a:xfrm>
          <a:custGeom>
            <a:avLst/>
            <a:gdLst>
              <a:gd name="connsiteX0" fmla="*/ 1629507 w 1629507"/>
              <a:gd name="connsiteY0" fmla="*/ 574431 h 1594338"/>
              <a:gd name="connsiteX1" fmla="*/ 1582615 w 1629507"/>
              <a:gd name="connsiteY1" fmla="*/ 586154 h 1594338"/>
              <a:gd name="connsiteX2" fmla="*/ 574430 w 1629507"/>
              <a:gd name="connsiteY2" fmla="*/ 597877 h 1594338"/>
              <a:gd name="connsiteX3" fmla="*/ 586153 w 1629507"/>
              <a:gd name="connsiteY3" fmla="*/ 715108 h 1594338"/>
              <a:gd name="connsiteX4" fmla="*/ 574430 w 1629507"/>
              <a:gd name="connsiteY4" fmla="*/ 1055077 h 1594338"/>
              <a:gd name="connsiteX5" fmla="*/ 562707 w 1629507"/>
              <a:gd name="connsiteY5" fmla="*/ 1148861 h 1594338"/>
              <a:gd name="connsiteX6" fmla="*/ 550984 w 1629507"/>
              <a:gd name="connsiteY6" fmla="*/ 1594338 h 1594338"/>
              <a:gd name="connsiteX7" fmla="*/ 58615 w 1629507"/>
              <a:gd name="connsiteY7" fmla="*/ 1582615 h 1594338"/>
              <a:gd name="connsiteX8" fmla="*/ 23446 w 1629507"/>
              <a:gd name="connsiteY8" fmla="*/ 1570892 h 1594338"/>
              <a:gd name="connsiteX9" fmla="*/ 0 w 1629507"/>
              <a:gd name="connsiteY9" fmla="*/ 1535723 h 1594338"/>
              <a:gd name="connsiteX10" fmla="*/ 11723 w 1629507"/>
              <a:gd name="connsiteY10" fmla="*/ 1500554 h 1594338"/>
              <a:gd name="connsiteX11" fmla="*/ 23446 w 1629507"/>
              <a:gd name="connsiteY11" fmla="*/ 0 h 15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9507" h="1594338">
                <a:moveTo>
                  <a:pt x="1629507" y="574431"/>
                </a:moveTo>
                <a:cubicBezTo>
                  <a:pt x="1613876" y="578339"/>
                  <a:pt x="1598723" y="585796"/>
                  <a:pt x="1582615" y="586154"/>
                </a:cubicBezTo>
                <a:cubicBezTo>
                  <a:pt x="1246614" y="593621"/>
                  <a:pt x="907735" y="554743"/>
                  <a:pt x="574430" y="597877"/>
                </a:cubicBezTo>
                <a:cubicBezTo>
                  <a:pt x="535483" y="602917"/>
                  <a:pt x="582245" y="676031"/>
                  <a:pt x="586153" y="715108"/>
                </a:cubicBezTo>
                <a:cubicBezTo>
                  <a:pt x="582245" y="828431"/>
                  <a:pt x="580550" y="941852"/>
                  <a:pt x="574430" y="1055077"/>
                </a:cubicBezTo>
                <a:cubicBezTo>
                  <a:pt x="572730" y="1086536"/>
                  <a:pt x="564075" y="1117386"/>
                  <a:pt x="562707" y="1148861"/>
                </a:cubicBezTo>
                <a:cubicBezTo>
                  <a:pt x="556255" y="1297265"/>
                  <a:pt x="554892" y="1445846"/>
                  <a:pt x="550984" y="1594338"/>
                </a:cubicBezTo>
                <a:cubicBezTo>
                  <a:pt x="386861" y="1590430"/>
                  <a:pt x="222623" y="1589904"/>
                  <a:pt x="58615" y="1582615"/>
                </a:cubicBezTo>
                <a:cubicBezTo>
                  <a:pt x="46270" y="1582066"/>
                  <a:pt x="33095" y="1578611"/>
                  <a:pt x="23446" y="1570892"/>
                </a:cubicBezTo>
                <a:cubicBezTo>
                  <a:pt x="12444" y="1562090"/>
                  <a:pt x="7815" y="1547446"/>
                  <a:pt x="0" y="1535723"/>
                </a:cubicBezTo>
                <a:cubicBezTo>
                  <a:pt x="3908" y="1524000"/>
                  <a:pt x="11365" y="1512906"/>
                  <a:pt x="11723" y="1500554"/>
                </a:cubicBezTo>
                <a:cubicBezTo>
                  <a:pt x="27116" y="969478"/>
                  <a:pt x="23446" y="529312"/>
                  <a:pt x="23446" y="0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5" name="手繪多邊形 28"/>
          <p:cNvSpPr/>
          <p:nvPr/>
        </p:nvSpPr>
        <p:spPr>
          <a:xfrm>
            <a:off x="6268621" y="3108833"/>
            <a:ext cx="26671" cy="1078523"/>
          </a:xfrm>
          <a:custGeom>
            <a:avLst/>
            <a:gdLst>
              <a:gd name="connsiteX0" fmla="*/ 26671 w 26671"/>
              <a:gd name="connsiteY0" fmla="*/ 0 h 1078523"/>
              <a:gd name="connsiteX1" fmla="*/ 14948 w 26671"/>
              <a:gd name="connsiteY1" fmla="*/ 808892 h 1078523"/>
              <a:gd name="connsiteX2" fmla="*/ 3225 w 26671"/>
              <a:gd name="connsiteY2" fmla="*/ 855784 h 1078523"/>
              <a:gd name="connsiteX3" fmla="*/ 3225 w 26671"/>
              <a:gd name="connsiteY3" fmla="*/ 1078523 h 107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1" h="1078523">
                <a:moveTo>
                  <a:pt x="26671" y="0"/>
                </a:moveTo>
                <a:cubicBezTo>
                  <a:pt x="22763" y="269631"/>
                  <a:pt x="22333" y="539334"/>
                  <a:pt x="14948" y="808892"/>
                </a:cubicBezTo>
                <a:cubicBezTo>
                  <a:pt x="14507" y="824998"/>
                  <a:pt x="3925" y="839687"/>
                  <a:pt x="3225" y="855784"/>
                </a:cubicBezTo>
                <a:cubicBezTo>
                  <a:pt x="0" y="929960"/>
                  <a:pt x="3225" y="1004277"/>
                  <a:pt x="3225" y="1078523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6" name="手繪多邊形 29"/>
          <p:cNvSpPr/>
          <p:nvPr/>
        </p:nvSpPr>
        <p:spPr>
          <a:xfrm>
            <a:off x="6283569" y="2440617"/>
            <a:ext cx="0" cy="703385"/>
          </a:xfrm>
          <a:custGeom>
            <a:avLst/>
            <a:gdLst>
              <a:gd name="connsiteX0" fmla="*/ 0 w 0"/>
              <a:gd name="connsiteY0" fmla="*/ 0 h 703385"/>
              <a:gd name="connsiteX1" fmla="*/ 0 w 0"/>
              <a:gd name="connsiteY1" fmla="*/ 703385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03385">
                <a:moveTo>
                  <a:pt x="0" y="0"/>
                </a:moveTo>
                <a:lnTo>
                  <a:pt x="0" y="703385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7" name="手繪多邊形 30"/>
          <p:cNvSpPr/>
          <p:nvPr/>
        </p:nvSpPr>
        <p:spPr>
          <a:xfrm>
            <a:off x="6318738" y="3120556"/>
            <a:ext cx="539262" cy="0"/>
          </a:xfrm>
          <a:custGeom>
            <a:avLst/>
            <a:gdLst>
              <a:gd name="connsiteX0" fmla="*/ 539262 w 539262"/>
              <a:gd name="connsiteY0" fmla="*/ 0 h 0"/>
              <a:gd name="connsiteX1" fmla="*/ 0 w 53926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262">
                <a:moveTo>
                  <a:pt x="539262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8" name="手繪多邊形 31"/>
          <p:cNvSpPr/>
          <p:nvPr/>
        </p:nvSpPr>
        <p:spPr>
          <a:xfrm>
            <a:off x="6869722" y="2510955"/>
            <a:ext cx="45719" cy="621323"/>
          </a:xfrm>
          <a:custGeom>
            <a:avLst/>
            <a:gdLst>
              <a:gd name="connsiteX0" fmla="*/ 0 w 15628"/>
              <a:gd name="connsiteY0" fmla="*/ 0 h 586154"/>
              <a:gd name="connsiteX1" fmla="*/ 11723 w 15628"/>
              <a:gd name="connsiteY1" fmla="*/ 586154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28" h="586154">
                <a:moveTo>
                  <a:pt x="0" y="0"/>
                </a:moveTo>
                <a:cubicBezTo>
                  <a:pt x="15628" y="390691"/>
                  <a:pt x="11723" y="195307"/>
                  <a:pt x="11723" y="586154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9" name="手繪多邊形 34"/>
          <p:cNvSpPr/>
          <p:nvPr/>
        </p:nvSpPr>
        <p:spPr>
          <a:xfrm>
            <a:off x="6858000" y="3132279"/>
            <a:ext cx="445477" cy="1422612"/>
          </a:xfrm>
          <a:custGeom>
            <a:avLst/>
            <a:gdLst>
              <a:gd name="connsiteX0" fmla="*/ 0 w 445477"/>
              <a:gd name="connsiteY0" fmla="*/ 0 h 1422612"/>
              <a:gd name="connsiteX1" fmla="*/ 35169 w 445477"/>
              <a:gd name="connsiteY1" fmla="*/ 879231 h 1422612"/>
              <a:gd name="connsiteX2" fmla="*/ 46892 w 445477"/>
              <a:gd name="connsiteY2" fmla="*/ 914400 h 1422612"/>
              <a:gd name="connsiteX3" fmla="*/ 58615 w 445477"/>
              <a:gd name="connsiteY3" fmla="*/ 973015 h 1422612"/>
              <a:gd name="connsiteX4" fmla="*/ 46892 w 445477"/>
              <a:gd name="connsiteY4" fmla="*/ 1078523 h 1422612"/>
              <a:gd name="connsiteX5" fmla="*/ 58615 w 445477"/>
              <a:gd name="connsiteY5" fmla="*/ 1406769 h 1422612"/>
              <a:gd name="connsiteX6" fmla="*/ 105508 w 445477"/>
              <a:gd name="connsiteY6" fmla="*/ 1395046 h 1422612"/>
              <a:gd name="connsiteX7" fmla="*/ 445477 w 445477"/>
              <a:gd name="connsiteY7" fmla="*/ 1395046 h 142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477" h="1422612">
                <a:moveTo>
                  <a:pt x="0" y="0"/>
                </a:moveTo>
                <a:cubicBezTo>
                  <a:pt x="109827" y="329481"/>
                  <a:pt x="11007" y="9383"/>
                  <a:pt x="35169" y="879231"/>
                </a:cubicBezTo>
                <a:cubicBezTo>
                  <a:pt x="35512" y="891583"/>
                  <a:pt x="43895" y="902412"/>
                  <a:pt x="46892" y="914400"/>
                </a:cubicBezTo>
                <a:cubicBezTo>
                  <a:pt x="51725" y="933730"/>
                  <a:pt x="54707" y="953477"/>
                  <a:pt x="58615" y="973015"/>
                </a:cubicBezTo>
                <a:cubicBezTo>
                  <a:pt x="54707" y="1008184"/>
                  <a:pt x="46892" y="1043137"/>
                  <a:pt x="46892" y="1078523"/>
                </a:cubicBezTo>
                <a:cubicBezTo>
                  <a:pt x="46892" y="1188008"/>
                  <a:pt x="38679" y="1299114"/>
                  <a:pt x="58615" y="1406769"/>
                </a:cubicBezTo>
                <a:cubicBezTo>
                  <a:pt x="61549" y="1422612"/>
                  <a:pt x="89403" y="1395534"/>
                  <a:pt x="105508" y="1395046"/>
                </a:cubicBezTo>
                <a:cubicBezTo>
                  <a:pt x="218779" y="1391614"/>
                  <a:pt x="332154" y="1395046"/>
                  <a:pt x="445477" y="1395046"/>
                </a:cubicBezTo>
              </a:path>
            </a:pathLst>
          </a:custGeom>
          <a:ln w="5715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6" y="1993338"/>
            <a:ext cx="7681464" cy="43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枚</a:t>
            </a:r>
            <a:r>
              <a:rPr lang="zh-TW" altLang="en-US" smtClean="0"/>
              <a:t>舉是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問題</a:t>
            </a:r>
            <a:r>
              <a:rPr lang="en-US" altLang="zh-TW" smtClean="0"/>
              <a:t>1:</a:t>
            </a:r>
            <a:r>
              <a:rPr lang="zh-TW" altLang="en-US" smtClean="0"/>
              <a:t> 班上有</a:t>
            </a:r>
            <a:r>
              <a:rPr lang="en-US" altLang="zh-TW" smtClean="0"/>
              <a:t>30</a:t>
            </a:r>
            <a:r>
              <a:rPr lang="zh-TW" altLang="en-US" smtClean="0"/>
              <a:t>位學生，段考成績及格的有幾位</a:t>
            </a:r>
            <a:r>
              <a:rPr lang="en-US" altLang="zh-TW" smtClean="0"/>
              <a:t>?</a:t>
            </a:r>
          </a:p>
          <a:p>
            <a:r>
              <a:rPr lang="zh-TW" altLang="en-US" smtClean="0"/>
              <a:t>問題</a:t>
            </a:r>
            <a:r>
              <a:rPr lang="en-US" altLang="zh-TW" smtClean="0"/>
              <a:t>2: </a:t>
            </a:r>
            <a:r>
              <a:rPr lang="zh-TW" altLang="en-US" smtClean="0"/>
              <a:t>你有</a:t>
            </a:r>
            <a:r>
              <a:rPr lang="en-US" altLang="zh-TW" smtClean="0"/>
              <a:t>2</a:t>
            </a:r>
            <a:r>
              <a:rPr lang="zh-TW" altLang="en-US" smtClean="0"/>
              <a:t>個集合</a:t>
            </a:r>
            <a:r>
              <a:rPr lang="en-US" altLang="zh-TW" smtClean="0"/>
              <a:t>a, b</a:t>
            </a:r>
            <a:r>
              <a:rPr lang="zh-TW" altLang="en-US" smtClean="0"/>
              <a:t>，</a:t>
            </a:r>
            <a:r>
              <a:rPr lang="en-US" altLang="zh-TW" smtClean="0"/>
              <a:t>a = {1, 7, 13, 12, 5, 9, 16}, b = {2, 12, 11, 15, 9, 8, 45}</a:t>
            </a:r>
            <a:r>
              <a:rPr lang="zh-TW" altLang="en-US" smtClean="0"/>
              <a:t>，請問如果我從</a:t>
            </a:r>
            <a:r>
              <a:rPr lang="en-US" altLang="zh-TW" smtClean="0"/>
              <a:t>a</a:t>
            </a:r>
            <a:r>
              <a:rPr lang="zh-TW" altLang="en-US" smtClean="0"/>
              <a:t>與</a:t>
            </a:r>
            <a:r>
              <a:rPr lang="en-US" altLang="zh-TW" smtClean="0"/>
              <a:t>b</a:t>
            </a:r>
            <a:r>
              <a:rPr lang="zh-TW" altLang="en-US" smtClean="0"/>
              <a:t>集合中各拿一個數字，這</a:t>
            </a:r>
            <a:r>
              <a:rPr lang="en-US" altLang="zh-TW" smtClean="0"/>
              <a:t>2</a:t>
            </a:r>
            <a:r>
              <a:rPr lang="zh-TW" altLang="en-US" smtClean="0"/>
              <a:t>個數字加起來等於</a:t>
            </a:r>
            <a:r>
              <a:rPr lang="en-US" altLang="zh-TW" smtClean="0"/>
              <a:t>24</a:t>
            </a:r>
            <a:r>
              <a:rPr lang="zh-TW" altLang="en-US" smtClean="0"/>
              <a:t>有幾種組合</a:t>
            </a:r>
            <a:r>
              <a:rPr lang="en-US" altLang="zh-TW" smtClean="0"/>
              <a:t>?</a:t>
            </a:r>
            <a:br>
              <a:rPr lang="en-US" altLang="zh-TW" smtClean="0"/>
            </a:br>
            <a:r>
              <a:rPr lang="zh-TW" altLang="en-US" smtClean="0"/>
              <a:t>* 有更好的做法嗎</a:t>
            </a:r>
            <a:r>
              <a:rPr lang="en-US" altLang="zh-TW" smtClean="0"/>
              <a:t>?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遞迴枚舉 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smtClean="0"/>
              <a:t>你也可以用這樣的觀點來看剛剛的過程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46675"/>
              </p:ext>
            </p:extLst>
          </p:nvPr>
        </p:nvGraphicFramePr>
        <p:xfrm>
          <a:off x="757882" y="2690340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第</a:t>
                      </a:r>
                      <a:r>
                        <a:rPr lang="en-US" altLang="zh-TW" smtClean="0"/>
                        <a:t>1</a:t>
                      </a:r>
                      <a:r>
                        <a:rPr lang="zh-TW" altLang="en-US" smtClean="0"/>
                        <a:t>步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第</a:t>
                      </a:r>
                      <a:r>
                        <a:rPr lang="en-US" altLang="zh-TW" smtClean="0"/>
                        <a:t>2</a:t>
                      </a:r>
                      <a:r>
                        <a:rPr lang="zh-TW" altLang="en-US" smtClean="0"/>
                        <a:t>步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第</a:t>
                      </a:r>
                      <a:r>
                        <a:rPr lang="en-US" altLang="zh-TW" smtClean="0"/>
                        <a:t>3</a:t>
                      </a:r>
                      <a:r>
                        <a:rPr lang="zh-TW" altLang="en-US" smtClean="0"/>
                        <a:t>步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第</a:t>
                      </a:r>
                      <a:r>
                        <a:rPr lang="en-US" altLang="zh-TW" smtClean="0"/>
                        <a:t>4</a:t>
                      </a:r>
                      <a:r>
                        <a:rPr lang="zh-TW" altLang="en-US" smtClean="0"/>
                        <a:t>步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mtClean="0"/>
                        <a:t>第</a:t>
                      </a:r>
                      <a:r>
                        <a:rPr lang="en-US" altLang="zh-TW" smtClean="0"/>
                        <a:t>5</a:t>
                      </a:r>
                      <a:r>
                        <a:rPr lang="zh-TW" altLang="en-US" smtClean="0"/>
                        <a:t>步</a:t>
                      </a:r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(0,</a:t>
                      </a:r>
                      <a:r>
                        <a:rPr lang="en-US" altLang="zh-TW" baseline="0" smtClean="0"/>
                        <a:t> 0)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03842" y="4551280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(0, 0)</a:t>
            </a:r>
            <a:endParaRPr lang="zh-TW" altLang="en-US" sz="1600"/>
          </a:p>
        </p:txBody>
      </p:sp>
      <p:sp>
        <p:nvSpPr>
          <p:cNvPr id="7" name="Oval 6"/>
          <p:cNvSpPr/>
          <p:nvPr/>
        </p:nvSpPr>
        <p:spPr>
          <a:xfrm>
            <a:off x="2213917" y="4537438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(1, 0)</a:t>
            </a:r>
            <a:endParaRPr lang="zh-TW" altLang="en-US" sz="1600"/>
          </a:p>
        </p:txBody>
      </p:sp>
      <p:sp>
        <p:nvSpPr>
          <p:cNvPr id="8" name="Oval 7"/>
          <p:cNvSpPr/>
          <p:nvPr/>
        </p:nvSpPr>
        <p:spPr>
          <a:xfrm>
            <a:off x="3349195" y="4531867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(2, 0)</a:t>
            </a:r>
            <a:endParaRPr lang="zh-TW" altLang="en-US" sz="1600"/>
          </a:p>
        </p:txBody>
      </p:sp>
      <p:sp>
        <p:nvSpPr>
          <p:cNvPr id="9" name="Oval 8"/>
          <p:cNvSpPr/>
          <p:nvPr/>
        </p:nvSpPr>
        <p:spPr>
          <a:xfrm>
            <a:off x="4636096" y="4079989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(3, 0)</a:t>
            </a:r>
            <a:endParaRPr lang="zh-TW" altLang="en-US" sz="1600"/>
          </a:p>
        </p:txBody>
      </p:sp>
      <p:sp>
        <p:nvSpPr>
          <p:cNvPr id="11" name="Oval 10"/>
          <p:cNvSpPr/>
          <p:nvPr/>
        </p:nvSpPr>
        <p:spPr>
          <a:xfrm>
            <a:off x="4612933" y="4951063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(2, 1)</a:t>
            </a:r>
            <a:endParaRPr lang="zh-TW" altLang="en-US" sz="1600"/>
          </a:p>
        </p:txBody>
      </p:sp>
      <p:sp>
        <p:nvSpPr>
          <p:cNvPr id="12" name="Oval 11"/>
          <p:cNvSpPr/>
          <p:nvPr/>
        </p:nvSpPr>
        <p:spPr>
          <a:xfrm>
            <a:off x="5848863" y="4951062"/>
            <a:ext cx="840259" cy="60918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/>
              <a:t>(2, 2)</a:t>
            </a:r>
            <a:endParaRPr lang="zh-TW" altLang="en-US" sz="1600"/>
          </a:p>
        </p:txBody>
      </p: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 flipV="1">
            <a:off x="1744101" y="4842032"/>
            <a:ext cx="469816" cy="138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3642" y="3048000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(1, 0)</a:t>
            </a:r>
            <a:endParaRPr lang="zh-TW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8130" y="3048000"/>
            <a:ext cx="7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(2, 0)</a:t>
            </a:r>
            <a:endParaRPr lang="zh-TW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3054176" y="4836461"/>
            <a:ext cx="295019" cy="557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1" idx="2"/>
          </p:cNvCxnSpPr>
          <p:nvPr/>
        </p:nvCxnSpPr>
        <p:spPr>
          <a:xfrm>
            <a:off x="4189454" y="4836461"/>
            <a:ext cx="423479" cy="419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4189454" y="4384583"/>
            <a:ext cx="446642" cy="451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5569" y="3048000"/>
            <a:ext cx="7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(3, 0)</a:t>
            </a:r>
            <a:endParaRPr lang="zh-TW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1505" y="3042770"/>
            <a:ext cx="7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(2, 2)</a:t>
            </a:r>
            <a:endParaRPr lang="zh-TW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3501" y="3042770"/>
            <a:ext cx="75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(2, 1)</a:t>
            </a:r>
            <a:endParaRPr lang="zh-TW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5476355" y="4384582"/>
            <a:ext cx="679109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6355" y="3807016"/>
            <a:ext cx="145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chemeClr val="accent1"/>
                </a:solidFill>
              </a:rPr>
              <a:t>走不下去了</a:t>
            </a:r>
            <a:r>
              <a:rPr lang="en-US" altLang="zh-TW" smtClean="0">
                <a:solidFill>
                  <a:schemeClr val="accent1"/>
                </a:solidFill>
              </a:rPr>
              <a:t>!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 flipV="1">
            <a:off x="5453192" y="5255656"/>
            <a:ext cx="395671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9" grpId="0"/>
      <p:bldP spid="19" grpId="1"/>
      <p:bldP spid="2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實作：遞迴函數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230965"/>
            <a:ext cx="7597347" cy="3767670"/>
          </a:xfrm>
        </p:spPr>
        <p:txBody>
          <a:bodyPr/>
          <a:lstStyle/>
          <a:p>
            <a:r>
              <a:rPr lang="zh-TW" altLang="en-US" smtClean="0"/>
              <a:t>我們用</a:t>
            </a:r>
            <a:r>
              <a:rPr lang="zh-TW" altLang="en-US"/>
              <a:t>剛剛</a:t>
            </a:r>
            <a:r>
              <a:rPr lang="zh-TW" altLang="en-US" smtClean="0"/>
              <a:t>迷宮的例子寫個虛擬碼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bool walk(int x, int y)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找到出口了沒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(map[x][y] == EXIT) { puts("We found the exit!"); return true; }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我們還沒找到出口，繼續走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for each (nx, ny) next to (x, y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對於所有相鄰的點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if (canWalk(nx, ny))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如果可以到達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bool ret = walk(nx, ny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就走走看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if (ret) return true;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在這條路上走到終點了，回傳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return false;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找不到路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遞迴枚舉：帶領熊貓找到竹子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 l="16406" t="14583" r="39844" b="26042"/>
          <a:stretch>
            <a:fillRect/>
          </a:stretch>
        </p:blipFill>
        <p:spPr bwMode="auto">
          <a:xfrm>
            <a:off x="2438666" y="1997346"/>
            <a:ext cx="4266667" cy="4342857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</p:pic>
    </p:spTree>
    <p:extLst>
      <p:ext uri="{BB962C8B-B14F-4D97-AF65-F5344CB8AC3E}">
        <p14:creationId xmlns:p14="http://schemas.microsoft.com/office/powerpoint/2010/main" val="21269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Grid Example - DFS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779" y="5854101"/>
            <a:ext cx="5990311" cy="377825"/>
          </a:xfrm>
        </p:spPr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2" cstate="print"/>
          <a:srcRect l="16406" t="15625" r="40625" b="26088"/>
          <a:stretch>
            <a:fillRect/>
          </a:stretch>
        </p:blipFill>
        <p:spPr bwMode="auto">
          <a:xfrm>
            <a:off x="160167" y="1659925"/>
            <a:ext cx="5016500" cy="5105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3" cstate="print"/>
          <a:srcRect l="16406" t="14583" r="39844" b="26042"/>
          <a:stretch>
            <a:fillRect/>
          </a:stretch>
        </p:blipFill>
        <p:spPr bwMode="auto">
          <a:xfrm>
            <a:off x="158579" y="1583725"/>
            <a:ext cx="5092700" cy="51816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</p:pic>
      <p:grpSp>
        <p:nvGrpSpPr>
          <p:cNvPr id="133" name="Group 35"/>
          <p:cNvGrpSpPr>
            <a:grpSpLocks/>
          </p:cNvGrpSpPr>
          <p:nvPr/>
        </p:nvGrpSpPr>
        <p:grpSpPr bwMode="auto">
          <a:xfrm>
            <a:off x="3724106" y="1669450"/>
            <a:ext cx="1392239" cy="1355725"/>
            <a:chOff x="2486" y="1062"/>
            <a:chExt cx="877" cy="854"/>
          </a:xfrm>
        </p:grpSpPr>
        <p:sp>
          <p:nvSpPr>
            <p:cNvPr id="134" name="Text Box 7"/>
            <p:cNvSpPr txBox="1">
              <a:spLocks noChangeArrowheads="1"/>
            </p:cNvSpPr>
            <p:nvPr/>
          </p:nvSpPr>
          <p:spPr bwMode="auto">
            <a:xfrm>
              <a:off x="2807" y="1062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u="none" dirty="0">
                  <a:solidFill>
                    <a:srgbClr val="FFFFFF"/>
                  </a:solidFill>
                </a:rPr>
                <a:t>N</a:t>
              </a:r>
            </a:p>
          </p:txBody>
        </p:sp>
        <p:sp>
          <p:nvSpPr>
            <p:cNvPr id="135" name="Text Box 8"/>
            <p:cNvSpPr txBox="1">
              <a:spLocks noChangeArrowheads="1"/>
            </p:cNvSpPr>
            <p:nvPr/>
          </p:nvSpPr>
          <p:spPr bwMode="auto">
            <a:xfrm>
              <a:off x="2826" y="16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u="none" dirty="0">
                  <a:solidFill>
                    <a:srgbClr val="FFFFFF"/>
                  </a:solidFill>
                </a:rPr>
                <a:t>S</a:t>
              </a: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2486" y="1369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u="none" dirty="0">
                  <a:solidFill>
                    <a:srgbClr val="FFFFFF"/>
                  </a:solidFill>
                </a:rPr>
                <a:t>W</a:t>
              </a:r>
            </a:p>
          </p:txBody>
        </p:sp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3117" y="1371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b="1" u="none" dirty="0">
                  <a:solidFill>
                    <a:srgbClr val="FFFFFF"/>
                  </a:solidFill>
                </a:rPr>
                <a:t>E</a:t>
              </a:r>
            </a:p>
          </p:txBody>
        </p:sp>
      </p:grpSp>
      <p:grpSp>
        <p:nvGrpSpPr>
          <p:cNvPr id="138" name="Group 40"/>
          <p:cNvGrpSpPr>
            <a:grpSpLocks/>
          </p:cNvGrpSpPr>
          <p:nvPr/>
        </p:nvGrpSpPr>
        <p:grpSpPr bwMode="auto">
          <a:xfrm>
            <a:off x="6940379" y="1812325"/>
            <a:ext cx="2039938" cy="1676400"/>
            <a:chOff x="4512" y="1152"/>
            <a:chExt cx="1285" cy="1056"/>
          </a:xfrm>
        </p:grpSpPr>
        <p:pic>
          <p:nvPicPr>
            <p:cNvPr id="13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51100" t="20695" r="44563" b="73192"/>
            <a:stretch>
              <a:fillRect/>
            </a:stretch>
          </p:blipFill>
          <p:spPr bwMode="auto">
            <a:xfrm>
              <a:off x="5040" y="1152"/>
              <a:ext cx="31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</p:pic>
        <p:sp>
          <p:nvSpPr>
            <p:cNvPr id="140" name="Line 11"/>
            <p:cNvSpPr>
              <a:spLocks noChangeShapeType="1"/>
            </p:cNvSpPr>
            <p:nvPr/>
          </p:nvSpPr>
          <p:spPr bwMode="auto">
            <a:xfrm flipH="1">
              <a:off x="4741" y="1584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 flipH="1">
              <a:off x="4981" y="1584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5221" y="1584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43" name="Line 14"/>
            <p:cNvSpPr>
              <a:spLocks noChangeShapeType="1"/>
            </p:cNvSpPr>
            <p:nvPr/>
          </p:nvSpPr>
          <p:spPr bwMode="auto">
            <a:xfrm>
              <a:off x="5317" y="1584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451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W</a:t>
              </a: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4837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S</a:t>
              </a: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5173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E</a:t>
              </a:r>
            </a:p>
          </p:txBody>
        </p:sp>
        <p:sp>
          <p:nvSpPr>
            <p:cNvPr id="147" name="Rectangle 18"/>
            <p:cNvSpPr>
              <a:spLocks noChangeArrowheads="1"/>
            </p:cNvSpPr>
            <p:nvPr/>
          </p:nvSpPr>
          <p:spPr bwMode="auto">
            <a:xfrm>
              <a:off x="5509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N</a:t>
              </a:r>
            </a:p>
          </p:txBody>
        </p:sp>
      </p:grpSp>
      <p:grpSp>
        <p:nvGrpSpPr>
          <p:cNvPr id="148" name="Group 41"/>
          <p:cNvGrpSpPr>
            <a:grpSpLocks/>
          </p:cNvGrpSpPr>
          <p:nvPr/>
        </p:nvGrpSpPr>
        <p:grpSpPr bwMode="auto">
          <a:xfrm>
            <a:off x="6102179" y="3564925"/>
            <a:ext cx="2039938" cy="914400"/>
            <a:chOff x="3984" y="2256"/>
            <a:chExt cx="1285" cy="576"/>
          </a:xfrm>
        </p:grpSpPr>
        <p:sp>
          <p:nvSpPr>
            <p:cNvPr id="149" name="Line 19"/>
            <p:cNvSpPr>
              <a:spLocks noChangeShapeType="1"/>
            </p:cNvSpPr>
            <p:nvPr/>
          </p:nvSpPr>
          <p:spPr bwMode="auto">
            <a:xfrm flipH="1">
              <a:off x="4213" y="2256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 flipH="1">
              <a:off x="4453" y="2256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4693" y="2256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4789" y="2256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53" name="Rectangle 23"/>
            <p:cNvSpPr>
              <a:spLocks noChangeArrowheads="1"/>
            </p:cNvSpPr>
            <p:nvPr/>
          </p:nvSpPr>
          <p:spPr bwMode="auto">
            <a:xfrm>
              <a:off x="3984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W</a:t>
              </a:r>
            </a:p>
          </p:txBody>
        </p:sp>
        <p:sp>
          <p:nvSpPr>
            <p:cNvPr id="154" name="Rectangle 24"/>
            <p:cNvSpPr>
              <a:spLocks noChangeArrowheads="1"/>
            </p:cNvSpPr>
            <p:nvPr/>
          </p:nvSpPr>
          <p:spPr bwMode="auto">
            <a:xfrm>
              <a:off x="4309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S</a:t>
              </a:r>
            </a:p>
          </p:txBody>
        </p:sp>
        <p:sp>
          <p:nvSpPr>
            <p:cNvPr id="155" name="Rectangle 25"/>
            <p:cNvSpPr>
              <a:spLocks noChangeArrowheads="1"/>
            </p:cNvSpPr>
            <p:nvPr/>
          </p:nvSpPr>
          <p:spPr bwMode="auto">
            <a:xfrm>
              <a:off x="4645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E</a:t>
              </a:r>
            </a:p>
          </p:txBody>
        </p:sp>
        <p:sp>
          <p:nvSpPr>
            <p:cNvPr id="156" name="Rectangle 26"/>
            <p:cNvSpPr>
              <a:spLocks noChangeArrowheads="1"/>
            </p:cNvSpPr>
            <p:nvPr/>
          </p:nvSpPr>
          <p:spPr bwMode="auto">
            <a:xfrm>
              <a:off x="4981" y="25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N</a:t>
              </a:r>
            </a:p>
          </p:txBody>
        </p:sp>
      </p:grpSp>
      <p:grpSp>
        <p:nvGrpSpPr>
          <p:cNvPr id="157" name="Group 42"/>
          <p:cNvGrpSpPr>
            <a:grpSpLocks/>
          </p:cNvGrpSpPr>
          <p:nvPr/>
        </p:nvGrpSpPr>
        <p:grpSpPr bwMode="auto">
          <a:xfrm>
            <a:off x="5281442" y="4555525"/>
            <a:ext cx="2039937" cy="914400"/>
            <a:chOff x="3467" y="2880"/>
            <a:chExt cx="1285" cy="576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4272" y="2880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59" name="Line 27"/>
            <p:cNvSpPr>
              <a:spLocks noChangeShapeType="1"/>
            </p:cNvSpPr>
            <p:nvPr/>
          </p:nvSpPr>
          <p:spPr bwMode="auto">
            <a:xfrm flipH="1">
              <a:off x="3696" y="288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60" name="Line 28"/>
            <p:cNvSpPr>
              <a:spLocks noChangeShapeType="1"/>
            </p:cNvSpPr>
            <p:nvPr/>
          </p:nvSpPr>
          <p:spPr bwMode="auto">
            <a:xfrm flipH="1">
              <a:off x="3936" y="2880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61" name="Line 29"/>
            <p:cNvSpPr>
              <a:spLocks noChangeShapeType="1"/>
            </p:cNvSpPr>
            <p:nvPr/>
          </p:nvSpPr>
          <p:spPr bwMode="auto">
            <a:xfrm>
              <a:off x="4176" y="2880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TW" altLang="en-US" sz="3200" u="none"/>
            </a:p>
          </p:txBody>
        </p:sp>
        <p:sp>
          <p:nvSpPr>
            <p:cNvPr id="162" name="Rectangle 31"/>
            <p:cNvSpPr>
              <a:spLocks noChangeArrowheads="1"/>
            </p:cNvSpPr>
            <p:nvPr/>
          </p:nvSpPr>
          <p:spPr bwMode="auto">
            <a:xfrm>
              <a:off x="3467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W</a:t>
              </a:r>
            </a:p>
          </p:txBody>
        </p:sp>
        <p:sp>
          <p:nvSpPr>
            <p:cNvPr id="163" name="Rectangle 32"/>
            <p:cNvSpPr>
              <a:spLocks noChangeArrowheads="1"/>
            </p:cNvSpPr>
            <p:nvPr/>
          </p:nvSpPr>
          <p:spPr bwMode="auto">
            <a:xfrm>
              <a:off x="3792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S</a:t>
              </a:r>
            </a:p>
          </p:txBody>
        </p:sp>
        <p:sp>
          <p:nvSpPr>
            <p:cNvPr id="164" name="Rectangle 33"/>
            <p:cNvSpPr>
              <a:spLocks noChangeArrowheads="1"/>
            </p:cNvSpPr>
            <p:nvPr/>
          </p:nvSpPr>
          <p:spPr bwMode="auto">
            <a:xfrm>
              <a:off x="4128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E</a:t>
              </a:r>
            </a:p>
          </p:txBody>
        </p:sp>
        <p:sp>
          <p:nvSpPr>
            <p:cNvPr id="165" name="Rectangle 34"/>
            <p:cNvSpPr>
              <a:spLocks noChangeArrowheads="1"/>
            </p:cNvSpPr>
            <p:nvPr/>
          </p:nvSpPr>
          <p:spPr bwMode="auto">
            <a:xfrm>
              <a:off x="4464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3200" u="none" dirty="0"/>
                <a:t>N</a:t>
              </a:r>
            </a:p>
          </p:txBody>
        </p:sp>
      </p:grpSp>
      <p:sp>
        <p:nvSpPr>
          <p:cNvPr id="166" name="Line 37"/>
          <p:cNvSpPr>
            <a:spLocks noChangeShapeType="1"/>
          </p:cNvSpPr>
          <p:nvPr/>
        </p:nvSpPr>
        <p:spPr bwMode="auto">
          <a:xfrm flipH="1">
            <a:off x="7292803" y="2486219"/>
            <a:ext cx="402431" cy="3214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TW" altLang="en-US" sz="3200" u="none"/>
          </a:p>
        </p:txBody>
      </p:sp>
      <p:sp>
        <p:nvSpPr>
          <p:cNvPr id="167" name="Line 43"/>
          <p:cNvSpPr>
            <a:spLocks noChangeShapeType="1"/>
          </p:cNvSpPr>
          <p:nvPr/>
        </p:nvSpPr>
        <p:spPr bwMode="auto">
          <a:xfrm flipH="1">
            <a:off x="6452223" y="3562544"/>
            <a:ext cx="400050" cy="319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TW" altLang="en-US" sz="3200" u="none"/>
          </a:p>
        </p:txBody>
      </p:sp>
      <p:sp>
        <p:nvSpPr>
          <p:cNvPr id="168" name="Line 44"/>
          <p:cNvSpPr>
            <a:spLocks noChangeShapeType="1"/>
          </p:cNvSpPr>
          <p:nvPr/>
        </p:nvSpPr>
        <p:spPr bwMode="auto">
          <a:xfrm flipH="1">
            <a:off x="5634660" y="4550763"/>
            <a:ext cx="393700" cy="315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TW" altLang="en-US" sz="3200" u="none"/>
          </a:p>
        </p:txBody>
      </p:sp>
      <p:pic>
        <p:nvPicPr>
          <p:cNvPr id="169" name="Picture 4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497" t="37242" r="45102" b="58072"/>
          <a:stretch>
            <a:fillRect/>
          </a:stretch>
        </p:blipFill>
        <p:spPr bwMode="auto">
          <a:xfrm>
            <a:off x="4260679" y="3556988"/>
            <a:ext cx="384175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</p:pic>
      <p:sp>
        <p:nvSpPr>
          <p:cNvPr id="170" name="Text Box 46"/>
          <p:cNvSpPr txBox="1">
            <a:spLocks noChangeArrowheads="1"/>
          </p:cNvSpPr>
          <p:nvPr/>
        </p:nvSpPr>
        <p:spPr bwMode="auto">
          <a:xfrm>
            <a:off x="5492579" y="6003325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TW" altLang="en-US" sz="1000"/>
              <a:t>此教學軟體由國科會資訊科學主題式應用與技術探索計畫</a:t>
            </a:r>
            <a:r>
              <a:rPr lang="en-US" altLang="zh-TW" sz="1000" dirty="0"/>
              <a:t>-</a:t>
            </a:r>
            <a:r>
              <a:rPr lang="zh-TW" altLang="en-US" sz="1000"/>
              <a:t>認識資訊科學體驗學習計畫團隊開發</a:t>
            </a:r>
          </a:p>
        </p:txBody>
      </p:sp>
    </p:spTree>
    <p:extLst>
      <p:ext uri="{BB962C8B-B14F-4D97-AF65-F5344CB8AC3E}">
        <p14:creationId xmlns:p14="http://schemas.microsoft.com/office/powerpoint/2010/main" val="315922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其他經典例題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House Of Santa Claus (UVa</a:t>
            </a:r>
            <a:r>
              <a:rPr lang="en-US" altLang="zh-TW" smtClean="0"/>
              <a:t>.</a:t>
            </a:r>
            <a:r>
              <a:rPr lang="zh-TW" altLang="en-US" smtClean="0"/>
              <a:t> </a:t>
            </a:r>
            <a:r>
              <a:rPr lang="en-US" altLang="zh-TW" smtClean="0"/>
              <a:t>291</a:t>
            </a:r>
            <a:r>
              <a:rPr lang="en-US" altLang="zh-TW"/>
              <a:t>)</a:t>
            </a:r>
          </a:p>
          <a:p>
            <a:r>
              <a:rPr lang="en-US" altLang="zh-TW"/>
              <a:t>8 Queens Chess Problem (UVa. 750)</a:t>
            </a:r>
          </a:p>
          <a:p>
            <a:r>
              <a:rPr lang="en-US" altLang="zh-TW"/>
              <a:t>Su DoKu (UVa</a:t>
            </a:r>
            <a:r>
              <a:rPr lang="en-US" altLang="zh-TW" smtClean="0"/>
              <a:t>.</a:t>
            </a:r>
            <a:r>
              <a:rPr lang="zh-TW" altLang="en-US" smtClean="0"/>
              <a:t> </a:t>
            </a:r>
            <a:r>
              <a:rPr lang="en-US" altLang="zh-TW" smtClean="0"/>
              <a:t>989)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House Of Santa Claus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smtClean="0"/>
              <a:t>用一筆畫畫出以下圖形 </a:t>
            </a:r>
            <a:r>
              <a:rPr lang="en-US" altLang="zh-TW" smtClean="0"/>
              <a:t>(</a:t>
            </a:r>
            <a:r>
              <a:rPr lang="zh-TW" altLang="en-US" smtClean="0"/>
              <a:t>也就是重新拜訪所有圖上的邊</a:t>
            </a:r>
            <a:r>
              <a:rPr lang="en-US" altLang="zh-TW" smtClean="0"/>
              <a:t>)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請將所有可能的路徑印出來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65" y="3828723"/>
            <a:ext cx="227679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8-Queens Chess Problem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smtClean="0"/>
              <a:t>在一個</a:t>
            </a:r>
            <a:r>
              <a:rPr lang="en-US" altLang="zh-TW" smtClean="0"/>
              <a:t>8 * 8</a:t>
            </a:r>
            <a:r>
              <a:rPr lang="zh-TW" altLang="en-US" smtClean="0"/>
              <a:t>的棋盤上放置</a:t>
            </a:r>
            <a:r>
              <a:rPr lang="en-US" altLang="zh-TW" smtClean="0"/>
              <a:t>8</a:t>
            </a:r>
            <a:r>
              <a:rPr lang="zh-TW" altLang="en-US" smtClean="0"/>
              <a:t>個皇后，讓這</a:t>
            </a:r>
            <a:r>
              <a:rPr lang="en-US" altLang="zh-TW" smtClean="0"/>
              <a:t>8</a:t>
            </a:r>
            <a:r>
              <a:rPr lang="zh-TW" altLang="en-US" smtClean="0"/>
              <a:t>個皇后不會彼此互相攻擊 </a:t>
            </a:r>
            <a:r>
              <a:rPr lang="en-US" altLang="zh-TW" smtClean="0"/>
              <a:t>(</a:t>
            </a:r>
            <a:r>
              <a:rPr lang="zh-TW" altLang="en-US" smtClean="0"/>
              <a:t>不在同一列或是同一欄上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35" y="3175192"/>
            <a:ext cx="2769990" cy="23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數獨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46" y="2705084"/>
            <a:ext cx="691611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額外知識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smtClean="0"/>
              <a:t>避免重複拜訪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舉例來說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迷宮：我們不需要相同的地方重複走一次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數獨：我們不需要在一個已經有</a:t>
            </a:r>
            <a:r>
              <a:rPr lang="en-US" altLang="zh-TW" smtClean="0"/>
              <a:t>4</a:t>
            </a:r>
            <a:r>
              <a:rPr lang="zh-TW" altLang="en-US" smtClean="0"/>
              <a:t>的欄，再填一個</a:t>
            </a:r>
            <a:r>
              <a:rPr lang="en-US" altLang="zh-TW" smtClean="0"/>
              <a:t>4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這時候呢！我們可以開</a:t>
            </a:r>
            <a:r>
              <a:rPr lang="zh-TW" altLang="en-US"/>
              <a:t>個</a:t>
            </a:r>
            <a:r>
              <a:rPr lang="zh-TW" altLang="en-US" smtClean="0"/>
              <a:t>額外的陣列來記錄這樣的資訊，比如說 </a:t>
            </a:r>
            <a:r>
              <a:rPr lang="en-US" altLang="zh-TW" smtClean="0"/>
              <a:t>bool visited[N][N]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{0, 0};</a:t>
            </a:r>
          </a:p>
          <a:p>
            <a:r>
              <a:rPr lang="en-US" altLang="zh-TW" smtClean="0"/>
              <a:t>Backtracking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記錄過程中你做出的選擇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以迷宮的例子來說，我們可以：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/>
              <a:t>step[ currentStep ] = (nx, ny);</a:t>
            </a:r>
            <a:br>
              <a:rPr lang="en-US" altLang="zh-TW"/>
            </a:br>
            <a:r>
              <a:rPr lang="en-US" altLang="zh-TW"/>
              <a:t>walk(nx, ny);</a:t>
            </a:r>
          </a:p>
          <a:p>
            <a:endParaRPr lang="en-US" altLang="zh-TW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將剛剛講的東西總結起來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230965"/>
            <a:ext cx="7613823" cy="3767670"/>
          </a:xfrm>
        </p:spPr>
        <p:txBody>
          <a:bodyPr>
            <a:noAutofit/>
          </a:bodyPr>
          <a:lstStyle/>
          <a:p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visited[MAZE_HEIGHT][MAZE_WIDTH] = { false };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bool walk(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currentStep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, int x, int y)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if (map[x][y] == EXIT) {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puts("We found the exit!");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currentStep; i++) printf("%d, ", step[i]);</a:t>
            </a:r>
            <a:b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return true;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for each (nx, ny) next to (x, y)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visited[nx][ny] == false 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&amp;&amp; canWalk(nx, ny)) {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visited[nx][ny] = true;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step[ currentStep ] = (nx, ny);</a:t>
            </a:r>
            <a:r>
              <a:rPr lang="en-US" altLang="zh-TW" sz="140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bool ret = walk(</a:t>
            </a:r>
            <a:r>
              <a:rPr lang="en-US" altLang="zh-TW" sz="140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currentStep+1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, nx, ny);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if (ret) return true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　　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return false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/>
                  <a:t>Amalgamated Artichokes</a:t>
                </a:r>
                <a:br>
                  <a:rPr lang="en-US" altLang="zh-TW" smtClean="0"/>
                </a:br>
                <a:r>
                  <a:rPr lang="en-US" altLang="zh-TW"/>
                  <a:t>ACM-ICPC World Finals </a:t>
                </a:r>
                <a:r>
                  <a:rPr lang="en-US" altLang="zh-TW" smtClean="0"/>
                  <a:t>2015</a:t>
                </a:r>
                <a:r>
                  <a:rPr lang="zh-TW" altLang="en-US" smtClean="0"/>
                  <a:t> </a:t>
                </a:r>
                <a:r>
                  <a:rPr lang="en-US" altLang="zh-TW" smtClean="0"/>
                  <a:t>(Problem A)</a:t>
                </a:r>
              </a:p>
              <a:p>
                <a:r>
                  <a:rPr lang="zh-TW" altLang="en-US" smtClean="0"/>
                  <a:t>給你一個函數</a:t>
                </a:r>
                <a:r>
                  <a:rPr lang="en-US" altLang="zh-TW"/>
                  <a:t/>
                </a:r>
                <a:br>
                  <a:rPr lang="en-US" altLang="zh-TW"/>
                </a:br>
                <a:r>
                  <a:rPr lang="en-US" altLang="zh-TW"/>
                  <a:t>price(k)=p⋅(sin(a⋅k+b)+cos(c⋅k+d)+2</a:t>
                </a:r>
                <a:r>
                  <a:rPr lang="en-US" altLang="zh-TW" smtClean="0"/>
                  <a:t>)</a:t>
                </a:r>
                <a:br>
                  <a:rPr lang="en-US" altLang="zh-TW" smtClean="0"/>
                </a:br>
                <a:r>
                  <a:rPr lang="zh-TW" altLang="en-US" smtClean="0"/>
                  <a:t>請問對於整數的</a:t>
                </a:r>
                <a:r>
                  <a:rPr lang="en-US" altLang="zh-TW" smtClean="0"/>
                  <a:t>k</a:t>
                </a:r>
                <a:r>
                  <a:rPr lang="zh-TW" altLang="en-US" smtClean="0"/>
                  <a:t>，這個函數最大的下降值為多少</a:t>
                </a:r>
                <a:r>
                  <a:rPr lang="en-US" altLang="zh-TW" smtClean="0"/>
                  <a:t>?</a:t>
                </a:r>
                <a:br>
                  <a:rPr lang="en-US" altLang="zh-TW" smtClean="0"/>
                </a:br>
                <a:r>
                  <a:rPr lang="en-US" altLang="zh-TW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mtClean="0"/>
                  <a:t>)</a:t>
                </a:r>
              </a:p>
              <a:p>
                <a:r>
                  <a:rPr lang="zh-TW" altLang="en-US" smtClean="0"/>
                  <a:t>解法：使用一個</a:t>
                </a:r>
                <a:r>
                  <a:rPr lang="en-US" altLang="zh-TW" smtClean="0"/>
                  <a:t>for</a:t>
                </a:r>
                <a:r>
                  <a:rPr lang="zh-TW" altLang="en-US" smtClean="0"/>
                  <a:t>迴圈枚舉</a:t>
                </a:r>
                <a:r>
                  <a:rPr lang="en-US" altLang="zh-TW" smtClean="0"/>
                  <a:t>k = 1 ~ n</a:t>
                </a:r>
                <a:r>
                  <a:rPr lang="zh-TW" altLang="en-US" smtClean="0"/>
                  <a:t>，紀錄到目前為止函數的最大值，每次看最大值與目前的函數值差值為何、並與答案做比較。</a:t>
                </a:r>
                <a:endParaRPr lang="en-US" altLang="zh-TW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 </a:t>
            </a:r>
            <a:r>
              <a:rPr lang="en-US" altLang="zh-TW" smtClean="0"/>
              <a:t>(</a:t>
            </a:r>
            <a:r>
              <a:rPr lang="zh-TW" altLang="en-US" smtClean="0"/>
              <a:t>稍難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B1. </a:t>
            </a:r>
            <a:r>
              <a:rPr lang="en-US" altLang="zh-TW" smtClean="0"/>
              <a:t>Permutations</a:t>
            </a:r>
            <a:br>
              <a:rPr lang="en-US" altLang="zh-TW" smtClean="0"/>
            </a:br>
            <a:r>
              <a:rPr lang="en-US" altLang="zh-TW" smtClean="0"/>
              <a:t>Rockethon 2015</a:t>
            </a:r>
          </a:p>
          <a:p>
            <a:r>
              <a:rPr lang="zh-TW" altLang="en-US" smtClean="0"/>
              <a:t>定義一個</a:t>
            </a:r>
            <a:r>
              <a:rPr lang="zh-TW" altLang="en-US"/>
              <a:t>函</a:t>
            </a:r>
            <a:r>
              <a:rPr lang="zh-TW" altLang="en-US" smtClean="0"/>
              <a:t>數</a:t>
            </a:r>
            <a:r>
              <a:rPr lang="en-US" altLang="zh-TW"/>
              <a:t> </a:t>
            </a:r>
            <a:r>
              <a:rPr lang="en-US" altLang="zh-TW" smtClean="0"/>
              <a:t>f(p) </a:t>
            </a:r>
            <a:r>
              <a:rPr lang="zh-TW" altLang="en-US" smtClean="0"/>
              <a:t>，</a:t>
            </a:r>
            <a:r>
              <a:rPr lang="en-US" altLang="zh-TW" smtClean="0"/>
              <a:t>p</a:t>
            </a:r>
            <a:r>
              <a:rPr lang="zh-TW" altLang="en-US" smtClean="0"/>
              <a:t>是一個</a:t>
            </a:r>
            <a:r>
              <a:rPr lang="en-US" altLang="zh-TW" smtClean="0"/>
              <a:t>1~n</a:t>
            </a:r>
            <a:r>
              <a:rPr lang="zh-TW" altLang="en-US" smtClean="0"/>
              <a:t>的任意排列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f(p)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對於所有子序列，取出最小的值相加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顯然對於</a:t>
            </a:r>
            <a:r>
              <a:rPr lang="en-US" altLang="zh-TW" smtClean="0"/>
              <a:t>1~n</a:t>
            </a:r>
            <a:r>
              <a:rPr lang="zh-TW" altLang="en-US" smtClean="0"/>
              <a:t>不同的排列，</a:t>
            </a:r>
            <a:r>
              <a:rPr lang="en-US" altLang="zh-TW" smtClean="0"/>
              <a:t>f(p)</a:t>
            </a:r>
            <a:r>
              <a:rPr lang="zh-TW" altLang="en-US" smtClean="0"/>
              <a:t>可能會</a:t>
            </a:r>
            <a:r>
              <a:rPr lang="zh-TW" altLang="en-US"/>
              <a:t>不</a:t>
            </a:r>
            <a:r>
              <a:rPr lang="zh-TW" altLang="en-US" smtClean="0"/>
              <a:t>同，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題目問對於所有讓</a:t>
            </a:r>
            <a:r>
              <a:rPr lang="en-US" altLang="zh-TW" smtClean="0"/>
              <a:t>f(p)</a:t>
            </a:r>
            <a:r>
              <a:rPr lang="zh-TW" altLang="en-US" smtClean="0"/>
              <a:t>產生最大值的排列中，第</a:t>
            </a:r>
            <a:r>
              <a:rPr lang="en-US" altLang="zh-TW" smtClean="0"/>
              <a:t>k</a:t>
            </a:r>
            <a:r>
              <a:rPr lang="zh-TW" altLang="en-US" smtClean="0"/>
              <a:t>個排列是哪一個</a:t>
            </a:r>
            <a:r>
              <a:rPr lang="en-US" altLang="zh-TW" smtClean="0"/>
              <a:t>?</a:t>
            </a:r>
          </a:p>
          <a:p>
            <a:r>
              <a:rPr lang="zh-TW" altLang="en-US" smtClean="0"/>
              <a:t>解法：</a:t>
            </a:r>
            <a:r>
              <a:rPr lang="en-US" altLang="zh-TW" smtClean="0"/>
              <a:t>B1</a:t>
            </a:r>
            <a:r>
              <a:rPr lang="zh-TW" altLang="en-US" smtClean="0"/>
              <a:t>的</a:t>
            </a:r>
            <a:r>
              <a:rPr lang="en-US" altLang="zh-TW" smtClean="0"/>
              <a:t>n</a:t>
            </a:r>
            <a:r>
              <a:rPr lang="zh-TW" altLang="en-US" smtClean="0"/>
              <a:t>不大於</a:t>
            </a:r>
            <a:r>
              <a:rPr lang="en-US" altLang="zh-TW" smtClean="0"/>
              <a:t>8</a:t>
            </a:r>
            <a:r>
              <a:rPr lang="zh-TW" altLang="en-US" smtClean="0"/>
              <a:t>，所以可以直接枚舉</a:t>
            </a:r>
            <a:r>
              <a:rPr lang="en-US" altLang="zh-TW" smtClean="0"/>
              <a:t>8!</a:t>
            </a:r>
            <a:r>
              <a:rPr lang="zh-TW" altLang="en-US" smtClean="0"/>
              <a:t>的全排列，先找出最大值，再找出第</a:t>
            </a:r>
            <a:r>
              <a:rPr lang="en-US" altLang="zh-TW" smtClean="0"/>
              <a:t>k</a:t>
            </a:r>
            <a:r>
              <a:rPr lang="zh-TW" altLang="en-US" smtClean="0"/>
              <a:t>個。</a:t>
            </a:r>
            <a:endParaRPr lang="en-US" altLang="zh-TW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位元運算初步</a:t>
            </a:r>
            <a:endParaRPr lang="zh-TW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Bitwise operations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位元運算初步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mtClean="0"/>
                  <a:t>某些題目，你可以使用位元運算來降低程式的複雜度，效率也可能會比較高</a:t>
                </a:r>
                <a:endParaRPr lang="en-US" altLang="zh-TW" smtClean="0"/>
              </a:p>
              <a:p>
                <a:r>
                  <a:rPr lang="en-US" altLang="zh-TW"/>
                  <a:t>B. Preparing </a:t>
                </a:r>
                <a:r>
                  <a:rPr lang="en-US" altLang="zh-TW" smtClean="0"/>
                  <a:t>Olympiad</a:t>
                </a:r>
                <a:br>
                  <a:rPr lang="en-US" altLang="zh-TW" smtClean="0"/>
                </a:br>
                <a:r>
                  <a:rPr lang="en-US" altLang="zh-TW" smtClean="0"/>
                  <a:t>Codeforces </a:t>
                </a:r>
                <a:r>
                  <a:rPr lang="en-US" altLang="zh-TW"/>
                  <a:t>Round #306 (Div. 2</a:t>
                </a:r>
                <a:r>
                  <a:rPr lang="en-US" altLang="zh-TW" smtClean="0"/>
                  <a:t>)</a:t>
                </a:r>
                <a:br>
                  <a:rPr lang="en-US" altLang="zh-TW" smtClean="0"/>
                </a:br>
                <a:r>
                  <a:rPr lang="zh-TW" altLang="en-US" smtClean="0"/>
                  <a:t>你為了奧林匹亞出了</a:t>
                </a:r>
                <a:r>
                  <a:rPr lang="en-US" altLang="zh-TW" smtClean="0"/>
                  <a:t>n</a:t>
                </a:r>
                <a:r>
                  <a:rPr lang="zh-TW" altLang="en-US" smtClean="0"/>
                  <a:t>道題目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zh-TW" altLang="en-US" smtClean="0"/>
                  <a:t>，每道題目都有一個難度估計值，現在你想挑至少</a:t>
                </a:r>
                <a:r>
                  <a:rPr lang="en-US" altLang="zh-TW" smtClean="0"/>
                  <a:t>2</a:t>
                </a:r>
                <a:r>
                  <a:rPr lang="zh-TW" altLang="en-US"/>
                  <a:t>道</a:t>
                </a:r>
                <a:r>
                  <a:rPr lang="zh-TW" altLang="en-US" smtClean="0"/>
                  <a:t>題目出來，題目難度總和必須介於</a:t>
                </a:r>
                <a:r>
                  <a:rPr lang="en-US" altLang="zh-TW" smtClean="0"/>
                  <a:t>[l, r]</a:t>
                </a:r>
                <a:r>
                  <a:rPr lang="zh-TW" altLang="en-US" smtClean="0"/>
                  <a:t>，同時最難與最簡單的題目難度差值也必須大於等於</a:t>
                </a:r>
                <a:r>
                  <a:rPr lang="en-US" altLang="zh-TW" smtClean="0"/>
                  <a:t>x</a:t>
                </a:r>
                <a:br>
                  <a:rPr lang="en-US" altLang="zh-TW" smtClean="0"/>
                </a:br>
                <a:r>
                  <a:rPr lang="zh-TW" altLang="en-US" smtClean="0"/>
                  <a:t>題目問有幾種可行的挑法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2" r="-1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Preparing Olympiad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分析一下題目：我們有最多</a:t>
            </a:r>
            <a:r>
              <a:rPr lang="en-US" altLang="zh-TW" smtClean="0"/>
              <a:t>15</a:t>
            </a:r>
            <a:r>
              <a:rPr lang="zh-TW" altLang="en-US" smtClean="0"/>
              <a:t>道題目，關鍵在於每道題目都可以 「挑」或是「不挑」，所以我們可以用這樣的方式去枚舉可能的題目組合</a:t>
            </a:r>
            <a:endParaRPr lang="en-US" altLang="zh-TW" smtClean="0"/>
          </a:p>
          <a:p>
            <a:r>
              <a:rPr lang="zh-TW" altLang="en-US" smtClean="0"/>
              <a:t>我們可以使用</a:t>
            </a:r>
            <a:r>
              <a:rPr lang="zh-TW" altLang="en-US"/>
              <a:t>遞</a:t>
            </a:r>
            <a:r>
              <a:rPr lang="zh-TW" altLang="en-US" smtClean="0"/>
              <a:t>迴列舉出所有的可能性，並檢查是否符合條件，不過其實不需要這樣。</a:t>
            </a:r>
            <a:endParaRPr lang="en-US" altLang="zh-TW" smtClean="0"/>
          </a:p>
          <a:p>
            <a:r>
              <a:rPr lang="zh-TW" altLang="en-US" smtClean="0"/>
              <a:t>如果我們把「不挑」看成是</a:t>
            </a:r>
            <a:r>
              <a:rPr lang="en-US" altLang="zh-TW" smtClean="0"/>
              <a:t>0</a:t>
            </a:r>
            <a:r>
              <a:rPr lang="zh-TW" altLang="en-US" smtClean="0"/>
              <a:t>、把「挑」看成是</a:t>
            </a:r>
            <a:r>
              <a:rPr lang="en-US" altLang="zh-TW" smtClean="0"/>
              <a:t>1</a:t>
            </a:r>
            <a:r>
              <a:rPr lang="zh-TW" altLang="en-US" smtClean="0"/>
              <a:t>，並且串起來，那每種題目組合其實就是一串</a:t>
            </a:r>
            <a:r>
              <a:rPr lang="en-US" altLang="zh-TW" smtClean="0"/>
              <a:t>15</a:t>
            </a:r>
            <a:r>
              <a:rPr lang="zh-TW" altLang="en-US" smtClean="0"/>
              <a:t>個</a:t>
            </a:r>
            <a:r>
              <a:rPr lang="en-US" altLang="zh-TW" smtClean="0"/>
              <a:t>0</a:t>
            </a:r>
            <a:r>
              <a:rPr lang="zh-TW" altLang="en-US" smtClean="0"/>
              <a:t> </a:t>
            </a:r>
            <a:r>
              <a:rPr lang="en-US" altLang="zh-TW" smtClean="0"/>
              <a:t>1</a:t>
            </a:r>
            <a:r>
              <a:rPr lang="zh-TW" altLang="en-US" smtClean="0"/>
              <a:t>字串，</a:t>
            </a:r>
            <a:r>
              <a:rPr lang="zh-TW" altLang="en-US"/>
              <a:t>且</a:t>
            </a:r>
            <a:r>
              <a:rPr lang="zh-TW" altLang="en-US" smtClean="0"/>
              <a:t>範圍是 </a:t>
            </a:r>
            <a:r>
              <a:rPr lang="en-US" altLang="zh-TW" smtClean="0"/>
              <a:t>00000 00000 00000 ~ 11111 11111 11111</a:t>
            </a:r>
            <a:r>
              <a:rPr lang="zh-TW" altLang="en-US" smtClean="0"/>
              <a:t>，所以我們其實只要用個整數型態</a:t>
            </a:r>
            <a:r>
              <a:rPr lang="en-US" altLang="zh-TW" smtClean="0"/>
              <a:t>(int)</a:t>
            </a:r>
            <a:r>
              <a:rPr lang="zh-TW" altLang="en-US" smtClean="0"/>
              <a:t>，枚舉</a:t>
            </a:r>
            <a:r>
              <a:rPr lang="en-US" altLang="zh-TW" smtClean="0"/>
              <a:t>0</a:t>
            </a:r>
            <a:r>
              <a:rPr lang="zh-TW" altLang="en-US" smtClean="0"/>
              <a:t> </a:t>
            </a:r>
            <a:r>
              <a:rPr lang="en-US" altLang="zh-TW" smtClean="0"/>
              <a:t>~</a:t>
            </a:r>
            <a:r>
              <a:rPr lang="zh-TW" altLang="en-US" smtClean="0"/>
              <a:t> </a:t>
            </a:r>
            <a:r>
              <a:rPr lang="en-US" altLang="zh-TW" smtClean="0"/>
              <a:t>2^15</a:t>
            </a:r>
            <a:r>
              <a:rPr lang="zh-TW" altLang="en-US" smtClean="0"/>
              <a:t>就可以列出所有可能的題目組合了。</a:t>
            </a:r>
            <a:endParaRPr lang="en-US" altLang="zh-TW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Bitwise Operators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altLang="zh-TW" smtClean="0"/>
              <a:t>Bitwise XOR</a:t>
            </a:r>
            <a:br>
              <a:rPr lang="en-US" altLang="zh-TW" smtClean="0"/>
            </a:br>
            <a:r>
              <a:rPr lang="en-US" altLang="zh-TW" smtClean="0"/>
              <a:t>cout &lt;&lt; (5 ^ 3) &lt;&lt; endl; //</a:t>
            </a:r>
            <a:r>
              <a:rPr lang="zh-TW" altLang="en-US" smtClean="0"/>
              <a:t> </a:t>
            </a:r>
            <a:r>
              <a:rPr lang="en-US" altLang="zh-TW" smtClean="0"/>
              <a:t>6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400" smtClean="0"/>
              <a:t>XOR</a:t>
            </a:r>
            <a:r>
              <a:rPr lang="zh-TW" altLang="en-US" sz="1400" smtClean="0"/>
              <a:t>有趣的是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en-US" altLang="zh-TW" sz="1400" smtClean="0"/>
              <a:t>1</a:t>
            </a:r>
            <a:r>
              <a:rPr lang="zh-TW" altLang="en-US" sz="1400" smtClean="0"/>
              <a:t>跟</a:t>
            </a:r>
            <a:r>
              <a:rPr lang="en-US" altLang="zh-TW" sz="1400" smtClean="0"/>
              <a:t>0</a:t>
            </a:r>
            <a:r>
              <a:rPr lang="zh-TW" altLang="en-US" sz="1400" smtClean="0"/>
              <a:t> </a:t>
            </a:r>
            <a:r>
              <a:rPr lang="en-US" altLang="zh-TW" sz="1400" smtClean="0"/>
              <a:t>(XOR</a:t>
            </a:r>
            <a:r>
              <a:rPr lang="zh-TW" altLang="en-US" sz="1400" smtClean="0"/>
              <a:t> </a:t>
            </a:r>
            <a:r>
              <a:rPr lang="en-US" altLang="zh-TW" sz="1400" smtClean="0"/>
              <a:t>0)</a:t>
            </a:r>
            <a:r>
              <a:rPr lang="zh-TW" altLang="en-US" sz="1400" smtClean="0"/>
              <a:t> 後還是 </a:t>
            </a:r>
            <a:r>
              <a:rPr lang="en-US" altLang="zh-TW" sz="1400" smtClean="0"/>
              <a:t>1</a:t>
            </a:r>
            <a:r>
              <a:rPr lang="zh-TW" altLang="en-US" sz="1400" smtClean="0"/>
              <a:t>跟</a:t>
            </a:r>
            <a:r>
              <a:rPr lang="en-US" altLang="zh-TW" sz="1400" smtClean="0"/>
              <a:t>0</a:t>
            </a:r>
            <a:r>
              <a:rPr lang="zh-TW" altLang="en-US" sz="1400" smtClean="0"/>
              <a:t>，保持不變</a:t>
            </a:r>
            <a:r>
              <a:rPr lang="en-US" altLang="zh-TW" sz="1400" smtClean="0"/>
              <a:t/>
            </a:r>
            <a:br>
              <a:rPr lang="en-US" altLang="zh-TW" sz="1400" smtClean="0"/>
            </a:br>
            <a:r>
              <a:rPr lang="zh-TW" altLang="en-US" sz="1400" smtClean="0"/>
              <a:t>如果是 </a:t>
            </a:r>
            <a:r>
              <a:rPr lang="en-US" altLang="zh-TW" sz="1400" smtClean="0"/>
              <a:t>(XOR</a:t>
            </a:r>
            <a:r>
              <a:rPr lang="zh-TW" altLang="en-US" sz="1400" smtClean="0"/>
              <a:t> </a:t>
            </a:r>
            <a:r>
              <a:rPr lang="en-US" altLang="zh-TW" sz="1400" smtClean="0"/>
              <a:t>1)</a:t>
            </a:r>
            <a:r>
              <a:rPr lang="zh-TW" altLang="en-US" sz="1400" smtClean="0"/>
              <a:t>的話會是 </a:t>
            </a:r>
            <a:r>
              <a:rPr lang="en-US" altLang="zh-TW" sz="1400" smtClean="0"/>
              <a:t>0</a:t>
            </a:r>
            <a:r>
              <a:rPr lang="zh-TW" altLang="en-US" sz="1400" smtClean="0"/>
              <a:t>跟</a:t>
            </a:r>
            <a:r>
              <a:rPr lang="en-US" altLang="zh-TW" sz="1400" smtClean="0"/>
              <a:t>1</a:t>
            </a:r>
            <a:r>
              <a:rPr lang="zh-TW" altLang="en-US" sz="1400" smtClean="0"/>
              <a:t>，剛好顛倒</a:t>
            </a:r>
            <a:endParaRPr lang="en-US" altLang="zh-TW" sz="1400" smtClean="0"/>
          </a:p>
          <a:p>
            <a:r>
              <a:rPr lang="en-US" altLang="zh-TW" smtClean="0"/>
              <a:t>Bitwise NOT</a:t>
            </a:r>
            <a:br>
              <a:rPr lang="en-US" altLang="zh-TW" smtClean="0"/>
            </a:br>
            <a:r>
              <a:rPr lang="en-US" altLang="zh-TW" smtClean="0"/>
              <a:t>cout &lt;&lt; (~7) &lt;&lt; endl; // 8</a:t>
            </a:r>
            <a:endParaRPr lang="en-US" altLang="zh-TW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altLang="zh-TW" smtClean="0"/>
              <a:t>Bitwise AND</a:t>
            </a:r>
            <a:br>
              <a:rPr lang="en-US" altLang="zh-TW" smtClean="0"/>
            </a:br>
            <a:r>
              <a:rPr lang="en-US" altLang="zh-TW" smtClean="0"/>
              <a:t>cout &lt;&lt; (5 &amp; 3) &lt;&lt; endl; // 1</a:t>
            </a:r>
          </a:p>
          <a:p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Bitwise OR</a:t>
            </a:r>
            <a:br>
              <a:rPr lang="en-US" altLang="zh-TW" smtClean="0"/>
            </a:br>
            <a:r>
              <a:rPr lang="en-US" altLang="zh-TW" smtClean="0"/>
              <a:t>cout &lt;&lt; (5 | 3) &lt;&lt; endl; // 7</a:t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3" y="2797704"/>
            <a:ext cx="1752600" cy="666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3" y="4252785"/>
            <a:ext cx="1533525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926" y="2821516"/>
            <a:ext cx="158115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36" y="4947110"/>
            <a:ext cx="1704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一些常見操作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zh-TW" altLang="en-US" smtClean="0"/>
              <a:t>取得 </a:t>
            </a:r>
            <a:r>
              <a:rPr lang="en-US" altLang="zh-TW" smtClean="0"/>
              <a:t>n </a:t>
            </a:r>
            <a:r>
              <a:rPr lang="zh-TW" altLang="en-US" smtClean="0"/>
              <a:t>的第 </a:t>
            </a:r>
            <a:r>
              <a:rPr lang="en-US" altLang="zh-TW" smtClean="0"/>
              <a:t>i </a:t>
            </a:r>
            <a:r>
              <a:rPr lang="zh-TW" altLang="en-US" smtClean="0"/>
              <a:t>到 </a:t>
            </a:r>
            <a:r>
              <a:rPr lang="en-US" altLang="zh-TW" smtClean="0"/>
              <a:t>j </a:t>
            </a:r>
            <a:r>
              <a:rPr lang="zh-TW" altLang="en-US" smtClean="0"/>
              <a:t>位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(n &gt;&gt; i) &amp; ((1 &lt;&lt; (j - i + 1)) - 1)</a:t>
            </a:r>
          </a:p>
          <a:p>
            <a:r>
              <a:rPr lang="zh-TW" altLang="en-US" smtClean="0"/>
              <a:t>將 </a:t>
            </a:r>
            <a:r>
              <a:rPr lang="en-US" altLang="zh-TW" smtClean="0"/>
              <a:t>n </a:t>
            </a:r>
            <a:r>
              <a:rPr lang="zh-TW" altLang="en-US" smtClean="0"/>
              <a:t>的第 </a:t>
            </a:r>
            <a:r>
              <a:rPr lang="en-US" altLang="zh-TW" smtClean="0"/>
              <a:t>i </a:t>
            </a:r>
            <a:r>
              <a:rPr lang="zh-TW" altLang="en-US" smtClean="0"/>
              <a:t>到 </a:t>
            </a:r>
            <a:r>
              <a:rPr lang="en-US" altLang="zh-TW" smtClean="0"/>
              <a:t>j </a:t>
            </a:r>
            <a:r>
              <a:rPr lang="zh-TW" altLang="en-US" smtClean="0"/>
              <a:t>位設為 </a:t>
            </a:r>
            <a:r>
              <a:rPr lang="en-US" altLang="zh-TW" smtClean="0"/>
              <a:t>0</a:t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n &amp;=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~(((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1 &lt;&lt; (j - i + 1)) - 1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) &lt;&lt; i);</a:t>
            </a:r>
          </a:p>
          <a:p>
            <a:r>
              <a:rPr lang="zh-TW" altLang="en-US" smtClean="0"/>
              <a:t>將 </a:t>
            </a:r>
            <a:r>
              <a:rPr lang="en-US" altLang="zh-TW" smtClean="0"/>
              <a:t>n </a:t>
            </a:r>
            <a:r>
              <a:rPr lang="zh-TW" altLang="en-US" smtClean="0"/>
              <a:t>的第 </a:t>
            </a:r>
            <a:r>
              <a:rPr lang="en-US" altLang="zh-TW" smtClean="0"/>
              <a:t>i </a:t>
            </a:r>
            <a:r>
              <a:rPr lang="zh-TW" altLang="en-US" smtClean="0"/>
              <a:t>到 </a:t>
            </a:r>
            <a:r>
              <a:rPr lang="en-US" altLang="zh-TW" smtClean="0"/>
              <a:t>j </a:t>
            </a:r>
            <a:r>
              <a:rPr lang="zh-TW" altLang="en-US" smtClean="0"/>
              <a:t>位設為</a:t>
            </a:r>
            <a:r>
              <a:rPr lang="en-US" altLang="zh-TW"/>
              <a:t> </a:t>
            </a:r>
            <a:r>
              <a:rPr lang="en-US" altLang="zh-TW" smtClean="0"/>
              <a:t>1</a:t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n |= ((</a:t>
            </a:r>
            <a:r>
              <a:rPr lang="en-US" altLang="zh-TW" sz="1400">
                <a:latin typeface="Consolas" panose="020B0609020204030204" pitchFamily="49" charset="0"/>
                <a:cs typeface="Consolas" panose="020B0609020204030204" pitchFamily="49" charset="0"/>
              </a:rPr>
              <a:t>1 &lt;&lt; (j - i + 1)) - 1) &lt;&lt; </a:t>
            </a: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i;</a:t>
            </a:r>
            <a:endParaRPr lang="en-US" altLang="zh-TW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mtClean="0"/>
              <a:t>想像力是你的超能力</a:t>
            </a:r>
            <a:r>
              <a:rPr lang="zh-TW" altLang="en-US"/>
              <a:t>！</a:t>
            </a:r>
            <a:endParaRPr lang="en-US" altLang="zh-TW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zh-TW" altLang="en-US" smtClean="0"/>
              <a:t>取得 </a:t>
            </a:r>
            <a:r>
              <a:rPr lang="en-US" altLang="zh-TW" smtClean="0"/>
              <a:t>n</a:t>
            </a:r>
            <a:r>
              <a:rPr lang="zh-TW" altLang="en-US" smtClean="0"/>
              <a:t> 對 </a:t>
            </a:r>
            <a:r>
              <a:rPr lang="en-US" altLang="zh-TW" smtClean="0"/>
              <a:t>2</a:t>
            </a:r>
            <a:r>
              <a:rPr lang="zh-TW" altLang="en-US" smtClean="0"/>
              <a:t> 的餘數</a:t>
            </a:r>
            <a:r>
              <a:rPr lang="en-US" altLang="zh-TW" smtClean="0"/>
              <a:t>(</a:t>
            </a:r>
            <a:r>
              <a:rPr lang="zh-TW" altLang="en-US" smtClean="0"/>
              <a:t>判斷奇偶數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n &amp; 1</a:t>
            </a:r>
          </a:p>
          <a:p>
            <a:r>
              <a:rPr lang="zh-TW" altLang="en-US" smtClean="0"/>
              <a:t>取得 </a:t>
            </a:r>
            <a:r>
              <a:rPr lang="en-US" altLang="zh-TW" smtClean="0"/>
              <a:t>n </a:t>
            </a:r>
            <a:r>
              <a:rPr lang="zh-TW" altLang="en-US" smtClean="0"/>
              <a:t>的第</a:t>
            </a:r>
            <a:r>
              <a:rPr lang="en-US" altLang="zh-TW"/>
              <a:t> </a:t>
            </a:r>
            <a:r>
              <a:rPr lang="en-US" altLang="zh-TW" smtClean="0"/>
              <a:t>i </a:t>
            </a:r>
            <a:r>
              <a:rPr lang="zh-TW" altLang="en-US" smtClean="0"/>
              <a:t>位 </a:t>
            </a:r>
            <a:r>
              <a:rPr lang="en-US" altLang="zh-TW" smtClean="0"/>
              <a:t>(i </a:t>
            </a:r>
            <a:r>
              <a:rPr lang="zh-TW" altLang="en-US" smtClean="0"/>
              <a:t>從</a:t>
            </a:r>
            <a:r>
              <a:rPr lang="en-US" altLang="zh-TW" smtClean="0"/>
              <a:t>0</a:t>
            </a:r>
            <a:r>
              <a:rPr lang="zh-TW" altLang="en-US" smtClean="0"/>
              <a:t>開始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(n &gt;&gt; i) &amp; 1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 ((27 &gt;&gt; 2) &amp; 1); // 0</a:t>
            </a:r>
            <a:b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// 27 = 11011</a:t>
            </a:r>
          </a:p>
          <a:p>
            <a:r>
              <a:rPr lang="zh-TW" altLang="en-US" smtClean="0"/>
              <a:t>算出 </a:t>
            </a:r>
            <a:r>
              <a:rPr lang="en-US" altLang="zh-TW" smtClean="0"/>
              <a:t>n</a:t>
            </a:r>
            <a:r>
              <a:rPr lang="zh-TW" altLang="en-US" smtClean="0"/>
              <a:t> 個 </a:t>
            </a:r>
            <a:r>
              <a:rPr lang="en-US" altLang="zh-TW" smtClean="0"/>
              <a:t>1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有些操作會需要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(1 &lt;&lt; n) - 1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sz="1400" smtClean="0">
                <a:latin typeface="Consolas" panose="020B0609020204030204" pitchFamily="49" charset="0"/>
                <a:cs typeface="Consolas" panose="020B0609020204030204" pitchFamily="49" charset="0"/>
              </a:rPr>
              <a:t>cout &lt;&lt; ((1 &lt;&lt; 5) - 1); // 63(11111)</a:t>
            </a:r>
          </a:p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r>
              <a:rPr lang="en-US" altLang="zh-TW" smtClean="0"/>
              <a:t>(</a:t>
            </a:r>
            <a:r>
              <a:rPr lang="zh-TW" altLang="en-US" smtClean="0"/>
              <a:t>稍難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Turn the Lights </a:t>
            </a:r>
            <a:r>
              <a:rPr lang="en-US" altLang="zh-TW" smtClean="0"/>
              <a:t>Off</a:t>
            </a:r>
            <a:br>
              <a:rPr lang="en-US" altLang="zh-TW" smtClean="0"/>
            </a:br>
            <a:r>
              <a:rPr lang="en-US" altLang="zh-TW" smtClean="0"/>
              <a:t>UVa 10309</a:t>
            </a:r>
          </a:p>
          <a:p>
            <a:r>
              <a:rPr lang="zh-TW" altLang="en-US" smtClean="0"/>
              <a:t>給你一個</a:t>
            </a:r>
            <a:r>
              <a:rPr lang="en-US" altLang="zh-TW" smtClean="0"/>
              <a:t> 10 * 10 </a:t>
            </a:r>
            <a:r>
              <a:rPr lang="zh-TW" altLang="en-US" smtClean="0"/>
              <a:t>棋盤，每個格子上各有一個燈泡、一個按鈕，點了</a:t>
            </a:r>
            <a:r>
              <a:rPr lang="en-US" altLang="zh-TW"/>
              <a:t> </a:t>
            </a:r>
            <a:r>
              <a:rPr lang="en-US" altLang="zh-TW" smtClean="0"/>
              <a:t>(i, j) </a:t>
            </a:r>
            <a:r>
              <a:rPr lang="zh-TW" altLang="en-US" smtClean="0"/>
              <a:t>上的按鈕可以讓 </a:t>
            </a:r>
            <a:r>
              <a:rPr lang="en-US" altLang="zh-TW" smtClean="0"/>
              <a:t>(i, j) </a:t>
            </a:r>
            <a:r>
              <a:rPr lang="zh-TW" altLang="en-US" smtClean="0"/>
              <a:t>與相鄰的 </a:t>
            </a:r>
            <a:r>
              <a:rPr lang="en-US" altLang="zh-TW" smtClean="0"/>
              <a:t>(i, j-1), (i, j+1), (i -1, j), (i+1, j) </a:t>
            </a:r>
            <a:r>
              <a:rPr lang="zh-TW" altLang="en-US" smtClean="0"/>
              <a:t>上的燈泡切換狀態 </a:t>
            </a:r>
            <a:r>
              <a:rPr lang="en-US" altLang="zh-TW" smtClean="0"/>
              <a:t>(</a:t>
            </a:r>
            <a:r>
              <a:rPr lang="zh-TW" altLang="en-US" smtClean="0"/>
              <a:t>開</a:t>
            </a:r>
            <a:r>
              <a:rPr lang="en-US" altLang="zh-TW" smtClean="0"/>
              <a:t>-&gt;</a:t>
            </a:r>
            <a:r>
              <a:rPr lang="zh-TW" altLang="en-US" smtClean="0"/>
              <a:t>關</a:t>
            </a:r>
            <a:r>
              <a:rPr lang="en-US" altLang="zh-TW" smtClean="0"/>
              <a:t>, </a:t>
            </a:r>
            <a:r>
              <a:rPr lang="zh-TW" altLang="en-US" smtClean="0"/>
              <a:t>關</a:t>
            </a:r>
            <a:r>
              <a:rPr lang="en-US" altLang="zh-TW" smtClean="0"/>
              <a:t>-&gt;</a:t>
            </a:r>
            <a:r>
              <a:rPr lang="zh-TW" altLang="en-US" smtClean="0"/>
              <a:t>開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zh-TW" altLang="en-US" smtClean="0"/>
              <a:t>給你一開始的起始狀態，問你最少需要幾步才能把燈泡全部關掉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r>
              <a:rPr lang="en-US" altLang="zh-TW" smtClean="0"/>
              <a:t>(</a:t>
            </a:r>
            <a:r>
              <a:rPr lang="zh-TW" altLang="en-US" smtClean="0"/>
              <a:t>解法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觀察：按鈕的點擊順序不會影響盤面的狀態</a:t>
            </a:r>
            <a:endParaRPr lang="en-US" altLang="zh-TW" smtClean="0"/>
          </a:p>
          <a:p>
            <a:r>
              <a:rPr lang="zh-TW" altLang="en-US"/>
              <a:t>再</a:t>
            </a:r>
            <a:r>
              <a:rPr lang="zh-TW" altLang="en-US" smtClean="0"/>
              <a:t>觀察：點</a:t>
            </a:r>
            <a:r>
              <a:rPr lang="en-US" altLang="zh-TW" smtClean="0"/>
              <a:t>2</a:t>
            </a:r>
            <a:r>
              <a:rPr lang="zh-TW" altLang="en-US" smtClean="0"/>
              <a:t>次按鈕 </a:t>
            </a:r>
            <a:r>
              <a:rPr lang="en-US" altLang="zh-TW" smtClean="0"/>
              <a:t>=</a:t>
            </a:r>
            <a:r>
              <a:rPr lang="zh-TW" altLang="en-US" smtClean="0"/>
              <a:t> 沒點，所以每個格子只有要點與不點兩種選擇</a:t>
            </a:r>
            <a:endParaRPr lang="en-US" altLang="zh-TW" smtClean="0"/>
          </a:p>
          <a:p>
            <a:r>
              <a:rPr lang="zh-TW" altLang="en-US" smtClean="0"/>
              <a:t>思路：如果我們知道第一列的所有按鈕要點或是不點，我們就能知道第二列的所有按鈕是否要點 </a:t>
            </a:r>
            <a:r>
              <a:rPr lang="en-US" altLang="zh-TW" smtClean="0"/>
              <a:t>(</a:t>
            </a:r>
            <a:r>
              <a:rPr lang="zh-TW" altLang="en-US" smtClean="0"/>
              <a:t>第一列點完後如果還有燈泡是亮著的，他下一列的按鈕就必須按下去</a:t>
            </a:r>
            <a:r>
              <a:rPr lang="en-US" altLang="zh-TW" smtClean="0"/>
              <a:t>)</a:t>
            </a:r>
            <a:r>
              <a:rPr lang="zh-TW" altLang="en-US" smtClean="0"/>
              <a:t>，我們可以以此類推到第三列、第四列 </a:t>
            </a:r>
            <a:r>
              <a:rPr lang="en-US" altLang="zh-TW" smtClean="0"/>
              <a:t>... </a:t>
            </a:r>
            <a:r>
              <a:rPr lang="zh-TW" altLang="en-US" smtClean="0"/>
              <a:t>直到最後一列；</a:t>
            </a:r>
            <a:endParaRPr lang="en-US" altLang="zh-TW" smtClean="0"/>
          </a:p>
          <a:p>
            <a:r>
              <a:rPr lang="zh-TW" altLang="en-US"/>
              <a:t>枚</a:t>
            </a:r>
            <a:r>
              <a:rPr lang="zh-TW" altLang="en-US" smtClean="0"/>
              <a:t>舉：我們枚舉第一列每個按鈕要點或是不點，並推到最後一列，再看這樣點完後最後一列的燈泡是不是都暗著。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r>
              <a:rPr lang="en-US" altLang="zh-TW" smtClean="0"/>
              <a:t>(</a:t>
            </a:r>
            <a:r>
              <a:rPr lang="zh-TW" altLang="en-US" smtClean="0"/>
              <a:t>難</a:t>
            </a:r>
            <a:r>
              <a:rPr lang="en-US" altLang="zh-TW" smtClean="0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mtClean="0"/>
                  <a:t>B2. </a:t>
                </a:r>
                <a:r>
                  <a:rPr lang="en-US" altLang="zh-TW"/>
                  <a:t>Permutations</a:t>
                </a:r>
                <a:br>
                  <a:rPr lang="en-US" altLang="zh-TW"/>
                </a:br>
                <a:r>
                  <a:rPr lang="en-US" altLang="zh-TW"/>
                  <a:t>Rockethon 2015</a:t>
                </a:r>
              </a:p>
              <a:p>
                <a:r>
                  <a:rPr lang="zh-TW" altLang="en-US"/>
                  <a:t>定義一個函數</a:t>
                </a:r>
                <a:r>
                  <a:rPr lang="en-US" altLang="zh-TW"/>
                  <a:t> f(p) </a:t>
                </a:r>
                <a:r>
                  <a:rPr lang="zh-TW" altLang="en-US"/>
                  <a:t>，</a:t>
                </a:r>
                <a:r>
                  <a:rPr lang="en-US" altLang="zh-TW"/>
                  <a:t>p</a:t>
                </a:r>
                <a:r>
                  <a:rPr lang="zh-TW" altLang="en-US"/>
                  <a:t>是一個</a:t>
                </a:r>
                <a:r>
                  <a:rPr lang="en-US" altLang="zh-TW"/>
                  <a:t>1~n</a:t>
                </a:r>
                <a:r>
                  <a:rPr lang="zh-TW" altLang="en-US"/>
                  <a:t>的任意排列</a:t>
                </a:r>
                <a:r>
                  <a:rPr lang="en-US" altLang="zh-TW"/>
                  <a:t/>
                </a:r>
                <a:br>
                  <a:rPr lang="en-US" altLang="zh-TW"/>
                </a:br>
                <a:r>
                  <a:rPr lang="en-US" altLang="zh-TW"/>
                  <a:t>f(p)</a:t>
                </a:r>
                <a:r>
                  <a:rPr lang="zh-TW" altLang="en-US"/>
                  <a:t> </a:t>
                </a:r>
                <a:r>
                  <a:rPr lang="en-US" altLang="zh-TW"/>
                  <a:t>=</a:t>
                </a:r>
                <a:r>
                  <a:rPr lang="zh-TW" altLang="en-US"/>
                  <a:t> 對於所有子序列，取出最小的值相加</a:t>
                </a:r>
                <a:r>
                  <a:rPr lang="en-US" altLang="zh-TW"/>
                  <a:t/>
                </a:r>
                <a:br>
                  <a:rPr lang="en-US" altLang="zh-TW"/>
                </a:br>
                <a:r>
                  <a:rPr lang="zh-TW" altLang="en-US"/>
                  <a:t>顯然對於</a:t>
                </a:r>
                <a:r>
                  <a:rPr lang="en-US" altLang="zh-TW"/>
                  <a:t>1~n</a:t>
                </a:r>
                <a:r>
                  <a:rPr lang="zh-TW" altLang="en-US"/>
                  <a:t>不同的排列，</a:t>
                </a:r>
                <a:r>
                  <a:rPr lang="en-US" altLang="zh-TW"/>
                  <a:t>f(p)</a:t>
                </a:r>
                <a:r>
                  <a:rPr lang="zh-TW" altLang="en-US"/>
                  <a:t>可能會不同，</a:t>
                </a:r>
                <a:r>
                  <a:rPr lang="en-US" altLang="zh-TW"/>
                  <a:t/>
                </a:r>
                <a:br>
                  <a:rPr lang="en-US" altLang="zh-TW"/>
                </a:br>
                <a:r>
                  <a:rPr lang="zh-TW" altLang="en-US"/>
                  <a:t>題目問對於所有讓</a:t>
                </a:r>
                <a:r>
                  <a:rPr lang="en-US" altLang="zh-TW"/>
                  <a:t>f(p)</a:t>
                </a:r>
                <a:r>
                  <a:rPr lang="zh-TW" altLang="en-US"/>
                  <a:t>產生最大值的排列中，第</a:t>
                </a:r>
                <a:r>
                  <a:rPr lang="en-US" altLang="zh-TW"/>
                  <a:t>k</a:t>
                </a:r>
                <a:r>
                  <a:rPr lang="zh-TW" altLang="en-US"/>
                  <a:t>個排列是哪一個</a:t>
                </a:r>
                <a:r>
                  <a:rPr lang="en-US" altLang="zh-TW" smtClean="0"/>
                  <a:t>?</a:t>
                </a:r>
                <a:br>
                  <a:rPr lang="en-US" altLang="zh-TW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 smtClean="0"/>
                  <a:t>解法：</a:t>
                </a:r>
                <a:r>
                  <a:rPr lang="zh-TW" altLang="en-US" smtClean="0">
                    <a:solidFill>
                      <a:srgbClr val="FFFF00"/>
                    </a:solidFill>
                  </a:rPr>
                  <a:t>解出來的我請一杯飲料 </a:t>
                </a:r>
                <a:r>
                  <a:rPr lang="en-US" altLang="zh-TW" smtClean="0">
                    <a:solidFill>
                      <a:srgbClr val="FFFF00"/>
                    </a:solidFill>
                  </a:rPr>
                  <a:t>:)</a:t>
                </a:r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832" y="2479590"/>
            <a:ext cx="8756821" cy="101566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TW" sz="6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 for listening !</a:t>
            </a:r>
            <a:endParaRPr lang="zh-TW" altLang="en-US" sz="60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577016" y="4520688"/>
            <a:ext cx="49428" cy="626076"/>
          </a:xfrm>
          <a:custGeom>
            <a:avLst/>
            <a:gdLst>
              <a:gd name="connsiteX0" fmla="*/ 0 w 49428"/>
              <a:gd name="connsiteY0" fmla="*/ 0 h 675503"/>
              <a:gd name="connsiteX1" fmla="*/ 16476 w 49428"/>
              <a:gd name="connsiteY1" fmla="*/ 41189 h 675503"/>
              <a:gd name="connsiteX2" fmla="*/ 32952 w 49428"/>
              <a:gd name="connsiteY2" fmla="*/ 214184 h 675503"/>
              <a:gd name="connsiteX3" fmla="*/ 41190 w 49428"/>
              <a:gd name="connsiteY3" fmla="*/ 271849 h 675503"/>
              <a:gd name="connsiteX4" fmla="*/ 49428 w 49428"/>
              <a:gd name="connsiteY4" fmla="*/ 362465 h 675503"/>
              <a:gd name="connsiteX5" fmla="*/ 41190 w 49428"/>
              <a:gd name="connsiteY5" fmla="*/ 436605 h 675503"/>
              <a:gd name="connsiteX6" fmla="*/ 32952 w 49428"/>
              <a:gd name="connsiteY6" fmla="*/ 502508 h 675503"/>
              <a:gd name="connsiteX7" fmla="*/ 41190 w 49428"/>
              <a:gd name="connsiteY7" fmla="*/ 576649 h 675503"/>
              <a:gd name="connsiteX8" fmla="*/ 41190 w 49428"/>
              <a:gd name="connsiteY8" fmla="*/ 675503 h 67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" h="675503">
                <a:moveTo>
                  <a:pt x="0" y="0"/>
                </a:moveTo>
                <a:cubicBezTo>
                  <a:pt x="5492" y="13730"/>
                  <a:pt x="11800" y="27161"/>
                  <a:pt x="16476" y="41189"/>
                </a:cubicBezTo>
                <a:cubicBezTo>
                  <a:pt x="35077" y="96992"/>
                  <a:pt x="28089" y="155826"/>
                  <a:pt x="32952" y="214184"/>
                </a:cubicBezTo>
                <a:cubicBezTo>
                  <a:pt x="34565" y="233534"/>
                  <a:pt x="39046" y="252551"/>
                  <a:pt x="41190" y="271849"/>
                </a:cubicBezTo>
                <a:cubicBezTo>
                  <a:pt x="44539" y="301993"/>
                  <a:pt x="46682" y="332260"/>
                  <a:pt x="49428" y="362465"/>
                </a:cubicBezTo>
                <a:cubicBezTo>
                  <a:pt x="46682" y="387178"/>
                  <a:pt x="44095" y="411910"/>
                  <a:pt x="41190" y="436605"/>
                </a:cubicBezTo>
                <a:cubicBezTo>
                  <a:pt x="38603" y="458592"/>
                  <a:pt x="32952" y="480369"/>
                  <a:pt x="32952" y="502508"/>
                </a:cubicBezTo>
                <a:cubicBezTo>
                  <a:pt x="32952" y="527374"/>
                  <a:pt x="40007" y="551811"/>
                  <a:pt x="41190" y="576649"/>
                </a:cubicBezTo>
                <a:cubicBezTo>
                  <a:pt x="42757" y="609563"/>
                  <a:pt x="41190" y="642552"/>
                  <a:pt x="41190" y="675503"/>
                </a:cubicBezTo>
              </a:path>
            </a:pathLst>
          </a:cu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Freeform 11"/>
          <p:cNvSpPr/>
          <p:nvPr/>
        </p:nvSpPr>
        <p:spPr>
          <a:xfrm>
            <a:off x="6054381" y="4456670"/>
            <a:ext cx="45719" cy="700217"/>
          </a:xfrm>
          <a:custGeom>
            <a:avLst/>
            <a:gdLst>
              <a:gd name="connsiteX0" fmla="*/ 25142 w 41618"/>
              <a:gd name="connsiteY0" fmla="*/ 0 h 790833"/>
              <a:gd name="connsiteX1" fmla="*/ 33380 w 41618"/>
              <a:gd name="connsiteY1" fmla="*/ 41189 h 790833"/>
              <a:gd name="connsiteX2" fmla="*/ 41618 w 41618"/>
              <a:gd name="connsiteY2" fmla="*/ 65903 h 790833"/>
              <a:gd name="connsiteX3" fmla="*/ 33380 w 41618"/>
              <a:gd name="connsiteY3" fmla="*/ 131806 h 790833"/>
              <a:gd name="connsiteX4" fmla="*/ 25142 w 41618"/>
              <a:gd name="connsiteY4" fmla="*/ 222422 h 790833"/>
              <a:gd name="connsiteX5" fmla="*/ 16905 w 41618"/>
              <a:gd name="connsiteY5" fmla="*/ 362465 h 790833"/>
              <a:gd name="connsiteX6" fmla="*/ 8667 w 41618"/>
              <a:gd name="connsiteY6" fmla="*/ 436606 h 790833"/>
              <a:gd name="connsiteX7" fmla="*/ 429 w 41618"/>
              <a:gd name="connsiteY7" fmla="*/ 560173 h 790833"/>
              <a:gd name="connsiteX8" fmla="*/ 8667 w 41618"/>
              <a:gd name="connsiteY8" fmla="*/ 650789 h 790833"/>
              <a:gd name="connsiteX9" fmla="*/ 429 w 41618"/>
              <a:gd name="connsiteY9" fmla="*/ 741406 h 790833"/>
              <a:gd name="connsiteX10" fmla="*/ 429 w 41618"/>
              <a:gd name="connsiteY10" fmla="*/ 790833 h 79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18" h="790833">
                <a:moveTo>
                  <a:pt x="25142" y="0"/>
                </a:moveTo>
                <a:cubicBezTo>
                  <a:pt x="27888" y="13730"/>
                  <a:pt x="29984" y="27605"/>
                  <a:pt x="33380" y="41189"/>
                </a:cubicBezTo>
                <a:cubicBezTo>
                  <a:pt x="35486" y="49613"/>
                  <a:pt x="41618" y="57219"/>
                  <a:pt x="41618" y="65903"/>
                </a:cubicBezTo>
                <a:cubicBezTo>
                  <a:pt x="41618" y="88042"/>
                  <a:pt x="35698" y="109789"/>
                  <a:pt x="33380" y="131806"/>
                </a:cubicBezTo>
                <a:cubicBezTo>
                  <a:pt x="30205" y="161969"/>
                  <a:pt x="27303" y="192169"/>
                  <a:pt x="25142" y="222422"/>
                </a:cubicBezTo>
                <a:cubicBezTo>
                  <a:pt x="21810" y="269065"/>
                  <a:pt x="20491" y="315841"/>
                  <a:pt x="16905" y="362465"/>
                </a:cubicBezTo>
                <a:cubicBezTo>
                  <a:pt x="14998" y="387258"/>
                  <a:pt x="10732" y="411826"/>
                  <a:pt x="8667" y="436606"/>
                </a:cubicBezTo>
                <a:cubicBezTo>
                  <a:pt x="5239" y="477744"/>
                  <a:pt x="3175" y="518984"/>
                  <a:pt x="429" y="560173"/>
                </a:cubicBezTo>
                <a:cubicBezTo>
                  <a:pt x="3175" y="590378"/>
                  <a:pt x="8667" y="620459"/>
                  <a:pt x="8667" y="650789"/>
                </a:cubicBezTo>
                <a:cubicBezTo>
                  <a:pt x="8667" y="681119"/>
                  <a:pt x="2210" y="711128"/>
                  <a:pt x="429" y="741406"/>
                </a:cubicBezTo>
                <a:cubicBezTo>
                  <a:pt x="-538" y="757853"/>
                  <a:pt x="429" y="774357"/>
                  <a:pt x="429" y="790833"/>
                </a:cubicBezTo>
              </a:path>
            </a:pathLst>
          </a:cu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reeform 13"/>
          <p:cNvSpPr/>
          <p:nvPr/>
        </p:nvSpPr>
        <p:spPr>
          <a:xfrm>
            <a:off x="5206313" y="5239265"/>
            <a:ext cx="1243913" cy="461319"/>
          </a:xfrm>
          <a:custGeom>
            <a:avLst/>
            <a:gdLst>
              <a:gd name="connsiteX0" fmla="*/ 0 w 1293340"/>
              <a:gd name="connsiteY0" fmla="*/ 24713 h 510746"/>
              <a:gd name="connsiteX1" fmla="*/ 24713 w 1293340"/>
              <a:gd name="connsiteY1" fmla="*/ 90616 h 510746"/>
              <a:gd name="connsiteX2" fmla="*/ 41189 w 1293340"/>
              <a:gd name="connsiteY2" fmla="*/ 148281 h 510746"/>
              <a:gd name="connsiteX3" fmla="*/ 65902 w 1293340"/>
              <a:gd name="connsiteY3" fmla="*/ 197708 h 510746"/>
              <a:gd name="connsiteX4" fmla="*/ 115330 w 1293340"/>
              <a:gd name="connsiteY4" fmla="*/ 271849 h 510746"/>
              <a:gd name="connsiteX5" fmla="*/ 197708 w 1293340"/>
              <a:gd name="connsiteY5" fmla="*/ 370703 h 510746"/>
              <a:gd name="connsiteX6" fmla="*/ 370702 w 1293340"/>
              <a:gd name="connsiteY6" fmla="*/ 477794 h 510746"/>
              <a:gd name="connsiteX7" fmla="*/ 461319 w 1293340"/>
              <a:gd name="connsiteY7" fmla="*/ 510746 h 510746"/>
              <a:gd name="connsiteX8" fmla="*/ 659027 w 1293340"/>
              <a:gd name="connsiteY8" fmla="*/ 502508 h 510746"/>
              <a:gd name="connsiteX9" fmla="*/ 840259 w 1293340"/>
              <a:gd name="connsiteY9" fmla="*/ 486032 h 510746"/>
              <a:gd name="connsiteX10" fmla="*/ 1062681 w 1293340"/>
              <a:gd name="connsiteY10" fmla="*/ 321276 h 510746"/>
              <a:gd name="connsiteX11" fmla="*/ 1128584 w 1293340"/>
              <a:gd name="connsiteY11" fmla="*/ 238897 h 510746"/>
              <a:gd name="connsiteX12" fmla="*/ 1210962 w 1293340"/>
              <a:gd name="connsiteY12" fmla="*/ 156519 h 510746"/>
              <a:gd name="connsiteX13" fmla="*/ 1235675 w 1293340"/>
              <a:gd name="connsiteY13" fmla="*/ 115330 h 510746"/>
              <a:gd name="connsiteX14" fmla="*/ 1268627 w 1293340"/>
              <a:gd name="connsiteY14" fmla="*/ 49427 h 510746"/>
              <a:gd name="connsiteX15" fmla="*/ 1285102 w 1293340"/>
              <a:gd name="connsiteY15" fmla="*/ 24713 h 510746"/>
              <a:gd name="connsiteX16" fmla="*/ 1293340 w 1293340"/>
              <a:gd name="connsiteY16" fmla="*/ 0 h 51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3340" h="510746">
                <a:moveTo>
                  <a:pt x="0" y="24713"/>
                </a:moveTo>
                <a:cubicBezTo>
                  <a:pt x="15894" y="104183"/>
                  <a:pt x="-3569" y="34050"/>
                  <a:pt x="24713" y="90616"/>
                </a:cubicBezTo>
                <a:cubicBezTo>
                  <a:pt x="36695" y="114581"/>
                  <a:pt x="30631" y="121887"/>
                  <a:pt x="41189" y="148281"/>
                </a:cubicBezTo>
                <a:cubicBezTo>
                  <a:pt x="48030" y="165384"/>
                  <a:pt x="56425" y="181913"/>
                  <a:pt x="65902" y="197708"/>
                </a:cubicBezTo>
                <a:cubicBezTo>
                  <a:pt x="81184" y="223177"/>
                  <a:pt x="115330" y="271849"/>
                  <a:pt x="115330" y="271849"/>
                </a:cubicBezTo>
                <a:cubicBezTo>
                  <a:pt x="132017" y="321914"/>
                  <a:pt x="127898" y="321836"/>
                  <a:pt x="197708" y="370703"/>
                </a:cubicBezTo>
                <a:cubicBezTo>
                  <a:pt x="264960" y="417779"/>
                  <a:pt x="295121" y="443439"/>
                  <a:pt x="370702" y="477794"/>
                </a:cubicBezTo>
                <a:cubicBezTo>
                  <a:pt x="399962" y="491094"/>
                  <a:pt x="431113" y="499762"/>
                  <a:pt x="461319" y="510746"/>
                </a:cubicBezTo>
                <a:cubicBezTo>
                  <a:pt x="527222" y="508000"/>
                  <a:pt x="593207" y="506801"/>
                  <a:pt x="659027" y="502508"/>
                </a:cubicBezTo>
                <a:cubicBezTo>
                  <a:pt x="719558" y="498560"/>
                  <a:pt x="840259" y="486032"/>
                  <a:pt x="840259" y="486032"/>
                </a:cubicBezTo>
                <a:cubicBezTo>
                  <a:pt x="902626" y="445939"/>
                  <a:pt x="1015140" y="380702"/>
                  <a:pt x="1062681" y="321276"/>
                </a:cubicBezTo>
                <a:cubicBezTo>
                  <a:pt x="1084649" y="293816"/>
                  <a:pt x="1103718" y="263763"/>
                  <a:pt x="1128584" y="238897"/>
                </a:cubicBezTo>
                <a:cubicBezTo>
                  <a:pt x="1156043" y="211438"/>
                  <a:pt x="1190983" y="189818"/>
                  <a:pt x="1210962" y="156519"/>
                </a:cubicBezTo>
                <a:cubicBezTo>
                  <a:pt x="1219200" y="142789"/>
                  <a:pt x="1228084" y="129428"/>
                  <a:pt x="1235675" y="115330"/>
                </a:cubicBezTo>
                <a:cubicBezTo>
                  <a:pt x="1247319" y="93705"/>
                  <a:pt x="1255004" y="69863"/>
                  <a:pt x="1268627" y="49427"/>
                </a:cubicBezTo>
                <a:cubicBezTo>
                  <a:pt x="1274119" y="41189"/>
                  <a:pt x="1280674" y="33568"/>
                  <a:pt x="1285102" y="24713"/>
                </a:cubicBezTo>
                <a:cubicBezTo>
                  <a:pt x="1288985" y="16946"/>
                  <a:pt x="1293340" y="0"/>
                  <a:pt x="1293340" y="0"/>
                </a:cubicBezTo>
              </a:path>
            </a:pathLst>
          </a:cu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例題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猜數字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2007</a:t>
            </a:r>
            <a:r>
              <a:rPr lang="zh-TW" altLang="en-US" smtClean="0"/>
              <a:t>網際網路程式設計全國大賽</a:t>
            </a:r>
            <a:endParaRPr lang="en-US" altLang="zh-TW" smtClean="0"/>
          </a:p>
          <a:p>
            <a:r>
              <a:rPr lang="zh-TW" altLang="en-US" smtClean="0"/>
              <a:t>猜數字是一種遊戲，首先電腦會選擇一個</a:t>
            </a:r>
            <a:r>
              <a:rPr lang="en-US" altLang="zh-TW" smtClean="0"/>
              <a:t>4</a:t>
            </a:r>
            <a:r>
              <a:rPr lang="zh-TW" altLang="en-US" smtClean="0"/>
              <a:t>位數字作為答案</a:t>
            </a:r>
            <a:r>
              <a:rPr lang="en-US" altLang="zh-TW" smtClean="0"/>
              <a:t>(</a:t>
            </a:r>
            <a:r>
              <a:rPr lang="zh-TW" altLang="en-US" smtClean="0"/>
              <a:t>數字彼此相異</a:t>
            </a:r>
            <a:r>
              <a:rPr lang="en-US" altLang="zh-TW" smtClean="0"/>
              <a:t>)</a:t>
            </a:r>
            <a:r>
              <a:rPr lang="zh-TW" altLang="en-US" smtClean="0"/>
              <a:t>，接著玩家開始猜測</a:t>
            </a:r>
            <a:r>
              <a:rPr lang="zh-TW" altLang="en-US"/>
              <a:t>答</a:t>
            </a:r>
            <a:r>
              <a:rPr lang="zh-TW" altLang="en-US" smtClean="0"/>
              <a:t>案，每猜一次電腦都會回覆</a:t>
            </a:r>
            <a:r>
              <a:rPr lang="zh-TW" altLang="en-US"/>
              <a:t> </a:t>
            </a:r>
            <a:r>
              <a:rPr lang="en-US" altLang="zh-TW" smtClean="0"/>
              <a:t>"#A#B", #A</a:t>
            </a:r>
            <a:r>
              <a:rPr lang="zh-TW" altLang="en-US" smtClean="0"/>
              <a:t>代表有幾個數字是位於正確的位置且數字也相同，</a:t>
            </a:r>
            <a:r>
              <a:rPr lang="en-US" altLang="zh-TW" smtClean="0"/>
              <a:t>#B</a:t>
            </a:r>
            <a:r>
              <a:rPr lang="zh-TW" altLang="en-US" smtClean="0"/>
              <a:t>代表有幾個數字是位於錯誤的位置但數字相同。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題目會給你玩家每次猜了什麼數字，並拿到了什麼回覆，請你算出有幾種可能的答案</a:t>
            </a:r>
            <a:endParaRPr lang="en-US" altLang="zh-TW" smtClean="0"/>
          </a:p>
          <a:p>
            <a:r>
              <a:rPr lang="zh-TW" altLang="en-US" smtClean="0"/>
              <a:t>解法：枚舉所有可能的答案 </a:t>
            </a:r>
            <a:r>
              <a:rPr lang="en-US" altLang="zh-TW" smtClean="0"/>
              <a:t>(10</a:t>
            </a:r>
            <a:r>
              <a:rPr lang="zh-TW" altLang="en-US" smtClean="0"/>
              <a:t>*</a:t>
            </a:r>
            <a:r>
              <a:rPr lang="en-US" altLang="zh-TW" smtClean="0"/>
              <a:t>9</a:t>
            </a:r>
            <a:r>
              <a:rPr lang="zh-TW" altLang="en-US" smtClean="0"/>
              <a:t>*</a:t>
            </a:r>
            <a:r>
              <a:rPr lang="en-US" altLang="zh-TW" smtClean="0"/>
              <a:t>8</a:t>
            </a:r>
            <a:r>
              <a:rPr lang="zh-TW" altLang="en-US" smtClean="0"/>
              <a:t>*</a:t>
            </a:r>
            <a:r>
              <a:rPr lang="en-US" altLang="zh-TW" smtClean="0"/>
              <a:t>7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5040)</a:t>
            </a:r>
            <a:r>
              <a:rPr lang="zh-TW" altLang="en-US" smtClean="0"/>
              <a:t>，並且檢查是否與所有的猜測相符合</a:t>
            </a:r>
            <a:endParaRPr lang="en-US" altLang="zh-TW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注意題目敘述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Game</a:t>
            </a:r>
            <a:br>
              <a:rPr lang="en-US" altLang="zh-TW" smtClean="0"/>
            </a:br>
            <a:r>
              <a:rPr lang="en-US" altLang="zh-TW" smtClean="0"/>
              <a:t>ACM </a:t>
            </a:r>
            <a:r>
              <a:rPr lang="en-US" altLang="zh-TW"/>
              <a:t>Tehran Sharif 2004 Preliminary</a:t>
            </a:r>
          </a:p>
          <a:p>
            <a:r>
              <a:rPr lang="zh-TW" altLang="en-US" smtClean="0"/>
              <a:t>給你一</a:t>
            </a:r>
            <a:r>
              <a:rPr lang="zh-TW" altLang="en-US"/>
              <a:t>個</a:t>
            </a:r>
            <a:r>
              <a:rPr lang="zh-TW" altLang="en-US" smtClean="0"/>
              <a:t>五子棋的 </a:t>
            </a:r>
            <a:r>
              <a:rPr lang="en-US" altLang="zh-TW" smtClean="0"/>
              <a:t>19</a:t>
            </a:r>
            <a:r>
              <a:rPr lang="zh-TW" altLang="en-US" smtClean="0"/>
              <a:t> * </a:t>
            </a:r>
            <a:r>
              <a:rPr lang="en-US" altLang="zh-TW" smtClean="0"/>
              <a:t>19</a:t>
            </a:r>
            <a:r>
              <a:rPr lang="zh-TW" altLang="en-US" smtClean="0"/>
              <a:t> 棋盤，請根據盤面狀態決定哪一方</a:t>
            </a:r>
            <a:r>
              <a:rPr lang="en-US" altLang="zh-TW" smtClean="0"/>
              <a:t>(</a:t>
            </a:r>
            <a:r>
              <a:rPr lang="zh-TW" altLang="en-US" smtClean="0"/>
              <a:t>黑棋白棋</a:t>
            </a:r>
            <a:r>
              <a:rPr lang="en-US" altLang="zh-TW" smtClean="0"/>
              <a:t>)</a:t>
            </a:r>
            <a:r>
              <a:rPr lang="zh-TW" altLang="en-US" smtClean="0"/>
              <a:t>獲勝，或是尚未分出勝負。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遊</a:t>
            </a:r>
            <a:r>
              <a:rPr lang="zh-TW" altLang="en-US"/>
              <a:t>戲的目標是把</a:t>
            </a:r>
            <a:r>
              <a:rPr lang="en-US" altLang="zh-TW"/>
              <a:t>5</a:t>
            </a:r>
            <a:r>
              <a:rPr lang="zh-TW" altLang="en-US"/>
              <a:t>個相同顏色的棋子沿</a:t>
            </a:r>
            <a:r>
              <a:rPr lang="zh-TW" altLang="en-US" smtClean="0"/>
              <a:t>水平、垂</a:t>
            </a:r>
            <a:r>
              <a:rPr lang="zh-TW" altLang="en-US"/>
              <a:t>直或對角線連續放置。所以</a:t>
            </a:r>
            <a:r>
              <a:rPr lang="zh-TW" altLang="en-US" smtClean="0"/>
              <a:t>，圖中為黑棋獲</a:t>
            </a:r>
            <a:r>
              <a:rPr lang="zh-TW" altLang="en-US"/>
              <a:t>勝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>
                <a:solidFill>
                  <a:srgbClr val="FFC000"/>
                </a:solidFill>
              </a:rPr>
              <a:t>但</a:t>
            </a:r>
            <a:r>
              <a:rPr lang="zh-TW" altLang="en-US">
                <a:solidFill>
                  <a:srgbClr val="FFC000"/>
                </a:solidFill>
              </a:rPr>
              <a:t>是，如果一個玩家將超過五個相同顏色的棋子連續放置，也不能判贏</a:t>
            </a:r>
            <a:r>
              <a:rPr lang="zh-TW" altLang="en-US" smtClean="0">
                <a:solidFill>
                  <a:srgbClr val="FFC000"/>
                </a:solidFill>
              </a:rPr>
              <a:t>。</a:t>
            </a:r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03" y="1337734"/>
            <a:ext cx="2107924" cy="193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留意邏輯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230965"/>
            <a:ext cx="4392169" cy="3767670"/>
          </a:xfrm>
        </p:spPr>
        <p:txBody>
          <a:bodyPr/>
          <a:lstStyle/>
          <a:p>
            <a:r>
              <a:rPr lang="zh-TW" altLang="en-US" smtClean="0"/>
              <a:t>有時題</a:t>
            </a:r>
            <a:r>
              <a:rPr lang="zh-TW" altLang="en-US"/>
              <a:t>目對於答案可能有很多條件必須要逐一檢查</a:t>
            </a:r>
            <a:r>
              <a:rPr lang="zh-TW" altLang="en-US" smtClean="0"/>
              <a:t>；如果全</a:t>
            </a:r>
            <a:r>
              <a:rPr lang="zh-TW" altLang="en-US"/>
              <a:t>部條件都符合的話</a:t>
            </a:r>
            <a:r>
              <a:rPr lang="zh-TW" altLang="en-US" smtClean="0"/>
              <a:t>，這組解答就是可行的。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6271052" y="609601"/>
            <a:ext cx="1482810" cy="762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好餐廳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5795316" y="1737051"/>
            <a:ext cx="2434281" cy="102561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食物好吃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795313" y="3048236"/>
            <a:ext cx="2434284" cy="102561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氣氛佳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795316" y="4374067"/>
            <a:ext cx="2440465" cy="102561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服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務親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切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7012457" y="1371601"/>
            <a:ext cx="0" cy="365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7012455" y="4073846"/>
            <a:ext cx="3094" cy="300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7012455" y="2762661"/>
            <a:ext cx="2" cy="2855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11558" y="5750013"/>
            <a:ext cx="2001794" cy="8073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摁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是間好餐廳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Straight Arrow Connector 12"/>
          <p:cNvCxnSpPr>
            <a:stCxn id="8" idx="2"/>
            <a:endCxn id="12" idx="0"/>
          </p:cNvCxnSpPr>
          <p:nvPr/>
        </p:nvCxnSpPr>
        <p:spPr>
          <a:xfrm flipH="1">
            <a:off x="7012455" y="5399677"/>
            <a:ext cx="3094" cy="3503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邏輯錯誤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假設我用這樣的邏輯去判斷一道菜是美食還是餿食 </a:t>
            </a:r>
            <a:r>
              <a:rPr lang="en-US" altLang="zh-TW"/>
              <a:t>(?</a:t>
            </a:r>
          </a:p>
          <a:p>
            <a:r>
              <a:rPr lang="en-US" altLang="zh-TW"/>
              <a:t>1.</a:t>
            </a:r>
            <a:r>
              <a:rPr lang="zh-TW" altLang="en-US"/>
              <a:t> 如果味道好吃，我就說這是美食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如果味道難吃，或是聞起來很臭，我就說這是餿食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判斷餿食</a:t>
            </a:r>
            <a:r>
              <a:rPr lang="en-US" altLang="zh-TW"/>
              <a:t>?</a:t>
            </a:r>
          </a:p>
          <a:p>
            <a:r>
              <a:rPr lang="en-US" altLang="zh-TW"/>
              <a:t>if (</a:t>
            </a:r>
            <a:r>
              <a:rPr lang="zh-TW" altLang="en-US"/>
              <a:t>味道難吃 </a:t>
            </a:r>
            <a:r>
              <a:rPr lang="en-US" altLang="zh-TW"/>
              <a:t>|| </a:t>
            </a:r>
            <a:r>
              <a:rPr lang="zh-TW" altLang="en-US"/>
              <a:t>聞起來很臭</a:t>
            </a:r>
            <a:r>
              <a:rPr lang="en-US" altLang="zh-TW"/>
              <a:t>)</a:t>
            </a:r>
            <a:br>
              <a:rPr lang="en-US" altLang="zh-TW"/>
            </a:br>
            <a:r>
              <a:rPr lang="zh-TW" altLang="en-US"/>
              <a:t>　　這道菜 </a:t>
            </a:r>
            <a:r>
              <a:rPr lang="en-US" altLang="zh-TW"/>
              <a:t>=</a:t>
            </a:r>
            <a:r>
              <a:rPr lang="zh-TW" altLang="en-US"/>
              <a:t> 餿食</a:t>
            </a:r>
            <a:r>
              <a:rPr lang="en-US" altLang="zh-TW"/>
              <a:t>;</a:t>
            </a:r>
          </a:p>
          <a:p>
            <a:r>
              <a:rPr lang="zh-TW" altLang="en-US">
                <a:solidFill>
                  <a:srgbClr val="FFFF00"/>
                </a:solidFill>
              </a:rPr>
              <a:t>如果味道好吃、但聞起來很臭呢 </a:t>
            </a:r>
            <a:r>
              <a:rPr lang="en-US" altLang="zh-TW">
                <a:solidFill>
                  <a:srgbClr val="FFFF00"/>
                </a:solidFill>
              </a:rPr>
              <a:t>?</a:t>
            </a:r>
            <a:endParaRPr lang="zh-TW" altLang="en-US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if (</a:t>
            </a:r>
            <a:r>
              <a:rPr lang="zh-TW" altLang="en-US">
                <a:solidFill>
                  <a:srgbClr val="FFFF00"/>
                </a:solidFill>
              </a:rPr>
              <a:t>味道難吃 </a:t>
            </a:r>
            <a:r>
              <a:rPr lang="en-US" altLang="zh-TW">
                <a:solidFill>
                  <a:srgbClr val="FFFF00"/>
                </a:solidFill>
              </a:rPr>
              <a:t>||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味道難吃 </a:t>
            </a:r>
            <a:r>
              <a:rPr lang="en-US" altLang="zh-TW">
                <a:solidFill>
                  <a:srgbClr val="FFFF00"/>
                </a:solidFill>
              </a:rPr>
              <a:t>&amp;&amp;</a:t>
            </a:r>
            <a:r>
              <a:rPr lang="zh-TW" altLang="en-US">
                <a:solidFill>
                  <a:srgbClr val="FFFF00"/>
                </a:solidFill>
              </a:rPr>
              <a:t> 聞起來很臭</a:t>
            </a:r>
            <a:r>
              <a:rPr lang="en-US" altLang="zh-TW">
                <a:solidFill>
                  <a:srgbClr val="FFFF00"/>
                </a:solidFill>
              </a:rPr>
              <a:t>))</a:t>
            </a:r>
            <a:endParaRPr lang="zh-TW" altLang="en-US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留意程式正確性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A. Two </a:t>
            </a:r>
            <a:r>
              <a:rPr lang="en-US" altLang="zh-TW" smtClean="0"/>
              <a:t>Substrings</a:t>
            </a:r>
            <a:br>
              <a:rPr lang="en-US" altLang="zh-TW" smtClean="0"/>
            </a:br>
            <a:r>
              <a:rPr lang="en-US" altLang="zh-TW" smtClean="0"/>
              <a:t>Codeforces </a:t>
            </a:r>
            <a:r>
              <a:rPr lang="en-US" altLang="zh-TW"/>
              <a:t>Round #306 (Div. 2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給你一個長度至多為</a:t>
            </a:r>
            <a:r>
              <a:rPr lang="en-US" altLang="zh-TW" smtClean="0"/>
              <a:t>10</a:t>
            </a:r>
            <a:r>
              <a:rPr lang="zh-TW" altLang="en-US" smtClean="0"/>
              <a:t>萬的字串，請問能否在這字串中同時找到 </a:t>
            </a:r>
            <a:r>
              <a:rPr lang="en-US" altLang="zh-TW" smtClean="0"/>
              <a:t>"AB"</a:t>
            </a:r>
            <a:r>
              <a:rPr lang="zh-TW" altLang="en-US" smtClean="0"/>
              <a:t> 與 </a:t>
            </a:r>
            <a:r>
              <a:rPr lang="en-US" altLang="zh-TW" smtClean="0"/>
              <a:t>"BA"</a:t>
            </a:r>
            <a:r>
              <a:rPr lang="zh-TW" altLang="en-US" smtClean="0"/>
              <a:t> </a:t>
            </a:r>
            <a:r>
              <a:rPr lang="en-US" altLang="zh-TW" smtClean="0"/>
              <a:t>(2</a:t>
            </a:r>
            <a:r>
              <a:rPr lang="zh-TW" altLang="en-US" smtClean="0"/>
              <a:t>個不可重疊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大家來找</a:t>
            </a:r>
            <a:r>
              <a:rPr lang="zh-TW" altLang="en-US"/>
              <a:t>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我的想法</a:t>
            </a:r>
            <a:r>
              <a:rPr lang="en-US" altLang="zh-TW" smtClean="0"/>
              <a:t>:</a:t>
            </a:r>
            <a:endParaRPr lang="en-US" altLang="zh-TW"/>
          </a:p>
          <a:p>
            <a:r>
              <a:rPr lang="en-US" altLang="zh-TW" smtClean="0"/>
              <a:t>1.</a:t>
            </a:r>
            <a:r>
              <a:rPr lang="zh-TW" altLang="en-US" smtClean="0"/>
              <a:t> 從左到右先找一個</a:t>
            </a:r>
            <a:r>
              <a:rPr lang="en-US" altLang="zh-TW" smtClean="0"/>
              <a:t>AB</a:t>
            </a:r>
            <a:r>
              <a:rPr lang="zh-TW" altLang="en-US" smtClean="0"/>
              <a:t>，再找一個</a:t>
            </a:r>
            <a:r>
              <a:rPr lang="en-US" altLang="zh-TW" smtClean="0"/>
              <a:t>BA</a:t>
            </a:r>
          </a:p>
          <a:p>
            <a:r>
              <a:rPr lang="en-US" altLang="zh-TW" smtClean="0"/>
              <a:t>2.</a:t>
            </a:r>
            <a:r>
              <a:rPr lang="zh-TW" altLang="en-US" smtClean="0"/>
              <a:t> 如果找不到</a:t>
            </a:r>
            <a:r>
              <a:rPr lang="en-US" altLang="zh-TW" smtClean="0"/>
              <a:t>BA</a:t>
            </a:r>
            <a:r>
              <a:rPr lang="zh-TW" altLang="en-US" smtClean="0"/>
              <a:t>，找下一個</a:t>
            </a:r>
            <a:r>
              <a:rPr lang="en-US" altLang="zh-TW" smtClean="0"/>
              <a:t>AB</a:t>
            </a:r>
            <a:r>
              <a:rPr lang="zh-TW" altLang="en-US" smtClean="0"/>
              <a:t>再試一次</a:t>
            </a:r>
            <a:endParaRPr lang="en-US" altLang="zh-TW"/>
          </a:p>
          <a:p>
            <a:endParaRPr lang="en-US" altLang="zh-TW" smtClean="0"/>
          </a:p>
          <a:p>
            <a:r>
              <a:rPr lang="en-US" altLang="zh-TW" smtClean="0"/>
              <a:t>What's wrong ?</a:t>
            </a:r>
          </a:p>
          <a:p>
            <a:r>
              <a:rPr lang="en-US" altLang="zh-TW" smtClean="0">
                <a:solidFill>
                  <a:srgbClr val="FFFF00"/>
                </a:solidFill>
              </a:rPr>
              <a:t>ABABCAB ?</a:t>
            </a:r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lnishan,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535353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562</TotalTime>
  <Words>1735</Words>
  <Application>Microsoft Office PowerPoint</Application>
  <PresentationFormat>On-screen Show (4:3)</PresentationFormat>
  <Paragraphs>232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Cambria Math</vt:lpstr>
      <vt:lpstr>Consolas</vt:lpstr>
      <vt:lpstr>Celestial</vt:lpstr>
      <vt:lpstr>基本枚舉</vt:lpstr>
      <vt:lpstr>枚舉是?</vt:lpstr>
      <vt:lpstr>例題</vt:lpstr>
      <vt:lpstr>例題</vt:lpstr>
      <vt:lpstr>注意題目敘述</vt:lpstr>
      <vt:lpstr>留意邏輯</vt:lpstr>
      <vt:lpstr>邏輯錯誤</vt:lpstr>
      <vt:lpstr>留意程式正確性</vt:lpstr>
      <vt:lpstr>大家來找碴</vt:lpstr>
      <vt:lpstr>修正</vt:lpstr>
      <vt:lpstr>要枚舉什麼</vt:lpstr>
      <vt:lpstr>不定長度的枚舉</vt:lpstr>
      <vt:lpstr>不定長度的枚舉</vt:lpstr>
      <vt:lpstr>遞迴枚舉</vt:lpstr>
      <vt:lpstr>費氏數列</vt:lpstr>
      <vt:lpstr>費氏數列(續)</vt:lpstr>
      <vt:lpstr>費氏數列(續) - 範例程式碼</vt:lpstr>
      <vt:lpstr>例題</vt:lpstr>
      <vt:lpstr>遞迴枚舉：迷宮大逃殺(?)</vt:lpstr>
      <vt:lpstr>遞迴枚舉 (續)</vt:lpstr>
      <vt:lpstr>實作：遞迴函數</vt:lpstr>
      <vt:lpstr>遞迴枚舉：帶領熊貓找到竹子</vt:lpstr>
      <vt:lpstr>Grid Example - DFS</vt:lpstr>
      <vt:lpstr>其他經典例題</vt:lpstr>
      <vt:lpstr>The House Of Santa Claus</vt:lpstr>
      <vt:lpstr>8-Queens Chess Problem</vt:lpstr>
      <vt:lpstr>數獨</vt:lpstr>
      <vt:lpstr>額外知識</vt:lpstr>
      <vt:lpstr>將剛剛講的東西總結起來</vt:lpstr>
      <vt:lpstr>例題 (稍難)</vt:lpstr>
      <vt:lpstr>位元運算初步</vt:lpstr>
      <vt:lpstr>位元運算初步</vt:lpstr>
      <vt:lpstr>Preparing Olympiad</vt:lpstr>
      <vt:lpstr>Bitwise Operators</vt:lpstr>
      <vt:lpstr>一些常見操作</vt:lpstr>
      <vt:lpstr>例題(稍難)</vt:lpstr>
      <vt:lpstr>例題(解法)</vt:lpstr>
      <vt:lpstr>例題(難)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基本枚舉</dc:title>
  <dc:creator>user</dc:creator>
  <cp:lastModifiedBy>user</cp:lastModifiedBy>
  <cp:revision>84</cp:revision>
  <dcterms:created xsi:type="dcterms:W3CDTF">2015-07-03T11:01:45Z</dcterms:created>
  <dcterms:modified xsi:type="dcterms:W3CDTF">2015-07-06T16:58:20Z</dcterms:modified>
</cp:coreProperties>
</file>