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78"/>
  </p:notesMasterIdLst>
  <p:sldIdLst>
    <p:sldId id="256" r:id="rId2"/>
    <p:sldId id="257" r:id="rId3"/>
    <p:sldId id="258" r:id="rId4"/>
    <p:sldId id="259" r:id="rId5"/>
    <p:sldId id="264" r:id="rId6"/>
    <p:sldId id="265" r:id="rId7"/>
    <p:sldId id="266" r:id="rId8"/>
    <p:sldId id="331" r:id="rId9"/>
    <p:sldId id="332" r:id="rId10"/>
    <p:sldId id="267" r:id="rId11"/>
    <p:sldId id="268" r:id="rId12"/>
    <p:sldId id="269" r:id="rId13"/>
    <p:sldId id="295" r:id="rId14"/>
    <p:sldId id="261" r:id="rId15"/>
    <p:sldId id="273" r:id="rId16"/>
    <p:sldId id="274" r:id="rId17"/>
    <p:sldId id="271" r:id="rId18"/>
    <p:sldId id="272" r:id="rId19"/>
    <p:sldId id="277" r:id="rId20"/>
    <p:sldId id="278" r:id="rId21"/>
    <p:sldId id="279" r:id="rId22"/>
    <p:sldId id="280" r:id="rId23"/>
    <p:sldId id="281" r:id="rId24"/>
    <p:sldId id="282" r:id="rId25"/>
    <p:sldId id="283" r:id="rId26"/>
    <p:sldId id="284" r:id="rId27"/>
    <p:sldId id="285" r:id="rId28"/>
    <p:sldId id="286" r:id="rId29"/>
    <p:sldId id="288" r:id="rId30"/>
    <p:sldId id="290" r:id="rId31"/>
    <p:sldId id="289" r:id="rId32"/>
    <p:sldId id="275" r:id="rId33"/>
    <p:sldId id="330" r:id="rId34"/>
    <p:sldId id="291" r:id="rId35"/>
    <p:sldId id="292" r:id="rId36"/>
    <p:sldId id="293" r:id="rId37"/>
    <p:sldId id="294" r:id="rId38"/>
    <p:sldId id="276" r:id="rId39"/>
    <p:sldId id="301" r:id="rId40"/>
    <p:sldId id="260" r:id="rId41"/>
    <p:sldId id="270" r:id="rId42"/>
    <p:sldId id="296" r:id="rId43"/>
    <p:sldId id="297" r:id="rId44"/>
    <p:sldId id="298" r:id="rId45"/>
    <p:sldId id="299" r:id="rId46"/>
    <p:sldId id="300" r:id="rId47"/>
    <p:sldId id="309" r:id="rId48"/>
    <p:sldId id="263" r:id="rId49"/>
    <p:sldId id="302" r:id="rId50"/>
    <p:sldId id="304" r:id="rId51"/>
    <p:sldId id="307" r:id="rId52"/>
    <p:sldId id="305" r:id="rId53"/>
    <p:sldId id="303" r:id="rId54"/>
    <p:sldId id="306" r:id="rId55"/>
    <p:sldId id="308" r:id="rId56"/>
    <p:sldId id="310" r:id="rId57"/>
    <p:sldId id="311" r:id="rId58"/>
    <p:sldId id="262" r:id="rId59"/>
    <p:sldId id="312" r:id="rId60"/>
    <p:sldId id="313" r:id="rId61"/>
    <p:sldId id="314" r:id="rId62"/>
    <p:sldId id="315" r:id="rId63"/>
    <p:sldId id="316" r:id="rId64"/>
    <p:sldId id="317" r:id="rId65"/>
    <p:sldId id="318" r:id="rId66"/>
    <p:sldId id="320" r:id="rId67"/>
    <p:sldId id="321" r:id="rId68"/>
    <p:sldId id="319" r:id="rId69"/>
    <p:sldId id="322" r:id="rId70"/>
    <p:sldId id="323" r:id="rId71"/>
    <p:sldId id="324" r:id="rId72"/>
    <p:sldId id="325" r:id="rId73"/>
    <p:sldId id="326" r:id="rId74"/>
    <p:sldId id="327" r:id="rId75"/>
    <p:sldId id="328" r:id="rId76"/>
    <p:sldId id="329"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3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6" autoAdjust="0"/>
    <p:restoredTop sz="94660"/>
  </p:normalViewPr>
  <p:slideViewPr>
    <p:cSldViewPr snapToGrid="0">
      <p:cViewPr varScale="1">
        <p:scale>
          <a:sx n="116" d="100"/>
          <a:sy n="116" d="100"/>
        </p:scale>
        <p:origin x="13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32CFE-CEA1-428B-B424-49D1D16DA513}" type="datetimeFigureOut">
              <a:rPr lang="zh-TW" altLang="en-US" smtClean="0"/>
              <a:t>2015/1/27</a:t>
            </a:fld>
            <a:endParaRPr lang="zh-TW"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ED81D-8F25-4763-AF74-919BC8F10F7D}" type="slidenum">
              <a:rPr lang="zh-TW" altLang="en-US" smtClean="0"/>
              <a:t>‹#›</a:t>
            </a:fld>
            <a:endParaRPr lang="zh-TW" altLang="en-US"/>
          </a:p>
        </p:txBody>
      </p:sp>
    </p:spTree>
    <p:extLst>
      <p:ext uri="{BB962C8B-B14F-4D97-AF65-F5344CB8AC3E}">
        <p14:creationId xmlns:p14="http://schemas.microsoft.com/office/powerpoint/2010/main" val="162869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4E3ED81D-8F25-4763-AF74-919BC8F10F7D}" type="slidenum">
              <a:rPr lang="zh-TW" altLang="en-US" smtClean="0"/>
              <a:t>4</a:t>
            </a:fld>
            <a:endParaRPr lang="zh-TW" altLang="en-US"/>
          </a:p>
        </p:txBody>
      </p:sp>
    </p:spTree>
    <p:extLst>
      <p:ext uri="{BB962C8B-B14F-4D97-AF65-F5344CB8AC3E}">
        <p14:creationId xmlns:p14="http://schemas.microsoft.com/office/powerpoint/2010/main" val="35529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4E3ED81D-8F25-4763-AF74-919BC8F10F7D}" type="slidenum">
              <a:rPr lang="zh-TW" altLang="en-US" smtClean="0"/>
              <a:t>14</a:t>
            </a:fld>
            <a:endParaRPr lang="zh-TW" altLang="en-US"/>
          </a:p>
        </p:txBody>
      </p:sp>
    </p:spTree>
    <p:extLst>
      <p:ext uri="{BB962C8B-B14F-4D97-AF65-F5344CB8AC3E}">
        <p14:creationId xmlns:p14="http://schemas.microsoft.com/office/powerpoint/2010/main" val="153048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4E3ED81D-8F25-4763-AF74-919BC8F10F7D}" type="slidenum">
              <a:rPr lang="zh-TW" altLang="en-US" smtClean="0"/>
              <a:t>68</a:t>
            </a:fld>
            <a:endParaRPr lang="zh-TW" altLang="en-US"/>
          </a:p>
        </p:txBody>
      </p:sp>
    </p:spTree>
    <p:extLst>
      <p:ext uri="{BB962C8B-B14F-4D97-AF65-F5344CB8AC3E}">
        <p14:creationId xmlns:p14="http://schemas.microsoft.com/office/powerpoint/2010/main" val="2960610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C262FEF3-FEB0-4F30-8918-F3FD75575253}" type="datetime1">
              <a:rPr lang="en-US" altLang="zh-TW" smtClean="0"/>
              <a:t>1/27/2015</a:t>
            </a:fld>
            <a:endParaRPr lang="en-US"/>
          </a:p>
        </p:txBody>
      </p:sp>
      <p:sp>
        <p:nvSpPr>
          <p:cNvPr id="5" name="Footer Placeholder 4"/>
          <p:cNvSpPr>
            <a:spLocks noGrp="1"/>
          </p:cNvSpPr>
          <p:nvPr>
            <p:ph type="ftr" sz="quarter" idx="11"/>
          </p:nvPr>
        </p:nvSpPr>
        <p:spPr>
          <a:xfrm>
            <a:off x="2743973" y="5870576"/>
            <a:ext cx="3932137" cy="377825"/>
          </a:xfrm>
        </p:spPr>
        <p:txBody>
          <a:bodyPr/>
          <a:lstStyle/>
          <a:p>
            <a:r>
              <a:rPr lang="en-US" smtClean="0"/>
              <a:t>lnishan 2015</a:t>
            </a:r>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2842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ltLang="zh-TW" smtClean="0"/>
              <a:t>Click icon to add picture</a:t>
            </a:r>
            <a:endParaRPr lang="en-US"/>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CE7CDBB5-E102-4669-9826-C16DA61DA988}" type="datetime1">
              <a:rPr lang="en-US" altLang="zh-TW" smtClean="0"/>
              <a:t>1/27/2015</a:t>
            </a:fld>
            <a:endParaRPr lang="en-US"/>
          </a:p>
        </p:txBody>
      </p:sp>
      <p:sp>
        <p:nvSpPr>
          <p:cNvPr id="6" name="Footer Placeholder 5"/>
          <p:cNvSpPr>
            <a:spLocks noGrp="1"/>
          </p:cNvSpPr>
          <p:nvPr>
            <p:ph type="ftr" sz="quarter" idx="11"/>
          </p:nvPr>
        </p:nvSpPr>
        <p:spPr/>
        <p:txBody>
          <a:bodyPr/>
          <a:lstStyle/>
          <a:p>
            <a:r>
              <a:rPr lang="en-US" smtClean="0"/>
              <a:t>lnishan 2015</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5364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4A9460B3-EA28-4831-AEEB-EDC046950C9A}"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15685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2" name="TextBox 11"/>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3"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ltLang="zh-TW" smtClean="0"/>
              <a:t>Click to edit Master title style</a:t>
            </a:r>
            <a:endParaRPr lang="en-US" dirty="0"/>
          </a:p>
        </p:txBody>
      </p:sp>
      <p:sp>
        <p:nvSpPr>
          <p:cNvPr id="16"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82A3068A-AE5E-4BFF-A96C-99EB444CB836}"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64094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172FE02B-2BF1-40D7-9C8D-0F23EBFC8FB6}"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67194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2" name="TextBox 11"/>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ltLang="zh-TW"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ltLang="zh-TW"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FC2869A2-0F6E-48F5-954F-786A151B23E0}"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2133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ltLang="zh-TW"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ltLang="zh-TW"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83C110DE-174F-4AA4-BB23-85BDDB36F87A}"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5946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5EF0F701-47FA-4E60-B56E-2344C3CE6FCD}"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5917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77FCFAFC-DFE2-456D-8791-E79A27738A02}"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2095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ltLang="zh-TW" smtClean="0"/>
              <a:t>Click to edit Master title style</a:t>
            </a:r>
            <a:endParaRPr lang="en-US" dirty="0"/>
          </a:p>
        </p:txBody>
      </p:sp>
      <p:sp>
        <p:nvSpPr>
          <p:cNvPr id="3" name="Content Placeholder 2"/>
          <p:cNvSpPr>
            <a:spLocks noGrp="1"/>
          </p:cNvSpPr>
          <p:nvPr>
            <p:ph idx="1"/>
          </p:nvPr>
        </p:nvSpPr>
        <p:spPr/>
        <p:txBody>
          <a:bodyPr anchor="ct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4" name="Date Placeholder 3"/>
          <p:cNvSpPr>
            <a:spLocks noGrp="1"/>
          </p:cNvSpPr>
          <p:nvPr>
            <p:ph type="dt" sz="half" idx="10"/>
          </p:nvPr>
        </p:nvSpPr>
        <p:spPr/>
        <p:txBody>
          <a:bodyPr/>
          <a:lstStyle/>
          <a:p>
            <a:fld id="{81F45BB6-663E-477B-BE8E-8C939B0AE09B}"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2303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E8D85F42-9C81-4AFF-8E23-C6F20EDE4FD7}" type="datetime1">
              <a:rPr lang="en-US" altLang="zh-TW" smtClean="0"/>
              <a:t>1/27/2015</a:t>
            </a:fld>
            <a:endParaRPr lang="en-US"/>
          </a:p>
        </p:txBody>
      </p:sp>
      <p:sp>
        <p:nvSpPr>
          <p:cNvPr id="5" name="Footer Placeholder 4"/>
          <p:cNvSpPr>
            <a:spLocks noGrp="1"/>
          </p:cNvSpPr>
          <p:nvPr>
            <p:ph type="ftr" sz="quarter" idx="11"/>
          </p:nvPr>
        </p:nvSpPr>
        <p:spPr/>
        <p:txBody>
          <a:bodyPr/>
          <a:lstStyle/>
          <a:p>
            <a:r>
              <a:rPr lang="en-US" smtClean="0"/>
              <a:t>lnishan 2015</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263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5A759706-77DD-4404-A842-4ED85ECEB409}" type="datetime1">
              <a:rPr lang="en-US" altLang="zh-TW" smtClean="0"/>
              <a:t>1/27/2015</a:t>
            </a:fld>
            <a:endParaRPr lang="en-US"/>
          </a:p>
        </p:txBody>
      </p:sp>
      <p:sp>
        <p:nvSpPr>
          <p:cNvPr id="6" name="Footer Placeholder 5"/>
          <p:cNvSpPr>
            <a:spLocks noGrp="1"/>
          </p:cNvSpPr>
          <p:nvPr>
            <p:ph type="ftr" sz="quarter" idx="11"/>
          </p:nvPr>
        </p:nvSpPr>
        <p:spPr/>
        <p:txBody>
          <a:bodyPr/>
          <a:lstStyle/>
          <a:p>
            <a:r>
              <a:rPr lang="en-US" smtClean="0"/>
              <a:t>lnishan 2015</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322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6"/>
          <p:cNvSpPr>
            <a:spLocks noGrp="1"/>
          </p:cNvSpPr>
          <p:nvPr>
            <p:ph type="dt" sz="half" idx="10"/>
          </p:nvPr>
        </p:nvSpPr>
        <p:spPr/>
        <p:txBody>
          <a:bodyPr/>
          <a:lstStyle/>
          <a:p>
            <a:fld id="{EB9CD68F-6824-42BF-B7E3-1AF078C031DD}" type="datetime1">
              <a:rPr lang="en-US" altLang="zh-TW" smtClean="0"/>
              <a:t>1/27/2015</a:t>
            </a:fld>
            <a:endParaRPr lang="en-US"/>
          </a:p>
        </p:txBody>
      </p:sp>
      <p:sp>
        <p:nvSpPr>
          <p:cNvPr id="8" name="Footer Placeholder 7"/>
          <p:cNvSpPr>
            <a:spLocks noGrp="1"/>
          </p:cNvSpPr>
          <p:nvPr>
            <p:ph type="ftr" sz="quarter" idx="11"/>
          </p:nvPr>
        </p:nvSpPr>
        <p:spPr/>
        <p:txBody>
          <a:bodyPr/>
          <a:lstStyle/>
          <a:p>
            <a:r>
              <a:rPr lang="en-US" smtClean="0"/>
              <a:t>lnishan 2015</a:t>
            </a:r>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7151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ltLang="zh-TW" smtClean="0"/>
              <a:t>Click to edit Master title style</a:t>
            </a:r>
            <a:endParaRPr lang="en-US" dirty="0"/>
          </a:p>
        </p:txBody>
      </p:sp>
      <p:sp>
        <p:nvSpPr>
          <p:cNvPr id="3" name="Date Placeholder 2"/>
          <p:cNvSpPr>
            <a:spLocks noGrp="1"/>
          </p:cNvSpPr>
          <p:nvPr>
            <p:ph type="dt" sz="half" idx="10"/>
          </p:nvPr>
        </p:nvSpPr>
        <p:spPr/>
        <p:txBody>
          <a:bodyPr/>
          <a:lstStyle/>
          <a:p>
            <a:fld id="{7B7162DB-A2A7-4053-8DE8-05785D0B5A89}" type="datetime1">
              <a:rPr lang="en-US" altLang="zh-TW" smtClean="0"/>
              <a:t>1/27/2015</a:t>
            </a:fld>
            <a:endParaRPr lang="en-US"/>
          </a:p>
        </p:txBody>
      </p:sp>
      <p:sp>
        <p:nvSpPr>
          <p:cNvPr id="4" name="Footer Placeholder 3"/>
          <p:cNvSpPr>
            <a:spLocks noGrp="1"/>
          </p:cNvSpPr>
          <p:nvPr>
            <p:ph type="ftr" sz="quarter" idx="11"/>
          </p:nvPr>
        </p:nvSpPr>
        <p:spPr/>
        <p:txBody>
          <a:bodyPr/>
          <a:lstStyle/>
          <a:p>
            <a:r>
              <a:rPr lang="en-US" smtClean="0"/>
              <a:t>lnishan 2015</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8623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FD0F45DB-C98F-4C51-8C24-A3BB15B60B53}" type="datetime1">
              <a:rPr lang="en-US" altLang="zh-TW" smtClean="0"/>
              <a:t>1/27/2015</a:t>
            </a:fld>
            <a:endParaRPr lang="en-US"/>
          </a:p>
        </p:txBody>
      </p:sp>
      <p:sp>
        <p:nvSpPr>
          <p:cNvPr id="3" name="Footer Placeholder 2"/>
          <p:cNvSpPr>
            <a:spLocks noGrp="1"/>
          </p:cNvSpPr>
          <p:nvPr>
            <p:ph type="ftr" sz="quarter" idx="11"/>
          </p:nvPr>
        </p:nvSpPr>
        <p:spPr/>
        <p:txBody>
          <a:bodyPr/>
          <a:lstStyle/>
          <a:p>
            <a:r>
              <a:rPr lang="en-US" smtClean="0"/>
              <a:t>lnishan 2015</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7354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ltLang="zh-TW"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C598C3E2-F6F6-4D3C-B27D-F11BCFF6692C}" type="datetime1">
              <a:rPr lang="en-US" altLang="zh-TW" smtClean="0"/>
              <a:t>1/27/2015</a:t>
            </a:fld>
            <a:endParaRPr lang="en-US"/>
          </a:p>
        </p:txBody>
      </p:sp>
      <p:sp>
        <p:nvSpPr>
          <p:cNvPr id="6" name="Footer Placeholder 5"/>
          <p:cNvSpPr>
            <a:spLocks noGrp="1"/>
          </p:cNvSpPr>
          <p:nvPr>
            <p:ph type="ftr" sz="quarter" idx="11"/>
          </p:nvPr>
        </p:nvSpPr>
        <p:spPr/>
        <p:txBody>
          <a:bodyPr/>
          <a:lstStyle/>
          <a:p>
            <a:r>
              <a:rPr lang="en-US" smtClean="0"/>
              <a:t>lnishan 2015</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9090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ltLang="zh-TW"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ltLang="zh-TW" smtClean="0"/>
              <a:t>Click icon to add picture</a:t>
            </a:r>
            <a:endParaRPr lang="en-US"/>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3D4CC3B2-3706-47E0-B9A5-A0E3DB6AA5EB}" type="datetime1">
              <a:rPr lang="en-US" altLang="zh-TW" smtClean="0"/>
              <a:t>1/27/2015</a:t>
            </a:fld>
            <a:endParaRPr lang="en-US"/>
          </a:p>
        </p:txBody>
      </p:sp>
      <p:sp>
        <p:nvSpPr>
          <p:cNvPr id="6" name="Footer Placeholder 5"/>
          <p:cNvSpPr>
            <a:spLocks noGrp="1"/>
          </p:cNvSpPr>
          <p:nvPr>
            <p:ph type="ftr" sz="quarter" idx="11"/>
          </p:nvPr>
        </p:nvSpPr>
        <p:spPr/>
        <p:txBody>
          <a:bodyPr/>
          <a:lstStyle/>
          <a:p>
            <a:r>
              <a:rPr lang="en-US" smtClean="0"/>
              <a:t>lnishan 2015</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418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DED683-379F-4557-ADD5-BBE33787E10D}" type="datetime1">
              <a:rPr lang="en-US" altLang="zh-TW" smtClean="0"/>
              <a:t>1/27/2015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lnishan 2015</a:t>
            </a:r>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4939863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smtClean="0"/>
              <a:t>Enhance Your Fundamental Skills</a:t>
            </a:r>
            <a:endParaRPr lang="zh-TW" altLang="en-US"/>
          </a:p>
        </p:txBody>
      </p:sp>
      <p:sp>
        <p:nvSpPr>
          <p:cNvPr id="3" name="Subtitle 2"/>
          <p:cNvSpPr>
            <a:spLocks noGrp="1"/>
          </p:cNvSpPr>
          <p:nvPr>
            <p:ph type="subTitle" idx="1"/>
          </p:nvPr>
        </p:nvSpPr>
        <p:spPr/>
        <p:txBody>
          <a:bodyPr/>
          <a:lstStyle/>
          <a:p>
            <a:r>
              <a:rPr lang="en-US" altLang="zh-TW" smtClean="0"/>
              <a:t>2015 NCTU Winter Camp :: Day 2</a:t>
            </a:r>
            <a:endParaRPr lang="zh-TW" altLang="en-US"/>
          </a:p>
        </p:txBody>
      </p:sp>
    </p:spTree>
    <p:extLst>
      <p:ext uri="{BB962C8B-B14F-4D97-AF65-F5344CB8AC3E}">
        <p14:creationId xmlns:p14="http://schemas.microsoft.com/office/powerpoint/2010/main" val="1117562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smtClean="0"/>
              <a:t>Common Pitfall: Stack Overflow</a:t>
            </a:r>
            <a:endParaRPr lang="zh-TW" altLang="en-US"/>
          </a:p>
        </p:txBody>
      </p:sp>
      <p:sp>
        <p:nvSpPr>
          <p:cNvPr id="8" name="Content Placeholder 7"/>
          <p:cNvSpPr>
            <a:spLocks noGrp="1"/>
          </p:cNvSpPr>
          <p:nvPr>
            <p:ph idx="1"/>
          </p:nvPr>
        </p:nvSpPr>
        <p:spPr/>
        <p:txBody>
          <a:bodyPr/>
          <a:lstStyle/>
          <a:p>
            <a:r>
              <a:rPr lang="en-US" altLang="zh-TW" smtClean="0"/>
              <a:t>What is "Stack Overflow"?</a:t>
            </a:r>
            <a:br>
              <a:rPr lang="en-US" altLang="zh-TW" smtClean="0"/>
            </a:br>
            <a:r>
              <a:rPr lang="en-US" altLang="zh-TW" smtClean="0"/>
              <a:t>- Exceeded maximum system stack size</a:t>
            </a:r>
          </a:p>
          <a:p>
            <a:r>
              <a:rPr lang="en-US" altLang="zh-TW" smtClean="0"/>
              <a:t>Key notes: Do NOT declare big arrays in local scopes</a:t>
            </a:r>
          </a:p>
          <a:p>
            <a:r>
              <a:rPr lang="en-US" altLang="zh-TW" smtClean="0"/>
              <a:t>Solutions:</a:t>
            </a:r>
            <a:r>
              <a:rPr lang="en-US" altLang="zh-TW"/>
              <a:t/>
            </a:r>
            <a:br>
              <a:rPr lang="en-US" altLang="zh-TW"/>
            </a:br>
            <a:r>
              <a:rPr lang="en-US" altLang="zh-TW" smtClean="0"/>
              <a:t>1. Declare arrays in global scope</a:t>
            </a:r>
            <a:r>
              <a:rPr lang="en-US" altLang="zh-TW"/>
              <a:t/>
            </a:r>
            <a:br>
              <a:rPr lang="en-US" altLang="zh-TW"/>
            </a:br>
            <a:r>
              <a:rPr lang="en-US" altLang="zh-TW" smtClean="0"/>
              <a:t>2. std::vector</a:t>
            </a:r>
            <a:r>
              <a:rPr lang="en-US" altLang="zh-TW"/>
              <a:t/>
            </a:r>
            <a:br>
              <a:rPr lang="en-US" altLang="zh-TW"/>
            </a:br>
            <a:r>
              <a:rPr lang="en-US" altLang="zh-TW" smtClean="0"/>
              <a:t>3. Dynamic arrays (not recommended)</a:t>
            </a:r>
          </a:p>
        </p:txBody>
      </p:sp>
    </p:spTree>
    <p:extLst>
      <p:ext uri="{BB962C8B-B14F-4D97-AF65-F5344CB8AC3E}">
        <p14:creationId xmlns:p14="http://schemas.microsoft.com/office/powerpoint/2010/main" val="1653087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std::vector</a:t>
            </a:r>
            <a:endParaRPr lang="zh-TW" altLang="en-US"/>
          </a:p>
        </p:txBody>
      </p:sp>
      <p:sp>
        <p:nvSpPr>
          <p:cNvPr id="3" name="Content Placeholder 2"/>
          <p:cNvSpPr>
            <a:spLocks noGrp="1"/>
          </p:cNvSpPr>
          <p:nvPr>
            <p:ph idx="1"/>
          </p:nvPr>
        </p:nvSpPr>
        <p:spPr>
          <a:xfrm>
            <a:off x="457200" y="2142068"/>
            <a:ext cx="7772400" cy="1320799"/>
          </a:xfrm>
        </p:spPr>
        <p:txBody>
          <a:bodyPr numCol="1" anchor="ctr"/>
          <a:lstStyle/>
          <a:p>
            <a:r>
              <a:rPr lang="en-US" altLang="zh-TW" smtClean="0"/>
              <a:t>Think of it as a variable-length array. Its size can be altered during run time.</a:t>
            </a:r>
          </a:p>
          <a:p>
            <a:r>
              <a:rPr lang="en-US" altLang="zh-TW" smtClean="0"/>
              <a:t>Size is 0 initially. (resize or add elements in before using it)</a:t>
            </a:r>
          </a:p>
          <a:p>
            <a:r>
              <a:rPr lang="en-US" altLang="zh-TW" smtClean="0"/>
              <a:t>#include &lt;vector&gt;</a:t>
            </a:r>
          </a:p>
        </p:txBody>
      </p:sp>
      <p:sp>
        <p:nvSpPr>
          <p:cNvPr id="4" name="Rounded Rectangle 3"/>
          <p:cNvSpPr/>
          <p:nvPr/>
        </p:nvSpPr>
        <p:spPr>
          <a:xfrm>
            <a:off x="702276" y="3799933"/>
            <a:ext cx="7282248" cy="4858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vector&lt; member type &gt; myVec; </a:t>
            </a:r>
            <a:endParaRPr lang="zh-TW" altLang="en-US"/>
          </a:p>
        </p:txBody>
      </p:sp>
      <p:graphicFrame>
        <p:nvGraphicFramePr>
          <p:cNvPr id="6" name="Table 5"/>
          <p:cNvGraphicFramePr>
            <a:graphicFrameLocks noGrp="1"/>
          </p:cNvGraphicFramePr>
          <p:nvPr>
            <p:extLst>
              <p:ext uri="{D42A27DB-BD31-4B8C-83A1-F6EECF244321}">
                <p14:modId xmlns:p14="http://schemas.microsoft.com/office/powerpoint/2010/main" val="4026880606"/>
              </p:ext>
            </p:extLst>
          </p:nvPr>
        </p:nvGraphicFramePr>
        <p:xfrm>
          <a:off x="774356" y="4799228"/>
          <a:ext cx="6697362" cy="741680"/>
        </p:xfrm>
        <a:graphic>
          <a:graphicData uri="http://schemas.openxmlformats.org/drawingml/2006/table">
            <a:tbl>
              <a:tblPr firstRow="1" bandRow="1">
                <a:tableStyleId>{7DF18680-E054-41AD-8BC1-D1AEF772440D}</a:tableStyleId>
              </a:tblPr>
              <a:tblGrid>
                <a:gridCol w="1116227"/>
                <a:gridCol w="1116227"/>
                <a:gridCol w="1116227"/>
                <a:gridCol w="1116227"/>
                <a:gridCol w="1116227"/>
                <a:gridCol w="1116227"/>
              </a:tblGrid>
              <a:tr h="370840">
                <a:tc>
                  <a:txBody>
                    <a:bodyPr/>
                    <a:lstStyle/>
                    <a:p>
                      <a:pPr algn="ctr"/>
                      <a:r>
                        <a:rPr lang="en-US" altLang="zh-TW" smtClean="0"/>
                        <a:t>myVec</a:t>
                      </a:r>
                      <a:endParaRPr lang="zh-TW" altLang="en-US" b="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myVec[0]</a:t>
                      </a:r>
                      <a:endParaRPr lang="zh-TW" altLang="en-US" b="0" smtClean="0"/>
                    </a:p>
                  </a:txBody>
                  <a:tcPr/>
                </a:tc>
                <a:tc>
                  <a:txBody>
                    <a:bodyPr/>
                    <a:lstStyle/>
                    <a:p>
                      <a:pPr algn="ctr"/>
                      <a:r>
                        <a:rPr lang="en-US" altLang="zh-TW" smtClean="0"/>
                        <a:t>myVec[1]</a:t>
                      </a:r>
                      <a:endParaRPr lang="zh-TW" altLang="en-US" b="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myVec[2]</a:t>
                      </a:r>
                      <a:endParaRPr lang="zh-TW" altLang="en-US" b="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myVec[3]</a:t>
                      </a:r>
                      <a:endParaRPr lang="zh-TW" altLang="en-US" b="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myVec[4]</a:t>
                      </a:r>
                      <a:endParaRPr lang="zh-TW" altLang="en-US" b="0" smtClean="0"/>
                    </a:p>
                  </a:txBody>
                  <a:tcPr/>
                </a:tc>
              </a:tr>
              <a:tr h="370840">
                <a:tc>
                  <a:txBody>
                    <a:bodyPr/>
                    <a:lstStyle/>
                    <a:p>
                      <a:pPr algn="ctr"/>
                      <a:endParaRPr lang="zh-TW" altLang="en-US" b="0"/>
                    </a:p>
                  </a:txBody>
                  <a:tcPr/>
                </a:tc>
                <a:tc>
                  <a:txBody>
                    <a:bodyPr/>
                    <a:lstStyle/>
                    <a:p>
                      <a:pPr algn="ctr"/>
                      <a:r>
                        <a:rPr lang="en-US" altLang="zh-TW" smtClean="0"/>
                        <a:t>int</a:t>
                      </a:r>
                      <a:endParaRPr lang="zh-TW" altLang="en-US" b="0"/>
                    </a:p>
                  </a:txBody>
                  <a:tcPr/>
                </a:tc>
                <a:tc>
                  <a:txBody>
                    <a:bodyPr/>
                    <a:lstStyle/>
                    <a:p>
                      <a:pPr algn="ctr"/>
                      <a:r>
                        <a:rPr lang="en-US" altLang="zh-TW" smtClean="0"/>
                        <a:t>int</a:t>
                      </a:r>
                      <a:endParaRPr lang="zh-TW" altLang="en-US" b="0"/>
                    </a:p>
                  </a:txBody>
                  <a:tcPr/>
                </a:tc>
                <a:tc>
                  <a:txBody>
                    <a:bodyPr/>
                    <a:lstStyle/>
                    <a:p>
                      <a:pPr algn="ctr"/>
                      <a:r>
                        <a:rPr lang="en-US" altLang="zh-TW" smtClean="0"/>
                        <a:t>int</a:t>
                      </a:r>
                      <a:endParaRPr lang="zh-TW" altLang="en-US" b="0"/>
                    </a:p>
                  </a:txBody>
                  <a:tcPr/>
                </a:tc>
                <a:tc>
                  <a:txBody>
                    <a:bodyPr/>
                    <a:lstStyle/>
                    <a:p>
                      <a:pPr algn="ctr"/>
                      <a:r>
                        <a:rPr lang="en-US" altLang="zh-TW" smtClean="0"/>
                        <a:t>int</a:t>
                      </a:r>
                      <a:endParaRPr lang="zh-TW" altLang="en-US" b="0"/>
                    </a:p>
                  </a:txBody>
                  <a:tcPr/>
                </a:tc>
                <a:tc>
                  <a:txBody>
                    <a:bodyPr/>
                    <a:lstStyle/>
                    <a:p>
                      <a:pPr algn="ctr"/>
                      <a:r>
                        <a:rPr lang="en-US" altLang="zh-TW" smtClean="0"/>
                        <a:t>int</a:t>
                      </a:r>
                      <a:endParaRPr lang="zh-TW" altLang="en-US" b="0"/>
                    </a:p>
                  </a:txBody>
                  <a:tcPr/>
                </a:tc>
              </a:tr>
            </a:tbl>
          </a:graphicData>
        </a:graphic>
      </p:graphicFrame>
      <p:sp>
        <p:nvSpPr>
          <p:cNvPr id="7" name="TextBox 6"/>
          <p:cNvSpPr txBox="1"/>
          <p:nvPr/>
        </p:nvSpPr>
        <p:spPr>
          <a:xfrm>
            <a:off x="7545860" y="4983893"/>
            <a:ext cx="1070918" cy="369332"/>
          </a:xfrm>
          <a:prstGeom prst="rect">
            <a:avLst/>
          </a:prstGeom>
          <a:noFill/>
        </p:spPr>
        <p:txBody>
          <a:bodyPr wrap="square" rtlCol="0">
            <a:spAutoFit/>
          </a:bodyPr>
          <a:lstStyle/>
          <a:p>
            <a:r>
              <a:rPr lang="zh-TW" altLang="en-US" smtClean="0">
                <a:solidFill>
                  <a:schemeClr val="accent5"/>
                </a:solidFill>
              </a:rPr>
              <a:t>● ● ●</a:t>
            </a:r>
            <a:endParaRPr lang="zh-TW" altLang="en-US">
              <a:solidFill>
                <a:schemeClr val="accent5"/>
              </a:solidFill>
            </a:endParaRPr>
          </a:p>
        </p:txBody>
      </p:sp>
      <p:sp>
        <p:nvSpPr>
          <p:cNvPr id="5" name="TextBox 4"/>
          <p:cNvSpPr txBox="1"/>
          <p:nvPr/>
        </p:nvSpPr>
        <p:spPr>
          <a:xfrm>
            <a:off x="702277" y="3462867"/>
            <a:ext cx="3511378" cy="369332"/>
          </a:xfrm>
          <a:prstGeom prst="rect">
            <a:avLst/>
          </a:prstGeom>
          <a:noFill/>
        </p:spPr>
        <p:txBody>
          <a:bodyPr wrap="square" rtlCol="0">
            <a:spAutoFit/>
          </a:bodyPr>
          <a:lstStyle/>
          <a:p>
            <a:pPr marL="285750" indent="-285750">
              <a:buFont typeface="Arial" panose="020B0604020202020204" pitchFamily="34" charset="0"/>
              <a:buChar char="•"/>
            </a:pPr>
            <a:r>
              <a:rPr lang="en-US" altLang="zh-TW" b="1"/>
              <a:t>Declaration</a:t>
            </a:r>
            <a:endParaRPr lang="zh-TW" altLang="en-US"/>
          </a:p>
        </p:txBody>
      </p:sp>
      <p:sp>
        <p:nvSpPr>
          <p:cNvPr id="8" name="TextBox 7"/>
          <p:cNvSpPr txBox="1"/>
          <p:nvPr/>
        </p:nvSpPr>
        <p:spPr>
          <a:xfrm>
            <a:off x="702276" y="4320746"/>
            <a:ext cx="1989712" cy="369332"/>
          </a:xfrm>
          <a:prstGeom prst="rect">
            <a:avLst/>
          </a:prstGeom>
          <a:noFill/>
        </p:spPr>
        <p:txBody>
          <a:bodyPr wrap="none" rtlCol="0">
            <a:spAutoFit/>
          </a:bodyPr>
          <a:lstStyle/>
          <a:p>
            <a:r>
              <a:rPr lang="en-US" altLang="zh-TW"/>
              <a:t>vector&lt;int&gt; myVec</a:t>
            </a:r>
            <a:r>
              <a:rPr lang="en-US" altLang="zh-TW" smtClean="0"/>
              <a:t>;</a:t>
            </a:r>
            <a:endParaRPr lang="en-US" altLang="zh-TW"/>
          </a:p>
        </p:txBody>
      </p:sp>
    </p:spTree>
    <p:extLst>
      <p:ext uri="{BB962C8B-B14F-4D97-AF65-F5344CB8AC3E}">
        <p14:creationId xmlns:p14="http://schemas.microsoft.com/office/powerpoint/2010/main" val="1870837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std::vector (Cont.)</a:t>
            </a:r>
            <a:endParaRPr lang="zh-TW" altLang="en-US"/>
          </a:p>
        </p:txBody>
      </p:sp>
      <p:sp>
        <p:nvSpPr>
          <p:cNvPr id="4" name="Rounded Rectangle 3"/>
          <p:cNvSpPr/>
          <p:nvPr/>
        </p:nvSpPr>
        <p:spPr>
          <a:xfrm>
            <a:off x="702276" y="2222559"/>
            <a:ext cx="7282248" cy="4858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myVec.push_back( element ); </a:t>
            </a:r>
            <a:endParaRPr lang="zh-TW" altLang="en-US"/>
          </a:p>
        </p:txBody>
      </p:sp>
      <p:graphicFrame>
        <p:nvGraphicFramePr>
          <p:cNvPr id="5" name="Table 4"/>
          <p:cNvGraphicFramePr>
            <a:graphicFrameLocks noGrp="1"/>
          </p:cNvGraphicFramePr>
          <p:nvPr>
            <p:extLst>
              <p:ext uri="{D42A27DB-BD31-4B8C-83A1-F6EECF244321}">
                <p14:modId xmlns:p14="http://schemas.microsoft.com/office/powerpoint/2010/main" val="1022790210"/>
              </p:ext>
            </p:extLst>
          </p:nvPr>
        </p:nvGraphicFramePr>
        <p:xfrm>
          <a:off x="702276" y="3072439"/>
          <a:ext cx="4464908" cy="741680"/>
        </p:xfrm>
        <a:graphic>
          <a:graphicData uri="http://schemas.openxmlformats.org/drawingml/2006/table">
            <a:tbl>
              <a:tblPr firstRow="1" bandRow="1">
                <a:tableStyleId>{7DF18680-E054-41AD-8BC1-D1AEF772440D}</a:tableStyleId>
              </a:tblPr>
              <a:tblGrid>
                <a:gridCol w="1116227"/>
                <a:gridCol w="1116227"/>
                <a:gridCol w="1116227"/>
                <a:gridCol w="1116227"/>
              </a:tblGrid>
              <a:tr h="370840">
                <a:tc>
                  <a:txBody>
                    <a:bodyPr/>
                    <a:lstStyle/>
                    <a:p>
                      <a:pPr algn="ctr"/>
                      <a:r>
                        <a:rPr lang="en-US" altLang="zh-TW" smtClean="0"/>
                        <a:t>myVec</a:t>
                      </a:r>
                      <a:endParaRPr lang="zh-TW" altLang="en-US" b="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myVec[0]</a:t>
                      </a:r>
                      <a:endParaRPr lang="zh-TW" altLang="en-US" b="0" smtClean="0"/>
                    </a:p>
                  </a:txBody>
                  <a:tcPr/>
                </a:tc>
                <a:tc>
                  <a:txBody>
                    <a:bodyPr/>
                    <a:lstStyle/>
                    <a:p>
                      <a:pPr algn="ctr"/>
                      <a:r>
                        <a:rPr lang="en-US" altLang="zh-TW" smtClean="0"/>
                        <a:t>myVec[1]</a:t>
                      </a:r>
                      <a:endParaRPr lang="zh-TW" altLang="en-US" b="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myVec[2]</a:t>
                      </a:r>
                      <a:endParaRPr lang="zh-TW" altLang="en-US" b="0" smtClean="0"/>
                    </a:p>
                  </a:txBody>
                  <a:tcPr/>
                </a:tc>
              </a:tr>
              <a:tr h="370840">
                <a:tc>
                  <a:txBody>
                    <a:bodyPr/>
                    <a:lstStyle/>
                    <a:p>
                      <a:pPr algn="ctr"/>
                      <a:endParaRPr lang="zh-TW" altLang="en-US" b="0"/>
                    </a:p>
                  </a:txBody>
                  <a:tcPr/>
                </a:tc>
                <a:tc>
                  <a:txBody>
                    <a:bodyPr/>
                    <a:lstStyle/>
                    <a:p>
                      <a:pPr algn="ctr"/>
                      <a:r>
                        <a:rPr lang="en-US" altLang="zh-TW" smtClean="0"/>
                        <a:t>1</a:t>
                      </a:r>
                      <a:endParaRPr lang="zh-TW" altLang="en-US" b="0"/>
                    </a:p>
                  </a:txBody>
                  <a:tcPr/>
                </a:tc>
                <a:tc>
                  <a:txBody>
                    <a:bodyPr/>
                    <a:lstStyle/>
                    <a:p>
                      <a:pPr algn="ctr"/>
                      <a:r>
                        <a:rPr lang="en-US" altLang="zh-TW" smtClean="0"/>
                        <a:t>2</a:t>
                      </a:r>
                      <a:endParaRPr lang="zh-TW" altLang="en-US" b="0"/>
                    </a:p>
                  </a:txBody>
                  <a:tcPr/>
                </a:tc>
                <a:tc>
                  <a:txBody>
                    <a:bodyPr/>
                    <a:lstStyle/>
                    <a:p>
                      <a:pPr algn="ctr"/>
                      <a:r>
                        <a:rPr lang="en-US" altLang="zh-TW" smtClean="0"/>
                        <a:t>3</a:t>
                      </a:r>
                      <a:endParaRPr lang="zh-TW" altLang="en-US" b="0"/>
                    </a:p>
                  </a:txBody>
                  <a:tcPr/>
                </a:tc>
              </a:tr>
            </a:tbl>
          </a:graphicData>
        </a:graphic>
      </p:graphicFrame>
      <p:sp>
        <p:nvSpPr>
          <p:cNvPr id="7" name="Rounded Rectangle 6"/>
          <p:cNvSpPr/>
          <p:nvPr/>
        </p:nvSpPr>
        <p:spPr>
          <a:xfrm>
            <a:off x="702276" y="4613306"/>
            <a:ext cx="7282248" cy="4858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myVec.resize( size ); </a:t>
            </a:r>
            <a:endParaRPr lang="zh-TW" altLang="en-US"/>
          </a:p>
        </p:txBody>
      </p:sp>
      <p:graphicFrame>
        <p:nvGraphicFramePr>
          <p:cNvPr id="8" name="Table 7"/>
          <p:cNvGraphicFramePr>
            <a:graphicFrameLocks noGrp="1"/>
          </p:cNvGraphicFramePr>
          <p:nvPr>
            <p:extLst>
              <p:ext uri="{D42A27DB-BD31-4B8C-83A1-F6EECF244321}">
                <p14:modId xmlns:p14="http://schemas.microsoft.com/office/powerpoint/2010/main" val="2383204188"/>
              </p:ext>
            </p:extLst>
          </p:nvPr>
        </p:nvGraphicFramePr>
        <p:xfrm>
          <a:off x="702276" y="5478026"/>
          <a:ext cx="6697362" cy="741680"/>
        </p:xfrm>
        <a:graphic>
          <a:graphicData uri="http://schemas.openxmlformats.org/drawingml/2006/table">
            <a:tbl>
              <a:tblPr firstRow="1" bandRow="1">
                <a:tableStyleId>{7DF18680-E054-41AD-8BC1-D1AEF772440D}</a:tableStyleId>
              </a:tblPr>
              <a:tblGrid>
                <a:gridCol w="1116227"/>
                <a:gridCol w="1116227"/>
                <a:gridCol w="1116227"/>
                <a:gridCol w="1116227"/>
                <a:gridCol w="1116227"/>
                <a:gridCol w="1116227"/>
              </a:tblGrid>
              <a:tr h="370840">
                <a:tc>
                  <a:txBody>
                    <a:bodyPr/>
                    <a:lstStyle/>
                    <a:p>
                      <a:pPr algn="ctr"/>
                      <a:r>
                        <a:rPr lang="en-US" altLang="zh-TW" smtClean="0"/>
                        <a:t>myVec</a:t>
                      </a:r>
                      <a:endParaRPr lang="zh-TW" altLang="en-US" b="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myVec[0]</a:t>
                      </a:r>
                      <a:endParaRPr lang="zh-TW" altLang="en-US" b="0" smtClean="0"/>
                    </a:p>
                  </a:txBody>
                  <a:tcPr/>
                </a:tc>
                <a:tc>
                  <a:txBody>
                    <a:bodyPr/>
                    <a:lstStyle/>
                    <a:p>
                      <a:pPr algn="ctr"/>
                      <a:r>
                        <a:rPr lang="en-US" altLang="zh-TW" smtClean="0"/>
                        <a:t>myVec[1]</a:t>
                      </a:r>
                      <a:endParaRPr lang="zh-TW" altLang="en-US" b="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myVec[2]</a:t>
                      </a:r>
                      <a:endParaRPr lang="zh-TW" altLang="en-US" b="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myVec[3]</a:t>
                      </a:r>
                      <a:endParaRPr lang="zh-TW" altLang="en-US" b="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myVec[4]</a:t>
                      </a:r>
                      <a:endParaRPr lang="zh-TW" altLang="en-US" b="0" smtClean="0"/>
                    </a:p>
                  </a:txBody>
                  <a:tcPr/>
                </a:tc>
              </a:tr>
              <a:tr h="370840">
                <a:tc>
                  <a:txBody>
                    <a:bodyPr/>
                    <a:lstStyle/>
                    <a:p>
                      <a:pPr algn="ctr"/>
                      <a:endParaRPr lang="zh-TW" altLang="en-US" b="0"/>
                    </a:p>
                  </a:txBody>
                  <a:tcPr/>
                </a:tc>
                <a:tc>
                  <a:txBody>
                    <a:bodyPr/>
                    <a:lstStyle/>
                    <a:p>
                      <a:pPr algn="ctr"/>
                      <a:r>
                        <a:rPr lang="en-US" altLang="zh-TW" smtClean="0"/>
                        <a:t>1</a:t>
                      </a:r>
                      <a:endParaRPr lang="zh-TW" altLang="en-US" b="0"/>
                    </a:p>
                  </a:txBody>
                  <a:tcPr/>
                </a:tc>
                <a:tc>
                  <a:txBody>
                    <a:bodyPr/>
                    <a:lstStyle/>
                    <a:p>
                      <a:pPr algn="ctr"/>
                      <a:r>
                        <a:rPr lang="en-US" altLang="zh-TW" smtClean="0"/>
                        <a:t>2</a:t>
                      </a:r>
                      <a:endParaRPr lang="zh-TW" altLang="en-US" b="0"/>
                    </a:p>
                  </a:txBody>
                  <a:tcPr/>
                </a:tc>
                <a:tc>
                  <a:txBody>
                    <a:bodyPr/>
                    <a:lstStyle/>
                    <a:p>
                      <a:pPr algn="ctr"/>
                      <a:r>
                        <a:rPr lang="en-US" altLang="zh-TW" smtClean="0"/>
                        <a:t>3</a:t>
                      </a:r>
                      <a:endParaRPr lang="zh-TW" altLang="en-US" b="0"/>
                    </a:p>
                  </a:txBody>
                  <a:tcPr/>
                </a:tc>
                <a:tc>
                  <a:txBody>
                    <a:bodyPr/>
                    <a:lstStyle/>
                    <a:p>
                      <a:pPr algn="ctr"/>
                      <a:r>
                        <a:rPr lang="en-US" altLang="zh-TW" smtClean="0"/>
                        <a:t>int</a:t>
                      </a:r>
                      <a:endParaRPr lang="zh-TW" altLang="en-US" b="0"/>
                    </a:p>
                  </a:txBody>
                  <a:tcPr/>
                </a:tc>
                <a:tc>
                  <a:txBody>
                    <a:bodyPr/>
                    <a:lstStyle/>
                    <a:p>
                      <a:pPr algn="ctr"/>
                      <a:r>
                        <a:rPr lang="en-US" altLang="zh-TW" smtClean="0"/>
                        <a:t>int</a:t>
                      </a:r>
                      <a:endParaRPr lang="zh-TW" altLang="en-US" b="0"/>
                    </a:p>
                  </a:txBody>
                  <a:tcPr/>
                </a:tc>
              </a:tr>
            </a:tbl>
          </a:graphicData>
        </a:graphic>
      </p:graphicFrame>
      <p:sp>
        <p:nvSpPr>
          <p:cNvPr id="6" name="TextBox 5"/>
          <p:cNvSpPr txBox="1"/>
          <p:nvPr/>
        </p:nvSpPr>
        <p:spPr>
          <a:xfrm>
            <a:off x="589121" y="1849565"/>
            <a:ext cx="5014386" cy="369332"/>
          </a:xfrm>
          <a:prstGeom prst="rect">
            <a:avLst/>
          </a:prstGeom>
          <a:noFill/>
        </p:spPr>
        <p:txBody>
          <a:bodyPr wrap="none" rtlCol="0">
            <a:spAutoFit/>
          </a:bodyPr>
          <a:lstStyle/>
          <a:p>
            <a:pPr marL="285750" indent="-285750">
              <a:buFont typeface="Arial" panose="020B0604020202020204" pitchFamily="34" charset="0"/>
              <a:buChar char="•"/>
            </a:pPr>
            <a:r>
              <a:rPr lang="en-US" altLang="zh-TW" b="1"/>
              <a:t>Add an element</a:t>
            </a:r>
            <a:r>
              <a:rPr lang="en-US" altLang="zh-TW"/>
              <a:t> </a:t>
            </a:r>
            <a:r>
              <a:rPr lang="en-US" altLang="zh-TW" smtClean="0"/>
              <a:t>to </a:t>
            </a:r>
            <a:r>
              <a:rPr lang="en-US" altLang="zh-TW"/>
              <a:t>the back of the array (vector)</a:t>
            </a:r>
            <a:endParaRPr lang="zh-TW" altLang="en-US"/>
          </a:p>
        </p:txBody>
      </p:sp>
      <p:sp>
        <p:nvSpPr>
          <p:cNvPr id="10" name="TextBox 9"/>
          <p:cNvSpPr txBox="1"/>
          <p:nvPr/>
        </p:nvSpPr>
        <p:spPr>
          <a:xfrm>
            <a:off x="702276" y="2677081"/>
            <a:ext cx="6292877" cy="369332"/>
          </a:xfrm>
          <a:prstGeom prst="rect">
            <a:avLst/>
          </a:prstGeom>
          <a:noFill/>
        </p:spPr>
        <p:txBody>
          <a:bodyPr wrap="none" rtlCol="0">
            <a:spAutoFit/>
          </a:bodyPr>
          <a:lstStyle/>
          <a:p>
            <a:r>
              <a:rPr lang="en-US" altLang="zh-TW"/>
              <a:t>myVec.push_back(1); myVec.push_back(2); myVec.push_back(3</a:t>
            </a:r>
            <a:r>
              <a:rPr lang="en-US" altLang="zh-TW" smtClean="0"/>
              <a:t>);</a:t>
            </a:r>
            <a:endParaRPr lang="en-US" altLang="zh-TW"/>
          </a:p>
        </p:txBody>
      </p:sp>
      <p:sp>
        <p:nvSpPr>
          <p:cNvPr id="13" name="TextBox 12"/>
          <p:cNvSpPr txBox="1"/>
          <p:nvPr/>
        </p:nvSpPr>
        <p:spPr>
          <a:xfrm>
            <a:off x="589121" y="4243261"/>
            <a:ext cx="2091406" cy="369332"/>
          </a:xfrm>
          <a:prstGeom prst="rect">
            <a:avLst/>
          </a:prstGeom>
          <a:noFill/>
        </p:spPr>
        <p:txBody>
          <a:bodyPr wrap="none" rtlCol="0">
            <a:spAutoFit/>
          </a:bodyPr>
          <a:lstStyle/>
          <a:p>
            <a:pPr marL="285750" indent="-285750">
              <a:buFont typeface="Arial" panose="020B0604020202020204" pitchFamily="34" charset="0"/>
              <a:buChar char="•"/>
            </a:pPr>
            <a:r>
              <a:rPr lang="en-US" altLang="zh-TW" b="1"/>
              <a:t>Resize the vector</a:t>
            </a:r>
            <a:endParaRPr lang="zh-TW" altLang="en-US"/>
          </a:p>
        </p:txBody>
      </p:sp>
      <p:sp>
        <p:nvSpPr>
          <p:cNvPr id="14" name="TextBox 13"/>
          <p:cNvSpPr txBox="1"/>
          <p:nvPr/>
        </p:nvSpPr>
        <p:spPr>
          <a:xfrm>
            <a:off x="702276" y="5070663"/>
            <a:ext cx="1717201" cy="369332"/>
          </a:xfrm>
          <a:prstGeom prst="rect">
            <a:avLst/>
          </a:prstGeom>
          <a:noFill/>
        </p:spPr>
        <p:txBody>
          <a:bodyPr wrap="none" rtlCol="0">
            <a:spAutoFit/>
          </a:bodyPr>
          <a:lstStyle/>
          <a:p>
            <a:r>
              <a:rPr lang="en-US" altLang="zh-TW" smtClean="0"/>
              <a:t>myVec.resize(5</a:t>
            </a:r>
            <a:r>
              <a:rPr lang="en-US" altLang="zh-TW"/>
              <a:t>);</a:t>
            </a:r>
            <a:endParaRPr lang="zh-TW" altLang="en-US"/>
          </a:p>
        </p:txBody>
      </p:sp>
    </p:spTree>
    <p:extLst>
      <p:ext uri="{BB962C8B-B14F-4D97-AF65-F5344CB8AC3E}">
        <p14:creationId xmlns:p14="http://schemas.microsoft.com/office/powerpoint/2010/main" val="4240196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std::vector (Cont.)</a:t>
            </a:r>
            <a:endParaRPr lang="zh-TW" altLang="en-US"/>
          </a:p>
        </p:txBody>
      </p:sp>
      <p:graphicFrame>
        <p:nvGraphicFramePr>
          <p:cNvPr id="5" name="Table 4"/>
          <p:cNvGraphicFramePr>
            <a:graphicFrameLocks noGrp="1"/>
          </p:cNvGraphicFramePr>
          <p:nvPr>
            <p:extLst>
              <p:ext uri="{D42A27DB-BD31-4B8C-83A1-F6EECF244321}">
                <p14:modId xmlns:p14="http://schemas.microsoft.com/office/powerpoint/2010/main" val="4270071673"/>
              </p:ext>
            </p:extLst>
          </p:nvPr>
        </p:nvGraphicFramePr>
        <p:xfrm>
          <a:off x="702276" y="2529052"/>
          <a:ext cx="6697362" cy="741680"/>
        </p:xfrm>
        <a:graphic>
          <a:graphicData uri="http://schemas.openxmlformats.org/drawingml/2006/table">
            <a:tbl>
              <a:tblPr firstRow="1" bandRow="1">
                <a:tableStyleId>{7DF18680-E054-41AD-8BC1-D1AEF772440D}</a:tableStyleId>
              </a:tblPr>
              <a:tblGrid>
                <a:gridCol w="1116227"/>
                <a:gridCol w="1116227"/>
                <a:gridCol w="1116227"/>
                <a:gridCol w="1116227"/>
                <a:gridCol w="1116227"/>
                <a:gridCol w="1116227"/>
              </a:tblGrid>
              <a:tr h="370840">
                <a:tc>
                  <a:txBody>
                    <a:bodyPr/>
                    <a:lstStyle/>
                    <a:p>
                      <a:pPr algn="ctr"/>
                      <a:r>
                        <a:rPr lang="en-US" altLang="zh-TW" smtClean="0"/>
                        <a:t>myVec</a:t>
                      </a:r>
                      <a:endParaRPr lang="zh-TW" altLang="en-US" b="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myVec[0]</a:t>
                      </a:r>
                      <a:endParaRPr lang="zh-TW" altLang="en-US" b="0" smtClean="0"/>
                    </a:p>
                  </a:txBody>
                  <a:tcPr/>
                </a:tc>
                <a:tc>
                  <a:txBody>
                    <a:bodyPr/>
                    <a:lstStyle/>
                    <a:p>
                      <a:pPr algn="ctr"/>
                      <a:r>
                        <a:rPr lang="en-US" altLang="zh-TW" smtClean="0"/>
                        <a:t>myVec[1]</a:t>
                      </a:r>
                      <a:endParaRPr lang="zh-TW" altLang="en-US" b="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myVec[2]</a:t>
                      </a:r>
                      <a:endParaRPr lang="zh-TW" altLang="en-US" b="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myVec[3]</a:t>
                      </a:r>
                      <a:endParaRPr lang="zh-TW" altLang="en-US" b="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TW" smtClean="0"/>
                        <a:t>myVec[4]</a:t>
                      </a:r>
                      <a:endParaRPr lang="zh-TW" altLang="en-US" b="0" smtClean="0"/>
                    </a:p>
                  </a:txBody>
                  <a:tcPr/>
                </a:tc>
              </a:tr>
              <a:tr h="370840">
                <a:tc>
                  <a:txBody>
                    <a:bodyPr/>
                    <a:lstStyle/>
                    <a:p>
                      <a:pPr algn="ctr"/>
                      <a:endParaRPr lang="zh-TW" altLang="en-US" b="0"/>
                    </a:p>
                  </a:txBody>
                  <a:tcPr/>
                </a:tc>
                <a:tc>
                  <a:txBody>
                    <a:bodyPr/>
                    <a:lstStyle/>
                    <a:p>
                      <a:pPr algn="ctr"/>
                      <a:r>
                        <a:rPr lang="en-US" altLang="zh-TW" smtClean="0"/>
                        <a:t>1</a:t>
                      </a:r>
                      <a:endParaRPr lang="zh-TW" altLang="en-US" b="0"/>
                    </a:p>
                  </a:txBody>
                  <a:tcPr/>
                </a:tc>
                <a:tc>
                  <a:txBody>
                    <a:bodyPr/>
                    <a:lstStyle/>
                    <a:p>
                      <a:pPr algn="ctr"/>
                      <a:r>
                        <a:rPr lang="en-US" altLang="zh-TW" smtClean="0"/>
                        <a:t>2</a:t>
                      </a:r>
                      <a:endParaRPr lang="zh-TW" altLang="en-US" b="0"/>
                    </a:p>
                  </a:txBody>
                  <a:tcPr/>
                </a:tc>
                <a:tc>
                  <a:txBody>
                    <a:bodyPr/>
                    <a:lstStyle/>
                    <a:p>
                      <a:pPr algn="ctr"/>
                      <a:r>
                        <a:rPr lang="en-US" altLang="zh-TW" smtClean="0"/>
                        <a:t>3</a:t>
                      </a:r>
                      <a:endParaRPr lang="zh-TW" altLang="en-US" b="0"/>
                    </a:p>
                  </a:txBody>
                  <a:tcPr/>
                </a:tc>
                <a:tc>
                  <a:txBody>
                    <a:bodyPr/>
                    <a:lstStyle/>
                    <a:p>
                      <a:pPr algn="ctr"/>
                      <a:r>
                        <a:rPr lang="en-US" altLang="zh-TW" smtClean="0"/>
                        <a:t>int</a:t>
                      </a:r>
                      <a:endParaRPr lang="zh-TW" altLang="en-US" b="0"/>
                    </a:p>
                  </a:txBody>
                  <a:tcPr/>
                </a:tc>
                <a:tc>
                  <a:txBody>
                    <a:bodyPr/>
                    <a:lstStyle/>
                    <a:p>
                      <a:pPr algn="ctr"/>
                      <a:r>
                        <a:rPr lang="en-US" altLang="zh-TW" smtClean="0"/>
                        <a:t>int</a:t>
                      </a:r>
                      <a:endParaRPr lang="zh-TW" altLang="en-US" b="0"/>
                    </a:p>
                  </a:txBody>
                  <a:tcPr/>
                </a:tc>
              </a:tr>
            </a:tbl>
          </a:graphicData>
        </a:graphic>
      </p:graphicFrame>
      <p:sp>
        <p:nvSpPr>
          <p:cNvPr id="6" name="Rounded Rectangle 5"/>
          <p:cNvSpPr/>
          <p:nvPr/>
        </p:nvSpPr>
        <p:spPr>
          <a:xfrm>
            <a:off x="702276" y="3657716"/>
            <a:ext cx="7282248" cy="4858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myVec.size() </a:t>
            </a:r>
            <a:endParaRPr lang="zh-TW" altLang="en-US"/>
          </a:p>
        </p:txBody>
      </p:sp>
      <p:sp>
        <p:nvSpPr>
          <p:cNvPr id="7" name="Rounded Rectangle 6"/>
          <p:cNvSpPr/>
          <p:nvPr/>
        </p:nvSpPr>
        <p:spPr>
          <a:xfrm>
            <a:off x="702276" y="5548300"/>
            <a:ext cx="7282248" cy="4858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myVec.clear(); </a:t>
            </a:r>
            <a:endParaRPr lang="zh-TW" altLang="en-US"/>
          </a:p>
        </p:txBody>
      </p:sp>
      <p:sp>
        <p:nvSpPr>
          <p:cNvPr id="4" name="TextBox 3"/>
          <p:cNvSpPr txBox="1"/>
          <p:nvPr/>
        </p:nvSpPr>
        <p:spPr>
          <a:xfrm>
            <a:off x="613637" y="2086579"/>
            <a:ext cx="3590919" cy="369332"/>
          </a:xfrm>
          <a:prstGeom prst="rect">
            <a:avLst/>
          </a:prstGeom>
          <a:noFill/>
        </p:spPr>
        <p:txBody>
          <a:bodyPr wrap="none" rtlCol="0">
            <a:spAutoFit/>
          </a:bodyPr>
          <a:lstStyle/>
          <a:p>
            <a:pPr marL="285750" indent="-285750">
              <a:buFont typeface="Arial" panose="020B0604020202020204" pitchFamily="34" charset="0"/>
              <a:buChar char="•"/>
            </a:pPr>
            <a:r>
              <a:rPr lang="en-US" altLang="zh-TW" b="1"/>
              <a:t>Access elements </a:t>
            </a:r>
            <a:r>
              <a:rPr lang="en-US" altLang="zh-TW"/>
              <a:t>like it's an array</a:t>
            </a:r>
            <a:r>
              <a:rPr lang="en-US" altLang="zh-TW" smtClean="0"/>
              <a:t>.</a:t>
            </a:r>
            <a:endParaRPr lang="en-US" altLang="zh-TW"/>
          </a:p>
        </p:txBody>
      </p:sp>
      <p:sp>
        <p:nvSpPr>
          <p:cNvPr id="8" name="TextBox 7"/>
          <p:cNvSpPr txBox="1"/>
          <p:nvPr/>
        </p:nvSpPr>
        <p:spPr>
          <a:xfrm>
            <a:off x="613637" y="3288384"/>
            <a:ext cx="2846485" cy="369332"/>
          </a:xfrm>
          <a:prstGeom prst="rect">
            <a:avLst/>
          </a:prstGeom>
          <a:noFill/>
        </p:spPr>
        <p:txBody>
          <a:bodyPr wrap="none" rtlCol="0">
            <a:spAutoFit/>
          </a:bodyPr>
          <a:lstStyle/>
          <a:p>
            <a:pPr marL="285750" indent="-285750">
              <a:buFont typeface="Arial" panose="020B0604020202020204" pitchFamily="34" charset="0"/>
              <a:buChar char="•"/>
            </a:pPr>
            <a:r>
              <a:rPr lang="en-US" altLang="zh-TW" b="1"/>
              <a:t>Get the size </a:t>
            </a:r>
            <a:r>
              <a:rPr lang="en-US" altLang="zh-TW"/>
              <a:t>of the </a:t>
            </a:r>
            <a:r>
              <a:rPr lang="en-US" altLang="zh-TW" smtClean="0"/>
              <a:t>vector</a:t>
            </a:r>
            <a:endParaRPr lang="en-US" altLang="zh-TW"/>
          </a:p>
        </p:txBody>
      </p:sp>
      <p:sp>
        <p:nvSpPr>
          <p:cNvPr id="9" name="TextBox 8"/>
          <p:cNvSpPr txBox="1"/>
          <p:nvPr/>
        </p:nvSpPr>
        <p:spPr>
          <a:xfrm>
            <a:off x="702276" y="4213190"/>
            <a:ext cx="3290644" cy="646331"/>
          </a:xfrm>
          <a:prstGeom prst="rect">
            <a:avLst/>
          </a:prstGeom>
          <a:noFill/>
        </p:spPr>
        <p:txBody>
          <a:bodyPr wrap="none" rtlCol="0">
            <a:spAutoFit/>
          </a:bodyPr>
          <a:lstStyle/>
          <a:p>
            <a:r>
              <a:rPr lang="en-US" altLang="zh-TW"/>
              <a:t>for (int i = 0; i &lt; myVec.size(); i++)</a:t>
            </a:r>
            <a:br>
              <a:rPr lang="en-US" altLang="zh-TW"/>
            </a:br>
            <a:r>
              <a:rPr lang="zh-TW" altLang="en-US" smtClean="0"/>
              <a:t>　　</a:t>
            </a:r>
            <a:r>
              <a:rPr lang="en-US" altLang="zh-TW" smtClean="0"/>
              <a:t>printf</a:t>
            </a:r>
            <a:r>
              <a:rPr lang="en-US" altLang="zh-TW"/>
              <a:t>("%d\n", myVec[i]);</a:t>
            </a:r>
          </a:p>
        </p:txBody>
      </p:sp>
      <p:sp>
        <p:nvSpPr>
          <p:cNvPr id="10" name="TextBox 9"/>
          <p:cNvSpPr txBox="1"/>
          <p:nvPr/>
        </p:nvSpPr>
        <p:spPr>
          <a:xfrm>
            <a:off x="613637" y="5178968"/>
            <a:ext cx="1988493" cy="369332"/>
          </a:xfrm>
          <a:prstGeom prst="rect">
            <a:avLst/>
          </a:prstGeom>
          <a:noFill/>
        </p:spPr>
        <p:txBody>
          <a:bodyPr wrap="none" rtlCol="0">
            <a:spAutoFit/>
          </a:bodyPr>
          <a:lstStyle/>
          <a:p>
            <a:pPr marL="285750" indent="-285750">
              <a:buFont typeface="Arial" panose="020B0604020202020204" pitchFamily="34" charset="0"/>
              <a:buChar char="•"/>
            </a:pPr>
            <a:r>
              <a:rPr lang="en-US" altLang="zh-TW" b="1"/>
              <a:t>Clear the </a:t>
            </a:r>
            <a:r>
              <a:rPr lang="en-US" altLang="zh-TW" b="1" smtClean="0"/>
              <a:t>vector</a:t>
            </a:r>
            <a:endParaRPr lang="en-US" altLang="zh-TW" b="1"/>
          </a:p>
        </p:txBody>
      </p:sp>
      <p:sp>
        <p:nvSpPr>
          <p:cNvPr id="12" name="TextBox 11"/>
          <p:cNvSpPr txBox="1"/>
          <p:nvPr/>
        </p:nvSpPr>
        <p:spPr>
          <a:xfrm>
            <a:off x="702276" y="6079637"/>
            <a:ext cx="1520224" cy="369332"/>
          </a:xfrm>
          <a:prstGeom prst="rect">
            <a:avLst/>
          </a:prstGeom>
          <a:noFill/>
        </p:spPr>
        <p:txBody>
          <a:bodyPr wrap="none" rtlCol="0">
            <a:spAutoFit/>
          </a:bodyPr>
          <a:lstStyle/>
          <a:p>
            <a:r>
              <a:rPr lang="en-US" altLang="zh-TW" smtClean="0"/>
              <a:t>myVec.clear();</a:t>
            </a:r>
            <a:endParaRPr lang="zh-TW" altLang="en-US"/>
          </a:p>
        </p:txBody>
      </p:sp>
    </p:spTree>
    <p:extLst>
      <p:ext uri="{BB962C8B-B14F-4D97-AF65-F5344CB8AC3E}">
        <p14:creationId xmlns:p14="http://schemas.microsoft.com/office/powerpoint/2010/main" val="1467875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Brute Force &amp; Simulation</a:t>
            </a:r>
            <a:endParaRPr lang="zh-TW" altLang="en-US"/>
          </a:p>
        </p:txBody>
      </p:sp>
      <p:sp>
        <p:nvSpPr>
          <p:cNvPr id="3" name="Text Placeholder 2"/>
          <p:cNvSpPr>
            <a:spLocks noGrp="1"/>
          </p:cNvSpPr>
          <p:nvPr>
            <p:ph type="body" idx="1"/>
          </p:nvPr>
        </p:nvSpPr>
        <p:spPr/>
        <p:txBody>
          <a:bodyPr/>
          <a:lstStyle/>
          <a:p>
            <a:r>
              <a:rPr lang="en-US" altLang="zh-TW" smtClean="0"/>
              <a:t>"How difficult can this be?" - Me 2009</a:t>
            </a:r>
            <a:endParaRPr lang="zh-TW" altLang="en-US"/>
          </a:p>
        </p:txBody>
      </p:sp>
    </p:spTree>
    <p:extLst>
      <p:ext uri="{BB962C8B-B14F-4D97-AF65-F5344CB8AC3E}">
        <p14:creationId xmlns:p14="http://schemas.microsoft.com/office/powerpoint/2010/main" val="1093483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smtClean="0"/>
              <a:t>Tools &amp; Practices Recommended having</a:t>
            </a:r>
            <a:endParaRPr lang="zh-TW" altLang="en-US"/>
          </a:p>
        </p:txBody>
      </p:sp>
      <p:sp>
        <p:nvSpPr>
          <p:cNvPr id="5" name="Content Placeholder 4"/>
          <p:cNvSpPr>
            <a:spLocks noGrp="1"/>
          </p:cNvSpPr>
          <p:nvPr>
            <p:ph idx="1"/>
          </p:nvPr>
        </p:nvSpPr>
        <p:spPr/>
        <p:txBody>
          <a:bodyPr/>
          <a:lstStyle/>
          <a:p>
            <a:r>
              <a:rPr lang="en-US" altLang="zh-TW" smtClean="0"/>
              <a:t>Basic OOP: struct, operator overloading</a:t>
            </a:r>
          </a:p>
          <a:p>
            <a:r>
              <a:rPr lang="en-US" altLang="zh-TW" smtClean="0"/>
              <a:t>Basic pointer operations</a:t>
            </a:r>
          </a:p>
          <a:p>
            <a:r>
              <a:rPr lang="en-US" altLang="zh-TW" smtClean="0"/>
              <a:t>Good naming conventions</a:t>
            </a:r>
            <a:endParaRPr lang="zh-TW" altLang="en-US"/>
          </a:p>
        </p:txBody>
      </p:sp>
    </p:spTree>
    <p:extLst>
      <p:ext uri="{BB962C8B-B14F-4D97-AF65-F5344CB8AC3E}">
        <p14:creationId xmlns:p14="http://schemas.microsoft.com/office/powerpoint/2010/main" val="1896903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Struct &amp; Operator Overloading</a:t>
            </a:r>
            <a:endParaRPr lang="zh-TW" altLang="en-US"/>
          </a:p>
        </p:txBody>
      </p:sp>
      <p:sp>
        <p:nvSpPr>
          <p:cNvPr id="3" name="Content Placeholder 2"/>
          <p:cNvSpPr>
            <a:spLocks noGrp="1"/>
          </p:cNvSpPr>
          <p:nvPr>
            <p:ph idx="1"/>
          </p:nvPr>
        </p:nvSpPr>
        <p:spPr/>
        <p:txBody>
          <a:bodyPr/>
          <a:lstStyle/>
          <a:p>
            <a:r>
              <a:rPr lang="en-US" altLang="zh-TW" smtClean="0"/>
              <a:t>Think of struct as a self-created data type. The data type can contain several member variables and functions.</a:t>
            </a:r>
          </a:p>
          <a:p>
            <a:r>
              <a:rPr lang="en-US" altLang="zh-TW" smtClean="0"/>
              <a:t>struct Matrix</a:t>
            </a:r>
            <a:r>
              <a:rPr lang="en-US" altLang="zh-TW"/>
              <a:t/>
            </a:r>
            <a:br>
              <a:rPr lang="en-US" altLang="zh-TW"/>
            </a:br>
            <a:r>
              <a:rPr lang="en-US" altLang="zh-TW" smtClean="0"/>
              <a:t>{</a:t>
            </a:r>
            <a:br>
              <a:rPr lang="en-US" altLang="zh-TW" smtClean="0"/>
            </a:br>
            <a:r>
              <a:rPr lang="en-US" altLang="zh-TW" smtClean="0"/>
              <a:t>	int mat[4][4];</a:t>
            </a:r>
            <a:br>
              <a:rPr lang="en-US" altLang="zh-TW" smtClean="0"/>
            </a:br>
            <a:r>
              <a:rPr lang="en-US" altLang="zh-TW"/>
              <a:t>	Matrix operator </a:t>
            </a:r>
            <a:r>
              <a:rPr lang="en-US" altLang="zh-TW" smtClean="0"/>
              <a:t>+ </a:t>
            </a:r>
            <a:r>
              <a:rPr lang="en-US" altLang="zh-TW"/>
              <a:t>(Matrix &amp;rhs</a:t>
            </a:r>
            <a:r>
              <a:rPr lang="en-US" altLang="zh-TW" smtClean="0"/>
              <a:t>);</a:t>
            </a:r>
            <a:r>
              <a:rPr lang="en-US" altLang="zh-TW"/>
              <a:t/>
            </a:r>
            <a:br>
              <a:rPr lang="en-US" altLang="zh-TW"/>
            </a:br>
            <a:r>
              <a:rPr lang="en-US" altLang="zh-TW"/>
              <a:t>	</a:t>
            </a:r>
            <a:r>
              <a:rPr lang="en-US" altLang="zh-TW" smtClean="0"/>
              <a:t>Matrix operator * (Matrix &amp;rhs);</a:t>
            </a:r>
            <a:br>
              <a:rPr lang="en-US" altLang="zh-TW" smtClean="0"/>
            </a:br>
            <a:r>
              <a:rPr lang="en-US" altLang="zh-TW" smtClean="0"/>
              <a:t>};</a:t>
            </a:r>
          </a:p>
          <a:p>
            <a:r>
              <a:rPr lang="en-US" altLang="zh-TW" smtClean="0"/>
              <a:t>Useful in a lot of conditions</a:t>
            </a:r>
          </a:p>
        </p:txBody>
      </p:sp>
    </p:spTree>
    <p:extLst>
      <p:ext uri="{BB962C8B-B14F-4D97-AF65-F5344CB8AC3E}">
        <p14:creationId xmlns:p14="http://schemas.microsoft.com/office/powerpoint/2010/main" val="3292614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smtClean="0"/>
              <a:t>Classifications </a:t>
            </a:r>
            <a:r>
              <a:rPr lang="zh-TW" altLang="en-US" smtClean="0"/>
              <a:t>分類</a:t>
            </a:r>
            <a:endParaRPr lang="zh-TW" altLang="en-US"/>
          </a:p>
        </p:txBody>
      </p:sp>
      <p:sp>
        <p:nvSpPr>
          <p:cNvPr id="5" name="Content Placeholder 4"/>
          <p:cNvSpPr>
            <a:spLocks noGrp="1"/>
          </p:cNvSpPr>
          <p:nvPr>
            <p:ph idx="1"/>
          </p:nvPr>
        </p:nvSpPr>
        <p:spPr/>
        <p:txBody>
          <a:bodyPr/>
          <a:lstStyle/>
          <a:p>
            <a:r>
              <a:rPr lang="en-US" altLang="zh-TW" smtClean="0"/>
              <a:t>Courtesy of Prof. Yonghui Wu</a:t>
            </a:r>
          </a:p>
          <a:p>
            <a:r>
              <a:rPr lang="en-US" altLang="zh-TW" smtClean="0"/>
              <a:t>1.</a:t>
            </a:r>
            <a:r>
              <a:rPr lang="zh-TW" altLang="en-US" smtClean="0"/>
              <a:t> </a:t>
            </a:r>
            <a:r>
              <a:rPr lang="en-US" altLang="zh-TW" smtClean="0"/>
              <a:t>Descriptive simulation </a:t>
            </a:r>
            <a:r>
              <a:rPr lang="zh-TW" altLang="en-US" smtClean="0"/>
              <a:t>直</a:t>
            </a:r>
            <a:r>
              <a:rPr lang="zh-TW" altLang="en-US"/>
              <a:t>敘式模擬</a:t>
            </a:r>
          </a:p>
          <a:p>
            <a:r>
              <a:rPr lang="en-US" altLang="zh-TW"/>
              <a:t>2. </a:t>
            </a:r>
            <a:r>
              <a:rPr lang="en-US" altLang="zh-TW" smtClean="0"/>
              <a:t>Screening simulation </a:t>
            </a:r>
            <a:r>
              <a:rPr lang="zh-TW" altLang="en-US" smtClean="0"/>
              <a:t>篩</a:t>
            </a:r>
            <a:r>
              <a:rPr lang="zh-TW" altLang="en-US"/>
              <a:t>選法模擬</a:t>
            </a:r>
          </a:p>
          <a:p>
            <a:r>
              <a:rPr lang="en-US" altLang="zh-TW"/>
              <a:t>3. </a:t>
            </a:r>
            <a:r>
              <a:rPr lang="en-US" altLang="zh-TW" smtClean="0"/>
              <a:t>Constructive simulation </a:t>
            </a:r>
            <a:r>
              <a:rPr lang="zh-TW" altLang="en-US" smtClean="0"/>
              <a:t>構</a:t>
            </a:r>
            <a:r>
              <a:rPr lang="zh-TW" altLang="en-US"/>
              <a:t>造法模擬</a:t>
            </a:r>
          </a:p>
        </p:txBody>
      </p:sp>
    </p:spTree>
    <p:extLst>
      <p:ext uri="{BB962C8B-B14F-4D97-AF65-F5344CB8AC3E}">
        <p14:creationId xmlns:p14="http://schemas.microsoft.com/office/powerpoint/2010/main" val="4121991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直敘式模擬</a:t>
            </a:r>
          </a:p>
        </p:txBody>
      </p:sp>
      <p:sp>
        <p:nvSpPr>
          <p:cNvPr id="3" name="Content Placeholder 2"/>
          <p:cNvSpPr>
            <a:spLocks noGrp="1"/>
          </p:cNvSpPr>
          <p:nvPr>
            <p:ph idx="1"/>
          </p:nvPr>
        </p:nvSpPr>
        <p:spPr/>
        <p:txBody>
          <a:bodyPr/>
          <a:lstStyle/>
          <a:p>
            <a:r>
              <a:rPr lang="zh-TW" altLang="en-US"/>
              <a:t>直敘式模擬就是按</a:t>
            </a:r>
            <a:r>
              <a:rPr lang="zh-TW" altLang="en-US" smtClean="0"/>
              <a:t>照</a:t>
            </a:r>
            <a:r>
              <a:rPr lang="zh-TW" altLang="en-US"/>
              <a:t>題目</a:t>
            </a:r>
            <a:r>
              <a:rPr lang="zh-TW" altLang="en-US" smtClean="0"/>
              <a:t>要求進行模擬。</a:t>
            </a:r>
            <a:endParaRPr lang="zh-TW" altLang="en-US"/>
          </a:p>
          <a:p>
            <a:r>
              <a:rPr lang="zh-TW" altLang="en-US"/>
              <a:t>雖然不需要什麼精妙演算法，但程式設計者一定要忠實於原題，認真審題，千萬不要疏漏任何條件，精心設計方便類比的資料結構。</a:t>
            </a:r>
          </a:p>
          <a:p>
            <a:r>
              <a:rPr lang="zh-TW" altLang="en-US"/>
              <a:t>“直敘式模擬”的難度取決於類比物件所包含的動態變化的屬性有多少，動態屬性愈多，則難度愈大。</a:t>
            </a:r>
          </a:p>
          <a:p>
            <a:r>
              <a:rPr lang="zh-TW" altLang="en-US"/>
              <a:t>直敘式模擬的形式一般有兩</a:t>
            </a:r>
            <a:r>
              <a:rPr lang="zh-TW" altLang="en-US" smtClean="0"/>
              <a:t>種</a:t>
            </a:r>
            <a:endParaRPr lang="en-US" altLang="zh-TW" smtClean="0"/>
          </a:p>
          <a:p>
            <a:r>
              <a:rPr lang="en-US" altLang="zh-TW" smtClean="0"/>
              <a:t>(1)</a:t>
            </a:r>
            <a:r>
              <a:rPr lang="zh-TW" altLang="en-US" smtClean="0"/>
              <a:t> </a:t>
            </a:r>
            <a:r>
              <a:rPr lang="zh-TW" altLang="en-US"/>
              <a:t>按指令行事，一般採用命令序列分析法</a:t>
            </a:r>
          </a:p>
          <a:p>
            <a:r>
              <a:rPr lang="en-US" altLang="zh-TW" smtClean="0"/>
              <a:t>(2) </a:t>
            </a:r>
            <a:r>
              <a:rPr lang="zh-TW" altLang="en-US" smtClean="0"/>
              <a:t>按</a:t>
            </a:r>
            <a:r>
              <a:rPr lang="zh-TW" altLang="en-US"/>
              <a:t>時間順序模擬，一般採用時間序列分析法</a:t>
            </a:r>
          </a:p>
        </p:txBody>
      </p:sp>
    </p:spTree>
    <p:extLst>
      <p:ext uri="{BB962C8B-B14F-4D97-AF65-F5344CB8AC3E}">
        <p14:creationId xmlns:p14="http://schemas.microsoft.com/office/powerpoint/2010/main" val="2041796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The Hardest Problem Ever</a:t>
            </a:r>
            <a:endParaRPr lang="zh-TW" altLang="en-US"/>
          </a:p>
        </p:txBody>
      </p:sp>
      <p:sp>
        <p:nvSpPr>
          <p:cNvPr id="3" name="Content Placeholder 2"/>
          <p:cNvSpPr>
            <a:spLocks noGrp="1"/>
          </p:cNvSpPr>
          <p:nvPr>
            <p:ph idx="1"/>
          </p:nvPr>
        </p:nvSpPr>
        <p:spPr/>
        <p:txBody>
          <a:bodyPr/>
          <a:lstStyle/>
          <a:p>
            <a:r>
              <a:rPr lang="en-US" altLang="zh-TW" smtClean="0"/>
              <a:t>Source: ACM </a:t>
            </a:r>
            <a:r>
              <a:rPr lang="en-US" altLang="zh-TW"/>
              <a:t>South Central USA 2002</a:t>
            </a:r>
          </a:p>
          <a:p>
            <a:r>
              <a:rPr lang="en-US" altLang="zh-TW" smtClean="0"/>
              <a:t>Online Judge: POJ </a:t>
            </a:r>
            <a:r>
              <a:rPr lang="en-US" altLang="zh-TW"/>
              <a:t>1298</a:t>
            </a:r>
            <a:r>
              <a:rPr lang="zh-TW" altLang="en-US"/>
              <a:t>、</a:t>
            </a:r>
            <a:r>
              <a:rPr lang="en-US" altLang="zh-TW"/>
              <a:t>ZOJ 1392</a:t>
            </a:r>
            <a:r>
              <a:rPr lang="zh-TW" altLang="en-US"/>
              <a:t>、</a:t>
            </a:r>
            <a:r>
              <a:rPr lang="en-US" altLang="zh-TW"/>
              <a:t>UVA </a:t>
            </a:r>
            <a:r>
              <a:rPr lang="en-US" altLang="zh-TW" smtClean="0"/>
              <a:t>2540</a:t>
            </a:r>
          </a:p>
          <a:p>
            <a:r>
              <a:rPr lang="en-US" altLang="zh-TW" smtClean="0"/>
              <a:t>Problem description: Decrypt a string by shifting each alphabetical character by -5.</a:t>
            </a:r>
          </a:p>
        </p:txBody>
      </p:sp>
    </p:spTree>
    <p:extLst>
      <p:ext uri="{BB962C8B-B14F-4D97-AF65-F5344CB8AC3E}">
        <p14:creationId xmlns:p14="http://schemas.microsoft.com/office/powerpoint/2010/main" val="876065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About the lecturer</a:t>
            </a:r>
            <a:endParaRPr lang="zh-TW" altLang="en-US"/>
          </a:p>
        </p:txBody>
      </p:sp>
      <p:sp>
        <p:nvSpPr>
          <p:cNvPr id="3" name="Content Placeholder 2"/>
          <p:cNvSpPr>
            <a:spLocks noGrp="1"/>
          </p:cNvSpPr>
          <p:nvPr>
            <p:ph idx="1"/>
          </p:nvPr>
        </p:nvSpPr>
        <p:spPr/>
        <p:txBody>
          <a:bodyPr/>
          <a:lstStyle/>
          <a:p>
            <a:r>
              <a:rPr lang="en-US" altLang="zh-TW" smtClean="0"/>
              <a:t>Name: lnishan.</a:t>
            </a:r>
          </a:p>
          <a:p>
            <a:r>
              <a:rPr lang="en-US" altLang="zh-TW" smtClean="0"/>
              <a:t>Undergraduate, NCTU CS 106.</a:t>
            </a:r>
          </a:p>
          <a:p>
            <a:r>
              <a:rPr lang="en-US" altLang="zh-TW" smtClean="0"/>
              <a:t>9 years of competitive programming experience.</a:t>
            </a:r>
          </a:p>
        </p:txBody>
      </p:sp>
    </p:spTree>
    <p:extLst>
      <p:ext uri="{BB962C8B-B14F-4D97-AF65-F5344CB8AC3E}">
        <p14:creationId xmlns:p14="http://schemas.microsoft.com/office/powerpoint/2010/main" val="164291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The Hardest Problem </a:t>
            </a:r>
            <a:r>
              <a:rPr lang="en-US" altLang="zh-TW" smtClean="0"/>
              <a:t>Ever (</a:t>
            </a:r>
            <a:r>
              <a:rPr lang="zh-TW" altLang="en-US" smtClean="0"/>
              <a:t>中文翻譯</a:t>
            </a:r>
            <a:r>
              <a:rPr lang="en-US" altLang="zh-TW" smtClean="0"/>
              <a:t>)</a:t>
            </a:r>
            <a:endParaRPr lang="zh-TW" altLang="en-US"/>
          </a:p>
        </p:txBody>
      </p:sp>
      <p:sp>
        <p:nvSpPr>
          <p:cNvPr id="3" name="Content Placeholder 2"/>
          <p:cNvSpPr>
            <a:spLocks noGrp="1"/>
          </p:cNvSpPr>
          <p:nvPr>
            <p:ph idx="1"/>
          </p:nvPr>
        </p:nvSpPr>
        <p:spPr/>
        <p:txBody>
          <a:bodyPr/>
          <a:lstStyle/>
          <a:p>
            <a:r>
              <a:rPr lang="zh-TW" altLang="en-US"/>
              <a:t>凱撒大帝（</a:t>
            </a:r>
            <a:r>
              <a:rPr lang="en-US" altLang="zh-TW"/>
              <a:t>Julius Caesar</a:t>
            </a:r>
            <a:r>
              <a:rPr lang="zh-TW" altLang="en-US"/>
              <a:t>）生活在充滿了危險和陰謀的年代，他要面臨在最困難的情況下讓自己生存下來的問題。為了能夠生存，他創建了第一套密碼。這個密碼聽起來是如此地令人難以置信，以至於沒有人能弄清楚它是如何工作的。</a:t>
            </a:r>
          </a:p>
          <a:p>
            <a:r>
              <a:rPr lang="zh-TW" altLang="en-US"/>
              <a:t>您是凱撒軍隊中的一名下級軍官。您的工作是破譯凱撒發來的郵件，並報告給您的將軍。凱撒加密的方法很簡單。對於原文中的每一個字母，用這個字母之後的第五個字母來替換（即，如果原文的字母是“</a:t>
            </a:r>
            <a:r>
              <a:rPr lang="en-US" altLang="zh-TW"/>
              <a:t>A”</a:t>
            </a:r>
            <a:r>
              <a:rPr lang="zh-TW" altLang="en-US"/>
              <a:t>，則要替換為密碼字母“</a:t>
            </a:r>
            <a:r>
              <a:rPr lang="en-US" altLang="zh-TW"/>
              <a:t>F”</a:t>
            </a:r>
            <a:r>
              <a:rPr lang="zh-TW" altLang="en-US"/>
              <a:t>）。因為您是要把凱撒的郵件翻譯為原文檔，所以您要做相反的事情（由將密碼轉換為原文）：</a:t>
            </a:r>
          </a:p>
          <a:p>
            <a:r>
              <a:rPr lang="zh-TW" altLang="en-US"/>
              <a:t>密碼字母：</a:t>
            </a:r>
            <a:r>
              <a:rPr lang="en-US" altLang="zh-TW"/>
              <a:t>A B C D E F G H I J K L M N O P Q R S T U V W X Y Z </a:t>
            </a:r>
          </a:p>
          <a:p>
            <a:r>
              <a:rPr lang="zh-TW" altLang="en-US"/>
              <a:t>原文字母：</a:t>
            </a:r>
            <a:r>
              <a:rPr lang="en-US" altLang="zh-TW"/>
              <a:t>V W X Y Z A B C D E F G H I J K L M N O P Q R S T U</a:t>
            </a:r>
          </a:p>
          <a:p>
            <a:r>
              <a:rPr lang="zh-TW" altLang="en-US"/>
              <a:t>在密碼檔中只有字母才被替換，其他的非字母字元保持不變，所有的英文字母為大寫。</a:t>
            </a:r>
          </a:p>
        </p:txBody>
      </p:sp>
    </p:spTree>
    <p:extLst>
      <p:ext uri="{BB962C8B-B14F-4D97-AF65-F5344CB8AC3E}">
        <p14:creationId xmlns:p14="http://schemas.microsoft.com/office/powerpoint/2010/main" val="2566395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The Hardest Problem </a:t>
            </a:r>
            <a:r>
              <a:rPr lang="en-US" altLang="zh-TW" smtClean="0"/>
              <a:t>Ever (</a:t>
            </a:r>
            <a:r>
              <a:rPr lang="zh-TW" altLang="en-US" smtClean="0"/>
              <a:t>輸入輸出</a:t>
            </a:r>
            <a:r>
              <a:rPr lang="en-US" altLang="zh-TW" smtClean="0"/>
              <a:t>)</a:t>
            </a:r>
            <a:endParaRPr lang="zh-TW" altLang="en-US"/>
          </a:p>
        </p:txBody>
      </p:sp>
      <p:sp>
        <p:nvSpPr>
          <p:cNvPr id="3" name="Content Placeholder 2"/>
          <p:cNvSpPr>
            <a:spLocks noGrp="1"/>
          </p:cNvSpPr>
          <p:nvPr>
            <p:ph idx="1"/>
          </p:nvPr>
        </p:nvSpPr>
        <p:spPr/>
        <p:txBody>
          <a:bodyPr/>
          <a:lstStyle/>
          <a:p>
            <a:r>
              <a:rPr lang="zh-TW" altLang="en-US"/>
              <a:t>輸入</a:t>
            </a:r>
            <a:r>
              <a:rPr lang="zh-TW" altLang="en-US" smtClean="0"/>
              <a:t>：</a:t>
            </a:r>
            <a:r>
              <a:rPr lang="en-US" altLang="zh-TW" smtClean="0"/>
              <a:t/>
            </a:r>
            <a:br>
              <a:rPr lang="en-US" altLang="zh-TW" smtClean="0"/>
            </a:br>
            <a:r>
              <a:rPr lang="zh-TW" altLang="en-US" smtClean="0"/>
              <a:t>本</a:t>
            </a:r>
            <a:r>
              <a:rPr lang="zh-TW" altLang="en-US"/>
              <a:t>問題的輸入由多達</a:t>
            </a:r>
            <a:r>
              <a:rPr lang="en-US" altLang="zh-TW"/>
              <a:t>100</a:t>
            </a:r>
            <a:r>
              <a:rPr lang="zh-TW" altLang="en-US"/>
              <a:t>個（非空的）測試用例組成。每個測試用例格式如下描述，在測試用例之間沒有空行分開。所有的字元為大寫</a:t>
            </a:r>
            <a:r>
              <a:rPr lang="zh-TW" altLang="en-US" smtClean="0"/>
              <a:t>。</a:t>
            </a:r>
            <a:r>
              <a:rPr lang="en-US" altLang="zh-TW" smtClean="0"/>
              <a:t/>
            </a:r>
            <a:br>
              <a:rPr lang="en-US" altLang="zh-TW" smtClean="0"/>
            </a:br>
            <a:r>
              <a:rPr lang="zh-TW" altLang="en-US" smtClean="0"/>
              <a:t>一</a:t>
            </a:r>
            <a:r>
              <a:rPr lang="zh-TW" altLang="en-US"/>
              <a:t>個測試用例由</a:t>
            </a:r>
            <a:r>
              <a:rPr lang="en-US" altLang="zh-TW"/>
              <a:t>3</a:t>
            </a:r>
            <a:r>
              <a:rPr lang="zh-TW" altLang="en-US"/>
              <a:t>部分組成</a:t>
            </a:r>
            <a:r>
              <a:rPr lang="zh-TW" altLang="en-US" smtClean="0"/>
              <a:t>：</a:t>
            </a:r>
            <a:r>
              <a:rPr lang="en-US" altLang="zh-TW" smtClean="0"/>
              <a:t/>
            </a:r>
            <a:br>
              <a:rPr lang="en-US" altLang="zh-TW" smtClean="0"/>
            </a:br>
            <a:r>
              <a:rPr lang="zh-TW" altLang="en-US" smtClean="0"/>
              <a:t>起</a:t>
            </a:r>
            <a:r>
              <a:rPr lang="zh-TW" altLang="en-US"/>
              <a:t>始行 </a:t>
            </a:r>
            <a:r>
              <a:rPr lang="en-US" altLang="zh-TW"/>
              <a:t>—— </a:t>
            </a:r>
            <a:r>
              <a:rPr lang="zh-TW" altLang="en-US"/>
              <a:t>一行，“</a:t>
            </a:r>
            <a:r>
              <a:rPr lang="en-US" altLang="zh-TW"/>
              <a:t>START</a:t>
            </a:r>
            <a:r>
              <a:rPr lang="en-US" altLang="zh-TW" smtClean="0"/>
              <a:t>”</a:t>
            </a:r>
            <a:br>
              <a:rPr lang="en-US" altLang="zh-TW" smtClean="0"/>
            </a:br>
            <a:r>
              <a:rPr lang="zh-TW" altLang="en-US" smtClean="0"/>
              <a:t>密</a:t>
            </a:r>
            <a:r>
              <a:rPr lang="zh-TW" altLang="en-US"/>
              <a:t>碼消息 </a:t>
            </a:r>
            <a:r>
              <a:rPr lang="en-US" altLang="zh-TW"/>
              <a:t>—— </a:t>
            </a:r>
            <a:r>
              <a:rPr lang="zh-TW" altLang="en-US"/>
              <a:t>一行，由</a:t>
            </a:r>
            <a:r>
              <a:rPr lang="en-US" altLang="zh-TW"/>
              <a:t>100</a:t>
            </a:r>
            <a:r>
              <a:rPr lang="zh-TW" altLang="en-US"/>
              <a:t>到</a:t>
            </a:r>
            <a:r>
              <a:rPr lang="en-US" altLang="zh-TW"/>
              <a:t>200</a:t>
            </a:r>
            <a:r>
              <a:rPr lang="zh-TW" altLang="en-US"/>
              <a:t>個字元組成，包含</a:t>
            </a:r>
            <a:r>
              <a:rPr lang="en-US" altLang="zh-TW"/>
              <a:t>100</a:t>
            </a:r>
            <a:r>
              <a:rPr lang="zh-TW" altLang="en-US"/>
              <a:t>和</a:t>
            </a:r>
            <a:r>
              <a:rPr lang="en-US" altLang="zh-TW"/>
              <a:t>200</a:t>
            </a:r>
            <a:r>
              <a:rPr lang="zh-TW" altLang="en-US"/>
              <a:t>，表示由凱撒發送來的一條消息</a:t>
            </a:r>
            <a:r>
              <a:rPr lang="zh-TW" altLang="en-US" smtClean="0"/>
              <a:t>。</a:t>
            </a:r>
            <a:r>
              <a:rPr lang="en-US" altLang="zh-TW" smtClean="0"/>
              <a:t/>
            </a:r>
            <a:br>
              <a:rPr lang="en-US" altLang="zh-TW" smtClean="0"/>
            </a:br>
            <a:r>
              <a:rPr lang="zh-TW" altLang="en-US" smtClean="0"/>
              <a:t>結</a:t>
            </a:r>
            <a:r>
              <a:rPr lang="zh-TW" altLang="en-US"/>
              <a:t>束行 </a:t>
            </a:r>
            <a:r>
              <a:rPr lang="en-US" altLang="zh-TW"/>
              <a:t>—— </a:t>
            </a:r>
            <a:r>
              <a:rPr lang="zh-TW" altLang="en-US"/>
              <a:t>一行，“</a:t>
            </a:r>
            <a:r>
              <a:rPr lang="en-US" altLang="zh-TW"/>
              <a:t>END</a:t>
            </a:r>
            <a:r>
              <a:rPr lang="en-US" altLang="zh-TW" smtClean="0"/>
              <a:t>”</a:t>
            </a:r>
            <a:br>
              <a:rPr lang="en-US" altLang="zh-TW" smtClean="0"/>
            </a:br>
            <a:r>
              <a:rPr lang="zh-TW" altLang="en-US" smtClean="0"/>
              <a:t>在</a:t>
            </a:r>
            <a:r>
              <a:rPr lang="zh-TW" altLang="en-US"/>
              <a:t>最後一個測試用例後，給出一行，“</a:t>
            </a:r>
            <a:r>
              <a:rPr lang="en-US" altLang="zh-TW"/>
              <a:t>ENDOFINPUT</a:t>
            </a:r>
            <a:r>
              <a:rPr lang="en-US" altLang="zh-TW" smtClean="0"/>
              <a:t>”</a:t>
            </a:r>
            <a:r>
              <a:rPr lang="zh-TW" altLang="en-US" smtClean="0"/>
              <a:t>。</a:t>
            </a:r>
            <a:endParaRPr lang="en-US" altLang="zh-TW" smtClean="0"/>
          </a:p>
          <a:p>
            <a:endParaRPr lang="en-US" altLang="zh-TW"/>
          </a:p>
          <a:p>
            <a:r>
              <a:rPr lang="zh-TW" altLang="en-US" smtClean="0"/>
              <a:t>輸出：</a:t>
            </a:r>
            <a:r>
              <a:rPr lang="en-US" altLang="zh-TW" smtClean="0"/>
              <a:t/>
            </a:r>
            <a:br>
              <a:rPr lang="en-US" altLang="zh-TW" smtClean="0"/>
            </a:br>
            <a:r>
              <a:rPr lang="zh-TW" altLang="en-US"/>
              <a:t>對每個測試用例，輸出一行，給出凱撒的原始資訊。</a:t>
            </a:r>
            <a:endParaRPr lang="en-US" altLang="zh-TW" smtClean="0"/>
          </a:p>
        </p:txBody>
      </p:sp>
    </p:spTree>
    <p:extLst>
      <p:ext uri="{BB962C8B-B14F-4D97-AF65-F5344CB8AC3E}">
        <p14:creationId xmlns:p14="http://schemas.microsoft.com/office/powerpoint/2010/main" val="3756142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The Hardest Problem </a:t>
            </a:r>
            <a:r>
              <a:rPr lang="en-US" altLang="zh-TW" smtClean="0"/>
              <a:t>Ever</a:t>
            </a:r>
            <a:r>
              <a:rPr lang="zh-TW" altLang="en-US" smtClean="0"/>
              <a:t> </a:t>
            </a:r>
            <a:r>
              <a:rPr lang="en-US" altLang="zh-TW" smtClean="0"/>
              <a:t>(</a:t>
            </a:r>
            <a:r>
              <a:rPr lang="zh-TW" altLang="en-US" smtClean="0"/>
              <a:t>題目解析</a:t>
            </a:r>
            <a:r>
              <a:rPr lang="en-US" altLang="zh-TW" smtClean="0"/>
              <a:t>)</a:t>
            </a:r>
            <a:endParaRPr lang="zh-TW" altLang="en-US"/>
          </a:p>
        </p:txBody>
      </p:sp>
      <p:sp>
        <p:nvSpPr>
          <p:cNvPr id="3" name="Content Placeholder 2"/>
          <p:cNvSpPr>
            <a:spLocks noGrp="1"/>
          </p:cNvSpPr>
          <p:nvPr>
            <p:ph idx="1"/>
          </p:nvPr>
        </p:nvSpPr>
        <p:spPr/>
        <p:txBody>
          <a:bodyPr/>
          <a:lstStyle/>
          <a:p>
            <a:r>
              <a:rPr lang="zh-TW" altLang="en-US"/>
              <a:t>按指令行事的簡單直敘式模擬題。按照加密規則，</a:t>
            </a:r>
            <a:r>
              <a:rPr lang="en-US" altLang="zh-TW"/>
              <a:t>26</a:t>
            </a:r>
            <a:r>
              <a:rPr lang="zh-TW" altLang="en-US"/>
              <a:t>個大寫英文字母依序圍成一圈，密碼字母逆時針方向上的第</a:t>
            </a:r>
            <a:r>
              <a:rPr lang="en-US" altLang="zh-TW"/>
              <a:t>5</a:t>
            </a:r>
            <a:r>
              <a:rPr lang="zh-TW" altLang="en-US"/>
              <a:t>個字母即為原文字母，即</a:t>
            </a:r>
          </a:p>
          <a:p>
            <a:r>
              <a:rPr lang="zh-TW" altLang="en-US"/>
              <a:t>原文字母 </a:t>
            </a:r>
            <a:r>
              <a:rPr lang="en-US" altLang="zh-TW"/>
              <a:t>= 'A'+(</a:t>
            </a:r>
            <a:r>
              <a:rPr lang="zh-TW" altLang="en-US"/>
              <a:t>密碼字母</a:t>
            </a:r>
            <a:r>
              <a:rPr lang="en-US" altLang="zh-TW"/>
              <a:t>- 'A'+21)% 26</a:t>
            </a:r>
          </a:p>
          <a:p>
            <a:r>
              <a:rPr lang="zh-TW" altLang="en-US"/>
              <a:t>按照上述規則，依次解密密碼檔中的大寫字母，即可得到原文</a:t>
            </a:r>
            <a:r>
              <a:rPr lang="zh-TW" altLang="en-US" smtClean="0"/>
              <a:t>。</a:t>
            </a:r>
            <a:endParaRPr lang="zh-TW" altLang="en-US"/>
          </a:p>
        </p:txBody>
      </p:sp>
    </p:spTree>
    <p:extLst>
      <p:ext uri="{BB962C8B-B14F-4D97-AF65-F5344CB8AC3E}">
        <p14:creationId xmlns:p14="http://schemas.microsoft.com/office/powerpoint/2010/main" val="2004622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Speed </a:t>
            </a:r>
            <a:r>
              <a:rPr lang="en-US" altLang="zh-TW" smtClean="0"/>
              <a:t>Limit</a:t>
            </a:r>
            <a:endParaRPr lang="zh-TW" altLang="en-US"/>
          </a:p>
        </p:txBody>
      </p:sp>
      <p:sp>
        <p:nvSpPr>
          <p:cNvPr id="3" name="Content Placeholder 2"/>
          <p:cNvSpPr>
            <a:spLocks noGrp="1"/>
          </p:cNvSpPr>
          <p:nvPr>
            <p:ph idx="1"/>
          </p:nvPr>
        </p:nvSpPr>
        <p:spPr/>
        <p:txBody>
          <a:bodyPr/>
          <a:lstStyle/>
          <a:p>
            <a:r>
              <a:rPr lang="en-US" altLang="zh-TW" smtClean="0"/>
              <a:t>Source</a:t>
            </a:r>
            <a:r>
              <a:rPr lang="en-US" altLang="zh-TW"/>
              <a:t>: ACM Mid-Central USA 2004</a:t>
            </a:r>
          </a:p>
          <a:p>
            <a:r>
              <a:rPr lang="en-US" altLang="zh-TW"/>
              <a:t>Online Judge: POJ </a:t>
            </a:r>
            <a:r>
              <a:rPr lang="en-US" altLang="zh-TW" smtClean="0"/>
              <a:t>2017, ZOJ 2176, UVA </a:t>
            </a:r>
            <a:r>
              <a:rPr lang="en-US" altLang="zh-TW"/>
              <a:t>3059</a:t>
            </a:r>
          </a:p>
          <a:p>
            <a:r>
              <a:rPr lang="en-US" altLang="zh-TW"/>
              <a:t>Problem description:</a:t>
            </a:r>
          </a:p>
          <a:p>
            <a:r>
              <a:rPr lang="en-US" altLang="zh-TW"/>
              <a:t>Given the speed of Bill and Ted in different time periods, calculate the total distance driven</a:t>
            </a:r>
            <a:endParaRPr lang="zh-TW" altLang="en-US"/>
          </a:p>
        </p:txBody>
      </p:sp>
    </p:spTree>
    <p:extLst>
      <p:ext uri="{BB962C8B-B14F-4D97-AF65-F5344CB8AC3E}">
        <p14:creationId xmlns:p14="http://schemas.microsoft.com/office/powerpoint/2010/main" val="2574483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Speed </a:t>
            </a:r>
            <a:r>
              <a:rPr lang="en-US" altLang="zh-TW" smtClean="0"/>
              <a:t>Limit</a:t>
            </a:r>
            <a:r>
              <a:rPr lang="zh-TW" altLang="en-US" smtClean="0"/>
              <a:t> </a:t>
            </a:r>
            <a:r>
              <a:rPr lang="en-US" altLang="zh-TW" smtClean="0"/>
              <a:t>(</a:t>
            </a:r>
            <a:r>
              <a:rPr lang="zh-TW" altLang="en-US" smtClean="0"/>
              <a:t>中文翻譯</a:t>
            </a:r>
            <a:r>
              <a:rPr lang="en-US" altLang="zh-TW" smtClean="0"/>
              <a:t>)</a:t>
            </a:r>
            <a:endParaRPr lang="zh-TW" altLang="en-US"/>
          </a:p>
        </p:txBody>
      </p:sp>
      <p:sp>
        <p:nvSpPr>
          <p:cNvPr id="3" name="Content Placeholder 2"/>
          <p:cNvSpPr>
            <a:spLocks noGrp="1"/>
          </p:cNvSpPr>
          <p:nvPr>
            <p:ph idx="1"/>
          </p:nvPr>
        </p:nvSpPr>
        <p:spPr>
          <a:xfrm>
            <a:off x="457200" y="1804087"/>
            <a:ext cx="7772400" cy="1655806"/>
          </a:xfrm>
        </p:spPr>
        <p:txBody>
          <a:bodyPr anchor="t"/>
          <a:lstStyle/>
          <a:p>
            <a:r>
              <a:rPr lang="en-US" altLang="zh-TW"/>
              <a:t>Bill</a:t>
            </a:r>
            <a:r>
              <a:rPr lang="zh-TW" altLang="en-US"/>
              <a:t>和</a:t>
            </a:r>
            <a:r>
              <a:rPr lang="en-US" altLang="zh-TW"/>
              <a:t>Ted</a:t>
            </a:r>
            <a:r>
              <a:rPr lang="zh-TW" altLang="en-US"/>
              <a:t>踏上行程，但他們汽車的里程表壞了，因此他們不知道他們駕車走了多少英里。幸運的是，</a:t>
            </a:r>
            <a:r>
              <a:rPr lang="en-US" altLang="zh-TW"/>
              <a:t>Bill</a:t>
            </a:r>
            <a:r>
              <a:rPr lang="zh-TW" altLang="en-US"/>
              <a:t>有一個正在運行的跑錶，因此他們可以記錄他們的速度和駕駛了多少時間。然而，這個跑錶記錄的方式有些古怪，因此他們需要計算總的駕駛距離。請你編寫一個程式完成這項計算。</a:t>
            </a:r>
          </a:p>
          <a:p>
            <a:r>
              <a:rPr lang="zh-TW" altLang="en-US"/>
              <a:t>例如，他們的跑錶顯示如下</a:t>
            </a:r>
            <a:r>
              <a:rPr lang="zh-TW" altLang="en-US" smtClean="0"/>
              <a:t>：</a:t>
            </a:r>
            <a:endParaRPr lang="zh-TW" altLang="en-US"/>
          </a:p>
          <a:p>
            <a:endParaRPr lang="zh-TW" altLang="en-US"/>
          </a:p>
        </p:txBody>
      </p:sp>
      <p:graphicFrame>
        <p:nvGraphicFramePr>
          <p:cNvPr id="4" name="Table 3"/>
          <p:cNvGraphicFramePr>
            <a:graphicFrameLocks noGrp="1"/>
          </p:cNvGraphicFramePr>
          <p:nvPr>
            <p:extLst>
              <p:ext uri="{D42A27DB-BD31-4B8C-83A1-F6EECF244321}">
                <p14:modId xmlns:p14="http://schemas.microsoft.com/office/powerpoint/2010/main" val="2207451509"/>
              </p:ext>
            </p:extLst>
          </p:nvPr>
        </p:nvGraphicFramePr>
        <p:xfrm>
          <a:off x="823783" y="3407032"/>
          <a:ext cx="5198076" cy="1483360"/>
        </p:xfrm>
        <a:graphic>
          <a:graphicData uri="http://schemas.openxmlformats.org/drawingml/2006/table">
            <a:tbl>
              <a:tblPr firstRow="1" bandRow="1">
                <a:tableStyleId>{22838BEF-8BB2-4498-84A7-C5851F593DF1}</a:tableStyleId>
              </a:tblPr>
              <a:tblGrid>
                <a:gridCol w="2599038"/>
                <a:gridCol w="2599038"/>
              </a:tblGrid>
              <a:tr h="370840">
                <a:tc>
                  <a:txBody>
                    <a:bodyPr/>
                    <a:lstStyle/>
                    <a:p>
                      <a:r>
                        <a:rPr lang="zh-TW" altLang="en-US" smtClean="0"/>
                        <a:t>每小時速度 </a:t>
                      </a:r>
                      <a:r>
                        <a:rPr lang="en-US" altLang="zh-TW" smtClean="0"/>
                        <a:t>(</a:t>
                      </a:r>
                      <a:r>
                        <a:rPr lang="zh-TW" altLang="en-US" smtClean="0"/>
                        <a:t>英里</a:t>
                      </a:r>
                      <a:r>
                        <a:rPr lang="en-US" altLang="zh-TW" smtClean="0"/>
                        <a:t>)</a:t>
                      </a:r>
                      <a:endParaRPr lang="zh-TW" altLang="en-US"/>
                    </a:p>
                  </a:txBody>
                  <a:tcPr/>
                </a:tc>
                <a:tc>
                  <a:txBody>
                    <a:bodyPr/>
                    <a:lstStyle/>
                    <a:p>
                      <a:r>
                        <a:rPr lang="zh-TW" altLang="en-US" smtClean="0"/>
                        <a:t>總共經歷時間 </a:t>
                      </a:r>
                      <a:r>
                        <a:rPr lang="en-US" altLang="zh-TW" smtClean="0"/>
                        <a:t>(</a:t>
                      </a:r>
                      <a:r>
                        <a:rPr lang="zh-TW" altLang="en-US" smtClean="0"/>
                        <a:t>小時</a:t>
                      </a:r>
                      <a:r>
                        <a:rPr lang="en-US" altLang="zh-TW" smtClean="0"/>
                        <a:t>)</a:t>
                      </a:r>
                      <a:endParaRPr lang="zh-TW" altLang="en-US"/>
                    </a:p>
                  </a:txBody>
                  <a:tcPr/>
                </a:tc>
              </a:tr>
              <a:tr h="370840">
                <a:tc>
                  <a:txBody>
                    <a:bodyPr/>
                    <a:lstStyle/>
                    <a:p>
                      <a:r>
                        <a:rPr lang="en-US" altLang="zh-TW" smtClean="0"/>
                        <a:t>20</a:t>
                      </a:r>
                      <a:endParaRPr lang="zh-TW" altLang="en-US"/>
                    </a:p>
                  </a:txBody>
                  <a:tcPr/>
                </a:tc>
                <a:tc>
                  <a:txBody>
                    <a:bodyPr/>
                    <a:lstStyle/>
                    <a:p>
                      <a:r>
                        <a:rPr lang="en-US" altLang="zh-TW" smtClean="0"/>
                        <a:t>2</a:t>
                      </a:r>
                      <a:endParaRPr lang="zh-TW" altLang="en-US"/>
                    </a:p>
                  </a:txBody>
                  <a:tcPr/>
                </a:tc>
              </a:tr>
              <a:tr h="370840">
                <a:tc>
                  <a:txBody>
                    <a:bodyPr/>
                    <a:lstStyle/>
                    <a:p>
                      <a:r>
                        <a:rPr lang="en-US" altLang="zh-TW" smtClean="0"/>
                        <a:t>30</a:t>
                      </a:r>
                      <a:endParaRPr lang="zh-TW" altLang="en-US"/>
                    </a:p>
                  </a:txBody>
                  <a:tcPr/>
                </a:tc>
                <a:tc>
                  <a:txBody>
                    <a:bodyPr/>
                    <a:lstStyle/>
                    <a:p>
                      <a:r>
                        <a:rPr lang="en-US" altLang="zh-TW" smtClean="0"/>
                        <a:t>6</a:t>
                      </a:r>
                      <a:endParaRPr lang="zh-TW" altLang="en-US"/>
                    </a:p>
                  </a:txBody>
                  <a:tcPr/>
                </a:tc>
              </a:tr>
              <a:tr h="370840">
                <a:tc>
                  <a:txBody>
                    <a:bodyPr/>
                    <a:lstStyle/>
                    <a:p>
                      <a:r>
                        <a:rPr lang="en-US" altLang="zh-TW" smtClean="0"/>
                        <a:t>10</a:t>
                      </a:r>
                      <a:endParaRPr lang="zh-TW" altLang="en-US"/>
                    </a:p>
                  </a:txBody>
                  <a:tcPr/>
                </a:tc>
                <a:tc>
                  <a:txBody>
                    <a:bodyPr/>
                    <a:lstStyle/>
                    <a:p>
                      <a:r>
                        <a:rPr lang="en-US" altLang="zh-TW" smtClean="0"/>
                        <a:t>7</a:t>
                      </a:r>
                      <a:endParaRPr lang="zh-TW" altLang="en-US"/>
                    </a:p>
                  </a:txBody>
                  <a:tcPr/>
                </a:tc>
              </a:tr>
            </a:tbl>
          </a:graphicData>
        </a:graphic>
      </p:graphicFrame>
      <p:sp>
        <p:nvSpPr>
          <p:cNvPr id="5" name="TextBox 4"/>
          <p:cNvSpPr txBox="1"/>
          <p:nvPr/>
        </p:nvSpPr>
        <p:spPr>
          <a:xfrm>
            <a:off x="457200" y="5103674"/>
            <a:ext cx="7772400" cy="1477328"/>
          </a:xfrm>
          <a:prstGeom prst="rect">
            <a:avLst/>
          </a:prstGeom>
          <a:noFill/>
        </p:spPr>
        <p:txBody>
          <a:bodyPr wrap="square" rtlCol="0">
            <a:spAutoFit/>
          </a:bodyPr>
          <a:lstStyle/>
          <a:p>
            <a:pPr marL="285750" indent="-285750">
              <a:buFont typeface="Arial" panose="020B0604020202020204" pitchFamily="34" charset="0"/>
              <a:buChar char="•"/>
            </a:pPr>
            <a:r>
              <a:rPr lang="zh-CN" altLang="zh-CN"/>
              <a:t>這表示開始的</a:t>
            </a:r>
            <a:r>
              <a:rPr lang="en-US" altLang="zh-CN"/>
              <a:t>2</a:t>
            </a:r>
            <a:r>
              <a:rPr lang="zh-CN" altLang="zh-CN"/>
              <a:t>小時他們以</a:t>
            </a:r>
            <a:r>
              <a:rPr lang="en-US" altLang="zh-CN"/>
              <a:t>20</a:t>
            </a:r>
            <a:r>
              <a:rPr lang="zh-CN" altLang="zh-CN"/>
              <a:t>英里的時速行駛，然後的</a:t>
            </a:r>
            <a:r>
              <a:rPr lang="en-US" altLang="zh-CN"/>
              <a:t>6-2=4</a:t>
            </a:r>
            <a:r>
              <a:rPr lang="zh-CN" altLang="zh-CN"/>
              <a:t>小時他們以</a:t>
            </a:r>
            <a:r>
              <a:rPr lang="en-US" altLang="zh-CN"/>
              <a:t>30</a:t>
            </a:r>
            <a:r>
              <a:rPr lang="zh-CN" altLang="zh-CN"/>
              <a:t>英里的時速行駛，再以後的</a:t>
            </a:r>
            <a:r>
              <a:rPr lang="en-US" altLang="zh-CN"/>
              <a:t>7-6=1</a:t>
            </a:r>
            <a:r>
              <a:rPr lang="zh-CN" altLang="zh-CN"/>
              <a:t>小時他們以</a:t>
            </a:r>
            <a:r>
              <a:rPr lang="en-US" altLang="zh-CN"/>
              <a:t>10</a:t>
            </a:r>
            <a:r>
              <a:rPr lang="zh-CN" altLang="zh-CN"/>
              <a:t>英里的時速行駛，所以行駛的距離是</a:t>
            </a:r>
            <a:r>
              <a:rPr lang="en-US" altLang="zh-CN"/>
              <a:t>(2)(20) + (4)(30) + (1)(10) = 40+120+10=170英里。總的時間耗費是從他們旅行開始進行計算，而不是從跑錶開始計數開始計算。</a:t>
            </a:r>
            <a:endParaRPr lang="zh-CN" altLang="en-US"/>
          </a:p>
          <a:p>
            <a:pPr marL="285750" indent="-285750">
              <a:buFont typeface="Arial" panose="020B0604020202020204" pitchFamily="34" charset="0"/>
              <a:buChar char="•"/>
            </a:pPr>
            <a:endParaRPr lang="zh-TW" altLang="en-US"/>
          </a:p>
        </p:txBody>
      </p:sp>
    </p:spTree>
    <p:extLst>
      <p:ext uri="{BB962C8B-B14F-4D97-AF65-F5344CB8AC3E}">
        <p14:creationId xmlns:p14="http://schemas.microsoft.com/office/powerpoint/2010/main" val="1261022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Speed Limit (</a:t>
            </a:r>
            <a:r>
              <a:rPr lang="zh-TW" altLang="en-US" smtClean="0"/>
              <a:t>輸入輸出</a:t>
            </a:r>
            <a:r>
              <a:rPr lang="en-US" altLang="zh-TW" smtClean="0"/>
              <a:t>)</a:t>
            </a:r>
            <a:endParaRPr lang="zh-TW" altLang="en-US"/>
          </a:p>
        </p:txBody>
      </p:sp>
      <p:sp>
        <p:nvSpPr>
          <p:cNvPr id="3" name="Content Placeholder 2"/>
          <p:cNvSpPr>
            <a:spLocks noGrp="1"/>
          </p:cNvSpPr>
          <p:nvPr>
            <p:ph idx="1"/>
          </p:nvPr>
        </p:nvSpPr>
        <p:spPr/>
        <p:txBody>
          <a:bodyPr/>
          <a:lstStyle/>
          <a:p>
            <a:r>
              <a:rPr lang="zh-TW" altLang="en-US"/>
              <a:t>輸入</a:t>
            </a:r>
            <a:r>
              <a:rPr lang="en-US" altLang="zh-TW"/>
              <a:t>:</a:t>
            </a:r>
          </a:p>
          <a:p>
            <a:r>
              <a:rPr lang="zh-TW" altLang="en-US"/>
              <a:t>輸入由一個或多個資料集合組成。每個資料集合開始的第一行為一個整數</a:t>
            </a:r>
            <a:r>
              <a:rPr lang="en-US" altLang="zh-TW"/>
              <a:t>n</a:t>
            </a:r>
            <a:r>
              <a:rPr lang="zh-TW" altLang="en-US"/>
              <a:t>，</a:t>
            </a:r>
            <a:r>
              <a:rPr lang="en-US" altLang="zh-TW"/>
              <a:t>1≤n≤10</a:t>
            </a:r>
            <a:r>
              <a:rPr lang="zh-TW" altLang="en-US"/>
              <a:t>；後面是</a:t>
            </a:r>
            <a:r>
              <a:rPr lang="en-US" altLang="zh-TW"/>
              <a:t>n</a:t>
            </a:r>
            <a:r>
              <a:rPr lang="zh-TW" altLang="en-US"/>
              <a:t>對值，每對一行。每對的第一個值</a:t>
            </a:r>
            <a:r>
              <a:rPr lang="en-US" altLang="zh-TW"/>
              <a:t>s</a:t>
            </a:r>
            <a:r>
              <a:rPr lang="zh-TW" altLang="en-US"/>
              <a:t>是時速，第二個值</a:t>
            </a:r>
            <a:r>
              <a:rPr lang="en-US" altLang="zh-TW"/>
              <a:t>t</a:t>
            </a:r>
            <a:r>
              <a:rPr lang="zh-TW" altLang="en-US"/>
              <a:t>是總的耗費時間。</a:t>
            </a:r>
            <a:r>
              <a:rPr lang="en-US" altLang="zh-TW"/>
              <a:t>s</a:t>
            </a:r>
            <a:r>
              <a:rPr lang="zh-TW" altLang="en-US"/>
              <a:t>和</a:t>
            </a:r>
            <a:r>
              <a:rPr lang="en-US" altLang="zh-TW"/>
              <a:t>t</a:t>
            </a:r>
            <a:r>
              <a:rPr lang="zh-TW" altLang="en-US"/>
              <a:t>都是整數，</a:t>
            </a:r>
            <a:r>
              <a:rPr lang="en-US" altLang="zh-TW"/>
              <a:t>1 ≤s≤90</a:t>
            </a:r>
            <a:r>
              <a:rPr lang="zh-TW" altLang="en-US"/>
              <a:t>並且</a:t>
            </a:r>
            <a:r>
              <a:rPr lang="en-US" altLang="zh-TW"/>
              <a:t>1≤t≤12</a:t>
            </a:r>
            <a:r>
              <a:rPr lang="zh-TW" altLang="en-US"/>
              <a:t>。</a:t>
            </a:r>
            <a:r>
              <a:rPr lang="en-US" altLang="zh-TW"/>
              <a:t>t</a:t>
            </a:r>
            <a:r>
              <a:rPr lang="zh-TW" altLang="en-US"/>
              <a:t>的值總是增序。</a:t>
            </a:r>
            <a:r>
              <a:rPr lang="en-US" altLang="zh-TW"/>
              <a:t>n</a:t>
            </a:r>
            <a:r>
              <a:rPr lang="zh-TW" altLang="en-US"/>
              <a:t>的值取</a:t>
            </a:r>
            <a:r>
              <a:rPr lang="en-US" altLang="zh-TW"/>
              <a:t>-1</a:t>
            </a:r>
            <a:r>
              <a:rPr lang="zh-TW" altLang="en-US"/>
              <a:t>表示輸入結束。</a:t>
            </a:r>
          </a:p>
          <a:p>
            <a:endParaRPr lang="zh-TW" altLang="en-US"/>
          </a:p>
          <a:p>
            <a:r>
              <a:rPr lang="zh-TW" altLang="en-US"/>
              <a:t>輸出</a:t>
            </a:r>
            <a:r>
              <a:rPr lang="en-US" altLang="zh-TW"/>
              <a:t>:</a:t>
            </a:r>
          </a:p>
          <a:p>
            <a:r>
              <a:rPr lang="zh-TW" altLang="en-US"/>
              <a:t>對於每一個資料集合，輸出行駛距離，然後空格，輸出單詞</a:t>
            </a:r>
            <a:r>
              <a:rPr lang="en-US" altLang="zh-TW"/>
              <a:t>"miles"</a:t>
            </a:r>
            <a:r>
              <a:rPr lang="zh-TW" altLang="en-US"/>
              <a:t>。</a:t>
            </a:r>
          </a:p>
        </p:txBody>
      </p:sp>
    </p:spTree>
    <p:extLst>
      <p:ext uri="{BB962C8B-B14F-4D97-AF65-F5344CB8AC3E}">
        <p14:creationId xmlns:p14="http://schemas.microsoft.com/office/powerpoint/2010/main" val="1570702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Speed Limit (</a:t>
            </a:r>
            <a:r>
              <a:rPr lang="zh-TW" altLang="en-US" smtClean="0"/>
              <a:t>題目解析</a:t>
            </a:r>
            <a:r>
              <a:rPr lang="en-US" altLang="zh-TW" smtClean="0"/>
              <a:t>)</a:t>
            </a:r>
            <a:endParaRPr lang="zh-TW" altLang="en-US"/>
          </a:p>
        </p:txBody>
      </p:sp>
      <p:sp>
        <p:nvSpPr>
          <p:cNvPr id="3" name="Content Placeholder 2"/>
          <p:cNvSpPr>
            <a:spLocks noGrp="1"/>
          </p:cNvSpPr>
          <p:nvPr>
            <p:ph idx="1"/>
          </p:nvPr>
        </p:nvSpPr>
        <p:spPr/>
        <p:txBody>
          <a:bodyPr/>
          <a:lstStyle/>
          <a:p>
            <a:r>
              <a:rPr lang="zh-TW" altLang="en-US"/>
              <a:t>本題是一道十分簡單的直敘式模擬題，計算過程就是模擬跑錶的運行來計算總里程：若上一個記錄的駕駛時間</a:t>
            </a:r>
            <a:r>
              <a:rPr lang="zh-TW" altLang="en-US" smtClean="0"/>
              <a:t>為</a:t>
            </a:r>
            <a:r>
              <a:rPr lang="en-US" altLang="zh-TW" smtClean="0"/>
              <a:t>lt</a:t>
            </a:r>
            <a:r>
              <a:rPr lang="zh-TW" altLang="en-US" smtClean="0"/>
              <a:t>，</a:t>
            </a:r>
            <a:r>
              <a:rPr lang="zh-TW" altLang="en-US"/>
              <a:t>目前記錄的速度</a:t>
            </a:r>
            <a:r>
              <a:rPr lang="zh-TW" altLang="en-US" smtClean="0"/>
              <a:t>為</a:t>
            </a:r>
            <a:r>
              <a:rPr lang="en-US" altLang="zh-TW" smtClean="0"/>
              <a:t>s</a:t>
            </a:r>
            <a:r>
              <a:rPr lang="zh-TW" altLang="en-US" smtClean="0"/>
              <a:t>、</a:t>
            </a:r>
            <a:r>
              <a:rPr lang="zh-TW" altLang="en-US"/>
              <a:t>駕駛時間</a:t>
            </a:r>
            <a:r>
              <a:rPr lang="zh-TW" altLang="en-US" smtClean="0"/>
              <a:t>為</a:t>
            </a:r>
            <a:r>
              <a:rPr lang="en-US" altLang="zh-TW" smtClean="0"/>
              <a:t>t</a:t>
            </a:r>
            <a:r>
              <a:rPr lang="zh-TW" altLang="en-US" smtClean="0"/>
              <a:t>，</a:t>
            </a:r>
            <a:r>
              <a:rPr lang="zh-TW" altLang="en-US"/>
              <a:t>則當前跑的距離為</a:t>
            </a:r>
            <a:r>
              <a:rPr lang="en-US" altLang="zh-TW" smtClean="0"/>
              <a:t>(t - lt) *s </a:t>
            </a:r>
            <a:r>
              <a:rPr lang="zh-TW" altLang="en-US" smtClean="0"/>
              <a:t>，</a:t>
            </a:r>
            <a:r>
              <a:rPr lang="zh-TW" altLang="en-US"/>
              <a:t>將該距離累計入總里程。</a:t>
            </a:r>
          </a:p>
          <a:p>
            <a:endParaRPr lang="zh-TW" altLang="en-US"/>
          </a:p>
        </p:txBody>
      </p:sp>
    </p:spTree>
    <p:extLst>
      <p:ext uri="{BB962C8B-B14F-4D97-AF65-F5344CB8AC3E}">
        <p14:creationId xmlns:p14="http://schemas.microsoft.com/office/powerpoint/2010/main" val="2115679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Ride to School</a:t>
            </a:r>
            <a:endParaRPr lang="zh-TW" altLang="en-US"/>
          </a:p>
        </p:txBody>
      </p:sp>
      <p:sp>
        <p:nvSpPr>
          <p:cNvPr id="3" name="Content Placeholder 2"/>
          <p:cNvSpPr>
            <a:spLocks noGrp="1"/>
          </p:cNvSpPr>
          <p:nvPr>
            <p:ph idx="1"/>
          </p:nvPr>
        </p:nvSpPr>
        <p:spPr/>
        <p:txBody>
          <a:bodyPr/>
          <a:lstStyle/>
          <a:p>
            <a:r>
              <a:rPr lang="en-US" altLang="zh-TW"/>
              <a:t>Source: ACM Beijing 2004 Preliminary</a:t>
            </a:r>
          </a:p>
          <a:p>
            <a:r>
              <a:rPr lang="en-US" altLang="zh-TW"/>
              <a:t>Online Judge: POJ 1922, ZOJ 2229</a:t>
            </a:r>
          </a:p>
          <a:p>
            <a:r>
              <a:rPr lang="en-US" altLang="zh-TW"/>
              <a:t>Problem description:</a:t>
            </a:r>
          </a:p>
          <a:p>
            <a:r>
              <a:rPr lang="en-US" altLang="zh-TW"/>
              <a:t>Students ride bikes from Wanliu to Yanyuan starting at different time with different but fixed speeds. Charley however, ride bikes in an unusual way. </a:t>
            </a:r>
            <a:r>
              <a:rPr lang="en-US" altLang="zh-TW" smtClean="0"/>
              <a:t>He stays still initially. Once </a:t>
            </a:r>
            <a:r>
              <a:rPr lang="en-US" altLang="zh-TW"/>
              <a:t>being surpassed, he would speed up to follow that surpasser.</a:t>
            </a:r>
          </a:p>
          <a:p>
            <a:r>
              <a:rPr lang="en-US" altLang="zh-TW"/>
              <a:t>Find out when Charley reaches Yanguan given all the info mentioned above.</a:t>
            </a:r>
            <a:endParaRPr lang="zh-TW" altLang="en-US"/>
          </a:p>
        </p:txBody>
      </p:sp>
    </p:spTree>
    <p:extLst>
      <p:ext uri="{BB962C8B-B14F-4D97-AF65-F5344CB8AC3E}">
        <p14:creationId xmlns:p14="http://schemas.microsoft.com/office/powerpoint/2010/main" val="3108530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Ride to </a:t>
            </a:r>
            <a:r>
              <a:rPr lang="en-US" altLang="zh-TW" smtClean="0"/>
              <a:t>School (</a:t>
            </a:r>
            <a:r>
              <a:rPr lang="zh-TW" altLang="en-US" smtClean="0"/>
              <a:t>中文翻譯</a:t>
            </a:r>
            <a:r>
              <a:rPr lang="en-US" altLang="zh-TW" smtClean="0"/>
              <a:t>)</a:t>
            </a:r>
            <a:endParaRPr lang="zh-TW" altLang="en-US"/>
          </a:p>
        </p:txBody>
      </p:sp>
      <p:sp>
        <p:nvSpPr>
          <p:cNvPr id="3" name="Content Placeholder 2"/>
          <p:cNvSpPr>
            <a:spLocks noGrp="1"/>
          </p:cNvSpPr>
          <p:nvPr>
            <p:ph idx="1"/>
          </p:nvPr>
        </p:nvSpPr>
        <p:spPr/>
        <p:txBody>
          <a:bodyPr/>
          <a:lstStyle/>
          <a:p>
            <a:r>
              <a:rPr lang="zh-TW" altLang="en-US"/>
              <a:t>北京大學的許多研究生住在萬柳校區，距離主校區燕園校區有</a:t>
            </a:r>
            <a:r>
              <a:rPr lang="en-US" altLang="zh-TW"/>
              <a:t>4.5</a:t>
            </a:r>
            <a:r>
              <a:rPr lang="zh-TW" altLang="en-US"/>
              <a:t>公里。住在萬柳的同學或者乘坐巴士，或者騎自行車去主校區上課。由於北京糟糕的交通，許多同學選擇騎自行車。</a:t>
            </a:r>
          </a:p>
          <a:p>
            <a:r>
              <a:rPr lang="zh-TW" altLang="en-US"/>
              <a:t>我們假定除了</a:t>
            </a:r>
            <a:r>
              <a:rPr lang="en-US" altLang="zh-TW"/>
              <a:t>Charley</a:t>
            </a:r>
            <a:r>
              <a:rPr lang="zh-TW" altLang="en-US"/>
              <a:t>以外，所有的同學從萬柳到燕園都是以某一個確定的速度騎自行車。</a:t>
            </a:r>
            <a:r>
              <a:rPr lang="en-US" altLang="zh-TW"/>
              <a:t>Charley</a:t>
            </a:r>
            <a:r>
              <a:rPr lang="zh-TW" altLang="en-US"/>
              <a:t>則有一個不同的騎車習慣</a:t>
            </a:r>
            <a:r>
              <a:rPr lang="en-US" altLang="zh-TW"/>
              <a:t>——</a:t>
            </a:r>
            <a:r>
              <a:rPr lang="zh-TW" altLang="en-US"/>
              <a:t>他總是要跟在另一個騎車同學的後面，以免一個人獨自騎車。當</a:t>
            </a:r>
            <a:r>
              <a:rPr lang="en-US" altLang="zh-TW"/>
              <a:t>Charley</a:t>
            </a:r>
            <a:r>
              <a:rPr lang="zh-TW" altLang="en-US"/>
              <a:t>到萬柳校區的大門口的時候，他就等待離開萬柳去燕園的同學。如果他等到這樣的同學，他就騎車跟著這位同學；如果沒有這樣的同學，他就等待去燕園的同學出現，然後騎車跟上。在從萬柳到燕園的路上，如果有騎得更快的同學超過了</a:t>
            </a:r>
            <a:r>
              <a:rPr lang="en-US" altLang="zh-TW"/>
              <a:t>Charley</a:t>
            </a:r>
            <a:r>
              <a:rPr lang="zh-TW" altLang="en-US"/>
              <a:t>，他就離開原先他跟著的同學，加速跟上騎得更快的同學。</a:t>
            </a:r>
          </a:p>
          <a:p>
            <a:r>
              <a:rPr lang="zh-TW" altLang="en-US"/>
              <a:t>假設</a:t>
            </a:r>
            <a:r>
              <a:rPr lang="en-US" altLang="zh-TW"/>
              <a:t>Charley</a:t>
            </a:r>
            <a:r>
              <a:rPr lang="zh-TW" altLang="en-US"/>
              <a:t>到萬柳校區的大門口的時間為</a:t>
            </a:r>
            <a:r>
              <a:rPr lang="en-US" altLang="zh-TW"/>
              <a:t>0</a:t>
            </a:r>
            <a:r>
              <a:rPr lang="zh-TW" altLang="en-US"/>
              <a:t>，給出其他同學離開萬柳的時間和速度，請你給出</a:t>
            </a:r>
            <a:r>
              <a:rPr lang="en-US" altLang="zh-TW"/>
              <a:t>Charley</a:t>
            </a:r>
            <a:r>
              <a:rPr lang="zh-TW" altLang="en-US"/>
              <a:t>到達燕園的時間。</a:t>
            </a:r>
          </a:p>
        </p:txBody>
      </p:sp>
    </p:spTree>
    <p:extLst>
      <p:ext uri="{BB962C8B-B14F-4D97-AF65-F5344CB8AC3E}">
        <p14:creationId xmlns:p14="http://schemas.microsoft.com/office/powerpoint/2010/main" val="3048216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Ride to School (</a:t>
            </a:r>
            <a:r>
              <a:rPr lang="zh-TW" altLang="en-US" smtClean="0"/>
              <a:t>輸入輸出</a:t>
            </a:r>
            <a:r>
              <a:rPr lang="en-US" altLang="zh-TW" smtClean="0"/>
              <a:t>)</a:t>
            </a:r>
            <a:endParaRPr lang="zh-TW" altLang="en-US"/>
          </a:p>
        </p:txBody>
      </p:sp>
      <p:sp>
        <p:nvSpPr>
          <p:cNvPr id="3" name="Content Placeholder 2"/>
          <p:cNvSpPr>
            <a:spLocks noGrp="1"/>
          </p:cNvSpPr>
          <p:nvPr>
            <p:ph idx="1"/>
          </p:nvPr>
        </p:nvSpPr>
        <p:spPr/>
        <p:txBody>
          <a:bodyPr/>
          <a:lstStyle/>
          <a:p>
            <a:r>
              <a:rPr lang="zh-TW" altLang="en-US"/>
              <a:t>輸入：</a:t>
            </a:r>
          </a:p>
          <a:p>
            <a:r>
              <a:rPr lang="zh-TW" altLang="en-US"/>
              <a:t>有幾組測試用例，每組測試用例的第一行為</a:t>
            </a:r>
            <a:r>
              <a:rPr lang="en-US" altLang="zh-TW"/>
              <a:t>N (1 ≤ N ≤ 10000)</a:t>
            </a:r>
            <a:r>
              <a:rPr lang="zh-TW" altLang="en-US"/>
              <a:t>，表示除了</a:t>
            </a:r>
            <a:r>
              <a:rPr lang="en-US" altLang="zh-TW"/>
              <a:t>Charley</a:t>
            </a:r>
            <a:r>
              <a:rPr lang="zh-TW" altLang="en-US"/>
              <a:t>外，騎車同學的數量。以</a:t>
            </a:r>
            <a:r>
              <a:rPr lang="en-US" altLang="zh-TW"/>
              <a:t>N=0</a:t>
            </a:r>
            <a:r>
              <a:rPr lang="zh-TW" altLang="en-US"/>
              <a:t>表示輸入結束。每組測試用例的第一行後面的</a:t>
            </a:r>
            <a:r>
              <a:rPr lang="en-US" altLang="zh-TW"/>
              <a:t>N</a:t>
            </a:r>
            <a:r>
              <a:rPr lang="zh-TW" altLang="en-US"/>
              <a:t>行表示</a:t>
            </a:r>
            <a:r>
              <a:rPr lang="en-US" altLang="zh-TW"/>
              <a:t>N</a:t>
            </a:r>
            <a:r>
              <a:rPr lang="zh-TW" altLang="en-US"/>
              <a:t>個騎車同學的資訊，形式為</a:t>
            </a:r>
          </a:p>
          <a:p>
            <a:r>
              <a:rPr lang="en-US" altLang="zh-TW"/>
              <a:t>Vi [</a:t>
            </a:r>
            <a:r>
              <a:rPr lang="zh-TW" altLang="en-US"/>
              <a:t>空格</a:t>
            </a:r>
            <a:r>
              <a:rPr lang="en-US" altLang="zh-TW"/>
              <a:t>] Ti</a:t>
            </a:r>
          </a:p>
          <a:p>
            <a:r>
              <a:rPr lang="en-US" altLang="zh-TW"/>
              <a:t>Vi </a:t>
            </a:r>
            <a:r>
              <a:rPr lang="zh-TW" altLang="en-US"/>
              <a:t>是一個正整數≤ </a:t>
            </a:r>
            <a:r>
              <a:rPr lang="en-US" altLang="zh-TW"/>
              <a:t>40</a:t>
            </a:r>
            <a:r>
              <a:rPr lang="zh-TW" altLang="en-US"/>
              <a:t>，表示第</a:t>
            </a:r>
            <a:r>
              <a:rPr lang="en-US" altLang="zh-TW"/>
              <a:t>i</a:t>
            </a:r>
            <a:r>
              <a:rPr lang="zh-TW" altLang="en-US"/>
              <a:t>個騎車同學的速度（</a:t>
            </a:r>
            <a:r>
              <a:rPr lang="en-US" altLang="zh-TW"/>
              <a:t>kph</a:t>
            </a:r>
            <a:r>
              <a:rPr lang="zh-TW" altLang="en-US"/>
              <a:t>，每小時公里數），</a:t>
            </a:r>
            <a:r>
              <a:rPr lang="en-US" altLang="zh-TW"/>
              <a:t>Ti </a:t>
            </a:r>
            <a:r>
              <a:rPr lang="zh-TW" altLang="en-US"/>
              <a:t>則是第</a:t>
            </a:r>
            <a:r>
              <a:rPr lang="en-US" altLang="zh-TW"/>
              <a:t>i</a:t>
            </a:r>
            <a:r>
              <a:rPr lang="zh-TW" altLang="en-US"/>
              <a:t>個騎車同學離開萬柳的時間，是一個整數，以秒為單位。在任何測試用例中總存在非負的</a:t>
            </a:r>
            <a:r>
              <a:rPr lang="en-US" altLang="zh-TW"/>
              <a:t>Ti</a:t>
            </a:r>
            <a:r>
              <a:rPr lang="zh-TW" altLang="en-US"/>
              <a:t>。</a:t>
            </a:r>
          </a:p>
          <a:p>
            <a:endParaRPr lang="zh-TW" altLang="en-US"/>
          </a:p>
          <a:p>
            <a:r>
              <a:rPr lang="zh-TW" altLang="en-US"/>
              <a:t>輸出：</a:t>
            </a:r>
          </a:p>
          <a:p>
            <a:r>
              <a:rPr lang="zh-TW" altLang="en-US"/>
              <a:t>對每個測試用例輸出一行：</a:t>
            </a:r>
            <a:r>
              <a:rPr lang="en-US" altLang="zh-TW"/>
              <a:t>Charley</a:t>
            </a:r>
            <a:r>
              <a:rPr lang="zh-TW" altLang="en-US"/>
              <a:t>到達的時間。在處理分數的時候進</a:t>
            </a:r>
            <a:r>
              <a:rPr lang="en-US" altLang="zh-TW"/>
              <a:t>1</a:t>
            </a:r>
            <a:r>
              <a:rPr lang="zh-TW" altLang="en-US"/>
              <a:t>。</a:t>
            </a:r>
          </a:p>
        </p:txBody>
      </p:sp>
    </p:spTree>
    <p:extLst>
      <p:ext uri="{BB962C8B-B14F-4D97-AF65-F5344CB8AC3E}">
        <p14:creationId xmlns:p14="http://schemas.microsoft.com/office/powerpoint/2010/main" val="1825857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Outlines for Today's Course</a:t>
            </a:r>
            <a:endParaRPr lang="zh-TW" altLang="en-US"/>
          </a:p>
        </p:txBody>
      </p:sp>
      <p:sp>
        <p:nvSpPr>
          <p:cNvPr id="3" name="Content Placeholder 2"/>
          <p:cNvSpPr>
            <a:spLocks noGrp="1"/>
          </p:cNvSpPr>
          <p:nvPr>
            <p:ph idx="1"/>
          </p:nvPr>
        </p:nvSpPr>
        <p:spPr/>
        <p:txBody>
          <a:bodyPr/>
          <a:lstStyle/>
          <a:p>
            <a:r>
              <a:rPr lang="en-US" altLang="zh-TW" smtClean="0"/>
              <a:t>C/C++ Essentials</a:t>
            </a:r>
          </a:p>
          <a:p>
            <a:r>
              <a:rPr lang="en-US" altLang="zh-TW" smtClean="0"/>
              <a:t>Brute force &amp; Simulation</a:t>
            </a:r>
          </a:p>
          <a:p>
            <a:r>
              <a:rPr lang="en-US" altLang="zh-TW"/>
              <a:t>Useful </a:t>
            </a:r>
            <a:r>
              <a:rPr lang="en-US" altLang="zh-TW" smtClean="0"/>
              <a:t>techniques</a:t>
            </a:r>
          </a:p>
          <a:p>
            <a:r>
              <a:rPr lang="en-US" altLang="zh-TW" smtClean="0"/>
              <a:t>ad hoc</a:t>
            </a:r>
          </a:p>
          <a:p>
            <a:r>
              <a:rPr lang="en-US" altLang="zh-TW" smtClean="0"/>
              <a:t>Enumeration</a:t>
            </a:r>
            <a:endParaRPr lang="zh-TW" altLang="en-US"/>
          </a:p>
        </p:txBody>
      </p:sp>
    </p:spTree>
    <p:extLst>
      <p:ext uri="{BB962C8B-B14F-4D97-AF65-F5344CB8AC3E}">
        <p14:creationId xmlns:p14="http://schemas.microsoft.com/office/powerpoint/2010/main" val="1866259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Ride to School (Solution Thought Process)</a:t>
            </a:r>
            <a:endParaRPr lang="zh-TW" altLang="en-US"/>
          </a:p>
        </p:txBody>
      </p:sp>
      <p:sp>
        <p:nvSpPr>
          <p:cNvPr id="3" name="Content Placeholder 2"/>
          <p:cNvSpPr>
            <a:spLocks noGrp="1"/>
          </p:cNvSpPr>
          <p:nvPr>
            <p:ph idx="1"/>
          </p:nvPr>
        </p:nvSpPr>
        <p:spPr/>
        <p:txBody>
          <a:bodyPr/>
          <a:lstStyle/>
          <a:p>
            <a:r>
              <a:rPr lang="en-US" altLang="zh-TW" smtClean="0"/>
              <a:t>You could just simulate accordingly, but …</a:t>
            </a:r>
          </a:p>
          <a:p>
            <a:r>
              <a:rPr lang="en-US" altLang="zh-TW" smtClean="0"/>
              <a:t>Take a second look. </a:t>
            </a:r>
          </a:p>
          <a:p>
            <a:r>
              <a:rPr lang="en-US" altLang="zh-TW"/>
              <a:t>Imagine yourself as </a:t>
            </a:r>
            <a:r>
              <a:rPr lang="en-US" altLang="zh-TW" smtClean="0"/>
              <a:t>Charley (Hi Charley</a:t>
            </a:r>
            <a:r>
              <a:rPr lang="zh-TW" altLang="en-US" smtClean="0"/>
              <a:t> </a:t>
            </a:r>
            <a:r>
              <a:rPr lang="en-US" altLang="zh-TW" smtClean="0"/>
              <a:t>!), you're currently riding the bike at some speed. When you get surpassed (note that this only happens during the way), you would follow that rider who surpassed you. This essentially turns you into that rider. Repeat this thought process again when you get surpassed by another rider. You will realize, in the end, you will become the earliest rider to arrive at Yanyuan.</a:t>
            </a:r>
          </a:p>
          <a:p>
            <a:r>
              <a:rPr lang="en-US" altLang="zh-TW" smtClean="0"/>
              <a:t>The problem becomes easy once you've realized this, but note that there is a pitfall: Only consider the riders who start later than you. (ie. ignore riders who start at negative seconds)</a:t>
            </a:r>
            <a:endParaRPr lang="zh-TW" altLang="en-US"/>
          </a:p>
        </p:txBody>
      </p:sp>
    </p:spTree>
    <p:extLst>
      <p:ext uri="{BB962C8B-B14F-4D97-AF65-F5344CB8AC3E}">
        <p14:creationId xmlns:p14="http://schemas.microsoft.com/office/powerpoint/2010/main" val="1606343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Ride to School (</a:t>
            </a:r>
            <a:r>
              <a:rPr lang="zh-TW" altLang="en-US" smtClean="0"/>
              <a:t>題目解析</a:t>
            </a:r>
            <a:r>
              <a:rPr lang="en-US" altLang="zh-TW" smtClean="0"/>
              <a:t>)</a:t>
            </a:r>
            <a:endParaRPr lang="zh-TW" altLang="en-US"/>
          </a:p>
        </p:txBody>
      </p:sp>
      <p:sp>
        <p:nvSpPr>
          <p:cNvPr id="3" name="Content Placeholder 2"/>
          <p:cNvSpPr>
            <a:spLocks noGrp="1"/>
          </p:cNvSpPr>
          <p:nvPr>
            <p:ph idx="1"/>
          </p:nvPr>
        </p:nvSpPr>
        <p:spPr/>
        <p:txBody>
          <a:bodyPr/>
          <a:lstStyle/>
          <a:p>
            <a:r>
              <a:rPr lang="zh-TW" altLang="en-US"/>
              <a:t>本題沒有數學公式和規律，通過直譯模擬每個同學去往燕園校區的情景，得出</a:t>
            </a:r>
            <a:r>
              <a:rPr lang="en-US" altLang="zh-TW"/>
              <a:t>Charley</a:t>
            </a:r>
            <a:r>
              <a:rPr lang="zh-TW" altLang="en-US"/>
              <a:t>從萬柳校區到燕園校區的時間。所以對每組測試資料，從</a:t>
            </a:r>
            <a:r>
              <a:rPr lang="en-US" altLang="zh-TW"/>
              <a:t>Charley</a:t>
            </a:r>
            <a:r>
              <a:rPr lang="zh-TW" altLang="en-US"/>
              <a:t>到萬柳校區的大門的時間</a:t>
            </a:r>
            <a:r>
              <a:rPr lang="en-US" altLang="zh-TW"/>
              <a:t>0</a:t>
            </a:r>
            <a:r>
              <a:rPr lang="zh-TW" altLang="en-US"/>
              <a:t>開始計時，求出每個同學到達燕園校區所用的時間，最少的時間就是</a:t>
            </a:r>
            <a:r>
              <a:rPr lang="en-US" altLang="zh-TW"/>
              <a:t>Charley</a:t>
            </a:r>
            <a:r>
              <a:rPr lang="zh-TW" altLang="en-US"/>
              <a:t>從萬柳校區的大門到燕園校區的時間</a:t>
            </a:r>
            <a:r>
              <a:rPr lang="zh-TW" altLang="en-US" smtClean="0"/>
              <a:t>。</a:t>
            </a:r>
            <a:endParaRPr lang="en-US" altLang="zh-TW" smtClean="0"/>
          </a:p>
          <a:p>
            <a:r>
              <a:rPr lang="zh-TW" altLang="en-US" smtClean="0"/>
              <a:t>設前</a:t>
            </a:r>
            <a:r>
              <a:rPr lang="en-US" altLang="zh-TW"/>
              <a:t>i-1</a:t>
            </a:r>
            <a:r>
              <a:rPr lang="zh-TW" altLang="en-US"/>
              <a:t>同學中最早到達燕園校區的時間為</a:t>
            </a:r>
            <a:r>
              <a:rPr lang="en-US" altLang="zh-TW"/>
              <a:t>min</a:t>
            </a:r>
            <a:r>
              <a:rPr lang="zh-TW" altLang="en-US"/>
              <a:t>；第</a:t>
            </a:r>
            <a:r>
              <a:rPr lang="en-US" altLang="zh-TW"/>
              <a:t>i</a:t>
            </a:r>
            <a:r>
              <a:rPr lang="zh-TW" altLang="en-US"/>
              <a:t>個同學的車速為</a:t>
            </a:r>
            <a:r>
              <a:rPr lang="en-US" altLang="zh-TW"/>
              <a:t>v</a:t>
            </a:r>
            <a:r>
              <a:rPr lang="zh-TW" altLang="en-US"/>
              <a:t>，離開萬柳校區的時間為</a:t>
            </a:r>
            <a:r>
              <a:rPr lang="en-US" altLang="zh-TW"/>
              <a:t>t</a:t>
            </a:r>
            <a:r>
              <a:rPr lang="zh-TW" altLang="en-US"/>
              <a:t>，即該同學到達燕園校區的時間</a:t>
            </a:r>
            <a:r>
              <a:rPr lang="en-US" altLang="zh-TW"/>
              <a:t>x=t+ 4.5*3600/v</a:t>
            </a:r>
            <a:r>
              <a:rPr lang="zh-TW" altLang="en-US"/>
              <a:t>。若</a:t>
            </a:r>
            <a:r>
              <a:rPr lang="en-US" altLang="zh-TW"/>
              <a:t>x&lt;min</a:t>
            </a:r>
            <a:r>
              <a:rPr lang="zh-TW" altLang="en-US"/>
              <a:t>，則調整</a:t>
            </a:r>
            <a:r>
              <a:rPr lang="en-US" altLang="zh-TW"/>
              <a:t>min</a:t>
            </a:r>
            <a:r>
              <a:rPr lang="zh-TW" altLang="en-US"/>
              <a:t>為</a:t>
            </a:r>
            <a:r>
              <a:rPr lang="en-US" altLang="zh-TW"/>
              <a:t>x</a:t>
            </a:r>
            <a:r>
              <a:rPr lang="zh-TW" altLang="en-US"/>
              <a:t>。顯然，按照這一方法依次計算所有同學的到達時間，最後得出的</a:t>
            </a:r>
            <a:r>
              <a:rPr lang="en-US" altLang="zh-TW"/>
              <a:t>min</a:t>
            </a:r>
            <a:r>
              <a:rPr lang="zh-TW" altLang="en-US"/>
              <a:t>即為</a:t>
            </a:r>
            <a:r>
              <a:rPr lang="en-US" altLang="zh-TW"/>
              <a:t>Charley</a:t>
            </a:r>
            <a:r>
              <a:rPr lang="zh-TW" altLang="en-US"/>
              <a:t>到達的時間。</a:t>
            </a:r>
          </a:p>
        </p:txBody>
      </p:sp>
    </p:spTree>
    <p:extLst>
      <p:ext uri="{BB962C8B-B14F-4D97-AF65-F5344CB8AC3E}">
        <p14:creationId xmlns:p14="http://schemas.microsoft.com/office/powerpoint/2010/main" val="4156505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篩選法模擬</a:t>
            </a:r>
          </a:p>
        </p:txBody>
      </p:sp>
      <p:sp>
        <p:nvSpPr>
          <p:cNvPr id="3" name="Content Placeholder 2"/>
          <p:cNvSpPr>
            <a:spLocks noGrp="1"/>
          </p:cNvSpPr>
          <p:nvPr>
            <p:ph idx="1"/>
          </p:nvPr>
        </p:nvSpPr>
        <p:spPr>
          <a:xfrm>
            <a:off x="457201" y="2142068"/>
            <a:ext cx="4992130" cy="3649133"/>
          </a:xfrm>
        </p:spPr>
        <p:txBody>
          <a:bodyPr/>
          <a:lstStyle/>
          <a:p>
            <a:r>
              <a:rPr lang="zh-TW" altLang="en-US"/>
              <a:t>模擬過程中可能產生的所有解組成一個篩。篩選法模擬即先從題意中找出約束條件，然後將篩中的每一個可能解放到約束條件的篩檢程式上，一次一次地將不符合條件的解過濾掉，最後沉澱在篩中的即為問題的解</a:t>
            </a:r>
            <a:r>
              <a:rPr lang="zh-TW" altLang="en-US" smtClean="0"/>
              <a:t>。</a:t>
            </a:r>
            <a:endParaRPr lang="en-US" altLang="zh-TW" smtClean="0"/>
          </a:p>
          <a:p>
            <a:endParaRPr lang="en-US" altLang="zh-TW"/>
          </a:p>
          <a:p>
            <a:r>
              <a:rPr lang="en-US" altLang="zh-TW" smtClean="0"/>
              <a:t>(</a:t>
            </a:r>
            <a:r>
              <a:rPr lang="zh-TW" altLang="en-US" smtClean="0"/>
              <a:t>編按</a:t>
            </a:r>
            <a:r>
              <a:rPr lang="en-US" altLang="zh-TW" smtClean="0"/>
              <a:t>)</a:t>
            </a:r>
            <a:r>
              <a:rPr lang="zh-TW" altLang="en-US" smtClean="0"/>
              <a:t> 白話點講就是，題目對於答案可能有很多條件必須要逐一檢查；如果過程中全部條件都符合的話，那這就是一組可行的解答。</a:t>
            </a:r>
            <a:endParaRPr lang="zh-TW" altLang="en-US"/>
          </a:p>
        </p:txBody>
      </p:sp>
      <p:sp>
        <p:nvSpPr>
          <p:cNvPr id="4" name="Flowchart: Alternate Process 3"/>
          <p:cNvSpPr/>
          <p:nvPr/>
        </p:nvSpPr>
        <p:spPr>
          <a:xfrm>
            <a:off x="6271052" y="609601"/>
            <a:ext cx="1482810" cy="7620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mtClean="0"/>
              <a:t>好餐廳</a:t>
            </a:r>
            <a:r>
              <a:rPr lang="en-US" altLang="zh-TW" smtClean="0"/>
              <a:t>?</a:t>
            </a:r>
            <a:endParaRPr lang="zh-TW" altLang="en-US"/>
          </a:p>
        </p:txBody>
      </p:sp>
      <p:sp>
        <p:nvSpPr>
          <p:cNvPr id="5" name="Flowchart: Decision 4"/>
          <p:cNvSpPr/>
          <p:nvPr/>
        </p:nvSpPr>
        <p:spPr>
          <a:xfrm>
            <a:off x="5795316" y="1737051"/>
            <a:ext cx="2434281" cy="1025610"/>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mtClean="0"/>
              <a:t>食物好吃</a:t>
            </a:r>
            <a:r>
              <a:rPr lang="en-US" altLang="zh-TW" smtClean="0"/>
              <a:t>?</a:t>
            </a:r>
            <a:endParaRPr lang="zh-TW" altLang="en-US"/>
          </a:p>
        </p:txBody>
      </p:sp>
      <p:sp>
        <p:nvSpPr>
          <p:cNvPr id="6" name="Flowchart: Decision 5"/>
          <p:cNvSpPr/>
          <p:nvPr/>
        </p:nvSpPr>
        <p:spPr>
          <a:xfrm>
            <a:off x="5795313" y="3048236"/>
            <a:ext cx="2434284" cy="1025610"/>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mtClean="0"/>
              <a:t>氣氛佳</a:t>
            </a:r>
            <a:r>
              <a:rPr lang="en-US" altLang="zh-TW" smtClean="0"/>
              <a:t>?</a:t>
            </a:r>
            <a:endParaRPr lang="zh-TW" altLang="en-US"/>
          </a:p>
        </p:txBody>
      </p:sp>
      <p:sp>
        <p:nvSpPr>
          <p:cNvPr id="7" name="Flowchart: Decision 6"/>
          <p:cNvSpPr/>
          <p:nvPr/>
        </p:nvSpPr>
        <p:spPr>
          <a:xfrm>
            <a:off x="5795316" y="4374067"/>
            <a:ext cx="2440465" cy="1025610"/>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a:t>服</a:t>
            </a:r>
            <a:r>
              <a:rPr lang="zh-TW" altLang="en-US" smtClean="0"/>
              <a:t>務親</a:t>
            </a:r>
            <a:r>
              <a:rPr lang="zh-TW" altLang="en-US"/>
              <a:t>切</a:t>
            </a:r>
            <a:r>
              <a:rPr lang="en-US" altLang="zh-TW" smtClean="0"/>
              <a:t>?</a:t>
            </a:r>
            <a:endParaRPr lang="zh-TW" altLang="en-US"/>
          </a:p>
        </p:txBody>
      </p:sp>
      <p:cxnSp>
        <p:nvCxnSpPr>
          <p:cNvPr id="9" name="Straight Arrow Connector 8"/>
          <p:cNvCxnSpPr>
            <a:stCxn id="4" idx="2"/>
            <a:endCxn id="5" idx="0"/>
          </p:cNvCxnSpPr>
          <p:nvPr/>
        </p:nvCxnSpPr>
        <p:spPr>
          <a:xfrm>
            <a:off x="7012457" y="1371601"/>
            <a:ext cx="0" cy="3654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a:off x="7012455" y="4073846"/>
            <a:ext cx="3094" cy="3002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a:endCxn id="6" idx="0"/>
          </p:cNvCxnSpPr>
          <p:nvPr/>
        </p:nvCxnSpPr>
        <p:spPr>
          <a:xfrm flipH="1">
            <a:off x="7012455" y="2762661"/>
            <a:ext cx="2" cy="2855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011558" y="5750013"/>
            <a:ext cx="2001794" cy="8073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mtClean="0"/>
              <a:t>摁 </a:t>
            </a:r>
            <a:r>
              <a:rPr lang="en-US" altLang="zh-TW" smtClean="0"/>
              <a:t>!</a:t>
            </a:r>
            <a:r>
              <a:rPr lang="zh-TW" altLang="en-US" smtClean="0"/>
              <a:t> 是間好餐廳 </a:t>
            </a:r>
            <a:r>
              <a:rPr lang="en-US" altLang="zh-TW" smtClean="0"/>
              <a:t>!</a:t>
            </a:r>
            <a:endParaRPr lang="zh-TW" altLang="en-US"/>
          </a:p>
        </p:txBody>
      </p:sp>
      <p:cxnSp>
        <p:nvCxnSpPr>
          <p:cNvPr id="29" name="Straight Arrow Connector 28"/>
          <p:cNvCxnSpPr>
            <a:stCxn id="7" idx="2"/>
            <a:endCxn id="28" idx="0"/>
          </p:cNvCxnSpPr>
          <p:nvPr/>
        </p:nvCxnSpPr>
        <p:spPr>
          <a:xfrm flipH="1">
            <a:off x="7012455" y="5399677"/>
            <a:ext cx="3094" cy="3503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955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Logical Errors</a:t>
            </a:r>
            <a:endParaRPr lang="zh-TW" altLang="en-US"/>
          </a:p>
        </p:txBody>
      </p:sp>
      <p:sp>
        <p:nvSpPr>
          <p:cNvPr id="3" name="Content Placeholder 2"/>
          <p:cNvSpPr>
            <a:spLocks noGrp="1"/>
          </p:cNvSpPr>
          <p:nvPr>
            <p:ph idx="1"/>
          </p:nvPr>
        </p:nvSpPr>
        <p:spPr>
          <a:xfrm>
            <a:off x="457200" y="2142069"/>
            <a:ext cx="7772400" cy="2059228"/>
          </a:xfrm>
        </p:spPr>
        <p:txBody>
          <a:bodyPr anchor="t"/>
          <a:lstStyle/>
          <a:p>
            <a:r>
              <a:rPr lang="zh-TW" altLang="en-US" smtClean="0"/>
              <a:t>假設我用這樣的邏輯去判斷一道菜是美食還是餿食 </a:t>
            </a:r>
            <a:r>
              <a:rPr lang="en-US" altLang="zh-TW" smtClean="0"/>
              <a:t>(?</a:t>
            </a:r>
          </a:p>
          <a:p>
            <a:r>
              <a:rPr lang="en-US" altLang="zh-TW" smtClean="0"/>
              <a:t>1.</a:t>
            </a:r>
            <a:r>
              <a:rPr lang="zh-TW" altLang="en-US" smtClean="0"/>
              <a:t> 如果味道好吃，我就說這是美食</a:t>
            </a:r>
            <a:endParaRPr lang="en-US" altLang="zh-TW" smtClean="0"/>
          </a:p>
          <a:p>
            <a:r>
              <a:rPr lang="en-US" altLang="zh-TW" smtClean="0"/>
              <a:t>2.</a:t>
            </a:r>
            <a:r>
              <a:rPr lang="zh-TW" altLang="en-US" smtClean="0"/>
              <a:t> 如果味道難吃，或是聞起來很臭，我就說這是餿食</a:t>
            </a:r>
            <a:endParaRPr lang="en-US" altLang="zh-TW" smtClean="0"/>
          </a:p>
          <a:p>
            <a:endParaRPr lang="en-US" altLang="zh-TW"/>
          </a:p>
          <a:p>
            <a:r>
              <a:rPr lang="zh-TW" altLang="en-US" smtClean="0"/>
              <a:t>判斷餿食</a:t>
            </a:r>
            <a:r>
              <a:rPr lang="en-US" altLang="zh-TW" smtClean="0"/>
              <a:t>?</a:t>
            </a:r>
          </a:p>
        </p:txBody>
      </p:sp>
      <p:sp>
        <p:nvSpPr>
          <p:cNvPr id="4" name="TextBox 3"/>
          <p:cNvSpPr txBox="1"/>
          <p:nvPr/>
        </p:nvSpPr>
        <p:spPr>
          <a:xfrm>
            <a:off x="683741" y="5002431"/>
            <a:ext cx="3576620" cy="369332"/>
          </a:xfrm>
          <a:prstGeom prst="rect">
            <a:avLst/>
          </a:prstGeom>
          <a:noFill/>
        </p:spPr>
        <p:txBody>
          <a:bodyPr wrap="none" rtlCol="0">
            <a:spAutoFit/>
          </a:bodyPr>
          <a:lstStyle/>
          <a:p>
            <a:r>
              <a:rPr lang="zh-TW" altLang="en-US" smtClean="0">
                <a:solidFill>
                  <a:srgbClr val="FFC000"/>
                </a:solidFill>
              </a:rPr>
              <a:t>如果味道好吃、但聞起來很臭呢 </a:t>
            </a:r>
            <a:r>
              <a:rPr lang="en-US" altLang="zh-TW" smtClean="0">
                <a:solidFill>
                  <a:srgbClr val="FFC000"/>
                </a:solidFill>
              </a:rPr>
              <a:t>?</a:t>
            </a:r>
            <a:endParaRPr lang="zh-TW" altLang="en-US">
              <a:solidFill>
                <a:srgbClr val="FFC000"/>
              </a:solidFill>
            </a:endParaRPr>
          </a:p>
        </p:txBody>
      </p:sp>
      <p:sp>
        <p:nvSpPr>
          <p:cNvPr id="5" name="TextBox 4"/>
          <p:cNvSpPr txBox="1"/>
          <p:nvPr/>
        </p:nvSpPr>
        <p:spPr>
          <a:xfrm>
            <a:off x="683741" y="5494638"/>
            <a:ext cx="4381328" cy="369332"/>
          </a:xfrm>
          <a:prstGeom prst="rect">
            <a:avLst/>
          </a:prstGeom>
          <a:noFill/>
        </p:spPr>
        <p:txBody>
          <a:bodyPr wrap="none" rtlCol="0">
            <a:spAutoFit/>
          </a:bodyPr>
          <a:lstStyle/>
          <a:p>
            <a:r>
              <a:rPr lang="en-US" altLang="zh-TW" smtClean="0">
                <a:solidFill>
                  <a:srgbClr val="FFC000"/>
                </a:solidFill>
              </a:rPr>
              <a:t>if (</a:t>
            </a:r>
            <a:r>
              <a:rPr lang="zh-TW" altLang="en-US" smtClean="0">
                <a:solidFill>
                  <a:srgbClr val="FFC000"/>
                </a:solidFill>
              </a:rPr>
              <a:t>味道難吃 </a:t>
            </a:r>
            <a:r>
              <a:rPr lang="en-US" altLang="zh-TW" smtClean="0">
                <a:solidFill>
                  <a:srgbClr val="FFC000"/>
                </a:solidFill>
              </a:rPr>
              <a:t>||</a:t>
            </a:r>
            <a:r>
              <a:rPr lang="zh-TW" altLang="en-US" smtClean="0">
                <a:solidFill>
                  <a:srgbClr val="FFC000"/>
                </a:solidFill>
              </a:rPr>
              <a:t> </a:t>
            </a:r>
            <a:r>
              <a:rPr lang="en-US" altLang="zh-TW" smtClean="0">
                <a:solidFill>
                  <a:srgbClr val="FFC000"/>
                </a:solidFill>
              </a:rPr>
              <a:t>(</a:t>
            </a:r>
            <a:r>
              <a:rPr lang="zh-TW" altLang="en-US" smtClean="0">
                <a:solidFill>
                  <a:srgbClr val="FFC000"/>
                </a:solidFill>
              </a:rPr>
              <a:t>味道難吃 </a:t>
            </a:r>
            <a:r>
              <a:rPr lang="en-US" altLang="zh-TW" smtClean="0">
                <a:solidFill>
                  <a:srgbClr val="FFC000"/>
                </a:solidFill>
              </a:rPr>
              <a:t>&amp;&amp;</a:t>
            </a:r>
            <a:r>
              <a:rPr lang="zh-TW" altLang="en-US" smtClean="0">
                <a:solidFill>
                  <a:srgbClr val="FFC000"/>
                </a:solidFill>
              </a:rPr>
              <a:t> 聞起來很臭</a:t>
            </a:r>
            <a:r>
              <a:rPr lang="en-US" altLang="zh-TW" smtClean="0">
                <a:solidFill>
                  <a:srgbClr val="FFC000"/>
                </a:solidFill>
              </a:rPr>
              <a:t>))</a:t>
            </a:r>
            <a:endParaRPr lang="zh-TW" altLang="en-US">
              <a:solidFill>
                <a:srgbClr val="FFC000"/>
              </a:solidFill>
            </a:endParaRPr>
          </a:p>
        </p:txBody>
      </p:sp>
      <p:sp>
        <p:nvSpPr>
          <p:cNvPr id="6" name="TextBox 5"/>
          <p:cNvSpPr txBox="1"/>
          <p:nvPr/>
        </p:nvSpPr>
        <p:spPr>
          <a:xfrm>
            <a:off x="683741" y="4201297"/>
            <a:ext cx="3674076" cy="923330"/>
          </a:xfrm>
          <a:prstGeom prst="rect">
            <a:avLst/>
          </a:prstGeom>
          <a:noFill/>
        </p:spPr>
        <p:txBody>
          <a:bodyPr wrap="square" rtlCol="0">
            <a:spAutoFit/>
          </a:bodyPr>
          <a:lstStyle/>
          <a:p>
            <a:r>
              <a:rPr lang="en-US" altLang="zh-TW"/>
              <a:t>if (</a:t>
            </a:r>
            <a:r>
              <a:rPr lang="zh-TW" altLang="en-US"/>
              <a:t>味道難吃 </a:t>
            </a:r>
            <a:r>
              <a:rPr lang="en-US" altLang="zh-TW"/>
              <a:t>|| </a:t>
            </a:r>
            <a:r>
              <a:rPr lang="zh-TW" altLang="en-US"/>
              <a:t>聞起來很臭</a:t>
            </a:r>
            <a:r>
              <a:rPr lang="en-US" altLang="zh-TW"/>
              <a:t>)</a:t>
            </a:r>
            <a:br>
              <a:rPr lang="en-US" altLang="zh-TW"/>
            </a:br>
            <a:r>
              <a:rPr lang="zh-TW" altLang="en-US"/>
              <a:t>　　這道菜 </a:t>
            </a:r>
            <a:r>
              <a:rPr lang="en-US" altLang="zh-TW"/>
              <a:t>=</a:t>
            </a:r>
            <a:r>
              <a:rPr lang="zh-TW" altLang="en-US"/>
              <a:t> 餿食</a:t>
            </a:r>
            <a:r>
              <a:rPr lang="en-US" altLang="zh-TW"/>
              <a:t>;</a:t>
            </a:r>
          </a:p>
          <a:p>
            <a:endParaRPr lang="zh-TW" altLang="en-US"/>
          </a:p>
        </p:txBody>
      </p:sp>
    </p:spTree>
    <p:extLst>
      <p:ext uri="{BB962C8B-B14F-4D97-AF65-F5344CB8AC3E}">
        <p14:creationId xmlns:p14="http://schemas.microsoft.com/office/powerpoint/2010/main" val="152072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The </a:t>
            </a:r>
            <a:r>
              <a:rPr lang="en-US" altLang="zh-TW" smtClean="0"/>
              <a:t>Game</a:t>
            </a:r>
            <a:endParaRPr lang="zh-TW" altLang="en-US"/>
          </a:p>
        </p:txBody>
      </p:sp>
      <p:sp>
        <p:nvSpPr>
          <p:cNvPr id="3" name="Content Placeholder 2"/>
          <p:cNvSpPr>
            <a:spLocks noGrp="1"/>
          </p:cNvSpPr>
          <p:nvPr>
            <p:ph idx="1"/>
          </p:nvPr>
        </p:nvSpPr>
        <p:spPr/>
        <p:txBody>
          <a:bodyPr/>
          <a:lstStyle/>
          <a:p>
            <a:r>
              <a:rPr lang="en-US" altLang="zh-TW" smtClean="0"/>
              <a:t>Source</a:t>
            </a:r>
            <a:r>
              <a:rPr lang="en-US" altLang="zh-TW"/>
              <a:t>: ACM Tehran Sharif 2004 Preliminary</a:t>
            </a:r>
          </a:p>
          <a:p>
            <a:r>
              <a:rPr lang="en-US" altLang="zh-TW"/>
              <a:t>Online Judge: POJ 1970, ZOJ 2495</a:t>
            </a:r>
          </a:p>
          <a:p>
            <a:r>
              <a:rPr lang="en-US" altLang="zh-TW"/>
              <a:t>Problem description: Given a Connect5 board. Determine the state.</a:t>
            </a:r>
            <a:endParaRPr lang="zh-TW" altLang="en-US"/>
          </a:p>
        </p:txBody>
      </p:sp>
    </p:spTree>
    <p:extLst>
      <p:ext uri="{BB962C8B-B14F-4D97-AF65-F5344CB8AC3E}">
        <p14:creationId xmlns:p14="http://schemas.microsoft.com/office/powerpoint/2010/main" val="424187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The Game (</a:t>
            </a:r>
            <a:r>
              <a:rPr lang="zh-TW" altLang="en-US" smtClean="0"/>
              <a:t>中文翻譯</a:t>
            </a:r>
            <a:r>
              <a:rPr lang="en-US" altLang="zh-TW" smtClean="0"/>
              <a:t>)</a:t>
            </a:r>
            <a:endParaRPr lang="zh-TW" altLang="en-US"/>
          </a:p>
        </p:txBody>
      </p:sp>
      <p:sp>
        <p:nvSpPr>
          <p:cNvPr id="3" name="Content Placeholder 2"/>
          <p:cNvSpPr>
            <a:spLocks noGrp="1"/>
          </p:cNvSpPr>
          <p:nvPr>
            <p:ph idx="1"/>
          </p:nvPr>
        </p:nvSpPr>
        <p:spPr>
          <a:xfrm>
            <a:off x="457200" y="2142068"/>
            <a:ext cx="7772400" cy="3838602"/>
          </a:xfrm>
        </p:spPr>
        <p:txBody>
          <a:bodyPr anchor="t"/>
          <a:lstStyle/>
          <a:p>
            <a:r>
              <a:rPr lang="zh-TW" altLang="en-US"/>
              <a:t>五子棋遊戲是由兩名玩家在一個</a:t>
            </a:r>
            <a:r>
              <a:rPr lang="en-US" altLang="zh-TW"/>
              <a:t>19*19</a:t>
            </a:r>
            <a:r>
              <a:rPr lang="zh-TW" altLang="en-US"/>
              <a:t>的棋盤上玩的遊戲。一名玩家執黑，另一名玩家執白。遊戲開始時棋盤為空，兩名玩家交替放置黑色棋子和白色棋子。執黑者先走。棋盤上有</a:t>
            </a:r>
            <a:r>
              <a:rPr lang="en-US" altLang="zh-TW"/>
              <a:t>19</a:t>
            </a:r>
            <a:r>
              <a:rPr lang="zh-TW" altLang="en-US"/>
              <a:t>條水平線和</a:t>
            </a:r>
            <a:r>
              <a:rPr lang="en-US" altLang="zh-TW"/>
              <a:t>19</a:t>
            </a:r>
            <a:r>
              <a:rPr lang="zh-TW" altLang="en-US"/>
              <a:t>條垂直線，棋子放置在直線的交點上。</a:t>
            </a:r>
          </a:p>
          <a:p>
            <a:r>
              <a:rPr lang="zh-TW" altLang="en-US"/>
              <a:t>水平線從上到下標記為</a:t>
            </a:r>
            <a:r>
              <a:rPr lang="en-US" altLang="zh-TW"/>
              <a:t>1</a:t>
            </a:r>
            <a:r>
              <a:rPr lang="zh-TW" altLang="en-US"/>
              <a:t>，</a:t>
            </a:r>
            <a:r>
              <a:rPr lang="en-US" altLang="zh-TW"/>
              <a:t>2</a:t>
            </a:r>
            <a:r>
              <a:rPr lang="zh-TW" altLang="en-US"/>
              <a:t>，</a:t>
            </a:r>
            <a:r>
              <a:rPr lang="en-US" altLang="zh-TW"/>
              <a:t>...</a:t>
            </a:r>
            <a:r>
              <a:rPr lang="zh-TW" altLang="en-US"/>
              <a:t>，</a:t>
            </a:r>
            <a:r>
              <a:rPr lang="en-US" altLang="zh-TW"/>
              <a:t>19</a:t>
            </a:r>
            <a:r>
              <a:rPr lang="zh-TW" altLang="en-US"/>
              <a:t>，垂直線從左至右標記為</a:t>
            </a:r>
            <a:r>
              <a:rPr lang="en-US" altLang="zh-TW"/>
              <a:t>1</a:t>
            </a:r>
            <a:r>
              <a:rPr lang="zh-TW" altLang="en-US"/>
              <a:t>，</a:t>
            </a:r>
            <a:r>
              <a:rPr lang="en-US" altLang="zh-TW"/>
              <a:t>2</a:t>
            </a:r>
            <a:r>
              <a:rPr lang="zh-TW" altLang="en-US"/>
              <a:t>，</a:t>
            </a:r>
            <a:r>
              <a:rPr lang="en-US" altLang="zh-TW"/>
              <a:t>...</a:t>
            </a:r>
            <a:r>
              <a:rPr lang="zh-TW" altLang="en-US"/>
              <a:t>，</a:t>
            </a:r>
            <a:r>
              <a:rPr lang="en-US" altLang="zh-TW"/>
              <a:t>19</a:t>
            </a:r>
            <a:r>
              <a:rPr lang="zh-TW" altLang="en-US" smtClean="0"/>
              <a:t>。</a:t>
            </a:r>
            <a:endParaRPr lang="en-US" altLang="zh-TW" smtClean="0"/>
          </a:p>
          <a:p>
            <a:r>
              <a:rPr lang="zh-TW" altLang="en-US"/>
              <a:t>這一遊戲的目標是把</a:t>
            </a:r>
            <a:r>
              <a:rPr lang="en-US" altLang="zh-TW"/>
              <a:t>5</a:t>
            </a:r>
            <a:r>
              <a:rPr lang="zh-TW" altLang="en-US"/>
              <a:t>個相同顏色的棋子沿水準，垂直或對角線連續放置。所以，在圖中執黑的一方獲勝。但是，如果一個玩家將超過五個相同顏色的棋子連續放置，也不能判贏。</a:t>
            </a:r>
          </a:p>
          <a:p>
            <a:r>
              <a:rPr lang="zh-TW" altLang="en-US"/>
              <a:t>基於這一遊戲的棋盤情況，請您寫一個程式，確定是白方贏了比賽，還是黑方贏了比賽，或者是還沒有一方贏了比賽。輸入資料保證不可能出現黑方和白方都贏的情況，也沒有白方或黑方在多處獲勝的情況</a:t>
            </a:r>
            <a:r>
              <a:rPr lang="zh-TW" altLang="en-US" smtClean="0"/>
              <a:t>。</a:t>
            </a:r>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959" y="203229"/>
            <a:ext cx="2107924" cy="193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224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The Game (</a:t>
            </a:r>
            <a:r>
              <a:rPr lang="zh-TW" altLang="en-US" smtClean="0"/>
              <a:t>輸入輸出</a:t>
            </a:r>
            <a:r>
              <a:rPr lang="en-US" altLang="zh-TW" smtClean="0"/>
              <a:t>)</a:t>
            </a:r>
            <a:endParaRPr lang="zh-TW" altLang="en-US"/>
          </a:p>
        </p:txBody>
      </p:sp>
      <p:sp>
        <p:nvSpPr>
          <p:cNvPr id="3" name="Content Placeholder 2"/>
          <p:cNvSpPr>
            <a:spLocks noGrp="1"/>
          </p:cNvSpPr>
          <p:nvPr>
            <p:ph idx="1"/>
          </p:nvPr>
        </p:nvSpPr>
        <p:spPr/>
        <p:txBody>
          <a:bodyPr/>
          <a:lstStyle/>
          <a:p>
            <a:r>
              <a:rPr lang="zh-TW" altLang="en-US"/>
              <a:t>輸入：</a:t>
            </a:r>
          </a:p>
          <a:p>
            <a:r>
              <a:rPr lang="zh-TW" altLang="en-US"/>
              <a:t>輸入的第一行包含一個整數</a:t>
            </a:r>
            <a:r>
              <a:rPr lang="en-US" altLang="zh-TW"/>
              <a:t>t (1≤t≤11)</a:t>
            </a:r>
            <a:r>
              <a:rPr lang="zh-TW" altLang="en-US"/>
              <a:t>，表示測試用例的數目。接下來給出每個測試用例，每個測試用例</a:t>
            </a:r>
            <a:r>
              <a:rPr lang="en-US" altLang="zh-TW"/>
              <a:t>19</a:t>
            </a:r>
            <a:r>
              <a:rPr lang="zh-TW" altLang="en-US"/>
              <a:t>行，每行</a:t>
            </a:r>
            <a:r>
              <a:rPr lang="en-US" altLang="zh-TW"/>
              <a:t>19</a:t>
            </a:r>
            <a:r>
              <a:rPr lang="zh-TW" altLang="en-US"/>
              <a:t>個數，黑棋子標識為</a:t>
            </a:r>
            <a:r>
              <a:rPr lang="en-US" altLang="zh-TW"/>
              <a:t>1</a:t>
            </a:r>
            <a:r>
              <a:rPr lang="zh-TW" altLang="en-US"/>
              <a:t>，白棋子標識為</a:t>
            </a:r>
            <a:r>
              <a:rPr lang="en-US" altLang="zh-TW"/>
              <a:t>2</a:t>
            </a:r>
            <a:r>
              <a:rPr lang="zh-TW" altLang="en-US"/>
              <a:t>，沒有放置棋子則標識為</a:t>
            </a:r>
            <a:r>
              <a:rPr lang="en-US" altLang="zh-TW"/>
              <a:t>0</a:t>
            </a:r>
            <a:r>
              <a:rPr lang="zh-TW" altLang="en-US"/>
              <a:t>。</a:t>
            </a:r>
          </a:p>
          <a:p>
            <a:endParaRPr lang="zh-TW" altLang="en-US"/>
          </a:p>
          <a:p>
            <a:r>
              <a:rPr lang="zh-TW" altLang="en-US"/>
              <a:t>輸出：</a:t>
            </a:r>
          </a:p>
          <a:p>
            <a:r>
              <a:rPr lang="zh-TW" altLang="en-US"/>
              <a:t>對每個測試用例，輸出一行或兩行。在測試用例的第一行輸出結果，如果黑方獲勝，則輸出</a:t>
            </a:r>
            <a:r>
              <a:rPr lang="en-US" altLang="zh-TW"/>
              <a:t>1</a:t>
            </a:r>
            <a:r>
              <a:rPr lang="zh-TW" altLang="en-US"/>
              <a:t>；如果白方獲勝，則輸出</a:t>
            </a:r>
            <a:r>
              <a:rPr lang="en-US" altLang="zh-TW"/>
              <a:t>2</a:t>
            </a:r>
            <a:r>
              <a:rPr lang="zh-TW" altLang="en-US"/>
              <a:t>；如果沒有一方能獲勝，則輸出</a:t>
            </a:r>
            <a:r>
              <a:rPr lang="en-US" altLang="zh-TW"/>
              <a:t>0</a:t>
            </a:r>
            <a:r>
              <a:rPr lang="zh-TW" altLang="en-US"/>
              <a:t>。如果黑方或白方獲勝，則在第二行給出在</a:t>
            </a:r>
            <a:r>
              <a:rPr lang="en-US" altLang="zh-TW"/>
              <a:t>5</a:t>
            </a:r>
            <a:r>
              <a:rPr lang="zh-TW" altLang="en-US"/>
              <a:t>個連續的棋子中最左邊的棋子水平線編號和垂直線編號（如果</a:t>
            </a:r>
            <a:r>
              <a:rPr lang="en-US" altLang="zh-TW"/>
              <a:t>5</a:t>
            </a:r>
            <a:r>
              <a:rPr lang="zh-TW" altLang="en-US"/>
              <a:t>枚連續的棋子垂直排列，則選最上方棋子的水平線編號和垂直線編號）。</a:t>
            </a:r>
          </a:p>
        </p:txBody>
      </p:sp>
    </p:spTree>
    <p:extLst>
      <p:ext uri="{BB962C8B-B14F-4D97-AF65-F5344CB8AC3E}">
        <p14:creationId xmlns:p14="http://schemas.microsoft.com/office/powerpoint/2010/main" val="2075982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The Game (</a:t>
            </a:r>
            <a:r>
              <a:rPr lang="zh-TW" altLang="en-US" smtClean="0"/>
              <a:t>題目解析</a:t>
            </a:r>
            <a:r>
              <a:rPr lang="en-US" altLang="zh-TW" smtClean="0"/>
              <a:t>)</a:t>
            </a:r>
            <a:endParaRPr lang="zh-TW" altLang="en-US"/>
          </a:p>
        </p:txBody>
      </p:sp>
      <p:sp>
        <p:nvSpPr>
          <p:cNvPr id="3" name="Content Placeholder 2"/>
          <p:cNvSpPr>
            <a:spLocks noGrp="1"/>
          </p:cNvSpPr>
          <p:nvPr>
            <p:ph idx="1"/>
          </p:nvPr>
        </p:nvSpPr>
        <p:spPr/>
        <p:txBody>
          <a:bodyPr anchor="t"/>
          <a:lstStyle/>
          <a:p>
            <a:r>
              <a:rPr lang="zh-TW" altLang="en-US"/>
              <a:t>初始時所有棋子組成一個篩子。我們由上而下、由左而右掃描每個棋子，分析其</a:t>
            </a:r>
            <a:r>
              <a:rPr lang="en-US" altLang="zh-TW"/>
              <a:t>k</a:t>
            </a:r>
            <a:r>
              <a:rPr lang="zh-TW" altLang="en-US"/>
              <a:t>方向的相鄰棋子</a:t>
            </a:r>
            <a:r>
              <a:rPr lang="en-US" altLang="zh-TW"/>
              <a:t>(0≤k≤3</a:t>
            </a:r>
            <a:r>
              <a:rPr lang="zh-TW" altLang="en-US"/>
              <a:t>，</a:t>
            </a:r>
            <a:r>
              <a:rPr lang="en-US" altLang="zh-TW"/>
              <a:t>0≤i,j≤18</a:t>
            </a:r>
            <a:r>
              <a:rPr lang="zh-TW" altLang="en-US"/>
              <a:t>，見圖</a:t>
            </a:r>
            <a:r>
              <a:rPr lang="en-US" altLang="zh-TW"/>
              <a:t>)</a:t>
            </a:r>
            <a:r>
              <a:rPr lang="zh-TW" altLang="en-US" smtClean="0"/>
              <a:t>：</a:t>
            </a:r>
            <a:endParaRPr lang="en-US" altLang="zh-TW" smtClean="0"/>
          </a:p>
          <a:p>
            <a:endParaRPr lang="en-US" altLang="zh-TW"/>
          </a:p>
          <a:p>
            <a:pPr marL="0" indent="0">
              <a:buNone/>
            </a:pPr>
            <a:r>
              <a:rPr lang="zh-TW" altLang="en-US"/>
              <a:t>篩檢程式中“贏”的約束條件是     </a:t>
            </a:r>
          </a:p>
          <a:p>
            <a:r>
              <a:rPr lang="zh-TW" altLang="en-US" smtClean="0"/>
              <a:t>（</a:t>
            </a:r>
            <a:r>
              <a:rPr lang="en-US" altLang="zh-TW"/>
              <a:t>i</a:t>
            </a:r>
            <a:r>
              <a:rPr lang="zh-TW" altLang="en-US"/>
              <a:t>，</a:t>
            </a:r>
            <a:r>
              <a:rPr lang="en-US" altLang="zh-TW"/>
              <a:t>j</a:t>
            </a:r>
            <a:r>
              <a:rPr lang="zh-TW" altLang="en-US"/>
              <a:t>）</a:t>
            </a:r>
            <a:r>
              <a:rPr lang="en-US" altLang="zh-TW"/>
              <a:t>k</a:t>
            </a:r>
            <a:r>
              <a:rPr lang="zh-TW" altLang="en-US"/>
              <a:t>的相反方向的相鄰格（</a:t>
            </a:r>
            <a:r>
              <a:rPr lang="en-US" altLang="zh-TW"/>
              <a:t>x,y</a:t>
            </a:r>
            <a:r>
              <a:rPr lang="zh-TW" altLang="en-US"/>
              <a:t>）不同色；</a:t>
            </a:r>
          </a:p>
          <a:p>
            <a:r>
              <a:rPr lang="zh-TW" altLang="en-US" smtClean="0"/>
              <a:t>（</a:t>
            </a:r>
            <a:r>
              <a:rPr lang="en-US" altLang="zh-TW" smtClean="0"/>
              <a:t>i</a:t>
            </a:r>
            <a:r>
              <a:rPr lang="zh-TW" altLang="en-US"/>
              <a:t>，</a:t>
            </a:r>
            <a:r>
              <a:rPr lang="en-US" altLang="zh-TW"/>
              <a:t>j</a:t>
            </a:r>
            <a:r>
              <a:rPr lang="zh-TW" altLang="en-US"/>
              <a:t>）</a:t>
            </a:r>
            <a:r>
              <a:rPr lang="en-US" altLang="zh-TW"/>
              <a:t>k</a:t>
            </a:r>
            <a:r>
              <a:rPr lang="zh-TW" altLang="en-US"/>
              <a:t>方向延伸</a:t>
            </a:r>
            <a:r>
              <a:rPr lang="en-US" altLang="zh-TW"/>
              <a:t>5</a:t>
            </a:r>
            <a:r>
              <a:rPr lang="zh-TW" altLang="en-US"/>
              <a:t>格在界內；</a:t>
            </a:r>
          </a:p>
          <a:p>
            <a:r>
              <a:rPr lang="zh-TW" altLang="en-US" smtClean="0"/>
              <a:t>從</a:t>
            </a:r>
            <a:r>
              <a:rPr lang="zh-TW" altLang="en-US"/>
              <a:t>（</a:t>
            </a:r>
            <a:r>
              <a:rPr lang="en-US" altLang="zh-TW"/>
              <a:t>i</a:t>
            </a:r>
            <a:r>
              <a:rPr lang="zh-TW" altLang="en-US"/>
              <a:t>，</a:t>
            </a:r>
            <a:r>
              <a:rPr lang="en-US" altLang="zh-TW"/>
              <a:t>j</a:t>
            </a:r>
            <a:r>
              <a:rPr lang="zh-TW" altLang="en-US"/>
              <a:t>）開始，沿</a:t>
            </a:r>
            <a:r>
              <a:rPr lang="en-US" altLang="zh-TW"/>
              <a:t>k</a:t>
            </a:r>
            <a:r>
              <a:rPr lang="zh-TW" altLang="en-US"/>
              <a:t>方向連續</a:t>
            </a:r>
            <a:r>
              <a:rPr lang="en-US" altLang="zh-TW"/>
              <a:t>5</a:t>
            </a:r>
            <a:r>
              <a:rPr lang="zh-TW" altLang="en-US"/>
              <a:t>格同色且第</a:t>
            </a:r>
            <a:r>
              <a:rPr lang="en-US" altLang="zh-TW"/>
              <a:t>6</a:t>
            </a:r>
            <a:r>
              <a:rPr lang="zh-TW" altLang="en-US"/>
              <a:t>格不同色；</a:t>
            </a:r>
          </a:p>
          <a:p>
            <a:pPr marL="0" indent="0">
              <a:buNone/>
            </a:pPr>
            <a:r>
              <a:rPr lang="zh-TW" altLang="en-US"/>
              <a:t>若（</a:t>
            </a:r>
            <a:r>
              <a:rPr lang="en-US" altLang="zh-TW"/>
              <a:t>i</a:t>
            </a:r>
            <a:r>
              <a:rPr lang="zh-TW" altLang="en-US"/>
              <a:t>，</a:t>
            </a:r>
            <a:r>
              <a:rPr lang="en-US" altLang="zh-TW"/>
              <a:t>j</a:t>
            </a:r>
            <a:r>
              <a:rPr lang="zh-TW" altLang="en-US"/>
              <a:t>）的棋子滿足上述約束條件，其顏色所代表的一方贏，（</a:t>
            </a:r>
            <a:r>
              <a:rPr lang="en-US" altLang="zh-TW"/>
              <a:t>i</a:t>
            </a:r>
            <a:r>
              <a:rPr lang="zh-TW" altLang="en-US"/>
              <a:t>，</a:t>
            </a:r>
            <a:r>
              <a:rPr lang="en-US" altLang="zh-TW"/>
              <a:t>j</a:t>
            </a:r>
            <a:r>
              <a:rPr lang="zh-TW" altLang="en-US"/>
              <a:t>）即為贏方</a:t>
            </a:r>
            <a:r>
              <a:rPr lang="en-US" altLang="zh-TW"/>
              <a:t>5</a:t>
            </a:r>
            <a:r>
              <a:rPr lang="zh-TW" altLang="en-US"/>
              <a:t>個連續的同色棋子中首枚棋子的位置；若檢測了</a:t>
            </a:r>
            <a:r>
              <a:rPr lang="en-US" altLang="zh-TW"/>
              <a:t>4</a:t>
            </a:r>
            <a:r>
              <a:rPr lang="zh-TW" altLang="en-US"/>
              <a:t>個方向，（</a:t>
            </a:r>
            <a:r>
              <a:rPr lang="en-US" altLang="zh-TW"/>
              <a:t>i</a:t>
            </a:r>
            <a:r>
              <a:rPr lang="zh-TW" altLang="en-US"/>
              <a:t>，</a:t>
            </a:r>
            <a:r>
              <a:rPr lang="en-US" altLang="zh-TW"/>
              <a:t>j</a:t>
            </a:r>
            <a:r>
              <a:rPr lang="zh-TW" altLang="en-US"/>
              <a:t>）的棋子依然不滿足約束條件，則被過濾掉。</a:t>
            </a:r>
          </a:p>
          <a:p>
            <a:pPr marL="0" indent="0">
              <a:buNone/>
            </a:pPr>
            <a:r>
              <a:rPr lang="zh-TW" altLang="en-US" smtClean="0"/>
              <a:t>若</a:t>
            </a:r>
            <a:r>
              <a:rPr lang="zh-TW" altLang="en-US"/>
              <a:t>過濾了篩中的所有棋子後篩子變空，則說明沒有一方能獲勝。</a:t>
            </a:r>
          </a:p>
          <a:p>
            <a:endParaRPr lang="zh-TW" altLang="en-US"/>
          </a:p>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039" y="2710249"/>
            <a:ext cx="1722070" cy="114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8831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構造法模擬</a:t>
            </a:r>
          </a:p>
        </p:txBody>
      </p:sp>
      <p:sp>
        <p:nvSpPr>
          <p:cNvPr id="3" name="Content Placeholder 2"/>
          <p:cNvSpPr>
            <a:spLocks noGrp="1"/>
          </p:cNvSpPr>
          <p:nvPr>
            <p:ph idx="1"/>
          </p:nvPr>
        </p:nvSpPr>
        <p:spPr/>
        <p:txBody>
          <a:bodyPr/>
          <a:lstStyle/>
          <a:p>
            <a:r>
              <a:rPr lang="zh-TW" altLang="en-US"/>
              <a:t>構造法類比需要完整精確地構造出反映問題本質的數學模型，根據該模型設計狀態變化的參數，計算模擬結果。由於數學模型建立了客觀事物間準確的運算關係，因此其效率一般比較高。</a:t>
            </a:r>
          </a:p>
          <a:p>
            <a:r>
              <a:rPr lang="zh-TW" altLang="en-US"/>
              <a:t>“構造法模擬”的關鍵是找到數學模型。問題是，能產生正確結果的數學模型並不是唯一的，從不同的思維角度看問題，可以得出不同的數學模型，而類比效率和程式設計複雜度往往因數學模型而異。即便有數學模型，但解該模型的準確方法是否有現成演算法、程式設計複雜度如何，這些問題需要我們仔細考慮</a:t>
            </a:r>
            <a:r>
              <a:rPr lang="zh-TW" altLang="en-US" smtClean="0"/>
              <a:t>。</a:t>
            </a:r>
            <a:endParaRPr lang="zh-TW" altLang="en-US"/>
          </a:p>
        </p:txBody>
      </p:sp>
    </p:spTree>
    <p:extLst>
      <p:ext uri="{BB962C8B-B14F-4D97-AF65-F5344CB8AC3E}">
        <p14:creationId xmlns:p14="http://schemas.microsoft.com/office/powerpoint/2010/main" val="28997810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Packets</a:t>
            </a:r>
            <a:endParaRPr lang="zh-TW" altLang="en-US"/>
          </a:p>
        </p:txBody>
      </p:sp>
      <p:sp>
        <p:nvSpPr>
          <p:cNvPr id="3" name="Content Placeholder 2"/>
          <p:cNvSpPr>
            <a:spLocks noGrp="1"/>
          </p:cNvSpPr>
          <p:nvPr>
            <p:ph idx="1"/>
          </p:nvPr>
        </p:nvSpPr>
        <p:spPr/>
        <p:txBody>
          <a:bodyPr/>
          <a:lstStyle/>
          <a:p>
            <a:r>
              <a:rPr lang="en-US" altLang="zh-TW"/>
              <a:t>Source: ACM Central Europe 1996</a:t>
            </a:r>
          </a:p>
          <a:p>
            <a:r>
              <a:rPr lang="en-US" altLang="zh-TW"/>
              <a:t>Online Judge: POJ 1017, ZOJ 1307, UVA 311</a:t>
            </a:r>
          </a:p>
          <a:p>
            <a:r>
              <a:rPr lang="en-US" altLang="zh-TW"/>
              <a:t>Problem description:</a:t>
            </a:r>
          </a:p>
          <a:p>
            <a:r>
              <a:rPr lang="en-US" altLang="zh-TW"/>
              <a:t>Given packets with 1*1, 2*2, 3*3, 4*4, 5*5, 6*6 in sizes. Fill these packets into 6*6 </a:t>
            </a:r>
            <a:r>
              <a:rPr lang="en-US" altLang="zh-TW" smtClean="0"/>
              <a:t>parcels.</a:t>
            </a:r>
            <a:br>
              <a:rPr lang="en-US" altLang="zh-TW" smtClean="0"/>
            </a:br>
            <a:r>
              <a:rPr lang="en-US" altLang="zh-TW" smtClean="0"/>
              <a:t>Find </a:t>
            </a:r>
            <a:r>
              <a:rPr lang="en-US" altLang="zh-TW"/>
              <a:t>out the minimal number of parcels to be used</a:t>
            </a:r>
            <a:r>
              <a:rPr lang="en-US" altLang="zh-TW" smtClean="0"/>
              <a:t>.</a:t>
            </a:r>
          </a:p>
          <a:p>
            <a:r>
              <a:rPr lang="en-US" altLang="zh-TW" smtClean="0"/>
              <a:t>--- We'll come back to this later</a:t>
            </a:r>
            <a:endParaRPr lang="zh-TW" altLang="en-US"/>
          </a:p>
        </p:txBody>
      </p:sp>
    </p:spTree>
    <p:extLst>
      <p:ext uri="{BB962C8B-B14F-4D97-AF65-F5344CB8AC3E}">
        <p14:creationId xmlns:p14="http://schemas.microsoft.com/office/powerpoint/2010/main" val="3513467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smtClean="0"/>
              <a:t>C/C++ Essentials</a:t>
            </a:r>
            <a:endParaRPr lang="zh-TW" altLang="en-US"/>
          </a:p>
        </p:txBody>
      </p:sp>
      <p:sp>
        <p:nvSpPr>
          <p:cNvPr id="5" name="Text Placeholder 4"/>
          <p:cNvSpPr>
            <a:spLocks noGrp="1"/>
          </p:cNvSpPr>
          <p:nvPr>
            <p:ph type="body" idx="1"/>
          </p:nvPr>
        </p:nvSpPr>
        <p:spPr/>
        <p:txBody>
          <a:bodyPr/>
          <a:lstStyle/>
          <a:p>
            <a:r>
              <a:rPr lang="en-US" altLang="zh-TW" smtClean="0"/>
              <a:t>Handy Syntaxes and Common pitfalls</a:t>
            </a:r>
            <a:endParaRPr lang="zh-TW" altLang="en-US"/>
          </a:p>
        </p:txBody>
      </p:sp>
    </p:spTree>
    <p:extLst>
      <p:ext uri="{BB962C8B-B14F-4D97-AF65-F5344CB8AC3E}">
        <p14:creationId xmlns:p14="http://schemas.microsoft.com/office/powerpoint/2010/main" val="3075961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Techniques</a:t>
            </a:r>
            <a:endParaRPr lang="zh-TW" altLang="en-US"/>
          </a:p>
        </p:txBody>
      </p:sp>
      <p:sp>
        <p:nvSpPr>
          <p:cNvPr id="3" name="Text Placeholder 2"/>
          <p:cNvSpPr>
            <a:spLocks noGrp="1"/>
          </p:cNvSpPr>
          <p:nvPr>
            <p:ph type="body" idx="1"/>
          </p:nvPr>
        </p:nvSpPr>
        <p:spPr/>
        <p:txBody>
          <a:bodyPr/>
          <a:lstStyle/>
          <a:p>
            <a:r>
              <a:rPr lang="en-US" altLang="zh-TW" smtClean="0"/>
              <a:t>Useful tricks</a:t>
            </a:r>
            <a:endParaRPr lang="zh-TW" altLang="en-US"/>
          </a:p>
        </p:txBody>
      </p:sp>
    </p:spTree>
    <p:extLst>
      <p:ext uri="{BB962C8B-B14F-4D97-AF65-F5344CB8AC3E}">
        <p14:creationId xmlns:p14="http://schemas.microsoft.com/office/powerpoint/2010/main" val="36722831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smtClean="0"/>
              <a:t>Debugging: Make use of the debugger</a:t>
            </a:r>
            <a:endParaRPr lang="zh-TW" altLang="en-US"/>
          </a:p>
        </p:txBody>
      </p:sp>
      <p:sp>
        <p:nvSpPr>
          <p:cNvPr id="5" name="Content Placeholder 4"/>
          <p:cNvSpPr>
            <a:spLocks noGrp="1"/>
          </p:cNvSpPr>
          <p:nvPr>
            <p:ph idx="1"/>
          </p:nvPr>
        </p:nvSpPr>
        <p:spPr>
          <a:xfrm>
            <a:off x="457200" y="1721708"/>
            <a:ext cx="7772400" cy="4069493"/>
          </a:xfrm>
        </p:spPr>
        <p:txBody>
          <a:bodyPr anchor="t"/>
          <a:lstStyle/>
          <a:p>
            <a:r>
              <a:rPr lang="en-US" altLang="zh-TW" smtClean="0"/>
              <a:t>A lot of IDEs offer debugger with GUI.</a:t>
            </a:r>
            <a:r>
              <a:rPr lang="zh-TW" altLang="en-US"/>
              <a:t> </a:t>
            </a:r>
            <a:r>
              <a:rPr lang="en-US" altLang="zh-TW" smtClean="0"/>
              <a:t>Try make the best use of it.</a:t>
            </a:r>
          </a:p>
          <a:p>
            <a:r>
              <a:rPr lang="en-US" altLang="zh-TW" smtClean="0"/>
              <a:t>- Breakpoints</a:t>
            </a:r>
          </a:p>
          <a:p>
            <a:r>
              <a:rPr lang="en-US" altLang="zh-TW" smtClean="0"/>
              <a:t>- Next Line</a:t>
            </a:r>
          </a:p>
          <a:p>
            <a:endParaRPr lang="en-US" altLang="zh-TW" smtClean="0"/>
          </a:p>
        </p:txBody>
      </p:sp>
      <p:sp>
        <p:nvSpPr>
          <p:cNvPr id="3" name="TextBox 2"/>
          <p:cNvSpPr txBox="1"/>
          <p:nvPr/>
        </p:nvSpPr>
        <p:spPr>
          <a:xfrm>
            <a:off x="4530809" y="5958444"/>
            <a:ext cx="2084173" cy="369332"/>
          </a:xfrm>
          <a:prstGeom prst="rect">
            <a:avLst/>
          </a:prstGeom>
          <a:noFill/>
        </p:spPr>
        <p:txBody>
          <a:bodyPr wrap="square" rtlCol="0">
            <a:spAutoFit/>
          </a:bodyPr>
          <a:lstStyle/>
          <a:p>
            <a:r>
              <a:rPr lang="en-US" altLang="zh-TW" smtClean="0"/>
              <a:t>Code::Blocks 13.12</a:t>
            </a:r>
            <a:endParaRPr lang="zh-TW"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494" y="2672983"/>
            <a:ext cx="6400801" cy="3285461"/>
          </a:xfrm>
          <a:prstGeom prst="rect">
            <a:avLst/>
          </a:prstGeom>
        </p:spPr>
      </p:pic>
    </p:spTree>
    <p:extLst>
      <p:ext uri="{BB962C8B-B14F-4D97-AF65-F5344CB8AC3E}">
        <p14:creationId xmlns:p14="http://schemas.microsoft.com/office/powerpoint/2010/main" val="3628426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Debugging: File I/O using stdin/stdout</a:t>
            </a:r>
            <a:endParaRPr lang="zh-TW" altLang="en-US"/>
          </a:p>
        </p:txBody>
      </p:sp>
      <p:sp>
        <p:nvSpPr>
          <p:cNvPr id="3" name="Content Placeholder 2"/>
          <p:cNvSpPr>
            <a:spLocks noGrp="1"/>
          </p:cNvSpPr>
          <p:nvPr>
            <p:ph idx="1"/>
          </p:nvPr>
        </p:nvSpPr>
        <p:spPr/>
        <p:txBody>
          <a:bodyPr anchor="t"/>
          <a:lstStyle/>
          <a:p>
            <a:r>
              <a:rPr lang="en-US" altLang="zh-TW" smtClean="0"/>
              <a:t>File I/O is sometimes useful for debugging in certain circumstances, say you have a large project or a program that would print out lots of information.</a:t>
            </a:r>
          </a:p>
          <a:p>
            <a:r>
              <a:rPr lang="en-US" altLang="zh-TW" smtClean="0"/>
              <a:t>In such situations, you won't want to modify all the scanf/printf s.</a:t>
            </a:r>
          </a:p>
          <a:p>
            <a:endParaRPr lang="en-US" altLang="zh-TW"/>
          </a:p>
          <a:p>
            <a:r>
              <a:rPr lang="en-US" altLang="zh-TW" smtClean="0"/>
              <a:t>There are 2 ways that allow you to use File I/O without changing your code.</a:t>
            </a:r>
          </a:p>
          <a:p>
            <a:r>
              <a:rPr lang="en-US" altLang="zh-TW" smtClean="0"/>
              <a:t>1. freopen()</a:t>
            </a:r>
          </a:p>
          <a:p>
            <a:r>
              <a:rPr lang="en-US" altLang="zh-TW" smtClean="0"/>
              <a:t>2. Windows command line (CMD)</a:t>
            </a:r>
          </a:p>
        </p:txBody>
      </p:sp>
    </p:spTree>
    <p:extLst>
      <p:ext uri="{BB962C8B-B14F-4D97-AF65-F5344CB8AC3E}">
        <p14:creationId xmlns:p14="http://schemas.microsoft.com/office/powerpoint/2010/main" val="3372405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Debugging: File I/O using </a:t>
            </a:r>
            <a:r>
              <a:rPr lang="en-US" altLang="zh-TW" smtClean="0"/>
              <a:t>stdin/stdout (Cont.)</a:t>
            </a:r>
            <a:endParaRPr lang="zh-TW" altLang="en-US"/>
          </a:p>
        </p:txBody>
      </p:sp>
      <p:sp>
        <p:nvSpPr>
          <p:cNvPr id="5" name="Rounded Rectangle 4"/>
          <p:cNvSpPr/>
          <p:nvPr/>
        </p:nvSpPr>
        <p:spPr>
          <a:xfrm>
            <a:off x="702276" y="2570435"/>
            <a:ext cx="7282248"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freopen( input_filename, "r", stdin);</a:t>
            </a:r>
            <a:endParaRPr lang="zh-TW" altLang="en-US"/>
          </a:p>
        </p:txBody>
      </p:sp>
      <p:sp>
        <p:nvSpPr>
          <p:cNvPr id="6" name="Rounded Rectangle 5"/>
          <p:cNvSpPr/>
          <p:nvPr/>
        </p:nvSpPr>
        <p:spPr>
          <a:xfrm>
            <a:off x="702276" y="3884371"/>
            <a:ext cx="7282248"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freopen( output_filename, "r", stdin);</a:t>
            </a:r>
            <a:endParaRPr lang="zh-TW" altLang="en-US"/>
          </a:p>
        </p:txBody>
      </p:sp>
      <p:sp>
        <p:nvSpPr>
          <p:cNvPr id="7" name="TextBox 6"/>
          <p:cNvSpPr txBox="1"/>
          <p:nvPr/>
        </p:nvSpPr>
        <p:spPr>
          <a:xfrm>
            <a:off x="702276" y="2113236"/>
            <a:ext cx="4004301" cy="369332"/>
          </a:xfrm>
          <a:prstGeom prst="rect">
            <a:avLst/>
          </a:prstGeom>
          <a:noFill/>
        </p:spPr>
        <p:txBody>
          <a:bodyPr wrap="none" rtlCol="0">
            <a:spAutoFit/>
          </a:bodyPr>
          <a:lstStyle/>
          <a:p>
            <a:r>
              <a:rPr lang="en-US" altLang="zh-TW"/>
              <a:t>Add these lines of code in the beginning</a:t>
            </a:r>
            <a:r>
              <a:rPr lang="en-US" altLang="zh-TW" smtClean="0"/>
              <a:t>.</a:t>
            </a:r>
            <a:endParaRPr lang="en-US" altLang="zh-TW"/>
          </a:p>
        </p:txBody>
      </p:sp>
      <p:sp>
        <p:nvSpPr>
          <p:cNvPr id="8" name="TextBox 7"/>
          <p:cNvSpPr txBox="1"/>
          <p:nvPr/>
        </p:nvSpPr>
        <p:spPr>
          <a:xfrm>
            <a:off x="702276" y="3203610"/>
            <a:ext cx="3065711" cy="369332"/>
          </a:xfrm>
          <a:prstGeom prst="rect">
            <a:avLst/>
          </a:prstGeom>
          <a:noFill/>
        </p:spPr>
        <p:txBody>
          <a:bodyPr wrap="none" rtlCol="0">
            <a:spAutoFit/>
          </a:bodyPr>
          <a:lstStyle/>
          <a:p>
            <a:r>
              <a:rPr lang="en-US" altLang="zh-TW"/>
              <a:t>freopen("input.txt", "r", stdin</a:t>
            </a:r>
            <a:r>
              <a:rPr lang="en-US" altLang="zh-TW" smtClean="0"/>
              <a:t>);</a:t>
            </a:r>
            <a:endParaRPr lang="en-US" altLang="zh-TW"/>
          </a:p>
        </p:txBody>
      </p:sp>
      <p:sp>
        <p:nvSpPr>
          <p:cNvPr id="9" name="TextBox 8"/>
          <p:cNvSpPr txBox="1"/>
          <p:nvPr/>
        </p:nvSpPr>
        <p:spPr>
          <a:xfrm>
            <a:off x="702276" y="4604028"/>
            <a:ext cx="3442417" cy="369332"/>
          </a:xfrm>
          <a:prstGeom prst="rect">
            <a:avLst/>
          </a:prstGeom>
          <a:noFill/>
        </p:spPr>
        <p:txBody>
          <a:bodyPr wrap="none" rtlCol="0">
            <a:spAutoFit/>
          </a:bodyPr>
          <a:lstStyle/>
          <a:p>
            <a:r>
              <a:rPr lang="en-US" altLang="zh-TW"/>
              <a:t>freopen("output.txt", "w", stdout);</a:t>
            </a:r>
          </a:p>
        </p:txBody>
      </p:sp>
    </p:spTree>
    <p:extLst>
      <p:ext uri="{BB962C8B-B14F-4D97-AF65-F5344CB8AC3E}">
        <p14:creationId xmlns:p14="http://schemas.microsoft.com/office/powerpoint/2010/main" val="8612636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Debugging: File I/O using stdin/stdout (Cont.)</a:t>
            </a:r>
            <a:endParaRPr lang="zh-TW" altLang="en-US"/>
          </a:p>
        </p:txBody>
      </p:sp>
      <p:sp>
        <p:nvSpPr>
          <p:cNvPr id="4" name="Rounded Rectangle 3"/>
          <p:cNvSpPr/>
          <p:nvPr/>
        </p:nvSpPr>
        <p:spPr>
          <a:xfrm>
            <a:off x="620433" y="3061406"/>
            <a:ext cx="6262815"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filename.exe &lt; input.txt &gt; output.txt</a:t>
            </a:r>
            <a:endParaRPr lang="zh-TW"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46" y="4052753"/>
            <a:ext cx="5778195" cy="2700492"/>
          </a:xfrm>
          <a:prstGeom prst="rect">
            <a:avLst/>
          </a:prstGeom>
        </p:spPr>
      </p:pic>
      <p:sp>
        <p:nvSpPr>
          <p:cNvPr id="5" name="TextBox 4"/>
          <p:cNvSpPr txBox="1"/>
          <p:nvPr/>
        </p:nvSpPr>
        <p:spPr>
          <a:xfrm>
            <a:off x="609599" y="1924290"/>
            <a:ext cx="3493264" cy="369332"/>
          </a:xfrm>
          <a:prstGeom prst="rect">
            <a:avLst/>
          </a:prstGeom>
          <a:noFill/>
        </p:spPr>
        <p:txBody>
          <a:bodyPr wrap="none" rtlCol="0">
            <a:spAutoFit/>
          </a:bodyPr>
          <a:lstStyle/>
          <a:p>
            <a:pPr marL="285750" indent="-285750">
              <a:buFont typeface="Arial" panose="020B0604020202020204" pitchFamily="34" charset="0"/>
              <a:buChar char="•"/>
            </a:pPr>
            <a:r>
              <a:rPr lang="en-US" altLang="zh-TW"/>
              <a:t>Windows command line </a:t>
            </a:r>
            <a:r>
              <a:rPr lang="en-US" altLang="zh-TW" smtClean="0"/>
              <a:t>prompt</a:t>
            </a:r>
            <a:endParaRPr lang="en-US" altLang="zh-TW"/>
          </a:p>
        </p:txBody>
      </p:sp>
      <p:sp>
        <p:nvSpPr>
          <p:cNvPr id="7" name="TextBox 6"/>
          <p:cNvSpPr txBox="1"/>
          <p:nvPr/>
        </p:nvSpPr>
        <p:spPr>
          <a:xfrm>
            <a:off x="609599" y="2293622"/>
            <a:ext cx="7010252" cy="369332"/>
          </a:xfrm>
          <a:prstGeom prst="rect">
            <a:avLst/>
          </a:prstGeom>
          <a:noFill/>
        </p:spPr>
        <p:txBody>
          <a:bodyPr wrap="none" rtlCol="0">
            <a:spAutoFit/>
          </a:bodyPr>
          <a:lstStyle/>
          <a:p>
            <a:r>
              <a:rPr lang="en-US" altLang="zh-TW" smtClean="0"/>
              <a:t>1. First</a:t>
            </a:r>
            <a:r>
              <a:rPr lang="en-US" altLang="zh-TW"/>
              <a:t>, use "cd" to change the working directory to the output directory</a:t>
            </a:r>
            <a:r>
              <a:rPr lang="en-US" altLang="zh-TW" smtClean="0"/>
              <a:t>.</a:t>
            </a:r>
            <a:endParaRPr lang="en-US" altLang="zh-TW"/>
          </a:p>
        </p:txBody>
      </p:sp>
      <p:sp>
        <p:nvSpPr>
          <p:cNvPr id="8" name="TextBox 7"/>
          <p:cNvSpPr txBox="1"/>
          <p:nvPr/>
        </p:nvSpPr>
        <p:spPr>
          <a:xfrm>
            <a:off x="620433" y="2714456"/>
            <a:ext cx="994183" cy="369332"/>
          </a:xfrm>
          <a:prstGeom prst="rect">
            <a:avLst/>
          </a:prstGeom>
          <a:noFill/>
        </p:spPr>
        <p:txBody>
          <a:bodyPr wrap="none" rtlCol="0">
            <a:spAutoFit/>
          </a:bodyPr>
          <a:lstStyle/>
          <a:p>
            <a:r>
              <a:rPr lang="en-US" altLang="zh-TW" smtClean="0"/>
              <a:t>2. Then</a:t>
            </a:r>
            <a:r>
              <a:rPr lang="en-US" altLang="zh-TW"/>
              <a:t>, </a:t>
            </a:r>
          </a:p>
        </p:txBody>
      </p:sp>
      <p:sp>
        <p:nvSpPr>
          <p:cNvPr id="9" name="TextBox 8"/>
          <p:cNvSpPr txBox="1"/>
          <p:nvPr/>
        </p:nvSpPr>
        <p:spPr>
          <a:xfrm>
            <a:off x="609599" y="3683420"/>
            <a:ext cx="3109506" cy="369332"/>
          </a:xfrm>
          <a:prstGeom prst="rect">
            <a:avLst/>
          </a:prstGeom>
          <a:noFill/>
        </p:spPr>
        <p:txBody>
          <a:bodyPr wrap="none" rtlCol="0">
            <a:spAutoFit/>
          </a:bodyPr>
          <a:lstStyle/>
          <a:p>
            <a:r>
              <a:rPr lang="en-US" altLang="zh-TW"/>
              <a:t>test.exe &lt; input.txt &gt; </a:t>
            </a:r>
            <a:r>
              <a:rPr lang="en-US" altLang="zh-TW" smtClean="0"/>
              <a:t>output.txt</a:t>
            </a:r>
            <a:endParaRPr lang="en-US" altLang="zh-TW"/>
          </a:p>
        </p:txBody>
      </p:sp>
    </p:spTree>
    <p:extLst>
      <p:ext uri="{BB962C8B-B14F-4D97-AF65-F5344CB8AC3E}">
        <p14:creationId xmlns:p14="http://schemas.microsoft.com/office/powerpoint/2010/main" val="31753739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Other Handy Techniques</a:t>
            </a:r>
            <a:endParaRPr lang="zh-TW" altLang="en-US"/>
          </a:p>
        </p:txBody>
      </p:sp>
      <p:sp>
        <p:nvSpPr>
          <p:cNvPr id="4" name="Rounded Rectangle 3"/>
          <p:cNvSpPr/>
          <p:nvPr/>
        </p:nvSpPr>
        <p:spPr>
          <a:xfrm>
            <a:off x="702276" y="2778763"/>
            <a:ext cx="7282248"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memset( array, -1, sizeof(array) );</a:t>
            </a:r>
            <a:endParaRPr lang="zh-TW" altLang="en-US"/>
          </a:p>
        </p:txBody>
      </p:sp>
      <p:sp>
        <p:nvSpPr>
          <p:cNvPr id="6" name="TextBox 5"/>
          <p:cNvSpPr txBox="1"/>
          <p:nvPr/>
        </p:nvSpPr>
        <p:spPr>
          <a:xfrm>
            <a:off x="457200" y="2007465"/>
            <a:ext cx="6423618" cy="369332"/>
          </a:xfrm>
          <a:prstGeom prst="rect">
            <a:avLst/>
          </a:prstGeom>
          <a:noFill/>
        </p:spPr>
        <p:txBody>
          <a:bodyPr wrap="none" rtlCol="0">
            <a:spAutoFit/>
          </a:bodyPr>
          <a:lstStyle/>
          <a:p>
            <a:pPr marL="285750" indent="-285750">
              <a:buFont typeface="Arial" panose="020B0604020202020204" pitchFamily="34" charset="0"/>
              <a:buChar char="•"/>
            </a:pPr>
            <a:r>
              <a:rPr lang="en-US" altLang="zh-TW"/>
              <a:t>Initialization: clear an array (can be multidimensional) to 0 or -</a:t>
            </a:r>
            <a:r>
              <a:rPr lang="en-US" altLang="zh-TW" smtClean="0"/>
              <a:t>1</a:t>
            </a:r>
            <a:endParaRPr lang="en-US" altLang="zh-TW"/>
          </a:p>
        </p:txBody>
      </p:sp>
      <p:sp>
        <p:nvSpPr>
          <p:cNvPr id="7" name="TextBox 6"/>
          <p:cNvSpPr txBox="1"/>
          <p:nvPr/>
        </p:nvSpPr>
        <p:spPr>
          <a:xfrm>
            <a:off x="702276" y="2376797"/>
            <a:ext cx="1894108" cy="369332"/>
          </a:xfrm>
          <a:prstGeom prst="rect">
            <a:avLst/>
          </a:prstGeom>
          <a:noFill/>
        </p:spPr>
        <p:txBody>
          <a:bodyPr wrap="none" rtlCol="0">
            <a:spAutoFit/>
          </a:bodyPr>
          <a:lstStyle/>
          <a:p>
            <a:r>
              <a:rPr lang="en-US" altLang="zh-TW"/>
              <a:t>#include &lt;cstring&gt;</a:t>
            </a:r>
            <a:endParaRPr lang="zh-TW" altLang="en-US"/>
          </a:p>
        </p:txBody>
      </p:sp>
      <p:sp>
        <p:nvSpPr>
          <p:cNvPr id="8" name="TextBox 7"/>
          <p:cNvSpPr txBox="1"/>
          <p:nvPr/>
        </p:nvSpPr>
        <p:spPr>
          <a:xfrm>
            <a:off x="702276" y="3436926"/>
            <a:ext cx="2774349" cy="646331"/>
          </a:xfrm>
          <a:prstGeom prst="rect">
            <a:avLst/>
          </a:prstGeom>
          <a:noFill/>
        </p:spPr>
        <p:txBody>
          <a:bodyPr wrap="none" rtlCol="0">
            <a:spAutoFit/>
          </a:bodyPr>
          <a:lstStyle/>
          <a:p>
            <a:r>
              <a:rPr lang="en-US" altLang="zh-TW"/>
              <a:t>char vst[102][102];</a:t>
            </a:r>
            <a:br>
              <a:rPr lang="en-US" altLang="zh-TW"/>
            </a:br>
            <a:r>
              <a:rPr lang="en-US" altLang="zh-TW"/>
              <a:t>memset(vst, -1, sizeof(vst</a:t>
            </a:r>
            <a:r>
              <a:rPr lang="en-US" altLang="zh-TW" smtClean="0"/>
              <a:t>));</a:t>
            </a:r>
            <a:endParaRPr lang="en-US" altLang="zh-TW"/>
          </a:p>
        </p:txBody>
      </p:sp>
      <p:sp>
        <p:nvSpPr>
          <p:cNvPr id="3" name="Rectangle 2"/>
          <p:cNvSpPr/>
          <p:nvPr/>
        </p:nvSpPr>
        <p:spPr>
          <a:xfrm>
            <a:off x="702276" y="4608209"/>
            <a:ext cx="4572000" cy="1200329"/>
          </a:xfrm>
          <a:prstGeom prst="rect">
            <a:avLst/>
          </a:prstGeom>
        </p:spPr>
        <p:txBody>
          <a:bodyPr>
            <a:spAutoFit/>
          </a:bodyPr>
          <a:lstStyle/>
          <a:p>
            <a:pPr marL="285750" indent="-285750">
              <a:buFont typeface="Arial" panose="020B0604020202020204" pitchFamily="34" charset="0"/>
              <a:buChar char="•"/>
            </a:pPr>
            <a:r>
              <a:rPr lang="en-US" altLang="zh-TW"/>
              <a:t>Number of test cases: t</a:t>
            </a:r>
          </a:p>
          <a:p>
            <a:r>
              <a:rPr lang="en-US" altLang="zh-TW"/>
              <a:t>while (t--) {</a:t>
            </a:r>
            <a:br>
              <a:rPr lang="en-US" altLang="zh-TW"/>
            </a:br>
            <a:r>
              <a:rPr lang="en-US" altLang="zh-TW"/>
              <a:t>	// your solution for each test case here</a:t>
            </a:r>
            <a:br>
              <a:rPr lang="en-US" altLang="zh-TW"/>
            </a:br>
            <a:r>
              <a:rPr lang="en-US" altLang="zh-TW"/>
              <a:t>}</a:t>
            </a:r>
          </a:p>
        </p:txBody>
      </p:sp>
    </p:spTree>
    <p:extLst>
      <p:ext uri="{BB962C8B-B14F-4D97-AF65-F5344CB8AC3E}">
        <p14:creationId xmlns:p14="http://schemas.microsoft.com/office/powerpoint/2010/main" val="8724666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Other Handy Techniques (Cont.)</a:t>
            </a:r>
            <a:endParaRPr lang="zh-TW" altLang="en-US"/>
          </a:p>
        </p:txBody>
      </p:sp>
      <p:sp>
        <p:nvSpPr>
          <p:cNvPr id="3" name="Content Placeholder 2"/>
          <p:cNvSpPr>
            <a:spLocks noGrp="1"/>
          </p:cNvSpPr>
          <p:nvPr>
            <p:ph idx="1"/>
          </p:nvPr>
        </p:nvSpPr>
        <p:spPr>
          <a:xfrm>
            <a:off x="457200" y="2142068"/>
            <a:ext cx="7772400" cy="4448202"/>
          </a:xfrm>
        </p:spPr>
        <p:txBody>
          <a:bodyPr anchor="t"/>
          <a:lstStyle/>
          <a:p>
            <a:r>
              <a:rPr lang="en-US" altLang="zh-TW" smtClean="0"/>
              <a:t>Directional vectors for traversing 2-D surfaces</a:t>
            </a:r>
          </a:p>
          <a:p>
            <a:r>
              <a:rPr lang="en-US" altLang="zh-TW" smtClean="0"/>
              <a:t>int mx[4] = {1, 0, -1, 0};</a:t>
            </a:r>
            <a:r>
              <a:rPr lang="en-US" altLang="zh-TW"/>
              <a:t/>
            </a:r>
            <a:br>
              <a:rPr lang="en-US" altLang="zh-TW"/>
            </a:br>
            <a:r>
              <a:rPr lang="en-US" altLang="zh-TW" smtClean="0"/>
              <a:t>int my[4] = {0, 1, 0, -1};</a:t>
            </a:r>
          </a:p>
          <a:p>
            <a:r>
              <a:rPr lang="en-US" altLang="zh-TW" smtClean="0"/>
              <a:t>for (int i = 0; i &lt; 4; i++) {</a:t>
            </a:r>
            <a:r>
              <a:rPr lang="en-US" altLang="zh-TW"/>
              <a:t/>
            </a:r>
            <a:br>
              <a:rPr lang="en-US" altLang="zh-TW"/>
            </a:br>
            <a:r>
              <a:rPr lang="en-US" altLang="zh-TW" smtClean="0"/>
              <a:t>	newX = originalX + mx[i];</a:t>
            </a:r>
            <a:br>
              <a:rPr lang="en-US" altLang="zh-TW" smtClean="0"/>
            </a:br>
            <a:r>
              <a:rPr lang="en-US" altLang="zh-TW" smtClean="0"/>
              <a:t>	newY = originalY + my[i];</a:t>
            </a:r>
            <a:r>
              <a:rPr lang="en-US" altLang="zh-TW"/>
              <a:t/>
            </a:r>
            <a:br>
              <a:rPr lang="en-US" altLang="zh-TW"/>
            </a:br>
            <a:r>
              <a:rPr lang="en-US" altLang="zh-TW"/>
              <a:t>	</a:t>
            </a:r>
            <a:r>
              <a:rPr lang="en-US" altLang="zh-TW" smtClean="0"/>
              <a:t>// do something</a:t>
            </a:r>
            <a:br>
              <a:rPr lang="en-US" altLang="zh-TW" smtClean="0"/>
            </a:br>
            <a:r>
              <a:rPr lang="en-US" altLang="zh-TW" smtClean="0"/>
              <a:t>}</a:t>
            </a:r>
          </a:p>
        </p:txBody>
      </p:sp>
      <p:grpSp>
        <p:nvGrpSpPr>
          <p:cNvPr id="17" name="Group 16"/>
          <p:cNvGrpSpPr/>
          <p:nvPr/>
        </p:nvGrpSpPr>
        <p:grpSpPr>
          <a:xfrm>
            <a:off x="4367162" y="3032894"/>
            <a:ext cx="3862438" cy="3024609"/>
            <a:chOff x="4954051" y="3510689"/>
            <a:chExt cx="3862438" cy="3024609"/>
          </a:xfrm>
        </p:grpSpPr>
        <p:sp>
          <p:nvSpPr>
            <p:cNvPr id="4" name="Oval 3"/>
            <p:cNvSpPr/>
            <p:nvPr/>
          </p:nvSpPr>
          <p:spPr>
            <a:xfrm>
              <a:off x="6557317" y="4658442"/>
              <a:ext cx="749644" cy="72910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mtClean="0"/>
                <a:t>You</a:t>
              </a:r>
              <a:endParaRPr lang="zh-TW" altLang="en-US"/>
            </a:p>
          </p:txBody>
        </p:sp>
        <p:sp>
          <p:nvSpPr>
            <p:cNvPr id="8" name="Right Arrow 7"/>
            <p:cNvSpPr/>
            <p:nvPr/>
          </p:nvSpPr>
          <p:spPr>
            <a:xfrm rot="16200000">
              <a:off x="6581029" y="4025186"/>
              <a:ext cx="702220" cy="41189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 name="TextBox 9"/>
            <p:cNvSpPr txBox="1"/>
            <p:nvPr/>
          </p:nvSpPr>
          <p:spPr>
            <a:xfrm>
              <a:off x="6557317" y="3510689"/>
              <a:ext cx="823785" cy="369332"/>
            </a:xfrm>
            <a:prstGeom prst="rect">
              <a:avLst/>
            </a:prstGeom>
            <a:noFill/>
          </p:spPr>
          <p:txBody>
            <a:bodyPr wrap="square" rtlCol="0">
              <a:spAutoFit/>
            </a:bodyPr>
            <a:lstStyle/>
            <a:p>
              <a:pPr algn="ctr"/>
              <a:r>
                <a:rPr lang="en-US" altLang="zh-TW" smtClean="0"/>
                <a:t>(0, 1)</a:t>
              </a:r>
              <a:endParaRPr lang="zh-TW" altLang="en-US"/>
            </a:p>
          </p:txBody>
        </p:sp>
        <p:sp>
          <p:nvSpPr>
            <p:cNvPr id="11" name="Right Arrow 10"/>
            <p:cNvSpPr/>
            <p:nvPr/>
          </p:nvSpPr>
          <p:spPr>
            <a:xfrm>
              <a:off x="7381102" y="4793736"/>
              <a:ext cx="702220" cy="41189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2" name="Right Arrow 11"/>
            <p:cNvSpPr/>
            <p:nvPr/>
          </p:nvSpPr>
          <p:spPr>
            <a:xfrm rot="5400000">
              <a:off x="6581029" y="5608910"/>
              <a:ext cx="702220" cy="41189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3" name="TextBox 12"/>
            <p:cNvSpPr txBox="1"/>
            <p:nvPr/>
          </p:nvSpPr>
          <p:spPr>
            <a:xfrm>
              <a:off x="6484178" y="6165966"/>
              <a:ext cx="896923" cy="369332"/>
            </a:xfrm>
            <a:prstGeom prst="rect">
              <a:avLst/>
            </a:prstGeom>
            <a:noFill/>
          </p:spPr>
          <p:txBody>
            <a:bodyPr wrap="square" rtlCol="0">
              <a:spAutoFit/>
            </a:bodyPr>
            <a:lstStyle/>
            <a:p>
              <a:pPr algn="ctr"/>
              <a:r>
                <a:rPr lang="en-US" altLang="zh-TW" smtClean="0"/>
                <a:t>(0, -1)</a:t>
              </a:r>
              <a:endParaRPr lang="zh-TW" altLang="en-US"/>
            </a:p>
          </p:txBody>
        </p:sp>
        <p:sp>
          <p:nvSpPr>
            <p:cNvPr id="14" name="TextBox 13"/>
            <p:cNvSpPr txBox="1"/>
            <p:nvPr/>
          </p:nvSpPr>
          <p:spPr>
            <a:xfrm>
              <a:off x="4954051" y="4859610"/>
              <a:ext cx="941228" cy="369332"/>
            </a:xfrm>
            <a:prstGeom prst="rect">
              <a:avLst/>
            </a:prstGeom>
            <a:noFill/>
          </p:spPr>
          <p:txBody>
            <a:bodyPr wrap="square" rtlCol="0">
              <a:spAutoFit/>
            </a:bodyPr>
            <a:lstStyle/>
            <a:p>
              <a:pPr algn="ctr"/>
              <a:r>
                <a:rPr lang="en-US" altLang="zh-TW" smtClean="0"/>
                <a:t>(-1, 0)</a:t>
              </a:r>
              <a:endParaRPr lang="zh-TW" altLang="en-US"/>
            </a:p>
          </p:txBody>
        </p:sp>
        <p:sp>
          <p:nvSpPr>
            <p:cNvPr id="15" name="TextBox 14"/>
            <p:cNvSpPr txBox="1"/>
            <p:nvPr/>
          </p:nvSpPr>
          <p:spPr>
            <a:xfrm>
              <a:off x="7994822" y="4817049"/>
              <a:ext cx="821667" cy="369332"/>
            </a:xfrm>
            <a:prstGeom prst="rect">
              <a:avLst/>
            </a:prstGeom>
            <a:noFill/>
          </p:spPr>
          <p:txBody>
            <a:bodyPr wrap="square" rtlCol="0">
              <a:spAutoFit/>
            </a:bodyPr>
            <a:lstStyle/>
            <a:p>
              <a:pPr algn="ctr"/>
              <a:r>
                <a:rPr lang="en-US" altLang="zh-TW" smtClean="0"/>
                <a:t>(1, 0)</a:t>
              </a:r>
              <a:endParaRPr lang="zh-TW" altLang="en-US"/>
            </a:p>
          </p:txBody>
        </p:sp>
        <p:sp>
          <p:nvSpPr>
            <p:cNvPr id="16" name="Right Arrow 15"/>
            <p:cNvSpPr/>
            <p:nvPr/>
          </p:nvSpPr>
          <p:spPr>
            <a:xfrm rot="10800000">
              <a:off x="5781958" y="4817049"/>
              <a:ext cx="702220" cy="41189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pSp>
    </p:spTree>
    <p:extLst>
      <p:ext uri="{BB962C8B-B14F-4D97-AF65-F5344CB8AC3E}">
        <p14:creationId xmlns:p14="http://schemas.microsoft.com/office/powerpoint/2010/main" val="29743269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Good Practices</a:t>
            </a:r>
            <a:endParaRPr lang="zh-TW" altLang="en-US"/>
          </a:p>
        </p:txBody>
      </p:sp>
      <p:sp>
        <p:nvSpPr>
          <p:cNvPr id="3" name="Content Placeholder 2"/>
          <p:cNvSpPr>
            <a:spLocks noGrp="1"/>
          </p:cNvSpPr>
          <p:nvPr>
            <p:ph idx="1"/>
          </p:nvPr>
        </p:nvSpPr>
        <p:spPr/>
        <p:txBody>
          <a:bodyPr/>
          <a:lstStyle/>
          <a:p>
            <a:r>
              <a:rPr lang="en-US" altLang="zh-TW" smtClean="0"/>
              <a:t>Named constants</a:t>
            </a:r>
            <a:br>
              <a:rPr lang="en-US" altLang="zh-TW" smtClean="0"/>
            </a:br>
            <a:r>
              <a:rPr lang="en-US" altLang="zh-TW" smtClean="0"/>
              <a:t>Define the paramaters of your program.</a:t>
            </a:r>
            <a:br>
              <a:rPr lang="en-US" altLang="zh-TW" smtClean="0"/>
            </a:br>
            <a:r>
              <a:rPr lang="en-US" altLang="zh-TW" smtClean="0"/>
              <a:t>For instance, the maximum size of the data to process.</a:t>
            </a:r>
            <a:br>
              <a:rPr lang="en-US" altLang="zh-TW" smtClean="0"/>
            </a:br>
            <a:r>
              <a:rPr lang="en-US" altLang="zh-TW" smtClean="0"/>
              <a:t>#define MAX 102</a:t>
            </a:r>
            <a:br>
              <a:rPr lang="en-US" altLang="zh-TW" smtClean="0"/>
            </a:br>
            <a:r>
              <a:rPr lang="en-US" altLang="zh-TW" smtClean="0"/>
              <a:t>int a[MAX];</a:t>
            </a:r>
            <a:br>
              <a:rPr lang="en-US" altLang="zh-TW" smtClean="0"/>
            </a:br>
            <a:r>
              <a:rPr lang="en-US" altLang="zh-TW" smtClean="0"/>
              <a:t>* Choose a slightly larger number for array sizes</a:t>
            </a:r>
          </a:p>
          <a:p>
            <a:r>
              <a:rPr lang="en-US" altLang="zh-TW" smtClean="0"/>
              <a:t>Unit tests</a:t>
            </a:r>
            <a:br>
              <a:rPr lang="en-US" altLang="zh-TW" smtClean="0"/>
            </a:br>
            <a:r>
              <a:rPr lang="en-US" altLang="zh-TW" smtClean="0"/>
              <a:t>Divide your program into different parts. Test them individually before assembling them altogether.</a:t>
            </a:r>
            <a:br>
              <a:rPr lang="en-US" altLang="zh-TW" smtClean="0"/>
            </a:br>
            <a:r>
              <a:rPr lang="en-US" altLang="zh-TW" smtClean="0"/>
              <a:t>* Always check for boundary conditions</a:t>
            </a:r>
          </a:p>
        </p:txBody>
      </p:sp>
    </p:spTree>
    <p:extLst>
      <p:ext uri="{BB962C8B-B14F-4D97-AF65-F5344CB8AC3E}">
        <p14:creationId xmlns:p14="http://schemas.microsoft.com/office/powerpoint/2010/main" val="1835720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ad hoc</a:t>
            </a:r>
            <a:endParaRPr lang="zh-TW" altLang="en-US"/>
          </a:p>
        </p:txBody>
      </p:sp>
      <p:sp>
        <p:nvSpPr>
          <p:cNvPr id="3" name="Text Placeholder 2"/>
          <p:cNvSpPr>
            <a:spLocks noGrp="1"/>
          </p:cNvSpPr>
          <p:nvPr>
            <p:ph type="body" idx="1"/>
          </p:nvPr>
        </p:nvSpPr>
        <p:spPr/>
        <p:txBody>
          <a:bodyPr/>
          <a:lstStyle/>
          <a:p>
            <a:r>
              <a:rPr lang="en-US" altLang="zh-TW" smtClean="0"/>
              <a:t>Time to brainstorm !</a:t>
            </a:r>
            <a:endParaRPr lang="zh-TW" altLang="en-US"/>
          </a:p>
        </p:txBody>
      </p:sp>
    </p:spTree>
    <p:extLst>
      <p:ext uri="{BB962C8B-B14F-4D97-AF65-F5344CB8AC3E}">
        <p14:creationId xmlns:p14="http://schemas.microsoft.com/office/powerpoint/2010/main" val="3758061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smtClean="0"/>
              <a:t>ad hoc</a:t>
            </a:r>
            <a:endParaRPr lang="zh-TW" altLang="en-US"/>
          </a:p>
        </p:txBody>
      </p:sp>
      <p:sp>
        <p:nvSpPr>
          <p:cNvPr id="5" name="Content Placeholder 4"/>
          <p:cNvSpPr>
            <a:spLocks noGrp="1"/>
          </p:cNvSpPr>
          <p:nvPr>
            <p:ph idx="1"/>
          </p:nvPr>
        </p:nvSpPr>
        <p:spPr/>
        <p:txBody>
          <a:bodyPr anchor="ctr"/>
          <a:lstStyle/>
          <a:p>
            <a:r>
              <a:rPr lang="en-US" altLang="zh-TW" smtClean="0"/>
              <a:t>Some probems are hard to be defined.</a:t>
            </a:r>
          </a:p>
          <a:p>
            <a:r>
              <a:rPr lang="en-US" altLang="zh-TW" smtClean="0"/>
              <a:t>In plenty of cases, the solutions are exclusive to these problems.</a:t>
            </a:r>
          </a:p>
          <a:p>
            <a:r>
              <a:rPr lang="en-US" altLang="zh-TW" smtClean="0"/>
              <a:t>To put it simply, you actually need to be creative (!!) and thoughtful.</a:t>
            </a:r>
          </a:p>
          <a:p>
            <a:endParaRPr lang="en-US" altLang="zh-TW"/>
          </a:p>
          <a:p>
            <a:r>
              <a:rPr lang="en-US" altLang="zh-TW" smtClean="0"/>
              <a:t>Keys to these problems:</a:t>
            </a:r>
          </a:p>
          <a:p>
            <a:r>
              <a:rPr lang="en-US" altLang="zh-TW" smtClean="0"/>
              <a:t>1. Problem decomposition / unpacking</a:t>
            </a:r>
          </a:p>
          <a:p>
            <a:r>
              <a:rPr lang="en-US" altLang="zh-TW" smtClean="0"/>
              <a:t>2. Analyze carefully</a:t>
            </a:r>
          </a:p>
        </p:txBody>
      </p:sp>
    </p:spTree>
    <p:extLst>
      <p:ext uri="{BB962C8B-B14F-4D97-AF65-F5344CB8AC3E}">
        <p14:creationId xmlns:p14="http://schemas.microsoft.com/office/powerpoint/2010/main" val="3992080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smtClean="0"/>
              <a:t>Basic I/O</a:t>
            </a:r>
            <a:endParaRPr lang="zh-TW" altLang="en-US"/>
          </a:p>
        </p:txBody>
      </p:sp>
      <p:sp>
        <p:nvSpPr>
          <p:cNvPr id="5" name="Content Placeholder 4"/>
          <p:cNvSpPr>
            <a:spLocks noGrp="1"/>
          </p:cNvSpPr>
          <p:nvPr>
            <p:ph idx="1"/>
          </p:nvPr>
        </p:nvSpPr>
        <p:spPr/>
        <p:txBody>
          <a:bodyPr/>
          <a:lstStyle/>
          <a:p>
            <a:r>
              <a:rPr lang="en-US" altLang="zh-TW" err="1" smtClean="0"/>
              <a:t>cin</a:t>
            </a:r>
            <a:r>
              <a:rPr lang="en-US" altLang="zh-TW" smtClean="0"/>
              <a:t> / </a:t>
            </a:r>
            <a:r>
              <a:rPr lang="en-US" altLang="zh-TW" err="1" smtClean="0"/>
              <a:t>cout</a:t>
            </a:r>
            <a:r>
              <a:rPr lang="en-US" altLang="zh-TW" smtClean="0"/>
              <a:t> are absurdly slow.</a:t>
            </a:r>
          </a:p>
          <a:p>
            <a:r>
              <a:rPr lang="en-US" altLang="zh-TW" smtClean="0"/>
              <a:t>~10x slower than </a:t>
            </a:r>
            <a:r>
              <a:rPr lang="en-US" altLang="zh-TW" err="1" smtClean="0"/>
              <a:t>scanf</a:t>
            </a:r>
            <a:r>
              <a:rPr lang="en-US" altLang="zh-TW" smtClean="0"/>
              <a:t> / </a:t>
            </a:r>
            <a:r>
              <a:rPr lang="en-US" altLang="zh-TW" err="1" smtClean="0"/>
              <a:t>printf</a:t>
            </a:r>
            <a:endParaRPr lang="en-US" altLang="zh-TW" smtClean="0"/>
          </a:p>
          <a:p>
            <a:r>
              <a:rPr lang="en-US" altLang="zh-TW" smtClean="0"/>
              <a:t>For test cases with 10+ MB in size, you would spend an unreasonable amount of time on I/O.</a:t>
            </a:r>
            <a:endParaRPr lang="zh-TW" altLang="en-US"/>
          </a:p>
        </p:txBody>
      </p:sp>
    </p:spTree>
    <p:extLst>
      <p:ext uri="{BB962C8B-B14F-4D97-AF65-F5344CB8AC3E}">
        <p14:creationId xmlns:p14="http://schemas.microsoft.com/office/powerpoint/2010/main" val="35752054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Chess</a:t>
            </a:r>
            <a:endParaRPr lang="zh-TW" altLang="en-US"/>
          </a:p>
        </p:txBody>
      </p:sp>
      <p:sp>
        <p:nvSpPr>
          <p:cNvPr id="3" name="Content Placeholder 2"/>
          <p:cNvSpPr>
            <a:spLocks noGrp="1"/>
          </p:cNvSpPr>
          <p:nvPr>
            <p:ph idx="1"/>
          </p:nvPr>
        </p:nvSpPr>
        <p:spPr/>
        <p:txBody>
          <a:bodyPr/>
          <a:lstStyle/>
          <a:p>
            <a:r>
              <a:rPr lang="en-US" altLang="zh-TW"/>
              <a:t>Source: German Collegiate Programming Contest (GCPC) 2013</a:t>
            </a:r>
          </a:p>
          <a:p>
            <a:r>
              <a:rPr lang="en-US" altLang="zh-TW"/>
              <a:t>Online Judge: https://open.kattis.com/problems/chess</a:t>
            </a:r>
          </a:p>
          <a:p>
            <a:r>
              <a:rPr lang="en-US" altLang="zh-TW"/>
              <a:t>Problem description:</a:t>
            </a:r>
          </a:p>
          <a:p>
            <a:r>
              <a:rPr lang="en-US" altLang="zh-TW"/>
              <a:t>In chess, bishops can only move </a:t>
            </a:r>
            <a:r>
              <a:rPr lang="en-US" altLang="zh-TW" smtClean="0"/>
              <a:t>diagonal.</a:t>
            </a:r>
            <a:br>
              <a:rPr lang="en-US" altLang="zh-TW" smtClean="0"/>
            </a:br>
            <a:r>
              <a:rPr lang="en-US" altLang="zh-TW" smtClean="0"/>
              <a:t>Given </a:t>
            </a:r>
            <a:r>
              <a:rPr lang="en-US" altLang="zh-TW"/>
              <a:t>a 8*8 </a:t>
            </a:r>
            <a:r>
              <a:rPr lang="en-US" altLang="zh-TW" smtClean="0"/>
              <a:t>board and </a:t>
            </a:r>
            <a:r>
              <a:rPr lang="en-US" altLang="zh-TW"/>
              <a:t>the position </a:t>
            </a:r>
            <a:r>
              <a:rPr lang="en-US" altLang="zh-TW" smtClean="0"/>
              <a:t>of the </a:t>
            </a:r>
            <a:r>
              <a:rPr lang="en-US" altLang="zh-TW"/>
              <a:t>2 </a:t>
            </a:r>
            <a:r>
              <a:rPr lang="en-US" altLang="zh-TW" smtClean="0"/>
              <a:t>bishops,</a:t>
            </a:r>
            <a:br>
              <a:rPr lang="en-US" altLang="zh-TW" smtClean="0"/>
            </a:br>
            <a:r>
              <a:rPr lang="en-US" altLang="zh-TW" smtClean="0"/>
              <a:t>determine</a:t>
            </a:r>
            <a:br>
              <a:rPr lang="en-US" altLang="zh-TW" smtClean="0"/>
            </a:br>
            <a:r>
              <a:rPr lang="en-US" altLang="zh-TW" smtClean="0"/>
              <a:t>1. whether </a:t>
            </a:r>
            <a:r>
              <a:rPr lang="en-US" altLang="zh-TW"/>
              <a:t>they can reach each other, </a:t>
            </a:r>
            <a:r>
              <a:rPr lang="en-US" altLang="zh-TW" smtClean="0"/>
              <a:t>and</a:t>
            </a:r>
            <a:br>
              <a:rPr lang="en-US" altLang="zh-TW" smtClean="0"/>
            </a:br>
            <a:r>
              <a:rPr lang="en-US" altLang="zh-TW" smtClean="0"/>
              <a:t>2. the </a:t>
            </a:r>
            <a:r>
              <a:rPr lang="en-US" altLang="zh-TW"/>
              <a:t>path if so.</a:t>
            </a:r>
            <a:endParaRPr lang="zh-TW" altLang="en-US"/>
          </a:p>
        </p:txBody>
      </p:sp>
      <p:grpSp>
        <p:nvGrpSpPr>
          <p:cNvPr id="6" name="Group 5"/>
          <p:cNvGrpSpPr/>
          <p:nvPr/>
        </p:nvGrpSpPr>
        <p:grpSpPr>
          <a:xfrm>
            <a:off x="6046573" y="4062980"/>
            <a:ext cx="2776151" cy="2494685"/>
            <a:chOff x="6046573" y="4062980"/>
            <a:chExt cx="2776151" cy="249468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148" y="4062980"/>
              <a:ext cx="2033020" cy="2033020"/>
            </a:xfrm>
            <a:prstGeom prst="rect">
              <a:avLst/>
            </a:prstGeom>
          </p:spPr>
        </p:pic>
        <p:sp>
          <p:nvSpPr>
            <p:cNvPr id="5" name="TextBox 4"/>
            <p:cNvSpPr txBox="1"/>
            <p:nvPr/>
          </p:nvSpPr>
          <p:spPr>
            <a:xfrm>
              <a:off x="6046573" y="6096000"/>
              <a:ext cx="2776151" cy="461665"/>
            </a:xfrm>
            <a:prstGeom prst="rect">
              <a:avLst/>
            </a:prstGeom>
            <a:noFill/>
          </p:spPr>
          <p:txBody>
            <a:bodyPr wrap="square" rtlCol="0">
              <a:spAutoFit/>
            </a:bodyPr>
            <a:lstStyle/>
            <a:p>
              <a:r>
                <a:rPr lang="en-US" altLang="zh-TW" sz="1200"/>
                <a:t>Figure 1: Chessboard, bishop and fields the bishop can reach in one move</a:t>
              </a:r>
              <a:endParaRPr lang="zh-TW" altLang="en-US" sz="1200"/>
            </a:p>
          </p:txBody>
        </p:sp>
      </p:grpSp>
    </p:spTree>
    <p:extLst>
      <p:ext uri="{BB962C8B-B14F-4D97-AF65-F5344CB8AC3E}">
        <p14:creationId xmlns:p14="http://schemas.microsoft.com/office/powerpoint/2010/main" val="13315159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CHess (Input &amp; OUtput)</a:t>
            </a:r>
            <a:endParaRPr lang="zh-TW" altLang="en-US"/>
          </a:p>
        </p:txBody>
      </p:sp>
      <p:sp>
        <p:nvSpPr>
          <p:cNvPr id="3" name="Content Placeholder 2"/>
          <p:cNvSpPr>
            <a:spLocks noGrp="1"/>
          </p:cNvSpPr>
          <p:nvPr>
            <p:ph idx="1"/>
          </p:nvPr>
        </p:nvSpPr>
        <p:spPr/>
        <p:txBody>
          <a:bodyPr/>
          <a:lstStyle/>
          <a:p>
            <a:r>
              <a:rPr lang="en-US" altLang="zh-TW" smtClean="0"/>
              <a:t>Input</a:t>
            </a:r>
            <a:br>
              <a:rPr lang="en-US" altLang="zh-TW" smtClean="0"/>
            </a:br>
            <a:r>
              <a:rPr lang="en-US" altLang="zh-TW" smtClean="0"/>
              <a:t>The </a:t>
            </a:r>
            <a:r>
              <a:rPr lang="en-US" altLang="zh-TW"/>
              <a:t>input starts with the number of test cases. Each test case consists of one line, containing the start position X and end position Y. Each position is given by two space separated characters. A letter for the column and a number for the row. There are no duplicate test cases in one input</a:t>
            </a:r>
            <a:r>
              <a:rPr lang="en-US" altLang="zh-TW" smtClean="0"/>
              <a:t>.</a:t>
            </a:r>
            <a:endParaRPr lang="en-US" altLang="zh-TW"/>
          </a:p>
          <a:p>
            <a:r>
              <a:rPr lang="en-US" altLang="zh-TW" smtClean="0"/>
              <a:t>Output</a:t>
            </a:r>
            <a:br>
              <a:rPr lang="en-US" altLang="zh-TW" smtClean="0"/>
            </a:br>
            <a:r>
              <a:rPr lang="en-US" altLang="zh-TW" smtClean="0"/>
              <a:t>Output </a:t>
            </a:r>
            <a:r>
              <a:rPr lang="en-US" altLang="zh-TW"/>
              <a:t>one line for every test case. If it’s not possible to move a bishop from X to Y in any number of moves output ’Impossible’. Otherwise output one possible move sequence from X to Y. Output the number n of moves first (allowed to be 4 at most). Followed by n+1 positions, which describe the path the bishop has to go. Every character is separated by one space. There are many possible solutions. Any with at most 4 moves will be accepted</a:t>
            </a:r>
            <a:r>
              <a:rPr lang="en-US" altLang="zh-TW" smtClean="0"/>
              <a:t>.</a:t>
            </a:r>
            <a:endParaRPr lang="zh-TW" altLang="en-US"/>
          </a:p>
        </p:txBody>
      </p:sp>
    </p:spTree>
    <p:extLst>
      <p:ext uri="{BB962C8B-B14F-4D97-AF65-F5344CB8AC3E}">
        <p14:creationId xmlns:p14="http://schemas.microsoft.com/office/powerpoint/2010/main" val="22008260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Chess (Solution Sketches)</a:t>
            </a:r>
            <a:endParaRPr lang="zh-TW" altLang="en-US"/>
          </a:p>
        </p:txBody>
      </p:sp>
      <p:sp>
        <p:nvSpPr>
          <p:cNvPr id="3" name="Content Placeholder 2"/>
          <p:cNvSpPr>
            <a:spLocks noGrp="1"/>
          </p:cNvSpPr>
          <p:nvPr>
            <p:ph idx="1"/>
          </p:nvPr>
        </p:nvSpPr>
        <p:spPr>
          <a:xfrm>
            <a:off x="457200" y="2142068"/>
            <a:ext cx="7772400" cy="3739748"/>
          </a:xfrm>
        </p:spPr>
        <p:txBody>
          <a:bodyPr anchor="t"/>
          <a:lstStyle/>
          <a:p>
            <a:r>
              <a:rPr lang="en-US" altLang="zh-TW"/>
              <a:t>If we closely observe this problem, It won’t be hard for us to see that, for any 2 positions, only 4 possibilities exist:</a:t>
            </a:r>
          </a:p>
          <a:p>
            <a:r>
              <a:rPr lang="en-US" altLang="zh-TW" smtClean="0"/>
              <a:t>1. Path </a:t>
            </a:r>
            <a:r>
              <a:rPr lang="en-US" altLang="zh-TW"/>
              <a:t>length = 0, if 2 positions are the same.</a:t>
            </a:r>
          </a:p>
          <a:p>
            <a:r>
              <a:rPr lang="en-US" altLang="zh-TW" smtClean="0"/>
              <a:t>2. Path </a:t>
            </a:r>
            <a:r>
              <a:rPr lang="en-US" altLang="zh-TW"/>
              <a:t>length = 1, if 2 positions are on the same diagonal</a:t>
            </a:r>
          </a:p>
          <a:p>
            <a:r>
              <a:rPr lang="en-US" altLang="zh-TW"/>
              <a:t>3</a:t>
            </a:r>
            <a:r>
              <a:rPr lang="en-US" altLang="zh-TW" smtClean="0"/>
              <a:t>. Path </a:t>
            </a:r>
            <a:r>
              <a:rPr lang="en-US" altLang="zh-TW"/>
              <a:t>length = 2, if the 2 diagonals to which the 2 positions belong intersect at integer positions (The XY coordinates of which are both integers)</a:t>
            </a:r>
          </a:p>
          <a:p>
            <a:r>
              <a:rPr lang="en-US" altLang="zh-TW" smtClean="0"/>
              <a:t>4. If </a:t>
            </a:r>
            <a:r>
              <a:rPr lang="en-US" altLang="zh-TW"/>
              <a:t>above conditions are not satisfied, then the 2 bishops can not reach each other (impossible</a:t>
            </a:r>
            <a:r>
              <a:rPr lang="en-US" altLang="zh-TW" smtClean="0"/>
              <a:t>).</a:t>
            </a:r>
            <a:br>
              <a:rPr lang="en-US" altLang="zh-TW" smtClean="0"/>
            </a:br>
            <a:endParaRPr lang="en-US" altLang="zh-TW"/>
          </a:p>
          <a:p>
            <a:r>
              <a:rPr lang="en-US" altLang="zh-TW"/>
              <a:t>Derive the equations of diagonals for both bishops. Then follow the steps mentioned above.</a:t>
            </a:r>
          </a:p>
        </p:txBody>
      </p:sp>
    </p:spTree>
    <p:extLst>
      <p:ext uri="{BB962C8B-B14F-4D97-AF65-F5344CB8AC3E}">
        <p14:creationId xmlns:p14="http://schemas.microsoft.com/office/powerpoint/2010/main" val="26871728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Packets</a:t>
            </a:r>
            <a:endParaRPr lang="zh-TW" altLang="en-US"/>
          </a:p>
        </p:txBody>
      </p:sp>
      <p:sp>
        <p:nvSpPr>
          <p:cNvPr id="3" name="Content Placeholder 2"/>
          <p:cNvSpPr>
            <a:spLocks noGrp="1"/>
          </p:cNvSpPr>
          <p:nvPr>
            <p:ph idx="1"/>
          </p:nvPr>
        </p:nvSpPr>
        <p:spPr/>
        <p:txBody>
          <a:bodyPr/>
          <a:lstStyle/>
          <a:p>
            <a:r>
              <a:rPr lang="en-US" altLang="zh-TW"/>
              <a:t>Source: ACM Central Europe 1996</a:t>
            </a:r>
          </a:p>
          <a:p>
            <a:r>
              <a:rPr lang="en-US" altLang="zh-TW"/>
              <a:t>Online Judge: POJ 1017, ZOJ 1307, UVA 311</a:t>
            </a:r>
          </a:p>
          <a:p>
            <a:r>
              <a:rPr lang="en-US" altLang="zh-TW"/>
              <a:t>Problem description:</a:t>
            </a:r>
          </a:p>
          <a:p>
            <a:r>
              <a:rPr lang="en-US" altLang="zh-TW"/>
              <a:t>Given packets with 1*1, 2*2, 3*3, 4*4, 5*5, 6*6 in sizes. Fill these packets into 6*6 </a:t>
            </a:r>
            <a:r>
              <a:rPr lang="en-US" altLang="zh-TW" smtClean="0"/>
              <a:t>parcels.</a:t>
            </a:r>
            <a:br>
              <a:rPr lang="en-US" altLang="zh-TW" smtClean="0"/>
            </a:br>
            <a:r>
              <a:rPr lang="en-US" altLang="zh-TW" smtClean="0"/>
              <a:t>Find </a:t>
            </a:r>
            <a:r>
              <a:rPr lang="en-US" altLang="zh-TW"/>
              <a:t>out the minimal number of parcels to be </a:t>
            </a:r>
            <a:r>
              <a:rPr lang="en-US" altLang="zh-TW" smtClean="0"/>
              <a:t>used.</a:t>
            </a:r>
          </a:p>
        </p:txBody>
      </p:sp>
    </p:spTree>
    <p:extLst>
      <p:ext uri="{BB962C8B-B14F-4D97-AF65-F5344CB8AC3E}">
        <p14:creationId xmlns:p14="http://schemas.microsoft.com/office/powerpoint/2010/main" val="38668366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Packets (</a:t>
            </a:r>
            <a:r>
              <a:rPr lang="zh-TW" altLang="en-US" smtClean="0"/>
              <a:t>中文翻譯</a:t>
            </a:r>
            <a:r>
              <a:rPr lang="en-US" altLang="zh-TW" smtClean="0"/>
              <a:t>)</a:t>
            </a:r>
            <a:endParaRPr lang="zh-TW" altLang="en-US"/>
          </a:p>
        </p:txBody>
      </p:sp>
      <p:sp>
        <p:nvSpPr>
          <p:cNvPr id="3" name="Content Placeholder 2"/>
          <p:cNvSpPr>
            <a:spLocks noGrp="1"/>
          </p:cNvSpPr>
          <p:nvPr>
            <p:ph idx="1"/>
          </p:nvPr>
        </p:nvSpPr>
        <p:spPr/>
        <p:txBody>
          <a:bodyPr/>
          <a:lstStyle/>
          <a:p>
            <a:r>
              <a:rPr lang="zh-TW" altLang="en-US"/>
              <a:t>一家工廠生產的產品被包裝在一個正方形的包裝盒中，產品具有相同的高度</a:t>
            </a:r>
            <a:r>
              <a:rPr lang="en-US" altLang="zh-TW"/>
              <a:t>h</a:t>
            </a:r>
            <a:r>
              <a:rPr lang="zh-TW" altLang="en-US"/>
              <a:t>，大小規格為</a:t>
            </a:r>
            <a:r>
              <a:rPr lang="en-US" altLang="zh-TW"/>
              <a:t>1*1</a:t>
            </a:r>
            <a:r>
              <a:rPr lang="zh-TW" altLang="en-US"/>
              <a:t>，</a:t>
            </a:r>
            <a:r>
              <a:rPr lang="en-US" altLang="zh-TW"/>
              <a:t>2*2</a:t>
            </a:r>
            <a:r>
              <a:rPr lang="zh-TW" altLang="en-US"/>
              <a:t>，</a:t>
            </a:r>
            <a:r>
              <a:rPr lang="en-US" altLang="zh-TW"/>
              <a:t>3*3</a:t>
            </a:r>
            <a:r>
              <a:rPr lang="zh-TW" altLang="en-US"/>
              <a:t>，</a:t>
            </a:r>
            <a:r>
              <a:rPr lang="en-US" altLang="zh-TW"/>
              <a:t>4*4</a:t>
            </a:r>
            <a:r>
              <a:rPr lang="zh-TW" altLang="en-US"/>
              <a:t>，</a:t>
            </a:r>
            <a:r>
              <a:rPr lang="en-US" altLang="zh-TW"/>
              <a:t>5*5</a:t>
            </a:r>
            <a:r>
              <a:rPr lang="zh-TW" altLang="en-US"/>
              <a:t>和</a:t>
            </a:r>
            <a:r>
              <a:rPr lang="en-US" altLang="zh-TW"/>
              <a:t>6*6</a:t>
            </a:r>
            <a:r>
              <a:rPr lang="zh-TW" altLang="en-US"/>
              <a:t>。這些產品是用和產品具有相同高度</a:t>
            </a:r>
            <a:r>
              <a:rPr lang="en-US" altLang="zh-TW"/>
              <a:t>h</a:t>
            </a:r>
            <a:r>
              <a:rPr lang="zh-TW" altLang="en-US"/>
              <a:t>，大小規格為</a:t>
            </a:r>
            <a:r>
              <a:rPr lang="en-US" altLang="zh-TW"/>
              <a:t>6* 6</a:t>
            </a:r>
            <a:r>
              <a:rPr lang="zh-TW" altLang="en-US"/>
              <a:t>的正方形郵包交付給客戶。因為費用問題，是工廠和客戶都要最小化將訂購的物品從工廠發送給客戶的郵包的數量。請您編寫一個程式，對於按照訂單要發送給定的產品，找出最少的郵包數量，以節省費用。</a:t>
            </a:r>
          </a:p>
        </p:txBody>
      </p:sp>
    </p:spTree>
    <p:extLst>
      <p:ext uri="{BB962C8B-B14F-4D97-AF65-F5344CB8AC3E}">
        <p14:creationId xmlns:p14="http://schemas.microsoft.com/office/powerpoint/2010/main" val="2677317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Packets (</a:t>
            </a:r>
            <a:r>
              <a:rPr lang="zh-TW" altLang="en-US" smtClean="0"/>
              <a:t>輸入輸出</a:t>
            </a:r>
            <a:r>
              <a:rPr lang="en-US" altLang="zh-TW" smtClean="0"/>
              <a:t>)</a:t>
            </a:r>
            <a:endParaRPr lang="zh-TW" altLang="en-US"/>
          </a:p>
        </p:txBody>
      </p:sp>
      <p:sp>
        <p:nvSpPr>
          <p:cNvPr id="3" name="Content Placeholder 2"/>
          <p:cNvSpPr>
            <a:spLocks noGrp="1"/>
          </p:cNvSpPr>
          <p:nvPr>
            <p:ph idx="1"/>
          </p:nvPr>
        </p:nvSpPr>
        <p:spPr/>
        <p:txBody>
          <a:bodyPr/>
          <a:lstStyle/>
          <a:p>
            <a:r>
              <a:rPr lang="zh-TW" altLang="en-US"/>
              <a:t>輸入：</a:t>
            </a:r>
          </a:p>
          <a:p>
            <a:r>
              <a:rPr lang="zh-TW" altLang="en-US"/>
              <a:t>輸入由若干行組成，每行描述一份訂單，每份訂單由</a:t>
            </a:r>
            <a:r>
              <a:rPr lang="en-US" altLang="zh-TW"/>
              <a:t>6</a:t>
            </a:r>
            <a:r>
              <a:rPr lang="zh-TW" altLang="en-US"/>
              <a:t>個整數組成，整數之間用一個空格分開，連續的整數表示從最小的</a:t>
            </a:r>
            <a:r>
              <a:rPr lang="en-US" altLang="zh-TW"/>
              <a:t>1*1</a:t>
            </a:r>
            <a:r>
              <a:rPr lang="zh-TW" altLang="en-US"/>
              <a:t>到最大的</a:t>
            </a:r>
            <a:r>
              <a:rPr lang="en-US" altLang="zh-TW"/>
              <a:t>6*6</a:t>
            </a:r>
            <a:r>
              <a:rPr lang="zh-TW" altLang="en-US"/>
              <a:t>每種大小的包裝盒的數量，輸入以包含</a:t>
            </a:r>
            <a:r>
              <a:rPr lang="en-US" altLang="zh-TW"/>
              <a:t>6</a:t>
            </a:r>
            <a:r>
              <a:rPr lang="zh-TW" altLang="en-US"/>
              <a:t>個</a:t>
            </a:r>
            <a:r>
              <a:rPr lang="en-US" altLang="zh-TW"/>
              <a:t>0</a:t>
            </a:r>
            <a:r>
              <a:rPr lang="zh-TW" altLang="en-US"/>
              <a:t>的一行結束。</a:t>
            </a:r>
          </a:p>
          <a:p>
            <a:endParaRPr lang="zh-TW" altLang="en-US"/>
          </a:p>
          <a:p>
            <a:r>
              <a:rPr lang="zh-TW" altLang="en-US"/>
              <a:t>輸出：</a:t>
            </a:r>
          </a:p>
          <a:p>
            <a:r>
              <a:rPr lang="zh-TW" altLang="en-US"/>
              <a:t>對每行輸入，輸出一行，給出郵包的最小數量。對於輸入的最後一行“空輸入”沒有輸出。</a:t>
            </a:r>
          </a:p>
        </p:txBody>
      </p:sp>
    </p:spTree>
    <p:extLst>
      <p:ext uri="{BB962C8B-B14F-4D97-AF65-F5344CB8AC3E}">
        <p14:creationId xmlns:p14="http://schemas.microsoft.com/office/powerpoint/2010/main" val="1324579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Packets (</a:t>
            </a:r>
            <a:r>
              <a:rPr lang="zh-TW" altLang="en-US" smtClean="0"/>
              <a:t>題目解析</a:t>
            </a:r>
            <a:r>
              <a:rPr lang="en-US" altLang="zh-TW" smtClean="0"/>
              <a:t>)</a:t>
            </a:r>
            <a:endParaRPr lang="zh-TW" altLang="en-US"/>
          </a:p>
        </p:txBody>
      </p:sp>
      <p:sp>
        <p:nvSpPr>
          <p:cNvPr id="3" name="Content Placeholder 2"/>
          <p:cNvSpPr>
            <a:spLocks noGrp="1"/>
          </p:cNvSpPr>
          <p:nvPr>
            <p:ph idx="1"/>
          </p:nvPr>
        </p:nvSpPr>
        <p:spPr/>
        <p:txBody>
          <a:bodyPr/>
          <a:lstStyle/>
          <a:p>
            <a:r>
              <a:rPr lang="zh-TW" altLang="en-US"/>
              <a:t>這是一道構造法模擬題，其使用的數學模型是一個貪心策略</a:t>
            </a:r>
            <a:r>
              <a:rPr lang="en-US" altLang="zh-TW"/>
              <a:t>——</a:t>
            </a:r>
            <a:r>
              <a:rPr lang="zh-TW" altLang="en-US"/>
              <a:t>按照尺寸遞減的順序裝入包裝盒。由於郵包的尺寸為</a:t>
            </a:r>
            <a:r>
              <a:rPr lang="en-US" altLang="zh-TW"/>
              <a:t>6*6</a:t>
            </a:r>
            <a:r>
              <a:rPr lang="zh-TW" altLang="en-US"/>
              <a:t>，因此每個</a:t>
            </a:r>
            <a:r>
              <a:rPr lang="en-US" altLang="zh-TW"/>
              <a:t>4*4</a:t>
            </a:r>
            <a:r>
              <a:rPr lang="zh-TW" altLang="en-US"/>
              <a:t>、</a:t>
            </a:r>
            <a:r>
              <a:rPr lang="en-US" altLang="zh-TW"/>
              <a:t>5*5</a:t>
            </a:r>
            <a:r>
              <a:rPr lang="zh-TW" altLang="en-US"/>
              <a:t>和 </a:t>
            </a:r>
            <a:r>
              <a:rPr lang="en-US" altLang="zh-TW"/>
              <a:t>6*6 </a:t>
            </a:r>
            <a:r>
              <a:rPr lang="zh-TW" altLang="en-US"/>
              <a:t>的包裝盒需要單獨一個郵包。</a:t>
            </a:r>
          </a:p>
          <a:p>
            <a:r>
              <a:rPr lang="en-US" altLang="zh-TW"/>
              <a:t>6*6</a:t>
            </a:r>
            <a:r>
              <a:rPr lang="zh-TW" altLang="en-US"/>
              <a:t>：剛好；</a:t>
            </a:r>
          </a:p>
          <a:p>
            <a:r>
              <a:rPr lang="en-US" altLang="zh-TW"/>
              <a:t>5*5</a:t>
            </a:r>
            <a:r>
              <a:rPr lang="zh-TW" altLang="en-US"/>
              <a:t>：放入</a:t>
            </a:r>
            <a:r>
              <a:rPr lang="en-US" altLang="zh-TW"/>
              <a:t>6*6 </a:t>
            </a:r>
            <a:r>
              <a:rPr lang="zh-TW" altLang="en-US"/>
              <a:t>的郵包中 剩下的用</a:t>
            </a:r>
            <a:r>
              <a:rPr lang="en-US" altLang="zh-TW"/>
              <a:t>1*1</a:t>
            </a:r>
            <a:r>
              <a:rPr lang="zh-TW" altLang="en-US"/>
              <a:t>填充；</a:t>
            </a:r>
          </a:p>
          <a:p>
            <a:r>
              <a:rPr lang="en-US" altLang="zh-TW"/>
              <a:t>4*4</a:t>
            </a:r>
            <a:r>
              <a:rPr lang="zh-TW" altLang="en-US"/>
              <a:t>：放入</a:t>
            </a:r>
            <a:r>
              <a:rPr lang="en-US" altLang="zh-TW"/>
              <a:t>6*6</a:t>
            </a:r>
            <a:r>
              <a:rPr lang="zh-TW" altLang="en-US"/>
              <a:t>的郵包後</a:t>
            </a:r>
            <a:r>
              <a:rPr lang="en-US" altLang="zh-TW"/>
              <a:t>,</a:t>
            </a:r>
            <a:r>
              <a:rPr lang="zh-TW" altLang="en-US"/>
              <a:t>先用</a:t>
            </a:r>
            <a:r>
              <a:rPr lang="en-US" altLang="zh-TW"/>
              <a:t>2*2</a:t>
            </a:r>
            <a:r>
              <a:rPr lang="zh-TW" altLang="en-US"/>
              <a:t>填充</a:t>
            </a:r>
            <a:r>
              <a:rPr lang="en-US" altLang="zh-TW"/>
              <a:t>, </a:t>
            </a:r>
            <a:r>
              <a:rPr lang="zh-TW" altLang="en-US"/>
              <a:t>沒有</a:t>
            </a:r>
            <a:r>
              <a:rPr lang="en-US" altLang="zh-TW"/>
              <a:t>2*2</a:t>
            </a:r>
            <a:r>
              <a:rPr lang="zh-TW" altLang="en-US"/>
              <a:t>的就用</a:t>
            </a:r>
            <a:r>
              <a:rPr lang="en-US" altLang="zh-TW"/>
              <a:t>1*1</a:t>
            </a:r>
            <a:r>
              <a:rPr lang="zh-TW" altLang="en-US"/>
              <a:t>填充；</a:t>
            </a:r>
          </a:p>
          <a:p>
            <a:r>
              <a:rPr lang="en-US" altLang="zh-TW"/>
              <a:t>3*3</a:t>
            </a:r>
            <a:r>
              <a:rPr lang="zh-TW" altLang="en-US"/>
              <a:t>：一個</a:t>
            </a:r>
            <a:r>
              <a:rPr lang="en-US" altLang="zh-TW"/>
              <a:t>6*6</a:t>
            </a:r>
            <a:r>
              <a:rPr lang="zh-TW" altLang="en-US"/>
              <a:t>的郵包可以放</a:t>
            </a:r>
            <a:r>
              <a:rPr lang="en-US" altLang="zh-TW"/>
              <a:t>4</a:t>
            </a:r>
            <a:r>
              <a:rPr lang="zh-TW" altLang="en-US"/>
              <a:t>個；</a:t>
            </a:r>
          </a:p>
          <a:p>
            <a:r>
              <a:rPr lang="en-US" altLang="zh-TW" smtClean="0"/>
              <a:t>2*2</a:t>
            </a:r>
            <a:r>
              <a:rPr lang="zh-TW" altLang="en-US" smtClean="0"/>
              <a:t> 和 </a:t>
            </a:r>
            <a:r>
              <a:rPr lang="en-US" altLang="zh-TW" smtClean="0"/>
              <a:t>1*1</a:t>
            </a:r>
            <a:r>
              <a:rPr lang="zh-TW" altLang="en-US" smtClean="0"/>
              <a:t> 一</a:t>
            </a:r>
            <a:r>
              <a:rPr lang="zh-TW" altLang="en-US"/>
              <a:t>樣操作</a:t>
            </a:r>
            <a:r>
              <a:rPr lang="zh-TW" altLang="en-US" smtClean="0"/>
              <a:t>。</a:t>
            </a:r>
            <a:endParaRPr lang="zh-TW" altLang="en-US"/>
          </a:p>
        </p:txBody>
      </p:sp>
    </p:spTree>
    <p:extLst>
      <p:ext uri="{BB962C8B-B14F-4D97-AF65-F5344CB8AC3E}">
        <p14:creationId xmlns:p14="http://schemas.microsoft.com/office/powerpoint/2010/main" val="16736375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Packets (</a:t>
            </a:r>
            <a:r>
              <a:rPr lang="zh-TW" altLang="en-US" smtClean="0"/>
              <a:t>題目解析</a:t>
            </a:r>
            <a:r>
              <a:rPr lang="en-US" altLang="zh-TW" smtClean="0"/>
              <a:t>)</a:t>
            </a:r>
            <a:r>
              <a:rPr lang="zh-TW" altLang="en-US" smtClean="0"/>
              <a:t> </a:t>
            </a:r>
            <a:r>
              <a:rPr lang="en-US" altLang="zh-TW" smtClean="0"/>
              <a:t>(Cont.)</a:t>
            </a:r>
            <a:endParaRPr lang="zh-TW" altLang="en-US"/>
          </a:p>
        </p:txBody>
      </p:sp>
      <p:sp>
        <p:nvSpPr>
          <p:cNvPr id="3" name="Content Placeholder 2"/>
          <p:cNvSpPr>
            <a:spLocks noGrp="1"/>
          </p:cNvSpPr>
          <p:nvPr>
            <p:ph idx="1"/>
          </p:nvPr>
        </p:nvSpPr>
        <p:spPr/>
        <p:txBody>
          <a:bodyPr/>
          <a:lstStyle/>
          <a:p>
            <a:r>
              <a:rPr lang="zh-TW" altLang="en-US"/>
              <a:t>具體實現方法如下。設</a:t>
            </a:r>
            <a:r>
              <a:rPr lang="en-US" altLang="zh-TW"/>
              <a:t>i*i</a:t>
            </a:r>
            <a:r>
              <a:rPr lang="zh-TW" altLang="en-US"/>
              <a:t>的包裝盒數為</a:t>
            </a:r>
            <a:r>
              <a:rPr lang="en-US" altLang="zh-TW"/>
              <a:t>ai(1≤i≤6)</a:t>
            </a:r>
            <a:r>
              <a:rPr lang="zh-TW" altLang="en-US"/>
              <a:t>：</a:t>
            </a:r>
          </a:p>
          <a:p>
            <a:r>
              <a:rPr lang="zh-TW" altLang="en-US"/>
              <a:t>放入</a:t>
            </a:r>
            <a:r>
              <a:rPr lang="en-US" altLang="zh-TW"/>
              <a:t>6*6</a:t>
            </a:r>
            <a:r>
              <a:rPr lang="zh-TW" altLang="en-US"/>
              <a:t>、</a:t>
            </a:r>
            <a:r>
              <a:rPr lang="en-US" altLang="zh-TW"/>
              <a:t>5*5</a:t>
            </a:r>
            <a:r>
              <a:rPr lang="zh-TW" altLang="en-US"/>
              <a:t>、</a:t>
            </a:r>
            <a:r>
              <a:rPr lang="en-US" altLang="zh-TW"/>
              <a:t>4*4</a:t>
            </a:r>
            <a:r>
              <a:rPr lang="zh-TW" altLang="en-US"/>
              <a:t>、</a:t>
            </a:r>
            <a:r>
              <a:rPr lang="en-US" altLang="zh-TW"/>
              <a:t>3*3</a:t>
            </a:r>
            <a:r>
              <a:rPr lang="zh-TW" altLang="en-US"/>
              <a:t>的包裝盒至少需要郵包數</a:t>
            </a:r>
            <a:r>
              <a:rPr lang="en-US" altLang="zh-TW"/>
              <a:t>M=a6+a5+a4+          </a:t>
            </a:r>
            <a:r>
              <a:rPr lang="zh-TW" altLang="en-US"/>
              <a:t>。</a:t>
            </a:r>
          </a:p>
          <a:p>
            <a:r>
              <a:rPr lang="en-US" altLang="zh-TW"/>
              <a:t>M</a:t>
            </a:r>
            <a:r>
              <a:rPr lang="zh-TW" altLang="en-US"/>
              <a:t>個郵包可填入</a:t>
            </a:r>
            <a:r>
              <a:rPr lang="en-US" altLang="zh-TW"/>
              <a:t>2*2</a:t>
            </a:r>
            <a:r>
              <a:rPr lang="zh-TW" altLang="en-US"/>
              <a:t>的包裝盒數</a:t>
            </a:r>
            <a:r>
              <a:rPr lang="en-US" altLang="zh-TW"/>
              <a:t>L2=a4*5+u[a3 mod 4]∣u[0]=0</a:t>
            </a:r>
            <a:r>
              <a:rPr lang="zh-TW" altLang="en-US"/>
              <a:t>，</a:t>
            </a:r>
            <a:r>
              <a:rPr lang="en-US" altLang="zh-TW"/>
              <a:t>u[1]=5</a:t>
            </a:r>
            <a:r>
              <a:rPr lang="zh-TW" altLang="en-US"/>
              <a:t>，</a:t>
            </a:r>
            <a:r>
              <a:rPr lang="en-US" altLang="zh-TW"/>
              <a:t>u[2]=3</a:t>
            </a:r>
            <a:r>
              <a:rPr lang="zh-TW" altLang="en-US"/>
              <a:t>，</a:t>
            </a:r>
            <a:r>
              <a:rPr lang="en-US" altLang="zh-TW"/>
              <a:t>u[3]=1</a:t>
            </a:r>
            <a:r>
              <a:rPr lang="zh-TW" altLang="en-US"/>
              <a:t>。若有剩餘（</a:t>
            </a:r>
            <a:r>
              <a:rPr lang="en-US" altLang="zh-TW"/>
              <a:t>a2&gt;L2</a:t>
            </a:r>
            <a:r>
              <a:rPr lang="zh-TW" altLang="en-US"/>
              <a:t>），則放入新增的          　</a:t>
            </a:r>
            <a:r>
              <a:rPr lang="zh-TW" altLang="en-US" smtClean="0"/>
              <a:t>個</a:t>
            </a:r>
            <a:r>
              <a:rPr lang="zh-TW" altLang="en-US"/>
              <a:t>郵包，即</a:t>
            </a:r>
            <a:r>
              <a:rPr lang="en-US" altLang="zh-TW"/>
              <a:t>M+=         </a:t>
            </a:r>
            <a:r>
              <a:rPr lang="zh-TW" altLang="en-US" smtClean="0"/>
              <a:t>　。</a:t>
            </a:r>
            <a:endParaRPr lang="zh-TW" altLang="en-US"/>
          </a:p>
          <a:p>
            <a:r>
              <a:rPr lang="zh-TW" altLang="en-US"/>
              <a:t>最後使用</a:t>
            </a:r>
            <a:r>
              <a:rPr lang="en-US" altLang="zh-TW"/>
              <a:t>1*1</a:t>
            </a:r>
            <a:r>
              <a:rPr lang="zh-TW" altLang="en-US"/>
              <a:t>的</a:t>
            </a:r>
            <a:r>
              <a:rPr lang="en-US" altLang="zh-TW"/>
              <a:t>L1</a:t>
            </a:r>
            <a:r>
              <a:rPr lang="zh-TW" altLang="en-US"/>
              <a:t>（</a:t>
            </a:r>
            <a:r>
              <a:rPr lang="en-US" altLang="zh-TW"/>
              <a:t>=m*36-a6*36-a5*25-a4*16-a3*9-a2*4</a:t>
            </a:r>
            <a:r>
              <a:rPr lang="zh-TW" altLang="en-US"/>
              <a:t>）個包裝盒填滿</a:t>
            </a:r>
            <a:r>
              <a:rPr lang="en-US" altLang="zh-TW"/>
              <a:t>M</a:t>
            </a:r>
            <a:r>
              <a:rPr lang="zh-TW" altLang="en-US"/>
              <a:t>個郵包。若有剩餘（</a:t>
            </a:r>
            <a:r>
              <a:rPr lang="en-US" altLang="zh-TW"/>
              <a:t>a1&gt;L1</a:t>
            </a:r>
            <a:r>
              <a:rPr lang="zh-TW" altLang="en-US"/>
              <a:t>），則放入新增的        </a:t>
            </a:r>
            <a:r>
              <a:rPr lang="zh-TW" altLang="en-US" smtClean="0"/>
              <a:t>　個</a:t>
            </a:r>
            <a:r>
              <a:rPr lang="zh-TW" altLang="en-US"/>
              <a:t>郵包，即</a:t>
            </a:r>
            <a:r>
              <a:rPr lang="en-US" altLang="zh-TW"/>
              <a:t>M+=         </a:t>
            </a:r>
            <a:r>
              <a:rPr lang="zh-TW" altLang="en-US" smtClean="0"/>
              <a:t>　。</a:t>
            </a:r>
            <a:endParaRPr lang="zh-TW" altLang="en-US"/>
          </a:p>
          <a:p>
            <a:r>
              <a:rPr lang="zh-TW" altLang="en-US"/>
              <a:t>    顯然，</a:t>
            </a:r>
            <a:r>
              <a:rPr lang="en-US" altLang="zh-TW"/>
              <a:t>M</a:t>
            </a:r>
            <a:r>
              <a:rPr lang="zh-TW" altLang="en-US"/>
              <a:t>是放入所有包裝盒的最少郵包數。</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465" y="3475997"/>
            <a:ext cx="702466" cy="48987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37" y="3789861"/>
            <a:ext cx="721721" cy="49676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549" y="4462942"/>
            <a:ext cx="638152" cy="455823"/>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37" y="4721800"/>
            <a:ext cx="721721" cy="515515"/>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9765" y="2650920"/>
            <a:ext cx="560821" cy="698727"/>
          </a:xfrm>
          <a:prstGeom prst="rect">
            <a:avLst/>
          </a:prstGeom>
        </p:spPr>
      </p:pic>
    </p:spTree>
    <p:extLst>
      <p:ext uri="{BB962C8B-B14F-4D97-AF65-F5344CB8AC3E}">
        <p14:creationId xmlns:p14="http://schemas.microsoft.com/office/powerpoint/2010/main" val="14341199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Enumeration</a:t>
            </a:r>
            <a:endParaRPr lang="zh-TW" altLang="en-US"/>
          </a:p>
        </p:txBody>
      </p:sp>
      <p:sp>
        <p:nvSpPr>
          <p:cNvPr id="3" name="Text Placeholder 2"/>
          <p:cNvSpPr>
            <a:spLocks noGrp="1"/>
          </p:cNvSpPr>
          <p:nvPr>
            <p:ph type="body" idx="1"/>
          </p:nvPr>
        </p:nvSpPr>
        <p:spPr/>
        <p:txBody>
          <a:bodyPr/>
          <a:lstStyle/>
          <a:p>
            <a:r>
              <a:rPr lang="en-US" altLang="zh-TW" smtClean="0"/>
              <a:t>Experience the power of computers</a:t>
            </a:r>
            <a:endParaRPr lang="zh-TW" altLang="en-US"/>
          </a:p>
        </p:txBody>
      </p:sp>
    </p:spTree>
    <p:extLst>
      <p:ext uri="{BB962C8B-B14F-4D97-AF65-F5344CB8AC3E}">
        <p14:creationId xmlns:p14="http://schemas.microsoft.com/office/powerpoint/2010/main" val="38547335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smtClean="0"/>
              <a:t>Enumeration </a:t>
            </a:r>
            <a:r>
              <a:rPr lang="zh-TW" altLang="en-US" smtClean="0"/>
              <a:t>枚舉</a:t>
            </a:r>
            <a:endParaRPr lang="zh-TW" altLang="en-US"/>
          </a:p>
        </p:txBody>
      </p:sp>
      <p:sp>
        <p:nvSpPr>
          <p:cNvPr id="5" name="Content Placeholder 4"/>
          <p:cNvSpPr>
            <a:spLocks noGrp="1"/>
          </p:cNvSpPr>
          <p:nvPr>
            <p:ph idx="1"/>
          </p:nvPr>
        </p:nvSpPr>
        <p:spPr/>
        <p:txBody>
          <a:bodyPr/>
          <a:lstStyle/>
          <a:p>
            <a:r>
              <a:rPr lang="en-US" altLang="zh-TW" smtClean="0"/>
              <a:t>And ... here we are.</a:t>
            </a:r>
            <a:r>
              <a:rPr lang="zh-TW" altLang="en-US" smtClean="0"/>
              <a:t> </a:t>
            </a:r>
            <a:r>
              <a:rPr lang="en-US" altLang="zh-TW" smtClean="0"/>
              <a:t>Let us experience the power of computers !</a:t>
            </a:r>
          </a:p>
          <a:p>
            <a:r>
              <a:rPr lang="en-US" altLang="zh-TW" smtClean="0"/>
              <a:t>Enumeration: generate possibilities and evaluate them.</a:t>
            </a:r>
          </a:p>
          <a:p>
            <a:endParaRPr lang="en-US" altLang="zh-TW"/>
          </a:p>
          <a:p>
            <a:r>
              <a:rPr lang="en-US" altLang="zh-TW" smtClean="0"/>
              <a:t>I'm going to give you some examples. &lt;vid&gt;</a:t>
            </a:r>
            <a:r>
              <a:rPr lang="zh-TW" altLang="en-US" smtClean="0"/>
              <a:t> </a:t>
            </a:r>
            <a:r>
              <a:rPr lang="en-US" altLang="zh-TW" smtClean="0"/>
              <a:t>&lt;demo&gt;</a:t>
            </a:r>
          </a:p>
        </p:txBody>
      </p:sp>
    </p:spTree>
    <p:extLst>
      <p:ext uri="{BB962C8B-B14F-4D97-AF65-F5344CB8AC3E}">
        <p14:creationId xmlns:p14="http://schemas.microsoft.com/office/powerpoint/2010/main" val="3658835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err="1" smtClean="0"/>
              <a:t>scanf</a:t>
            </a:r>
            <a:r>
              <a:rPr lang="en-US" altLang="zh-TW" smtClean="0"/>
              <a:t> / </a:t>
            </a:r>
            <a:r>
              <a:rPr lang="en-US" altLang="zh-TW" err="1" smtClean="0"/>
              <a:t>printf</a:t>
            </a:r>
            <a:endParaRPr lang="zh-TW" altLang="en-US"/>
          </a:p>
        </p:txBody>
      </p:sp>
      <p:sp>
        <p:nvSpPr>
          <p:cNvPr id="5" name="Content Placeholder 4"/>
          <p:cNvSpPr>
            <a:spLocks noGrp="1"/>
          </p:cNvSpPr>
          <p:nvPr>
            <p:ph idx="1"/>
          </p:nvPr>
        </p:nvSpPr>
        <p:spPr>
          <a:xfrm>
            <a:off x="457200" y="3505200"/>
            <a:ext cx="7772400" cy="2286001"/>
          </a:xfrm>
        </p:spPr>
        <p:txBody>
          <a:bodyPr anchor="ctr"/>
          <a:lstStyle/>
          <a:p>
            <a:pPr marL="0" indent="0">
              <a:buNone/>
            </a:pPr>
            <a:r>
              <a:rPr lang="en-US" altLang="zh-TW" smtClean="0"/>
              <a:t>format: a char string with "specifiers" and other characters</a:t>
            </a:r>
          </a:p>
          <a:p>
            <a:pPr marL="0" indent="0">
              <a:buNone/>
            </a:pPr>
            <a:r>
              <a:rPr lang="en-US" altLang="zh-TW" smtClean="0"/>
              <a:t>specifiers: indicate a type of variable</a:t>
            </a:r>
          </a:p>
          <a:p>
            <a:pPr marL="0" indent="0">
              <a:buNone/>
            </a:pPr>
            <a:r>
              <a:rPr lang="en-US" altLang="zh-TW" smtClean="0"/>
              <a:t>Examples</a:t>
            </a:r>
          </a:p>
          <a:p>
            <a:r>
              <a:rPr lang="en-US" altLang="zh-TW" smtClean="0"/>
              <a:t>scanf("%</a:t>
            </a:r>
            <a:r>
              <a:rPr lang="en-US" altLang="zh-TW" err="1" smtClean="0"/>
              <a:t>d%d</a:t>
            </a:r>
            <a:r>
              <a:rPr lang="en-US" altLang="zh-TW" smtClean="0"/>
              <a:t>", &amp;a, &amp;b</a:t>
            </a:r>
            <a:r>
              <a:rPr lang="en-US" altLang="zh-TW"/>
              <a:t>); </a:t>
            </a:r>
            <a:r>
              <a:rPr lang="en-US" altLang="zh-TW" smtClean="0"/>
              <a:t>  // read </a:t>
            </a:r>
            <a:r>
              <a:rPr lang="en-US" altLang="zh-TW"/>
              <a:t>2 integers</a:t>
            </a:r>
            <a:endParaRPr lang="en-US" altLang="zh-TW" smtClean="0"/>
          </a:p>
          <a:p>
            <a:r>
              <a:rPr lang="en-US" altLang="zh-TW" smtClean="0"/>
              <a:t>printf("%.2f: %.5f", f1, f2</a:t>
            </a:r>
            <a:r>
              <a:rPr lang="en-US" altLang="zh-TW"/>
              <a:t>); </a:t>
            </a:r>
            <a:r>
              <a:rPr lang="en-US" altLang="zh-TW" smtClean="0"/>
              <a:t>  // print </a:t>
            </a:r>
            <a:r>
              <a:rPr lang="en-US" altLang="zh-TW"/>
              <a:t>2 floating point numbers: </a:t>
            </a:r>
            <a:endParaRPr lang="zh-TW" altLang="en-US"/>
          </a:p>
        </p:txBody>
      </p:sp>
      <p:sp>
        <p:nvSpPr>
          <p:cNvPr id="7" name="Rounded Rectangle 6"/>
          <p:cNvSpPr/>
          <p:nvPr/>
        </p:nvSpPr>
        <p:spPr>
          <a:xfrm>
            <a:off x="576649" y="2142068"/>
            <a:ext cx="7282248"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err="1" smtClean="0"/>
              <a:t>scanf</a:t>
            </a:r>
            <a:r>
              <a:rPr lang="en-US" altLang="zh-TW" smtClean="0"/>
              <a:t>( format, pointer of variable 1, pointer </a:t>
            </a:r>
            <a:r>
              <a:rPr lang="en-US" altLang="zh-TW"/>
              <a:t>of variable </a:t>
            </a:r>
            <a:r>
              <a:rPr lang="en-US" altLang="zh-TW" smtClean="0"/>
              <a:t>2, …</a:t>
            </a:r>
            <a:endParaRPr lang="zh-TW" altLang="en-US"/>
          </a:p>
        </p:txBody>
      </p:sp>
      <p:sp>
        <p:nvSpPr>
          <p:cNvPr id="8" name="Rounded Rectangle 7"/>
          <p:cNvSpPr/>
          <p:nvPr/>
        </p:nvSpPr>
        <p:spPr>
          <a:xfrm>
            <a:off x="576649" y="2912306"/>
            <a:ext cx="7282248"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err="1" smtClean="0"/>
              <a:t>printf</a:t>
            </a:r>
            <a:r>
              <a:rPr lang="en-US" altLang="zh-TW" smtClean="0"/>
              <a:t>( format, variable 1, variable 2, …</a:t>
            </a:r>
            <a:endParaRPr lang="zh-TW" altLang="en-US"/>
          </a:p>
        </p:txBody>
      </p:sp>
    </p:spTree>
    <p:extLst>
      <p:ext uri="{BB962C8B-B14F-4D97-AF65-F5344CB8AC3E}">
        <p14:creationId xmlns:p14="http://schemas.microsoft.com/office/powerpoint/2010/main" val="20810869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Fixed-length enumeration</a:t>
            </a:r>
            <a:endParaRPr lang="zh-TW" altLang="en-US"/>
          </a:p>
        </p:txBody>
      </p:sp>
      <p:sp>
        <p:nvSpPr>
          <p:cNvPr id="3" name="Content Placeholder 2"/>
          <p:cNvSpPr>
            <a:spLocks noGrp="1"/>
          </p:cNvSpPr>
          <p:nvPr>
            <p:ph idx="1"/>
          </p:nvPr>
        </p:nvSpPr>
        <p:spPr/>
        <p:txBody>
          <a:bodyPr anchor="t"/>
          <a:lstStyle/>
          <a:p>
            <a:pPr marL="0" indent="0">
              <a:buNone/>
            </a:pPr>
            <a:r>
              <a:rPr lang="en-US" altLang="zh-TW" smtClean="0"/>
              <a:t>Choose your meal : ) </a:t>
            </a:r>
          </a:p>
          <a:p>
            <a:pPr marL="0" indent="0">
              <a:buNone/>
            </a:pPr>
            <a:r>
              <a:rPr lang="en-US" altLang="zh-TW" smtClean="0"/>
              <a:t>How many possibilities are there ?</a:t>
            </a:r>
            <a:endParaRPr lang="en-US" altLang="zh-TW"/>
          </a:p>
          <a:p>
            <a:r>
              <a:rPr lang="zh-TW" altLang="en-US" smtClean="0"/>
              <a:t>開胃菜：</a:t>
            </a:r>
            <a:r>
              <a:rPr lang="en-US" altLang="zh-TW" smtClean="0"/>
              <a:t>______</a:t>
            </a:r>
          </a:p>
          <a:p>
            <a:r>
              <a:rPr lang="zh-TW" altLang="en-US" smtClean="0"/>
              <a:t>前菜：</a:t>
            </a:r>
            <a:r>
              <a:rPr lang="en-US" altLang="zh-TW" smtClean="0"/>
              <a:t>______</a:t>
            </a:r>
          </a:p>
          <a:p>
            <a:r>
              <a:rPr lang="zh-TW" altLang="en-US" smtClean="0"/>
              <a:t>沙拉：</a:t>
            </a:r>
            <a:r>
              <a:rPr lang="en-US" altLang="zh-TW" smtClean="0"/>
              <a:t>______</a:t>
            </a:r>
          </a:p>
          <a:p>
            <a:r>
              <a:rPr lang="zh-TW" altLang="en-US" smtClean="0"/>
              <a:t>湯：</a:t>
            </a:r>
            <a:r>
              <a:rPr lang="en-US" altLang="zh-TW" smtClean="0"/>
              <a:t>______</a:t>
            </a:r>
          </a:p>
          <a:p>
            <a:r>
              <a:rPr lang="zh-TW" altLang="en-US" smtClean="0"/>
              <a:t>主餐：</a:t>
            </a:r>
            <a:r>
              <a:rPr lang="en-US" altLang="zh-TW" smtClean="0"/>
              <a:t>______</a:t>
            </a:r>
          </a:p>
          <a:p>
            <a:r>
              <a:rPr lang="zh-TW" altLang="en-US"/>
              <a:t>甜</a:t>
            </a:r>
            <a:r>
              <a:rPr lang="zh-TW" altLang="en-US" smtClean="0"/>
              <a:t>點：</a:t>
            </a:r>
            <a:r>
              <a:rPr lang="en-US" altLang="zh-TW" smtClean="0"/>
              <a:t>______</a:t>
            </a:r>
          </a:p>
          <a:p>
            <a:r>
              <a:rPr lang="zh-TW" altLang="en-US"/>
              <a:t>飲</a:t>
            </a:r>
            <a:r>
              <a:rPr lang="zh-TW" altLang="en-US" smtClean="0"/>
              <a:t>料：</a:t>
            </a:r>
            <a:r>
              <a:rPr lang="en-US" altLang="zh-TW" smtClean="0"/>
              <a:t>______</a:t>
            </a:r>
            <a:endParaRPr lang="zh-TW"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351" y="2977257"/>
            <a:ext cx="3012701" cy="381473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052" y="2064039"/>
            <a:ext cx="3087981" cy="4727949"/>
          </a:xfrm>
          <a:prstGeom prst="rect">
            <a:avLst/>
          </a:prstGeom>
        </p:spPr>
      </p:pic>
    </p:spTree>
    <p:extLst>
      <p:ext uri="{BB962C8B-B14F-4D97-AF65-F5344CB8AC3E}">
        <p14:creationId xmlns:p14="http://schemas.microsoft.com/office/powerpoint/2010/main" val="15582237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Number </a:t>
            </a:r>
            <a:r>
              <a:rPr lang="en-US" altLang="zh-TW" smtClean="0"/>
              <a:t>Guessing</a:t>
            </a:r>
            <a:r>
              <a:rPr lang="zh-TW" altLang="en-US" smtClean="0"/>
              <a:t> 猜數字</a:t>
            </a:r>
            <a:endParaRPr lang="zh-TW" altLang="en-US"/>
          </a:p>
        </p:txBody>
      </p:sp>
      <p:sp>
        <p:nvSpPr>
          <p:cNvPr id="3" name="Content Placeholder 2"/>
          <p:cNvSpPr>
            <a:spLocks noGrp="1"/>
          </p:cNvSpPr>
          <p:nvPr>
            <p:ph idx="1"/>
          </p:nvPr>
        </p:nvSpPr>
        <p:spPr/>
        <p:txBody>
          <a:bodyPr/>
          <a:lstStyle/>
          <a:p>
            <a:r>
              <a:rPr lang="en-US" altLang="zh-TW"/>
              <a:t>Source: </a:t>
            </a:r>
            <a:r>
              <a:rPr lang="en-US" altLang="zh-TW" smtClean="0"/>
              <a:t>National </a:t>
            </a:r>
            <a:r>
              <a:rPr lang="en-US" altLang="zh-TW"/>
              <a:t>Problem Solveing Contest 2007 Junior Final</a:t>
            </a:r>
          </a:p>
          <a:p>
            <a:r>
              <a:rPr lang="en-US" altLang="zh-TW"/>
              <a:t>Online Judge: </a:t>
            </a:r>
            <a:r>
              <a:rPr lang="en-US" altLang="zh-TW" smtClean="0"/>
              <a:t>ZeroJudge </a:t>
            </a:r>
            <a:r>
              <a:rPr lang="en-US" altLang="zh-TW"/>
              <a:t>b084</a:t>
            </a:r>
          </a:p>
          <a:p>
            <a:r>
              <a:rPr lang="en-US" altLang="zh-TW"/>
              <a:t>Problem description: </a:t>
            </a:r>
          </a:p>
          <a:p>
            <a:r>
              <a:rPr lang="en-US" altLang="zh-TW"/>
              <a:t>Number Guessing is a computer game. First, the computer chooses four different digits, you need to guess these four digits in the fewest </a:t>
            </a:r>
            <a:r>
              <a:rPr lang="en-US" altLang="zh-TW" smtClean="0"/>
              <a:t>times.</a:t>
            </a:r>
            <a:br>
              <a:rPr lang="en-US" altLang="zh-TW" smtClean="0"/>
            </a:br>
            <a:r>
              <a:rPr lang="en-US" altLang="zh-TW" smtClean="0"/>
              <a:t>For </a:t>
            </a:r>
            <a:r>
              <a:rPr lang="en-US" altLang="zh-TW"/>
              <a:t>each guess, the computer will show a judgement in the form of "#A#B", "#" is a number 0~4. "#A" shows how many digits you guessed with both correct value and position. "#B" shows how many digits you guessed with correct </a:t>
            </a:r>
            <a:r>
              <a:rPr lang="en-US" altLang="zh-TW" smtClean="0"/>
              <a:t>value but incorrect position. </a:t>
            </a:r>
            <a:endParaRPr lang="en-US" altLang="zh-TW"/>
          </a:p>
          <a:p>
            <a:r>
              <a:rPr lang="en-US" altLang="zh-TW"/>
              <a:t>Given the digits you guessed and the judgements you got, can you figure </a:t>
            </a:r>
            <a:r>
              <a:rPr lang="en-US" altLang="zh-TW" smtClean="0"/>
              <a:t>out how many possible correct answers are there ?</a:t>
            </a:r>
            <a:endParaRPr lang="zh-TW" altLang="en-US"/>
          </a:p>
        </p:txBody>
      </p:sp>
    </p:spTree>
    <p:extLst>
      <p:ext uri="{BB962C8B-B14F-4D97-AF65-F5344CB8AC3E}">
        <p14:creationId xmlns:p14="http://schemas.microsoft.com/office/powerpoint/2010/main" val="1469945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Number Guessing (</a:t>
            </a:r>
            <a:r>
              <a:rPr lang="zh-TW" altLang="en-US" smtClean="0"/>
              <a:t>中文翻</a:t>
            </a:r>
            <a:r>
              <a:rPr lang="zh-TW" altLang="en-US"/>
              <a:t>譯</a:t>
            </a:r>
            <a:r>
              <a:rPr lang="en-US" altLang="zh-TW" smtClean="0"/>
              <a:t>)</a:t>
            </a:r>
            <a:endParaRPr lang="zh-TW" altLang="en-US"/>
          </a:p>
        </p:txBody>
      </p:sp>
      <p:sp>
        <p:nvSpPr>
          <p:cNvPr id="3" name="Content Placeholder 2"/>
          <p:cNvSpPr>
            <a:spLocks noGrp="1"/>
          </p:cNvSpPr>
          <p:nvPr>
            <p:ph idx="1"/>
          </p:nvPr>
        </p:nvSpPr>
        <p:spPr/>
        <p:txBody>
          <a:bodyPr/>
          <a:lstStyle/>
          <a:p>
            <a:r>
              <a:rPr lang="zh-TW" altLang="en-US"/>
              <a:t>猜數字是一種益智小遊戲，通常是兩個人一起玩，其規則如下：</a:t>
            </a:r>
          </a:p>
          <a:p>
            <a:r>
              <a:rPr lang="zh-TW" altLang="en-US"/>
              <a:t>一個人負責出數字，另一個人猜。出數字的人要先想好一個沒有重複數字的</a:t>
            </a:r>
            <a:r>
              <a:rPr lang="en-US" altLang="zh-TW"/>
              <a:t>4</a:t>
            </a:r>
            <a:r>
              <a:rPr lang="zh-TW" altLang="en-US"/>
              <a:t>位數，不能讓猜的人知道。猜的人就可以開始猜。每猜一個數，出數者就要根據這個數字給出幾</a:t>
            </a:r>
            <a:r>
              <a:rPr lang="en-US" altLang="zh-TW"/>
              <a:t>A</a:t>
            </a:r>
            <a:r>
              <a:rPr lang="zh-TW" altLang="en-US"/>
              <a:t>幾</a:t>
            </a:r>
            <a:r>
              <a:rPr lang="en-US" altLang="zh-TW"/>
              <a:t>B</a:t>
            </a:r>
            <a:r>
              <a:rPr lang="zh-TW" altLang="en-US"/>
              <a:t>，其中</a:t>
            </a:r>
            <a:r>
              <a:rPr lang="en-US" altLang="zh-TW"/>
              <a:t>A</a:t>
            </a:r>
            <a:r>
              <a:rPr lang="zh-TW" altLang="en-US"/>
              <a:t>前面的數字表示位置正確的數的個數，而</a:t>
            </a:r>
            <a:r>
              <a:rPr lang="en-US" altLang="zh-TW"/>
              <a:t>B</a:t>
            </a:r>
            <a:r>
              <a:rPr lang="zh-TW" altLang="en-US"/>
              <a:t>前的數字表示數字正確而位置不對的數的個數。</a:t>
            </a:r>
          </a:p>
          <a:p>
            <a:r>
              <a:rPr lang="zh-TW" altLang="en-US"/>
              <a:t>如正確答案為</a:t>
            </a:r>
            <a:r>
              <a:rPr lang="en-US" altLang="zh-TW"/>
              <a:t>5234</a:t>
            </a:r>
            <a:r>
              <a:rPr lang="zh-TW" altLang="en-US"/>
              <a:t>，而猜的人猜</a:t>
            </a:r>
            <a:r>
              <a:rPr lang="en-US" altLang="zh-TW"/>
              <a:t>5346</a:t>
            </a:r>
            <a:r>
              <a:rPr lang="zh-TW" altLang="en-US"/>
              <a:t>，則是</a:t>
            </a:r>
            <a:r>
              <a:rPr lang="en-US" altLang="zh-TW"/>
              <a:t>1A2B</a:t>
            </a:r>
            <a:r>
              <a:rPr lang="zh-TW" altLang="en-US"/>
              <a:t>，其中有一個</a:t>
            </a:r>
            <a:r>
              <a:rPr lang="en-US" altLang="zh-TW"/>
              <a:t>5</a:t>
            </a:r>
            <a:r>
              <a:rPr lang="zh-TW" altLang="en-US"/>
              <a:t>的位置對了，記為</a:t>
            </a:r>
            <a:r>
              <a:rPr lang="en-US" altLang="zh-TW"/>
              <a:t>1A</a:t>
            </a:r>
            <a:r>
              <a:rPr lang="zh-TW" altLang="en-US"/>
              <a:t>，而</a:t>
            </a:r>
            <a:r>
              <a:rPr lang="en-US" altLang="zh-TW"/>
              <a:t>3</a:t>
            </a:r>
            <a:r>
              <a:rPr lang="zh-TW" altLang="en-US"/>
              <a:t>和</a:t>
            </a:r>
            <a:r>
              <a:rPr lang="en-US" altLang="zh-TW"/>
              <a:t>4</a:t>
            </a:r>
            <a:r>
              <a:rPr lang="zh-TW" altLang="en-US"/>
              <a:t>這兩個數字對了，而位置沒對，因此記為</a:t>
            </a:r>
            <a:r>
              <a:rPr lang="en-US" altLang="zh-TW"/>
              <a:t>2B</a:t>
            </a:r>
            <a:r>
              <a:rPr lang="zh-TW" altLang="en-US"/>
              <a:t>，合起來就是</a:t>
            </a:r>
            <a:r>
              <a:rPr lang="en-US" altLang="zh-TW"/>
              <a:t>1A2B</a:t>
            </a:r>
            <a:r>
              <a:rPr lang="zh-TW" altLang="en-US"/>
              <a:t>。</a:t>
            </a:r>
          </a:p>
          <a:p>
            <a:r>
              <a:rPr lang="zh-TW" altLang="en-US"/>
              <a:t>接著猜的人再根據出題者的幾</a:t>
            </a:r>
            <a:r>
              <a:rPr lang="en-US" altLang="zh-TW"/>
              <a:t>A</a:t>
            </a:r>
            <a:r>
              <a:rPr lang="zh-TW" altLang="en-US"/>
              <a:t>幾</a:t>
            </a:r>
            <a:r>
              <a:rPr lang="en-US" altLang="zh-TW"/>
              <a:t>B</a:t>
            </a:r>
            <a:r>
              <a:rPr lang="zh-TW" altLang="en-US"/>
              <a:t>繼續猜，直到猜中為止後兩人互換，用比較少次數猜出數字的人獲勝。</a:t>
            </a:r>
          </a:p>
          <a:p>
            <a:r>
              <a:rPr lang="zh-TW" altLang="en-US" smtClean="0"/>
              <a:t>今</a:t>
            </a:r>
            <a:r>
              <a:rPr lang="zh-TW" altLang="en-US"/>
              <a:t>天小</a:t>
            </a:r>
            <a:r>
              <a:rPr lang="zh-TW" altLang="en-US" smtClean="0"/>
              <a:t>偉跟</a:t>
            </a:r>
            <a:r>
              <a:rPr lang="zh-TW" altLang="en-US"/>
              <a:t>小承打賭玩猜數字</a:t>
            </a:r>
            <a:r>
              <a:rPr lang="zh-TW" altLang="en-US" smtClean="0"/>
              <a:t>，小承猜</a:t>
            </a:r>
            <a:r>
              <a:rPr lang="zh-TW" altLang="en-US"/>
              <a:t>了幾個數字後就找路過的你幫忙。</a:t>
            </a:r>
          </a:p>
        </p:txBody>
      </p:sp>
    </p:spTree>
    <p:extLst>
      <p:ext uri="{BB962C8B-B14F-4D97-AF65-F5344CB8AC3E}">
        <p14:creationId xmlns:p14="http://schemas.microsoft.com/office/powerpoint/2010/main" val="42762355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Number Guessing (</a:t>
            </a:r>
            <a:r>
              <a:rPr lang="zh-TW" altLang="en-US" smtClean="0"/>
              <a:t>輸入輸出</a:t>
            </a:r>
            <a:r>
              <a:rPr lang="en-US" altLang="zh-TW" smtClean="0"/>
              <a:t>)</a:t>
            </a:r>
            <a:endParaRPr lang="zh-TW" altLang="en-US"/>
          </a:p>
        </p:txBody>
      </p:sp>
      <p:sp>
        <p:nvSpPr>
          <p:cNvPr id="3" name="Content Placeholder 2"/>
          <p:cNvSpPr>
            <a:spLocks noGrp="1"/>
          </p:cNvSpPr>
          <p:nvPr>
            <p:ph idx="1"/>
          </p:nvPr>
        </p:nvSpPr>
        <p:spPr/>
        <p:txBody>
          <a:bodyPr/>
          <a:lstStyle/>
          <a:p>
            <a:r>
              <a:rPr lang="zh-TW" altLang="en-US"/>
              <a:t>輸入： </a:t>
            </a:r>
          </a:p>
          <a:p>
            <a:r>
              <a:rPr lang="zh-TW" altLang="en-US"/>
              <a:t>輸入檔中會有多筆資料，第一行是一個正整數</a:t>
            </a:r>
            <a:r>
              <a:rPr lang="en-US" altLang="zh-TW"/>
              <a:t>k</a:t>
            </a:r>
            <a:r>
              <a:rPr lang="zh-TW" altLang="en-US"/>
              <a:t>，代表一共有多少組資料，接下來是</a:t>
            </a:r>
            <a:r>
              <a:rPr lang="en-US" altLang="zh-TW"/>
              <a:t>k</a:t>
            </a:r>
            <a:r>
              <a:rPr lang="zh-TW" altLang="en-US"/>
              <a:t>組測試資料，每組測試資料的第一行是一個數字</a:t>
            </a:r>
            <a:r>
              <a:rPr lang="en-US" altLang="zh-TW"/>
              <a:t>n</a:t>
            </a:r>
            <a:r>
              <a:rPr lang="zh-TW" altLang="en-US"/>
              <a:t>，</a:t>
            </a:r>
            <a:r>
              <a:rPr lang="en-US" altLang="zh-TW"/>
              <a:t>n</a:t>
            </a:r>
            <a:r>
              <a:rPr lang="zh-TW" altLang="en-US"/>
              <a:t>不會超過</a:t>
            </a:r>
            <a:r>
              <a:rPr lang="en-US" altLang="zh-TW"/>
              <a:t>10</a:t>
            </a:r>
            <a:r>
              <a:rPr lang="zh-TW" altLang="en-US"/>
              <a:t>，代表小承已經猜過的次數，接下來有</a:t>
            </a:r>
            <a:r>
              <a:rPr lang="en-US" altLang="zh-TW"/>
              <a:t>n</a:t>
            </a:r>
            <a:r>
              <a:rPr lang="zh-TW" altLang="en-US"/>
              <a:t>行，每行分別是一個不重複的四位數字以及小偉給他的幾</a:t>
            </a:r>
            <a:r>
              <a:rPr lang="en-US" altLang="zh-TW"/>
              <a:t>A</a:t>
            </a:r>
            <a:r>
              <a:rPr lang="zh-TW" altLang="en-US"/>
              <a:t>幾</a:t>
            </a:r>
            <a:r>
              <a:rPr lang="en-US" altLang="zh-TW"/>
              <a:t>B</a:t>
            </a:r>
            <a:r>
              <a:rPr lang="zh-TW" altLang="en-US"/>
              <a:t>的結果。</a:t>
            </a:r>
          </a:p>
          <a:p>
            <a:r>
              <a:rPr lang="zh-TW" altLang="en-US"/>
              <a:t>輸出： </a:t>
            </a:r>
          </a:p>
          <a:p>
            <a:r>
              <a:rPr lang="zh-TW" altLang="en-US"/>
              <a:t>對每組測試資料，請輸出一行數字，表示還有多少組數字有可能是小偉心裡想的數字，如果都沒有請輸出”</a:t>
            </a:r>
            <a:r>
              <a:rPr lang="en-US" altLang="zh-TW"/>
              <a:t>You Cheat!”</a:t>
            </a:r>
            <a:endParaRPr lang="zh-TW" altLang="en-US"/>
          </a:p>
        </p:txBody>
      </p:sp>
    </p:spTree>
    <p:extLst>
      <p:ext uri="{BB962C8B-B14F-4D97-AF65-F5344CB8AC3E}">
        <p14:creationId xmlns:p14="http://schemas.microsoft.com/office/powerpoint/2010/main" val="11287807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Number Guessing (</a:t>
            </a:r>
            <a:r>
              <a:rPr lang="zh-TW" altLang="en-US" smtClean="0"/>
              <a:t>題目解析</a:t>
            </a:r>
            <a:r>
              <a:rPr lang="en-US" altLang="zh-TW" smtClean="0"/>
              <a:t>)</a:t>
            </a:r>
            <a:endParaRPr lang="zh-TW" altLang="en-US"/>
          </a:p>
        </p:txBody>
      </p:sp>
      <p:sp>
        <p:nvSpPr>
          <p:cNvPr id="3" name="Content Placeholder 2"/>
          <p:cNvSpPr>
            <a:spLocks noGrp="1"/>
          </p:cNvSpPr>
          <p:nvPr>
            <p:ph idx="1"/>
          </p:nvPr>
        </p:nvSpPr>
        <p:spPr/>
        <p:txBody>
          <a:bodyPr/>
          <a:lstStyle/>
          <a:p>
            <a:r>
              <a:rPr lang="zh-TW" altLang="en-US" smtClean="0"/>
              <a:t>這算是一題滿經典的題目；有些人一開始可能會朝排列組合思考，但是這麼想其實是多餘的。</a:t>
            </a:r>
            <a:endParaRPr lang="en-US" altLang="zh-TW"/>
          </a:p>
          <a:p>
            <a:r>
              <a:rPr lang="zh-TW" altLang="en-US" smtClean="0"/>
              <a:t>考慮一下可能的組合總共有多少，我們會發現只有 </a:t>
            </a:r>
            <a:r>
              <a:rPr lang="en-US" altLang="zh-TW" smtClean="0"/>
              <a:t>10 * 9 * 8 * 7 = 5040 </a:t>
            </a:r>
            <a:r>
              <a:rPr lang="zh-TW" altLang="en-US" smtClean="0"/>
              <a:t>種，不多，所以在這邊我們可以採用枚舉的方式，把這 </a:t>
            </a:r>
            <a:r>
              <a:rPr lang="en-US" altLang="zh-TW" smtClean="0"/>
              <a:t>5040</a:t>
            </a:r>
            <a:r>
              <a:rPr lang="zh-TW" altLang="en-US" smtClean="0"/>
              <a:t> 種可能都舉出來，並且一一跟輸入的測試做比對；如果所有測試都符合的話，代表這是一個可能的答案，將</a:t>
            </a:r>
            <a:r>
              <a:rPr lang="en-US" altLang="zh-TW" smtClean="0"/>
              <a:t>ans++</a:t>
            </a:r>
            <a:r>
              <a:rPr lang="zh-TW" altLang="en-US" smtClean="0"/>
              <a:t>。</a:t>
            </a:r>
            <a:endParaRPr lang="en-US" altLang="zh-TW" smtClean="0"/>
          </a:p>
          <a:p>
            <a:r>
              <a:rPr lang="zh-TW" altLang="en-US" smtClean="0"/>
              <a:t>最後在枚舉結束後，輸出</a:t>
            </a:r>
            <a:r>
              <a:rPr lang="en-US" altLang="zh-TW" smtClean="0"/>
              <a:t>ans</a:t>
            </a:r>
            <a:r>
              <a:rPr lang="zh-TW" altLang="en-US" smtClean="0"/>
              <a:t>，或是</a:t>
            </a:r>
            <a:r>
              <a:rPr lang="en-US" altLang="zh-TW" smtClean="0"/>
              <a:t>You Cheat! (ans == 0</a:t>
            </a:r>
            <a:r>
              <a:rPr lang="zh-TW" altLang="en-US" smtClean="0"/>
              <a:t>的時候</a:t>
            </a:r>
            <a:r>
              <a:rPr lang="en-US" altLang="zh-TW" smtClean="0"/>
              <a:t>)</a:t>
            </a:r>
            <a:endParaRPr lang="zh-TW" altLang="en-US"/>
          </a:p>
        </p:txBody>
      </p:sp>
    </p:spTree>
    <p:extLst>
      <p:ext uri="{BB962C8B-B14F-4D97-AF65-F5344CB8AC3E}">
        <p14:creationId xmlns:p14="http://schemas.microsoft.com/office/powerpoint/2010/main" val="31925956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Variable-length Enumeration</a:t>
            </a:r>
            <a:endParaRPr lang="zh-TW" altLang="en-US"/>
          </a:p>
        </p:txBody>
      </p:sp>
      <p:sp>
        <p:nvSpPr>
          <p:cNvPr id="3" name="Content Placeholder 2"/>
          <p:cNvSpPr>
            <a:spLocks noGrp="1"/>
          </p:cNvSpPr>
          <p:nvPr>
            <p:ph idx="1"/>
          </p:nvPr>
        </p:nvSpPr>
        <p:spPr/>
        <p:txBody>
          <a:bodyPr anchor="t"/>
          <a:lstStyle/>
          <a:p>
            <a:r>
              <a:rPr lang="en-US" altLang="zh-TW" smtClean="0"/>
              <a:t>Sometimes, we face choices with variable depths.</a:t>
            </a:r>
          </a:p>
          <a:p>
            <a:r>
              <a:rPr lang="en-US" altLang="zh-TW" smtClean="0"/>
              <a:t>Sometimes, the choices we make affect one another.</a:t>
            </a:r>
          </a:p>
          <a:p>
            <a:r>
              <a:rPr lang="en-US" altLang="zh-TW" smtClean="0"/>
              <a:t>Or sometimes, there are simply too many choices to make.</a:t>
            </a:r>
          </a:p>
          <a:p>
            <a:endParaRPr lang="en-US" altLang="zh-TW" smtClean="0"/>
          </a:p>
          <a:p>
            <a:r>
              <a:rPr lang="en-US" altLang="zh-TW" smtClean="0"/>
              <a:t>For example</a:t>
            </a:r>
          </a:p>
          <a:p>
            <a:r>
              <a:rPr lang="en-US" altLang="zh-TW" smtClean="0"/>
              <a:t>1. Dressing </a:t>
            </a:r>
            <a:r>
              <a:rPr lang="en-US" altLang="zh-TW"/>
              <a:t>up.</a:t>
            </a:r>
          </a:p>
          <a:p>
            <a:r>
              <a:rPr lang="en-US" altLang="zh-TW"/>
              <a:t>2. Course selection. How you arrange the courses you take ? </a:t>
            </a:r>
            <a:endParaRPr lang="en-US" altLang="zh-TW" smtClean="0"/>
          </a:p>
          <a:p>
            <a:r>
              <a:rPr lang="en-US" altLang="zh-TW" smtClean="0"/>
              <a:t>3. How do you distribute your monthly budget ?</a:t>
            </a:r>
            <a:endParaRPr lang="zh-TW" altLang="en-US"/>
          </a:p>
        </p:txBody>
      </p:sp>
    </p:spTree>
    <p:extLst>
      <p:ext uri="{BB962C8B-B14F-4D97-AF65-F5344CB8AC3E}">
        <p14:creationId xmlns:p14="http://schemas.microsoft.com/office/powerpoint/2010/main" val="2193812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Recursive Enumeration</a:t>
            </a:r>
            <a:endParaRPr lang="zh-TW" altLang="en-US"/>
          </a:p>
        </p:txBody>
      </p:sp>
      <p:sp>
        <p:nvSpPr>
          <p:cNvPr id="3" name="Content Placeholder 2"/>
          <p:cNvSpPr>
            <a:spLocks noGrp="1"/>
          </p:cNvSpPr>
          <p:nvPr>
            <p:ph idx="1"/>
          </p:nvPr>
        </p:nvSpPr>
        <p:spPr/>
        <p:txBody>
          <a:bodyPr anchor="t"/>
          <a:lstStyle/>
          <a:p>
            <a:r>
              <a:rPr lang="en-US" altLang="zh-TW" smtClean="0"/>
              <a:t>In these type of problems, you will find yourself in making similar decisions again and again, repeatedly.</a:t>
            </a:r>
          </a:p>
          <a:p>
            <a:r>
              <a:rPr lang="en-US" altLang="zh-TW" smtClean="0"/>
              <a:t>A common example is Maze.</a:t>
            </a:r>
            <a:endParaRPr lang="zh-TW" altLang="en-US"/>
          </a:p>
        </p:txBody>
      </p:sp>
    </p:spTree>
    <p:extLst>
      <p:ext uri="{BB962C8B-B14F-4D97-AF65-F5344CB8AC3E}">
        <p14:creationId xmlns:p14="http://schemas.microsoft.com/office/powerpoint/2010/main" val="16321005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Recursive Enumeration: Path Finding in Maze</a:t>
            </a:r>
            <a:endParaRPr lang="zh-TW" altLang="en-US"/>
          </a:p>
        </p:txBody>
      </p:sp>
      <p:sp>
        <p:nvSpPr>
          <p:cNvPr id="7" name="手繪多邊形 4"/>
          <p:cNvSpPr/>
          <p:nvPr/>
        </p:nvSpPr>
        <p:spPr>
          <a:xfrm>
            <a:off x="1594338" y="3554310"/>
            <a:ext cx="457200" cy="1121065"/>
          </a:xfrm>
          <a:custGeom>
            <a:avLst/>
            <a:gdLst>
              <a:gd name="connsiteX0" fmla="*/ 0 w 445477"/>
              <a:gd name="connsiteY0" fmla="*/ 949569 h 968665"/>
              <a:gd name="connsiteX1" fmla="*/ 398585 w 445477"/>
              <a:gd name="connsiteY1" fmla="*/ 961292 h 968665"/>
              <a:gd name="connsiteX2" fmla="*/ 422031 w 445477"/>
              <a:gd name="connsiteY2" fmla="*/ 926123 h 968665"/>
              <a:gd name="connsiteX3" fmla="*/ 433754 w 445477"/>
              <a:gd name="connsiteY3" fmla="*/ 738553 h 968665"/>
              <a:gd name="connsiteX4" fmla="*/ 445477 w 445477"/>
              <a:gd name="connsiteY4" fmla="*/ 609600 h 968665"/>
              <a:gd name="connsiteX5" fmla="*/ 433754 w 445477"/>
              <a:gd name="connsiteY5" fmla="*/ 0 h 96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477" h="968665">
                <a:moveTo>
                  <a:pt x="0" y="949569"/>
                </a:moveTo>
                <a:cubicBezTo>
                  <a:pt x="132862" y="953477"/>
                  <a:pt x="265871" y="968665"/>
                  <a:pt x="398585" y="961292"/>
                </a:cubicBezTo>
                <a:cubicBezTo>
                  <a:pt x="412653" y="960510"/>
                  <a:pt x="419834" y="940040"/>
                  <a:pt x="422031" y="926123"/>
                </a:cubicBezTo>
                <a:cubicBezTo>
                  <a:pt x="431801" y="864244"/>
                  <a:pt x="429126" y="801027"/>
                  <a:pt x="433754" y="738553"/>
                </a:cubicBezTo>
                <a:cubicBezTo>
                  <a:pt x="436942" y="695509"/>
                  <a:pt x="441569" y="652584"/>
                  <a:pt x="445477" y="609600"/>
                </a:cubicBezTo>
                <a:cubicBezTo>
                  <a:pt x="441330" y="406405"/>
                  <a:pt x="433754" y="203238"/>
                  <a:pt x="433754" y="0"/>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8" name="手繪多邊形 5"/>
          <p:cNvSpPr/>
          <p:nvPr/>
        </p:nvSpPr>
        <p:spPr>
          <a:xfrm>
            <a:off x="2015414" y="2407018"/>
            <a:ext cx="540217" cy="1311415"/>
          </a:xfrm>
          <a:custGeom>
            <a:avLst/>
            <a:gdLst>
              <a:gd name="connsiteX0" fmla="*/ 528494 w 540217"/>
              <a:gd name="connsiteY0" fmla="*/ 678368 h 1311415"/>
              <a:gd name="connsiteX1" fmla="*/ 540217 w 540217"/>
              <a:gd name="connsiteY1" fmla="*/ 490799 h 1311415"/>
              <a:gd name="connsiteX2" fmla="*/ 528494 w 540217"/>
              <a:gd name="connsiteY2" fmla="*/ 361845 h 1311415"/>
              <a:gd name="connsiteX3" fmla="*/ 516771 w 540217"/>
              <a:gd name="connsiteY3" fmla="*/ 150830 h 1311415"/>
              <a:gd name="connsiteX4" fmla="*/ 505048 w 540217"/>
              <a:gd name="connsiteY4" fmla="*/ 92215 h 1311415"/>
              <a:gd name="connsiteX5" fmla="*/ 305755 w 540217"/>
              <a:gd name="connsiteY5" fmla="*/ 80492 h 1311415"/>
              <a:gd name="connsiteX6" fmla="*/ 36124 w 540217"/>
              <a:gd name="connsiteY6" fmla="*/ 162553 h 1311415"/>
              <a:gd name="connsiteX7" fmla="*/ 47848 w 540217"/>
              <a:gd name="connsiteY7" fmla="*/ 197722 h 1311415"/>
              <a:gd name="connsiteX8" fmla="*/ 47848 w 540217"/>
              <a:gd name="connsiteY8" fmla="*/ 608030 h 1311415"/>
              <a:gd name="connsiteX9" fmla="*/ 36124 w 540217"/>
              <a:gd name="connsiteY9" fmla="*/ 643199 h 1311415"/>
              <a:gd name="connsiteX10" fmla="*/ 24401 w 540217"/>
              <a:gd name="connsiteY10" fmla="*/ 701815 h 1311415"/>
              <a:gd name="connsiteX11" fmla="*/ 36124 w 540217"/>
              <a:gd name="connsiteY11" fmla="*/ 1311415 h 131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217" h="1311415">
                <a:moveTo>
                  <a:pt x="528494" y="678368"/>
                </a:moveTo>
                <a:cubicBezTo>
                  <a:pt x="532402" y="615845"/>
                  <a:pt x="540217" y="553444"/>
                  <a:pt x="540217" y="490799"/>
                </a:cubicBezTo>
                <a:cubicBezTo>
                  <a:pt x="540217" y="447637"/>
                  <a:pt x="531464" y="404905"/>
                  <a:pt x="528494" y="361845"/>
                </a:cubicBezTo>
                <a:cubicBezTo>
                  <a:pt x="523647" y="291565"/>
                  <a:pt x="522874" y="221012"/>
                  <a:pt x="516771" y="150830"/>
                </a:cubicBezTo>
                <a:cubicBezTo>
                  <a:pt x="515045" y="130980"/>
                  <a:pt x="523951" y="98516"/>
                  <a:pt x="505048" y="92215"/>
                </a:cubicBezTo>
                <a:cubicBezTo>
                  <a:pt x="441917" y="71172"/>
                  <a:pt x="372186" y="84400"/>
                  <a:pt x="305755" y="80492"/>
                </a:cubicBezTo>
                <a:cubicBezTo>
                  <a:pt x="36075" y="91729"/>
                  <a:pt x="0" y="0"/>
                  <a:pt x="36124" y="162553"/>
                </a:cubicBezTo>
                <a:cubicBezTo>
                  <a:pt x="38805" y="174616"/>
                  <a:pt x="43940" y="185999"/>
                  <a:pt x="47848" y="197722"/>
                </a:cubicBezTo>
                <a:cubicBezTo>
                  <a:pt x="64161" y="393483"/>
                  <a:pt x="67122" y="357475"/>
                  <a:pt x="47848" y="608030"/>
                </a:cubicBezTo>
                <a:cubicBezTo>
                  <a:pt x="46900" y="620351"/>
                  <a:pt x="39121" y="631211"/>
                  <a:pt x="36124" y="643199"/>
                </a:cubicBezTo>
                <a:cubicBezTo>
                  <a:pt x="31291" y="662530"/>
                  <a:pt x="28309" y="682276"/>
                  <a:pt x="24401" y="701815"/>
                </a:cubicBezTo>
                <a:cubicBezTo>
                  <a:pt x="36634" y="1264517"/>
                  <a:pt x="36124" y="1061280"/>
                  <a:pt x="36124" y="1311415"/>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9" name="手繪多邊形 7"/>
          <p:cNvSpPr/>
          <p:nvPr/>
        </p:nvSpPr>
        <p:spPr>
          <a:xfrm>
            <a:off x="2016368" y="3577757"/>
            <a:ext cx="1078523" cy="46892"/>
          </a:xfrm>
          <a:custGeom>
            <a:avLst/>
            <a:gdLst>
              <a:gd name="connsiteX0" fmla="*/ 1031630 w 1031630"/>
              <a:gd name="connsiteY0" fmla="*/ 0 h 0"/>
              <a:gd name="connsiteX1" fmla="*/ 0 w 1031630"/>
              <a:gd name="connsiteY1" fmla="*/ 0 h 0"/>
            </a:gdLst>
            <a:ahLst/>
            <a:cxnLst>
              <a:cxn ang="0">
                <a:pos x="connsiteX0" y="connsiteY0"/>
              </a:cxn>
              <a:cxn ang="0">
                <a:pos x="connsiteX1" y="connsiteY1"/>
              </a:cxn>
            </a:cxnLst>
            <a:rect l="l" t="t" r="r" b="b"/>
            <a:pathLst>
              <a:path w="1031630">
                <a:moveTo>
                  <a:pt x="1031630" y="0"/>
                </a:moveTo>
                <a:lnTo>
                  <a:pt x="0" y="0"/>
                </a:ln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0" name="手繪多邊形 9"/>
          <p:cNvSpPr/>
          <p:nvPr/>
        </p:nvSpPr>
        <p:spPr>
          <a:xfrm>
            <a:off x="3094892" y="3050217"/>
            <a:ext cx="1031631" cy="552518"/>
          </a:xfrm>
          <a:custGeom>
            <a:avLst/>
            <a:gdLst>
              <a:gd name="connsiteX0" fmla="*/ 1031631 w 1031631"/>
              <a:gd name="connsiteY0" fmla="*/ 0 h 552518"/>
              <a:gd name="connsiteX1" fmla="*/ 1008185 w 1031631"/>
              <a:gd name="connsiteY1" fmla="*/ 398585 h 552518"/>
              <a:gd name="connsiteX2" fmla="*/ 996462 w 1031631"/>
              <a:gd name="connsiteY2" fmla="*/ 445477 h 552518"/>
              <a:gd name="connsiteX3" fmla="*/ 949570 w 1031631"/>
              <a:gd name="connsiteY3" fmla="*/ 539262 h 552518"/>
              <a:gd name="connsiteX4" fmla="*/ 58616 w 1031631"/>
              <a:gd name="connsiteY4" fmla="*/ 539262 h 552518"/>
              <a:gd name="connsiteX5" fmla="*/ 23446 w 1031631"/>
              <a:gd name="connsiteY5" fmla="*/ 550985 h 552518"/>
              <a:gd name="connsiteX6" fmla="*/ 0 w 1031631"/>
              <a:gd name="connsiteY6" fmla="*/ 550985 h 55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631" h="552518">
                <a:moveTo>
                  <a:pt x="1031631" y="0"/>
                </a:moveTo>
                <a:cubicBezTo>
                  <a:pt x="1026551" y="132092"/>
                  <a:pt x="1030086" y="267180"/>
                  <a:pt x="1008185" y="398585"/>
                </a:cubicBezTo>
                <a:cubicBezTo>
                  <a:pt x="1005536" y="414478"/>
                  <a:pt x="999344" y="429625"/>
                  <a:pt x="996462" y="445477"/>
                </a:cubicBezTo>
                <a:cubicBezTo>
                  <a:pt x="979081" y="541076"/>
                  <a:pt x="1012702" y="518218"/>
                  <a:pt x="949570" y="539262"/>
                </a:cubicBezTo>
                <a:cubicBezTo>
                  <a:pt x="645070" y="437765"/>
                  <a:pt x="896300" y="517218"/>
                  <a:pt x="58616" y="539262"/>
                </a:cubicBezTo>
                <a:cubicBezTo>
                  <a:pt x="46263" y="539587"/>
                  <a:pt x="35563" y="548562"/>
                  <a:pt x="23446" y="550985"/>
                </a:cubicBezTo>
                <a:cubicBezTo>
                  <a:pt x="15782" y="552518"/>
                  <a:pt x="7815" y="550985"/>
                  <a:pt x="0" y="550985"/>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1" name="手繪多邊形 10"/>
          <p:cNvSpPr/>
          <p:nvPr/>
        </p:nvSpPr>
        <p:spPr>
          <a:xfrm>
            <a:off x="3024554" y="2546351"/>
            <a:ext cx="1103341" cy="553880"/>
          </a:xfrm>
          <a:custGeom>
            <a:avLst/>
            <a:gdLst>
              <a:gd name="connsiteX0" fmla="*/ 656492 w 1103341"/>
              <a:gd name="connsiteY0" fmla="*/ 515589 h 553880"/>
              <a:gd name="connsiteX1" fmla="*/ 269630 w 1103341"/>
              <a:gd name="connsiteY1" fmla="*/ 515589 h 553880"/>
              <a:gd name="connsiteX2" fmla="*/ 199292 w 1103341"/>
              <a:gd name="connsiteY2" fmla="*/ 503866 h 553880"/>
              <a:gd name="connsiteX3" fmla="*/ 0 w 1103341"/>
              <a:gd name="connsiteY3" fmla="*/ 492143 h 553880"/>
              <a:gd name="connsiteX4" fmla="*/ 23446 w 1103341"/>
              <a:gd name="connsiteY4" fmla="*/ 421805 h 553880"/>
              <a:gd name="connsiteX5" fmla="*/ 35169 w 1103341"/>
              <a:gd name="connsiteY5" fmla="*/ 386635 h 553880"/>
              <a:gd name="connsiteX6" fmla="*/ 46892 w 1103341"/>
              <a:gd name="connsiteY6" fmla="*/ 23220 h 553880"/>
              <a:gd name="connsiteX7" fmla="*/ 117230 w 1103341"/>
              <a:gd name="connsiteY7" fmla="*/ 11497 h 553880"/>
              <a:gd name="connsiteX8" fmla="*/ 1031630 w 1103341"/>
              <a:gd name="connsiteY8" fmla="*/ 23220 h 553880"/>
              <a:gd name="connsiteX9" fmla="*/ 1066800 w 1103341"/>
              <a:gd name="connsiteY9" fmla="*/ 34943 h 553880"/>
              <a:gd name="connsiteX10" fmla="*/ 1090246 w 1103341"/>
              <a:gd name="connsiteY10" fmla="*/ 70112 h 553880"/>
              <a:gd name="connsiteX11" fmla="*/ 1101969 w 1103341"/>
              <a:gd name="connsiteY11" fmla="*/ 351466 h 553880"/>
              <a:gd name="connsiteX12" fmla="*/ 1101969 w 1103341"/>
              <a:gd name="connsiteY12" fmla="*/ 503866 h 55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3341" h="553880">
                <a:moveTo>
                  <a:pt x="656492" y="515589"/>
                </a:moveTo>
                <a:cubicBezTo>
                  <a:pt x="503328" y="553880"/>
                  <a:pt x="599432" y="534435"/>
                  <a:pt x="269630" y="515589"/>
                </a:cubicBezTo>
                <a:cubicBezTo>
                  <a:pt x="245899" y="514233"/>
                  <a:pt x="222972" y="505925"/>
                  <a:pt x="199292" y="503866"/>
                </a:cubicBezTo>
                <a:cubicBezTo>
                  <a:pt x="132997" y="498101"/>
                  <a:pt x="66431" y="496051"/>
                  <a:pt x="0" y="492143"/>
                </a:cubicBezTo>
                <a:lnTo>
                  <a:pt x="23446" y="421805"/>
                </a:lnTo>
                <a:lnTo>
                  <a:pt x="35169" y="386635"/>
                </a:lnTo>
                <a:cubicBezTo>
                  <a:pt x="39077" y="265497"/>
                  <a:pt x="20992" y="141622"/>
                  <a:pt x="46892" y="23220"/>
                </a:cubicBezTo>
                <a:cubicBezTo>
                  <a:pt x="51971" y="0"/>
                  <a:pt x="93461" y="11497"/>
                  <a:pt x="117230" y="11497"/>
                </a:cubicBezTo>
                <a:cubicBezTo>
                  <a:pt x="422055" y="11497"/>
                  <a:pt x="726830" y="19312"/>
                  <a:pt x="1031630" y="23220"/>
                </a:cubicBezTo>
                <a:cubicBezTo>
                  <a:pt x="1043353" y="27128"/>
                  <a:pt x="1057150" y="27223"/>
                  <a:pt x="1066800" y="34943"/>
                </a:cubicBezTo>
                <a:cubicBezTo>
                  <a:pt x="1077802" y="43744"/>
                  <a:pt x="1088690" y="56109"/>
                  <a:pt x="1090246" y="70112"/>
                </a:cubicBezTo>
                <a:cubicBezTo>
                  <a:pt x="1100612" y="163404"/>
                  <a:pt x="1099433" y="257634"/>
                  <a:pt x="1101969" y="351466"/>
                </a:cubicBezTo>
                <a:cubicBezTo>
                  <a:pt x="1103341" y="402247"/>
                  <a:pt x="1101969" y="453066"/>
                  <a:pt x="1101969" y="503866"/>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2" name="手繪多邊形 13"/>
          <p:cNvSpPr/>
          <p:nvPr/>
        </p:nvSpPr>
        <p:spPr>
          <a:xfrm>
            <a:off x="4149969" y="3073663"/>
            <a:ext cx="527539" cy="0"/>
          </a:xfrm>
          <a:custGeom>
            <a:avLst/>
            <a:gdLst>
              <a:gd name="connsiteX0" fmla="*/ 527539 w 527539"/>
              <a:gd name="connsiteY0" fmla="*/ 0 h 0"/>
              <a:gd name="connsiteX1" fmla="*/ 0 w 527539"/>
              <a:gd name="connsiteY1" fmla="*/ 0 h 0"/>
            </a:gdLst>
            <a:ahLst/>
            <a:cxnLst>
              <a:cxn ang="0">
                <a:pos x="connsiteX0" y="connsiteY0"/>
              </a:cxn>
              <a:cxn ang="0">
                <a:pos x="connsiteX1" y="connsiteY1"/>
              </a:cxn>
            </a:cxnLst>
            <a:rect l="l" t="t" r="r" b="b"/>
            <a:pathLst>
              <a:path w="527539">
                <a:moveTo>
                  <a:pt x="527539" y="0"/>
                </a:moveTo>
                <a:lnTo>
                  <a:pt x="0" y="0"/>
                </a:ln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3" name="手繪多邊形 14"/>
          <p:cNvSpPr/>
          <p:nvPr/>
        </p:nvSpPr>
        <p:spPr>
          <a:xfrm>
            <a:off x="4654063" y="3074836"/>
            <a:ext cx="597876" cy="45719"/>
          </a:xfrm>
          <a:custGeom>
            <a:avLst/>
            <a:gdLst>
              <a:gd name="connsiteX0" fmla="*/ 562707 w 562707"/>
              <a:gd name="connsiteY0" fmla="*/ 0 h 0"/>
              <a:gd name="connsiteX1" fmla="*/ 0 w 562707"/>
              <a:gd name="connsiteY1" fmla="*/ 0 h 0"/>
            </a:gdLst>
            <a:ahLst/>
            <a:cxnLst>
              <a:cxn ang="0">
                <a:pos x="connsiteX0" y="connsiteY0"/>
              </a:cxn>
              <a:cxn ang="0">
                <a:pos x="connsiteX1" y="connsiteY1"/>
              </a:cxn>
            </a:cxnLst>
            <a:rect l="l" t="t" r="r" b="b"/>
            <a:pathLst>
              <a:path w="562707">
                <a:moveTo>
                  <a:pt x="562707" y="0"/>
                </a:moveTo>
                <a:lnTo>
                  <a:pt x="0" y="0"/>
                </a:ln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4" name="手繪多邊形 15"/>
          <p:cNvSpPr/>
          <p:nvPr/>
        </p:nvSpPr>
        <p:spPr>
          <a:xfrm>
            <a:off x="4622277" y="2968156"/>
            <a:ext cx="45719" cy="644769"/>
          </a:xfrm>
          <a:custGeom>
            <a:avLst/>
            <a:gdLst>
              <a:gd name="connsiteX0" fmla="*/ 23447 w 25658"/>
              <a:gd name="connsiteY0" fmla="*/ 584134 h 584134"/>
              <a:gd name="connsiteX1" fmla="*/ 0 w 25658"/>
              <a:gd name="connsiteY1" fmla="*/ 478626 h 584134"/>
              <a:gd name="connsiteX2" fmla="*/ 11724 w 25658"/>
              <a:gd name="connsiteY2" fmla="*/ 208995 h 584134"/>
              <a:gd name="connsiteX3" fmla="*/ 23447 w 25658"/>
              <a:gd name="connsiteY3" fmla="*/ 80042 h 584134"/>
            </a:gdLst>
            <a:ahLst/>
            <a:cxnLst>
              <a:cxn ang="0">
                <a:pos x="connsiteX0" y="connsiteY0"/>
              </a:cxn>
              <a:cxn ang="0">
                <a:pos x="connsiteX1" y="connsiteY1"/>
              </a:cxn>
              <a:cxn ang="0">
                <a:pos x="connsiteX2" y="connsiteY2"/>
              </a:cxn>
              <a:cxn ang="0">
                <a:pos x="connsiteX3" y="connsiteY3"/>
              </a:cxn>
            </a:cxnLst>
            <a:rect l="l" t="t" r="r" b="b"/>
            <a:pathLst>
              <a:path w="25658" h="584134">
                <a:moveTo>
                  <a:pt x="23447" y="584134"/>
                </a:moveTo>
                <a:cubicBezTo>
                  <a:pt x="18926" y="566052"/>
                  <a:pt x="0" y="493505"/>
                  <a:pt x="0" y="478626"/>
                </a:cubicBezTo>
                <a:cubicBezTo>
                  <a:pt x="0" y="388664"/>
                  <a:pt x="5740" y="298758"/>
                  <a:pt x="11724" y="208995"/>
                </a:cubicBezTo>
                <a:cubicBezTo>
                  <a:pt x="25658" y="0"/>
                  <a:pt x="23447" y="217617"/>
                  <a:pt x="23447" y="80042"/>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5" name="手繪多邊形 23"/>
          <p:cNvSpPr/>
          <p:nvPr/>
        </p:nvSpPr>
        <p:spPr>
          <a:xfrm>
            <a:off x="4689231" y="2501285"/>
            <a:ext cx="1098390" cy="1114735"/>
          </a:xfrm>
          <a:custGeom>
            <a:avLst/>
            <a:gdLst>
              <a:gd name="connsiteX0" fmla="*/ 11723 w 1098390"/>
              <a:gd name="connsiteY0" fmla="*/ 44840 h 1114735"/>
              <a:gd name="connsiteX1" fmla="*/ 1078523 w 1098390"/>
              <a:gd name="connsiteY1" fmla="*/ 44840 h 1114735"/>
              <a:gd name="connsiteX2" fmla="*/ 1066800 w 1098390"/>
              <a:gd name="connsiteY2" fmla="*/ 103455 h 1114735"/>
              <a:gd name="connsiteX3" fmla="*/ 1055077 w 1098390"/>
              <a:gd name="connsiteY3" fmla="*/ 185517 h 1114735"/>
              <a:gd name="connsiteX4" fmla="*/ 1055077 w 1098390"/>
              <a:gd name="connsiteY4" fmla="*/ 853732 h 1114735"/>
              <a:gd name="connsiteX5" fmla="*/ 1066800 w 1098390"/>
              <a:gd name="connsiteY5" fmla="*/ 959240 h 1114735"/>
              <a:gd name="connsiteX6" fmla="*/ 1078523 w 1098390"/>
              <a:gd name="connsiteY6" fmla="*/ 994409 h 1114735"/>
              <a:gd name="connsiteX7" fmla="*/ 1090246 w 1098390"/>
              <a:gd name="connsiteY7" fmla="*/ 1041301 h 1114735"/>
              <a:gd name="connsiteX8" fmla="*/ 1066800 w 1098390"/>
              <a:gd name="connsiteY8" fmla="*/ 1064748 h 1114735"/>
              <a:gd name="connsiteX9" fmla="*/ 1019907 w 1098390"/>
              <a:gd name="connsiteY9" fmla="*/ 1076471 h 1114735"/>
              <a:gd name="connsiteX10" fmla="*/ 902677 w 1098390"/>
              <a:gd name="connsiteY10" fmla="*/ 1099917 h 1114735"/>
              <a:gd name="connsiteX11" fmla="*/ 715107 w 1098390"/>
              <a:gd name="connsiteY11" fmla="*/ 1111640 h 1114735"/>
              <a:gd name="connsiteX12" fmla="*/ 0 w 1098390"/>
              <a:gd name="connsiteY12" fmla="*/ 1111640 h 111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8390" h="1114735">
                <a:moveTo>
                  <a:pt x="11723" y="44840"/>
                </a:moveTo>
                <a:cubicBezTo>
                  <a:pt x="400586" y="12435"/>
                  <a:pt x="495604" y="0"/>
                  <a:pt x="1078523" y="44840"/>
                </a:cubicBezTo>
                <a:cubicBezTo>
                  <a:pt x="1098390" y="46368"/>
                  <a:pt x="1070076" y="83801"/>
                  <a:pt x="1066800" y="103455"/>
                </a:cubicBezTo>
                <a:cubicBezTo>
                  <a:pt x="1062257" y="130711"/>
                  <a:pt x="1058985" y="158163"/>
                  <a:pt x="1055077" y="185517"/>
                </a:cubicBezTo>
                <a:cubicBezTo>
                  <a:pt x="1037883" y="512212"/>
                  <a:pt x="1036731" y="422604"/>
                  <a:pt x="1055077" y="853732"/>
                </a:cubicBezTo>
                <a:cubicBezTo>
                  <a:pt x="1056581" y="889086"/>
                  <a:pt x="1060983" y="924336"/>
                  <a:pt x="1066800" y="959240"/>
                </a:cubicBezTo>
                <a:cubicBezTo>
                  <a:pt x="1068831" y="971429"/>
                  <a:pt x="1075128" y="982527"/>
                  <a:pt x="1078523" y="994409"/>
                </a:cubicBezTo>
                <a:cubicBezTo>
                  <a:pt x="1082949" y="1009901"/>
                  <a:pt x="1086338" y="1025670"/>
                  <a:pt x="1090246" y="1041301"/>
                </a:cubicBezTo>
                <a:cubicBezTo>
                  <a:pt x="1082431" y="1049117"/>
                  <a:pt x="1076686" y="1059805"/>
                  <a:pt x="1066800" y="1064748"/>
                </a:cubicBezTo>
                <a:cubicBezTo>
                  <a:pt x="1052389" y="1071954"/>
                  <a:pt x="1035399" y="1072045"/>
                  <a:pt x="1019907" y="1076471"/>
                </a:cubicBezTo>
                <a:cubicBezTo>
                  <a:pt x="955678" y="1094822"/>
                  <a:pt x="1003337" y="1091164"/>
                  <a:pt x="902677" y="1099917"/>
                </a:cubicBezTo>
                <a:cubicBezTo>
                  <a:pt x="840267" y="1105344"/>
                  <a:pt x="777747" y="1110826"/>
                  <a:pt x="715107" y="1111640"/>
                </a:cubicBezTo>
                <a:cubicBezTo>
                  <a:pt x="476758" y="1114735"/>
                  <a:pt x="238369" y="1111640"/>
                  <a:pt x="0" y="1111640"/>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6" name="手繪多邊形 27"/>
          <p:cNvSpPr/>
          <p:nvPr/>
        </p:nvSpPr>
        <p:spPr>
          <a:xfrm>
            <a:off x="4654062" y="3612925"/>
            <a:ext cx="1629507" cy="1594338"/>
          </a:xfrm>
          <a:custGeom>
            <a:avLst/>
            <a:gdLst>
              <a:gd name="connsiteX0" fmla="*/ 1629507 w 1629507"/>
              <a:gd name="connsiteY0" fmla="*/ 574431 h 1594338"/>
              <a:gd name="connsiteX1" fmla="*/ 1582615 w 1629507"/>
              <a:gd name="connsiteY1" fmla="*/ 586154 h 1594338"/>
              <a:gd name="connsiteX2" fmla="*/ 574430 w 1629507"/>
              <a:gd name="connsiteY2" fmla="*/ 597877 h 1594338"/>
              <a:gd name="connsiteX3" fmla="*/ 586153 w 1629507"/>
              <a:gd name="connsiteY3" fmla="*/ 715108 h 1594338"/>
              <a:gd name="connsiteX4" fmla="*/ 574430 w 1629507"/>
              <a:gd name="connsiteY4" fmla="*/ 1055077 h 1594338"/>
              <a:gd name="connsiteX5" fmla="*/ 562707 w 1629507"/>
              <a:gd name="connsiteY5" fmla="*/ 1148861 h 1594338"/>
              <a:gd name="connsiteX6" fmla="*/ 550984 w 1629507"/>
              <a:gd name="connsiteY6" fmla="*/ 1594338 h 1594338"/>
              <a:gd name="connsiteX7" fmla="*/ 58615 w 1629507"/>
              <a:gd name="connsiteY7" fmla="*/ 1582615 h 1594338"/>
              <a:gd name="connsiteX8" fmla="*/ 23446 w 1629507"/>
              <a:gd name="connsiteY8" fmla="*/ 1570892 h 1594338"/>
              <a:gd name="connsiteX9" fmla="*/ 0 w 1629507"/>
              <a:gd name="connsiteY9" fmla="*/ 1535723 h 1594338"/>
              <a:gd name="connsiteX10" fmla="*/ 11723 w 1629507"/>
              <a:gd name="connsiteY10" fmla="*/ 1500554 h 1594338"/>
              <a:gd name="connsiteX11" fmla="*/ 23446 w 1629507"/>
              <a:gd name="connsiteY11" fmla="*/ 0 h 15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507" h="1594338">
                <a:moveTo>
                  <a:pt x="1629507" y="574431"/>
                </a:moveTo>
                <a:cubicBezTo>
                  <a:pt x="1613876" y="578339"/>
                  <a:pt x="1598723" y="585796"/>
                  <a:pt x="1582615" y="586154"/>
                </a:cubicBezTo>
                <a:cubicBezTo>
                  <a:pt x="1246614" y="593621"/>
                  <a:pt x="907735" y="554743"/>
                  <a:pt x="574430" y="597877"/>
                </a:cubicBezTo>
                <a:cubicBezTo>
                  <a:pt x="535483" y="602917"/>
                  <a:pt x="582245" y="676031"/>
                  <a:pt x="586153" y="715108"/>
                </a:cubicBezTo>
                <a:cubicBezTo>
                  <a:pt x="582245" y="828431"/>
                  <a:pt x="580550" y="941852"/>
                  <a:pt x="574430" y="1055077"/>
                </a:cubicBezTo>
                <a:cubicBezTo>
                  <a:pt x="572730" y="1086536"/>
                  <a:pt x="564075" y="1117386"/>
                  <a:pt x="562707" y="1148861"/>
                </a:cubicBezTo>
                <a:cubicBezTo>
                  <a:pt x="556255" y="1297265"/>
                  <a:pt x="554892" y="1445846"/>
                  <a:pt x="550984" y="1594338"/>
                </a:cubicBezTo>
                <a:cubicBezTo>
                  <a:pt x="386861" y="1590430"/>
                  <a:pt x="222623" y="1589904"/>
                  <a:pt x="58615" y="1582615"/>
                </a:cubicBezTo>
                <a:cubicBezTo>
                  <a:pt x="46270" y="1582066"/>
                  <a:pt x="33095" y="1578611"/>
                  <a:pt x="23446" y="1570892"/>
                </a:cubicBezTo>
                <a:cubicBezTo>
                  <a:pt x="12444" y="1562090"/>
                  <a:pt x="7815" y="1547446"/>
                  <a:pt x="0" y="1535723"/>
                </a:cubicBezTo>
                <a:cubicBezTo>
                  <a:pt x="3908" y="1524000"/>
                  <a:pt x="11365" y="1512906"/>
                  <a:pt x="11723" y="1500554"/>
                </a:cubicBezTo>
                <a:cubicBezTo>
                  <a:pt x="27116" y="969478"/>
                  <a:pt x="23446" y="529312"/>
                  <a:pt x="23446" y="0"/>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7" name="手繪多邊形 28"/>
          <p:cNvSpPr/>
          <p:nvPr/>
        </p:nvSpPr>
        <p:spPr>
          <a:xfrm>
            <a:off x="6268621" y="3108833"/>
            <a:ext cx="26671" cy="1078523"/>
          </a:xfrm>
          <a:custGeom>
            <a:avLst/>
            <a:gdLst>
              <a:gd name="connsiteX0" fmla="*/ 26671 w 26671"/>
              <a:gd name="connsiteY0" fmla="*/ 0 h 1078523"/>
              <a:gd name="connsiteX1" fmla="*/ 14948 w 26671"/>
              <a:gd name="connsiteY1" fmla="*/ 808892 h 1078523"/>
              <a:gd name="connsiteX2" fmla="*/ 3225 w 26671"/>
              <a:gd name="connsiteY2" fmla="*/ 855784 h 1078523"/>
              <a:gd name="connsiteX3" fmla="*/ 3225 w 26671"/>
              <a:gd name="connsiteY3" fmla="*/ 1078523 h 1078523"/>
            </a:gdLst>
            <a:ahLst/>
            <a:cxnLst>
              <a:cxn ang="0">
                <a:pos x="connsiteX0" y="connsiteY0"/>
              </a:cxn>
              <a:cxn ang="0">
                <a:pos x="connsiteX1" y="connsiteY1"/>
              </a:cxn>
              <a:cxn ang="0">
                <a:pos x="connsiteX2" y="connsiteY2"/>
              </a:cxn>
              <a:cxn ang="0">
                <a:pos x="connsiteX3" y="connsiteY3"/>
              </a:cxn>
            </a:cxnLst>
            <a:rect l="l" t="t" r="r" b="b"/>
            <a:pathLst>
              <a:path w="26671" h="1078523">
                <a:moveTo>
                  <a:pt x="26671" y="0"/>
                </a:moveTo>
                <a:cubicBezTo>
                  <a:pt x="22763" y="269631"/>
                  <a:pt x="22333" y="539334"/>
                  <a:pt x="14948" y="808892"/>
                </a:cubicBezTo>
                <a:cubicBezTo>
                  <a:pt x="14507" y="824998"/>
                  <a:pt x="3925" y="839687"/>
                  <a:pt x="3225" y="855784"/>
                </a:cubicBezTo>
                <a:cubicBezTo>
                  <a:pt x="0" y="929960"/>
                  <a:pt x="3225" y="1004277"/>
                  <a:pt x="3225" y="1078523"/>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8" name="手繪多邊形 29"/>
          <p:cNvSpPr/>
          <p:nvPr/>
        </p:nvSpPr>
        <p:spPr>
          <a:xfrm>
            <a:off x="6283569" y="2440617"/>
            <a:ext cx="0" cy="703385"/>
          </a:xfrm>
          <a:custGeom>
            <a:avLst/>
            <a:gdLst>
              <a:gd name="connsiteX0" fmla="*/ 0 w 0"/>
              <a:gd name="connsiteY0" fmla="*/ 0 h 703385"/>
              <a:gd name="connsiteX1" fmla="*/ 0 w 0"/>
              <a:gd name="connsiteY1" fmla="*/ 703385 h 703385"/>
            </a:gdLst>
            <a:ahLst/>
            <a:cxnLst>
              <a:cxn ang="0">
                <a:pos x="connsiteX0" y="connsiteY0"/>
              </a:cxn>
              <a:cxn ang="0">
                <a:pos x="connsiteX1" y="connsiteY1"/>
              </a:cxn>
            </a:cxnLst>
            <a:rect l="l" t="t" r="r" b="b"/>
            <a:pathLst>
              <a:path h="703385">
                <a:moveTo>
                  <a:pt x="0" y="0"/>
                </a:moveTo>
                <a:lnTo>
                  <a:pt x="0" y="703385"/>
                </a:ln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19" name="手繪多邊形 30"/>
          <p:cNvSpPr/>
          <p:nvPr/>
        </p:nvSpPr>
        <p:spPr>
          <a:xfrm>
            <a:off x="6318738" y="3120556"/>
            <a:ext cx="539262" cy="0"/>
          </a:xfrm>
          <a:custGeom>
            <a:avLst/>
            <a:gdLst>
              <a:gd name="connsiteX0" fmla="*/ 539262 w 539262"/>
              <a:gd name="connsiteY0" fmla="*/ 0 h 0"/>
              <a:gd name="connsiteX1" fmla="*/ 0 w 539262"/>
              <a:gd name="connsiteY1" fmla="*/ 0 h 0"/>
            </a:gdLst>
            <a:ahLst/>
            <a:cxnLst>
              <a:cxn ang="0">
                <a:pos x="connsiteX0" y="connsiteY0"/>
              </a:cxn>
              <a:cxn ang="0">
                <a:pos x="connsiteX1" y="connsiteY1"/>
              </a:cxn>
            </a:cxnLst>
            <a:rect l="l" t="t" r="r" b="b"/>
            <a:pathLst>
              <a:path w="539262">
                <a:moveTo>
                  <a:pt x="539262" y="0"/>
                </a:moveTo>
                <a:lnTo>
                  <a:pt x="0" y="0"/>
                </a:ln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20" name="手繪多邊形 31"/>
          <p:cNvSpPr/>
          <p:nvPr/>
        </p:nvSpPr>
        <p:spPr>
          <a:xfrm>
            <a:off x="6869722" y="2510955"/>
            <a:ext cx="45719" cy="621323"/>
          </a:xfrm>
          <a:custGeom>
            <a:avLst/>
            <a:gdLst>
              <a:gd name="connsiteX0" fmla="*/ 0 w 15628"/>
              <a:gd name="connsiteY0" fmla="*/ 0 h 586154"/>
              <a:gd name="connsiteX1" fmla="*/ 11723 w 15628"/>
              <a:gd name="connsiteY1" fmla="*/ 586154 h 586154"/>
            </a:gdLst>
            <a:ahLst/>
            <a:cxnLst>
              <a:cxn ang="0">
                <a:pos x="connsiteX0" y="connsiteY0"/>
              </a:cxn>
              <a:cxn ang="0">
                <a:pos x="connsiteX1" y="connsiteY1"/>
              </a:cxn>
            </a:cxnLst>
            <a:rect l="l" t="t" r="r" b="b"/>
            <a:pathLst>
              <a:path w="15628" h="586154">
                <a:moveTo>
                  <a:pt x="0" y="0"/>
                </a:moveTo>
                <a:cubicBezTo>
                  <a:pt x="15628" y="390691"/>
                  <a:pt x="11723" y="195307"/>
                  <a:pt x="11723" y="586154"/>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sp>
        <p:nvSpPr>
          <p:cNvPr id="21" name="手繪多邊形 34"/>
          <p:cNvSpPr/>
          <p:nvPr/>
        </p:nvSpPr>
        <p:spPr>
          <a:xfrm>
            <a:off x="6858000" y="3132279"/>
            <a:ext cx="445477" cy="1422612"/>
          </a:xfrm>
          <a:custGeom>
            <a:avLst/>
            <a:gdLst>
              <a:gd name="connsiteX0" fmla="*/ 0 w 445477"/>
              <a:gd name="connsiteY0" fmla="*/ 0 h 1422612"/>
              <a:gd name="connsiteX1" fmla="*/ 35169 w 445477"/>
              <a:gd name="connsiteY1" fmla="*/ 879231 h 1422612"/>
              <a:gd name="connsiteX2" fmla="*/ 46892 w 445477"/>
              <a:gd name="connsiteY2" fmla="*/ 914400 h 1422612"/>
              <a:gd name="connsiteX3" fmla="*/ 58615 w 445477"/>
              <a:gd name="connsiteY3" fmla="*/ 973015 h 1422612"/>
              <a:gd name="connsiteX4" fmla="*/ 46892 w 445477"/>
              <a:gd name="connsiteY4" fmla="*/ 1078523 h 1422612"/>
              <a:gd name="connsiteX5" fmla="*/ 58615 w 445477"/>
              <a:gd name="connsiteY5" fmla="*/ 1406769 h 1422612"/>
              <a:gd name="connsiteX6" fmla="*/ 105508 w 445477"/>
              <a:gd name="connsiteY6" fmla="*/ 1395046 h 1422612"/>
              <a:gd name="connsiteX7" fmla="*/ 445477 w 445477"/>
              <a:gd name="connsiteY7" fmla="*/ 1395046 h 142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477" h="1422612">
                <a:moveTo>
                  <a:pt x="0" y="0"/>
                </a:moveTo>
                <a:cubicBezTo>
                  <a:pt x="109827" y="329481"/>
                  <a:pt x="11007" y="9383"/>
                  <a:pt x="35169" y="879231"/>
                </a:cubicBezTo>
                <a:cubicBezTo>
                  <a:pt x="35512" y="891583"/>
                  <a:pt x="43895" y="902412"/>
                  <a:pt x="46892" y="914400"/>
                </a:cubicBezTo>
                <a:cubicBezTo>
                  <a:pt x="51725" y="933730"/>
                  <a:pt x="54707" y="953477"/>
                  <a:pt x="58615" y="973015"/>
                </a:cubicBezTo>
                <a:cubicBezTo>
                  <a:pt x="54707" y="1008184"/>
                  <a:pt x="46892" y="1043137"/>
                  <a:pt x="46892" y="1078523"/>
                </a:cubicBezTo>
                <a:cubicBezTo>
                  <a:pt x="46892" y="1188008"/>
                  <a:pt x="38679" y="1299114"/>
                  <a:pt x="58615" y="1406769"/>
                </a:cubicBezTo>
                <a:cubicBezTo>
                  <a:pt x="61549" y="1422612"/>
                  <a:pt x="89403" y="1395534"/>
                  <a:pt x="105508" y="1395046"/>
                </a:cubicBezTo>
                <a:cubicBezTo>
                  <a:pt x="218779" y="1391614"/>
                  <a:pt x="332154" y="1395046"/>
                  <a:pt x="445477" y="1395046"/>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TW" altLang="en-US"/>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06" y="1993338"/>
            <a:ext cx="7681464" cy="4388035"/>
          </a:xfrm>
          <a:prstGeom prst="rect">
            <a:avLst/>
          </a:prstGeom>
        </p:spPr>
      </p:pic>
    </p:spTree>
    <p:extLst>
      <p:ext uri="{BB962C8B-B14F-4D97-AF65-F5344CB8AC3E}">
        <p14:creationId xmlns:p14="http://schemas.microsoft.com/office/powerpoint/2010/main" val="15744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10" grpId="0" animBg="1"/>
      <p:bldP spid="11" grpId="0" animBg="1"/>
      <p:bldP spid="11" grpId="1" animBg="1"/>
      <p:bldP spid="12" grpId="0" animBg="1"/>
      <p:bldP spid="13" grpId="0" animBg="1"/>
      <p:bldP spid="13" grpId="1" animBg="1"/>
      <p:bldP spid="14" grpId="0" animBg="1"/>
      <p:bldP spid="15" grpId="0" animBg="1"/>
      <p:bldP spid="15" grpId="1" animBg="1"/>
      <p:bldP spid="16" grpId="0" animBg="1"/>
      <p:bldP spid="17" grpId="0" animBg="1"/>
      <p:bldP spid="18" grpId="0" animBg="1"/>
      <p:bldP spid="18" grpId="1" animBg="1"/>
      <p:bldP spid="19" grpId="0" animBg="1"/>
      <p:bldP spid="20" grpId="0" animBg="1"/>
      <p:bldP spid="20" grpId="1" animBg="1"/>
      <p:bldP spid="2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Recursive enumeration (Cont.)</a:t>
            </a:r>
            <a:endParaRPr lang="zh-TW" altLang="en-US"/>
          </a:p>
        </p:txBody>
      </p:sp>
      <p:sp>
        <p:nvSpPr>
          <p:cNvPr id="3" name="Content Placeholder 2"/>
          <p:cNvSpPr>
            <a:spLocks noGrp="1"/>
          </p:cNvSpPr>
          <p:nvPr>
            <p:ph idx="1"/>
          </p:nvPr>
        </p:nvSpPr>
        <p:spPr/>
        <p:txBody>
          <a:bodyPr anchor="t"/>
          <a:lstStyle/>
          <a:p>
            <a:r>
              <a:rPr lang="en-US" altLang="zh-TW"/>
              <a:t>Y</a:t>
            </a:r>
            <a:r>
              <a:rPr lang="en-US" altLang="zh-TW" smtClean="0"/>
              <a:t>ou may look at the process like this</a:t>
            </a:r>
          </a:p>
          <a:p>
            <a:endParaRPr lang="zh-TW" altLang="en-US"/>
          </a:p>
        </p:txBody>
      </p:sp>
      <p:graphicFrame>
        <p:nvGraphicFramePr>
          <p:cNvPr id="5" name="Table 4"/>
          <p:cNvGraphicFramePr>
            <a:graphicFrameLocks noGrp="1"/>
          </p:cNvGraphicFramePr>
          <p:nvPr>
            <p:extLst>
              <p:ext uri="{D42A27DB-BD31-4B8C-83A1-F6EECF244321}">
                <p14:modId xmlns:p14="http://schemas.microsoft.com/office/powerpoint/2010/main" val="1389410000"/>
              </p:ext>
            </p:extLst>
          </p:nvPr>
        </p:nvGraphicFramePr>
        <p:xfrm>
          <a:off x="757882" y="2690340"/>
          <a:ext cx="6096000" cy="741680"/>
        </p:xfrm>
        <a:graphic>
          <a:graphicData uri="http://schemas.openxmlformats.org/drawingml/2006/table">
            <a:tbl>
              <a:tblPr firstRow="1" bandRow="1">
                <a:tableStyleId>{7DF18680-E054-41AD-8BC1-D1AEF772440D}</a:tableStyleId>
              </a:tblPr>
              <a:tblGrid>
                <a:gridCol w="1219200"/>
                <a:gridCol w="1219200"/>
                <a:gridCol w="1219200"/>
                <a:gridCol w="1219200"/>
                <a:gridCol w="1219200"/>
              </a:tblGrid>
              <a:tr h="370840">
                <a:tc>
                  <a:txBody>
                    <a:bodyPr/>
                    <a:lstStyle/>
                    <a:p>
                      <a:pPr algn="ctr"/>
                      <a:r>
                        <a:rPr lang="en-US" altLang="zh-TW" smtClean="0"/>
                        <a:t>Step1</a:t>
                      </a:r>
                      <a:endParaRPr lang="zh-TW" altLang="en-US"/>
                    </a:p>
                  </a:txBody>
                  <a:tcPr/>
                </a:tc>
                <a:tc>
                  <a:txBody>
                    <a:bodyPr/>
                    <a:lstStyle/>
                    <a:p>
                      <a:pPr algn="ctr"/>
                      <a:r>
                        <a:rPr lang="en-US" altLang="zh-TW" smtClean="0"/>
                        <a:t>Step2</a:t>
                      </a:r>
                      <a:endParaRPr lang="zh-TW" altLang="en-US"/>
                    </a:p>
                  </a:txBody>
                  <a:tcPr/>
                </a:tc>
                <a:tc>
                  <a:txBody>
                    <a:bodyPr/>
                    <a:lstStyle/>
                    <a:p>
                      <a:pPr algn="ctr"/>
                      <a:r>
                        <a:rPr lang="en-US" altLang="zh-TW" smtClean="0"/>
                        <a:t>Step3</a:t>
                      </a:r>
                      <a:endParaRPr lang="zh-TW" altLang="en-US"/>
                    </a:p>
                  </a:txBody>
                  <a:tcPr/>
                </a:tc>
                <a:tc>
                  <a:txBody>
                    <a:bodyPr/>
                    <a:lstStyle/>
                    <a:p>
                      <a:pPr algn="ctr"/>
                      <a:r>
                        <a:rPr lang="en-US" altLang="zh-TW" smtClean="0"/>
                        <a:t>Step4</a:t>
                      </a:r>
                      <a:endParaRPr lang="zh-TW" altLang="en-US"/>
                    </a:p>
                  </a:txBody>
                  <a:tcPr/>
                </a:tc>
                <a:tc>
                  <a:txBody>
                    <a:bodyPr/>
                    <a:lstStyle/>
                    <a:p>
                      <a:pPr algn="ctr"/>
                      <a:r>
                        <a:rPr lang="en-US" altLang="zh-TW" smtClean="0"/>
                        <a:t>Step5</a:t>
                      </a:r>
                      <a:endParaRPr lang="zh-TW" altLang="en-US"/>
                    </a:p>
                  </a:txBody>
                  <a:tcPr/>
                </a:tc>
              </a:tr>
              <a:tr h="370840">
                <a:tc>
                  <a:txBody>
                    <a:bodyPr/>
                    <a:lstStyle/>
                    <a:p>
                      <a:pPr algn="ctr"/>
                      <a:r>
                        <a:rPr lang="en-US" altLang="zh-TW" smtClean="0"/>
                        <a:t>(0,</a:t>
                      </a:r>
                      <a:r>
                        <a:rPr lang="en-US" altLang="zh-TW" baseline="0" smtClean="0"/>
                        <a:t> 0)</a:t>
                      </a:r>
                      <a:endParaRPr lang="zh-TW" altLang="en-US"/>
                    </a:p>
                  </a:txBody>
                  <a:tcPr/>
                </a:tc>
                <a:tc>
                  <a:txBody>
                    <a:bodyPr/>
                    <a:lstStyle/>
                    <a:p>
                      <a:pPr algn="ctr"/>
                      <a:endParaRPr lang="zh-TW" altLang="en-US"/>
                    </a:p>
                  </a:txBody>
                  <a:tcPr/>
                </a:tc>
                <a:tc>
                  <a:txBody>
                    <a:bodyPr/>
                    <a:lstStyle/>
                    <a:p>
                      <a:pPr algn="ctr"/>
                      <a:endParaRPr lang="zh-TW" altLang="en-US"/>
                    </a:p>
                  </a:txBody>
                  <a:tcPr/>
                </a:tc>
                <a:tc>
                  <a:txBody>
                    <a:bodyPr/>
                    <a:lstStyle/>
                    <a:p>
                      <a:pPr algn="ctr"/>
                      <a:endParaRPr lang="zh-TW" altLang="en-US"/>
                    </a:p>
                  </a:txBody>
                  <a:tcPr/>
                </a:tc>
                <a:tc>
                  <a:txBody>
                    <a:bodyPr/>
                    <a:lstStyle/>
                    <a:p>
                      <a:pPr algn="ctr"/>
                      <a:endParaRPr lang="zh-TW" altLang="en-US"/>
                    </a:p>
                  </a:txBody>
                  <a:tcPr/>
                </a:tc>
              </a:tr>
            </a:tbl>
          </a:graphicData>
        </a:graphic>
      </p:graphicFrame>
      <p:sp>
        <p:nvSpPr>
          <p:cNvPr id="6" name="Oval 5"/>
          <p:cNvSpPr/>
          <p:nvPr/>
        </p:nvSpPr>
        <p:spPr>
          <a:xfrm>
            <a:off x="903842" y="4551280"/>
            <a:ext cx="840259" cy="6091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mtClean="0"/>
              <a:t>(0, 0)</a:t>
            </a:r>
            <a:endParaRPr lang="zh-TW" altLang="en-US"/>
          </a:p>
        </p:txBody>
      </p:sp>
      <p:sp>
        <p:nvSpPr>
          <p:cNvPr id="7" name="Oval 6"/>
          <p:cNvSpPr/>
          <p:nvPr/>
        </p:nvSpPr>
        <p:spPr>
          <a:xfrm>
            <a:off x="2213917" y="4537438"/>
            <a:ext cx="840259" cy="6091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mtClean="0"/>
              <a:t>(1, 0)</a:t>
            </a:r>
            <a:endParaRPr lang="zh-TW" altLang="en-US"/>
          </a:p>
        </p:txBody>
      </p:sp>
      <p:sp>
        <p:nvSpPr>
          <p:cNvPr id="8" name="Oval 7"/>
          <p:cNvSpPr/>
          <p:nvPr/>
        </p:nvSpPr>
        <p:spPr>
          <a:xfrm>
            <a:off x="3349195" y="4531867"/>
            <a:ext cx="840259" cy="6091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mtClean="0"/>
              <a:t>(2, 0)</a:t>
            </a:r>
            <a:endParaRPr lang="zh-TW" altLang="en-US"/>
          </a:p>
        </p:txBody>
      </p:sp>
      <p:sp>
        <p:nvSpPr>
          <p:cNvPr id="9" name="Oval 8"/>
          <p:cNvSpPr/>
          <p:nvPr/>
        </p:nvSpPr>
        <p:spPr>
          <a:xfrm>
            <a:off x="4636096" y="4079989"/>
            <a:ext cx="840259" cy="6091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mtClean="0"/>
              <a:t>(3, 0)</a:t>
            </a:r>
            <a:endParaRPr lang="zh-TW" altLang="en-US"/>
          </a:p>
        </p:txBody>
      </p:sp>
      <p:sp>
        <p:nvSpPr>
          <p:cNvPr id="10" name="Oval 9"/>
          <p:cNvSpPr/>
          <p:nvPr/>
        </p:nvSpPr>
        <p:spPr>
          <a:xfrm>
            <a:off x="7727092" y="3764485"/>
            <a:ext cx="840259" cy="6091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mtClean="0"/>
              <a:t>(0, 0)</a:t>
            </a:r>
            <a:endParaRPr lang="zh-TW" altLang="en-US"/>
          </a:p>
        </p:txBody>
      </p:sp>
      <p:sp>
        <p:nvSpPr>
          <p:cNvPr id="11" name="Oval 10"/>
          <p:cNvSpPr/>
          <p:nvPr/>
        </p:nvSpPr>
        <p:spPr>
          <a:xfrm>
            <a:off x="4612933" y="4951063"/>
            <a:ext cx="840259" cy="6091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mtClean="0"/>
              <a:t>(2, 1)</a:t>
            </a:r>
            <a:endParaRPr lang="zh-TW" altLang="en-US"/>
          </a:p>
        </p:txBody>
      </p:sp>
      <p:sp>
        <p:nvSpPr>
          <p:cNvPr id="12" name="Oval 11"/>
          <p:cNvSpPr/>
          <p:nvPr/>
        </p:nvSpPr>
        <p:spPr>
          <a:xfrm>
            <a:off x="5848863" y="4951062"/>
            <a:ext cx="840259" cy="6091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mtClean="0"/>
              <a:t>(2, 2)</a:t>
            </a:r>
            <a:endParaRPr lang="zh-TW" altLang="en-US"/>
          </a:p>
        </p:txBody>
      </p:sp>
      <p:cxnSp>
        <p:nvCxnSpPr>
          <p:cNvPr id="14" name="Straight Arrow Connector 13"/>
          <p:cNvCxnSpPr>
            <a:stCxn id="6" idx="6"/>
            <a:endCxn id="7" idx="2"/>
          </p:cNvCxnSpPr>
          <p:nvPr/>
        </p:nvCxnSpPr>
        <p:spPr>
          <a:xfrm flipV="1">
            <a:off x="1744101" y="4842032"/>
            <a:ext cx="469816" cy="1384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17" name="TextBox 16"/>
          <p:cNvSpPr txBox="1"/>
          <p:nvPr/>
        </p:nvSpPr>
        <p:spPr>
          <a:xfrm>
            <a:off x="2273642" y="3048000"/>
            <a:ext cx="741406" cy="369332"/>
          </a:xfrm>
          <a:prstGeom prst="rect">
            <a:avLst/>
          </a:prstGeom>
          <a:noFill/>
        </p:spPr>
        <p:txBody>
          <a:bodyPr wrap="square" rtlCol="0">
            <a:spAutoFit/>
          </a:bodyPr>
          <a:lstStyle/>
          <a:p>
            <a:r>
              <a:rPr lang="en-US" altLang="zh-TW" smtClean="0">
                <a:solidFill>
                  <a:schemeClr val="bg1">
                    <a:lumMod val="95000"/>
                    <a:lumOff val="5000"/>
                  </a:schemeClr>
                </a:solidFill>
              </a:rPr>
              <a:t>(1, 0)</a:t>
            </a:r>
            <a:endParaRPr lang="zh-TW" altLang="en-US">
              <a:solidFill>
                <a:schemeClr val="bg1">
                  <a:lumMod val="95000"/>
                  <a:lumOff val="5000"/>
                </a:schemeClr>
              </a:solidFill>
            </a:endParaRPr>
          </a:p>
        </p:txBody>
      </p:sp>
      <p:sp>
        <p:nvSpPr>
          <p:cNvPr id="20" name="TextBox 19"/>
          <p:cNvSpPr txBox="1"/>
          <p:nvPr/>
        </p:nvSpPr>
        <p:spPr>
          <a:xfrm>
            <a:off x="3468130" y="3048000"/>
            <a:ext cx="774357" cy="369332"/>
          </a:xfrm>
          <a:prstGeom prst="rect">
            <a:avLst/>
          </a:prstGeom>
          <a:noFill/>
        </p:spPr>
        <p:txBody>
          <a:bodyPr wrap="square" rtlCol="0">
            <a:spAutoFit/>
          </a:bodyPr>
          <a:lstStyle/>
          <a:p>
            <a:r>
              <a:rPr lang="en-US" altLang="zh-TW" smtClean="0">
                <a:solidFill>
                  <a:schemeClr val="bg1">
                    <a:lumMod val="95000"/>
                    <a:lumOff val="5000"/>
                  </a:schemeClr>
                </a:solidFill>
              </a:rPr>
              <a:t>(2, 0)</a:t>
            </a:r>
            <a:endParaRPr lang="zh-TW" altLang="en-US">
              <a:solidFill>
                <a:schemeClr val="bg1">
                  <a:lumMod val="95000"/>
                  <a:lumOff val="5000"/>
                </a:schemeClr>
              </a:solidFill>
            </a:endParaRPr>
          </a:p>
        </p:txBody>
      </p:sp>
      <p:cxnSp>
        <p:nvCxnSpPr>
          <p:cNvPr id="21" name="Straight Arrow Connector 20"/>
          <p:cNvCxnSpPr>
            <a:stCxn id="7" idx="6"/>
            <a:endCxn id="8" idx="2"/>
          </p:cNvCxnSpPr>
          <p:nvPr/>
        </p:nvCxnSpPr>
        <p:spPr>
          <a:xfrm flipV="1">
            <a:off x="3054176" y="4836461"/>
            <a:ext cx="295019" cy="5571"/>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p:cNvCxnSpPr>
            <a:stCxn id="8" idx="6"/>
            <a:endCxn id="11" idx="2"/>
          </p:cNvCxnSpPr>
          <p:nvPr/>
        </p:nvCxnSpPr>
        <p:spPr>
          <a:xfrm>
            <a:off x="4189454" y="4836461"/>
            <a:ext cx="423479" cy="419196"/>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p:cNvCxnSpPr>
            <a:stCxn id="8" idx="6"/>
            <a:endCxn id="9" idx="2"/>
          </p:cNvCxnSpPr>
          <p:nvPr/>
        </p:nvCxnSpPr>
        <p:spPr>
          <a:xfrm flipV="1">
            <a:off x="4189454" y="4384583"/>
            <a:ext cx="446642" cy="451878"/>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28" name="TextBox 27"/>
          <p:cNvSpPr txBox="1"/>
          <p:nvPr/>
        </p:nvSpPr>
        <p:spPr>
          <a:xfrm>
            <a:off x="4695569" y="3048000"/>
            <a:ext cx="700218" cy="369332"/>
          </a:xfrm>
          <a:prstGeom prst="rect">
            <a:avLst/>
          </a:prstGeom>
          <a:noFill/>
        </p:spPr>
        <p:txBody>
          <a:bodyPr wrap="square" rtlCol="0">
            <a:spAutoFit/>
          </a:bodyPr>
          <a:lstStyle/>
          <a:p>
            <a:r>
              <a:rPr lang="en-US" altLang="zh-TW" smtClean="0">
                <a:solidFill>
                  <a:schemeClr val="bg1">
                    <a:lumMod val="95000"/>
                    <a:lumOff val="5000"/>
                  </a:schemeClr>
                </a:solidFill>
              </a:rPr>
              <a:t>(3, 0)</a:t>
            </a:r>
            <a:endParaRPr lang="zh-TW" altLang="en-US">
              <a:solidFill>
                <a:schemeClr val="bg1">
                  <a:lumMod val="95000"/>
                  <a:lumOff val="5000"/>
                </a:schemeClr>
              </a:solidFill>
            </a:endParaRPr>
          </a:p>
        </p:txBody>
      </p:sp>
      <p:sp>
        <p:nvSpPr>
          <p:cNvPr id="29" name="TextBox 28"/>
          <p:cNvSpPr txBox="1"/>
          <p:nvPr/>
        </p:nvSpPr>
        <p:spPr>
          <a:xfrm>
            <a:off x="5901505" y="3042770"/>
            <a:ext cx="700218" cy="369332"/>
          </a:xfrm>
          <a:prstGeom prst="rect">
            <a:avLst/>
          </a:prstGeom>
          <a:noFill/>
        </p:spPr>
        <p:txBody>
          <a:bodyPr wrap="square" rtlCol="0">
            <a:spAutoFit/>
          </a:bodyPr>
          <a:lstStyle/>
          <a:p>
            <a:r>
              <a:rPr lang="en-US" altLang="zh-TW" smtClean="0">
                <a:solidFill>
                  <a:schemeClr val="bg1">
                    <a:lumMod val="95000"/>
                    <a:lumOff val="5000"/>
                  </a:schemeClr>
                </a:solidFill>
              </a:rPr>
              <a:t>(2, 2)</a:t>
            </a:r>
            <a:endParaRPr lang="zh-TW" altLang="en-US">
              <a:solidFill>
                <a:schemeClr val="bg1">
                  <a:lumMod val="95000"/>
                  <a:lumOff val="5000"/>
                </a:schemeClr>
              </a:solidFill>
            </a:endParaRPr>
          </a:p>
        </p:txBody>
      </p:sp>
      <p:sp>
        <p:nvSpPr>
          <p:cNvPr id="30" name="TextBox 29"/>
          <p:cNvSpPr txBox="1"/>
          <p:nvPr/>
        </p:nvSpPr>
        <p:spPr>
          <a:xfrm>
            <a:off x="4695569" y="3044970"/>
            <a:ext cx="700218" cy="369332"/>
          </a:xfrm>
          <a:prstGeom prst="rect">
            <a:avLst/>
          </a:prstGeom>
          <a:noFill/>
        </p:spPr>
        <p:txBody>
          <a:bodyPr wrap="square" rtlCol="0">
            <a:spAutoFit/>
          </a:bodyPr>
          <a:lstStyle/>
          <a:p>
            <a:r>
              <a:rPr lang="en-US" altLang="zh-TW" smtClean="0">
                <a:solidFill>
                  <a:schemeClr val="bg1">
                    <a:lumMod val="95000"/>
                    <a:lumOff val="5000"/>
                  </a:schemeClr>
                </a:solidFill>
              </a:rPr>
              <a:t>(2, 1)</a:t>
            </a:r>
            <a:endParaRPr lang="zh-TW" altLang="en-US">
              <a:solidFill>
                <a:schemeClr val="bg1">
                  <a:lumMod val="95000"/>
                  <a:lumOff val="5000"/>
                </a:schemeClr>
              </a:solidFill>
            </a:endParaRPr>
          </a:p>
        </p:txBody>
      </p:sp>
      <p:cxnSp>
        <p:nvCxnSpPr>
          <p:cNvPr id="37" name="Straight Arrow Connector 36"/>
          <p:cNvCxnSpPr>
            <a:stCxn id="9" idx="6"/>
          </p:cNvCxnSpPr>
          <p:nvPr/>
        </p:nvCxnSpPr>
        <p:spPr>
          <a:xfrm flipV="1">
            <a:off x="5476355" y="4384582"/>
            <a:ext cx="679109"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380207" y="3730088"/>
            <a:ext cx="1221516" cy="646331"/>
          </a:xfrm>
          <a:prstGeom prst="rect">
            <a:avLst/>
          </a:prstGeom>
          <a:noFill/>
        </p:spPr>
        <p:txBody>
          <a:bodyPr wrap="square" rtlCol="0">
            <a:spAutoFit/>
          </a:bodyPr>
          <a:lstStyle/>
          <a:p>
            <a:r>
              <a:rPr lang="en-US" altLang="zh-TW" smtClean="0">
                <a:solidFill>
                  <a:schemeClr val="accent1"/>
                </a:solidFill>
              </a:rPr>
              <a:t>Cannot continue</a:t>
            </a:r>
            <a:endParaRPr lang="zh-TW" altLang="en-US">
              <a:solidFill>
                <a:schemeClr val="accent1"/>
              </a:solidFill>
            </a:endParaRPr>
          </a:p>
        </p:txBody>
      </p:sp>
      <p:cxnSp>
        <p:nvCxnSpPr>
          <p:cNvPr id="41" name="Straight Arrow Connector 40"/>
          <p:cNvCxnSpPr>
            <a:stCxn id="11" idx="6"/>
            <a:endCxn id="12" idx="2"/>
          </p:cNvCxnSpPr>
          <p:nvPr/>
        </p:nvCxnSpPr>
        <p:spPr>
          <a:xfrm flipV="1">
            <a:off x="5453192" y="5255656"/>
            <a:ext cx="395671" cy="1"/>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68" name="TextBox 67"/>
          <p:cNvSpPr txBox="1"/>
          <p:nvPr/>
        </p:nvSpPr>
        <p:spPr>
          <a:xfrm>
            <a:off x="757881" y="5791201"/>
            <a:ext cx="6392562" cy="369332"/>
          </a:xfrm>
          <a:prstGeom prst="rect">
            <a:avLst/>
          </a:prstGeom>
          <a:noFill/>
        </p:spPr>
        <p:txBody>
          <a:bodyPr wrap="square" rtlCol="0">
            <a:spAutoFit/>
          </a:bodyPr>
          <a:lstStyle/>
          <a:p>
            <a:r>
              <a:rPr lang="en-US" altLang="zh-TW" smtClean="0"/>
              <a:t>You're always choosing a new option, essentially</a:t>
            </a:r>
            <a:endParaRPr lang="zh-TW" altLang="en-US"/>
          </a:p>
        </p:txBody>
      </p:sp>
    </p:spTree>
    <p:extLst>
      <p:ext uri="{BB962C8B-B14F-4D97-AF65-F5344CB8AC3E}">
        <p14:creationId xmlns:p14="http://schemas.microsoft.com/office/powerpoint/2010/main" val="14435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7" grpId="0"/>
      <p:bldP spid="20" grpId="0"/>
      <p:bldP spid="28" grpId="0"/>
      <p:bldP spid="28" grpId="1"/>
      <p:bldP spid="29" grpId="0"/>
      <p:bldP spid="30" grpId="0"/>
      <p:bldP spid="38" grpId="0"/>
      <p:bldP spid="6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Implementation: Recursive functions</a:t>
            </a:r>
            <a:endParaRPr lang="zh-TW" altLang="en-US"/>
          </a:p>
        </p:txBody>
      </p:sp>
      <p:sp>
        <p:nvSpPr>
          <p:cNvPr id="3" name="Content Placeholder 2"/>
          <p:cNvSpPr>
            <a:spLocks noGrp="1"/>
          </p:cNvSpPr>
          <p:nvPr>
            <p:ph idx="1"/>
          </p:nvPr>
        </p:nvSpPr>
        <p:spPr>
          <a:xfrm>
            <a:off x="457200" y="2142068"/>
            <a:ext cx="7772400" cy="4044548"/>
          </a:xfrm>
        </p:spPr>
        <p:txBody>
          <a:bodyPr anchor="t"/>
          <a:lstStyle/>
          <a:p>
            <a:r>
              <a:rPr lang="en-US" altLang="zh-TW" smtClean="0"/>
              <a:t>Let's use the Maze example to demonstrate the idea.</a:t>
            </a:r>
          </a:p>
          <a:p>
            <a:r>
              <a:rPr lang="en-US" altLang="zh-TW" smtClean="0"/>
              <a:t>bool walk(int x, int y)</a:t>
            </a:r>
            <a:br>
              <a:rPr lang="en-US" altLang="zh-TW" smtClean="0"/>
            </a:br>
            <a:r>
              <a:rPr lang="en-US" altLang="zh-TW" smtClean="0"/>
              <a:t>{</a:t>
            </a:r>
            <a:br>
              <a:rPr lang="en-US" altLang="zh-TW" smtClean="0"/>
            </a:br>
            <a:r>
              <a:rPr lang="zh-TW" altLang="en-US" smtClean="0"/>
              <a:t>　　</a:t>
            </a:r>
            <a:r>
              <a:rPr lang="en-US" altLang="zh-TW" smtClean="0"/>
              <a:t>if (map[x][y] == EXIT) { puts("We found the exit!"); return true; }</a:t>
            </a:r>
            <a:br>
              <a:rPr lang="en-US" altLang="zh-TW" smtClean="0"/>
            </a:br>
            <a:r>
              <a:rPr lang="zh-TW" altLang="en-US" smtClean="0"/>
              <a:t>　　</a:t>
            </a:r>
            <a:r>
              <a:rPr lang="en-US" altLang="zh-TW" smtClean="0"/>
              <a:t/>
            </a:r>
            <a:br>
              <a:rPr lang="en-US" altLang="zh-TW" smtClean="0"/>
            </a:br>
            <a:r>
              <a:rPr lang="zh-TW" altLang="en-US" smtClean="0"/>
              <a:t>　　</a:t>
            </a:r>
            <a:r>
              <a:rPr lang="en-US" altLang="zh-TW" smtClean="0"/>
              <a:t>// if we're not at the exit, we continue walking</a:t>
            </a:r>
            <a:br>
              <a:rPr lang="en-US" altLang="zh-TW" smtClean="0"/>
            </a:br>
            <a:r>
              <a:rPr lang="zh-TW" altLang="en-US" smtClean="0"/>
              <a:t>　　</a:t>
            </a:r>
            <a:r>
              <a:rPr lang="en-US" altLang="zh-TW" smtClean="0"/>
              <a:t>for each (nx, ny) next to (x, y)</a:t>
            </a:r>
            <a:br>
              <a:rPr lang="en-US" altLang="zh-TW" smtClean="0"/>
            </a:br>
            <a:r>
              <a:rPr lang="zh-TW" altLang="en-US" smtClean="0"/>
              <a:t>　　　　</a:t>
            </a:r>
            <a:r>
              <a:rPr lang="en-US" altLang="zh-TW" smtClean="0"/>
              <a:t>if (canWalk(nx, ny)) {</a:t>
            </a:r>
            <a:br>
              <a:rPr lang="en-US" altLang="zh-TW" smtClean="0"/>
            </a:br>
            <a:r>
              <a:rPr lang="zh-TW" altLang="en-US" smtClean="0"/>
              <a:t>　　　　　　</a:t>
            </a:r>
            <a:r>
              <a:rPr lang="en-US" altLang="zh-TW" smtClean="0"/>
              <a:t>bool ret = walk(nx, ny);</a:t>
            </a:r>
            <a:br>
              <a:rPr lang="en-US" altLang="zh-TW" smtClean="0"/>
            </a:br>
            <a:r>
              <a:rPr lang="zh-TW" altLang="en-US"/>
              <a:t>　　　　　　</a:t>
            </a:r>
            <a:r>
              <a:rPr lang="en-US" altLang="zh-TW" smtClean="0"/>
              <a:t>if (ret) return true; // found a way in the following steps</a:t>
            </a:r>
            <a:br>
              <a:rPr lang="en-US" altLang="zh-TW" smtClean="0"/>
            </a:br>
            <a:r>
              <a:rPr lang="zh-TW" altLang="en-US"/>
              <a:t>　　　　</a:t>
            </a:r>
            <a:r>
              <a:rPr lang="en-US" altLang="zh-TW" smtClean="0"/>
              <a:t>}</a:t>
            </a:r>
            <a:br>
              <a:rPr lang="en-US" altLang="zh-TW" smtClean="0"/>
            </a:br>
            <a:r>
              <a:rPr lang="en-US" altLang="zh-TW" smtClean="0"/>
              <a:t/>
            </a:r>
            <a:br>
              <a:rPr lang="en-US" altLang="zh-TW" smtClean="0"/>
            </a:br>
            <a:r>
              <a:rPr lang="zh-TW" altLang="en-US"/>
              <a:t>　　</a:t>
            </a:r>
            <a:r>
              <a:rPr lang="en-US" altLang="zh-TW" smtClean="0"/>
              <a:t>return false; // unable to find a way</a:t>
            </a:r>
            <a:br>
              <a:rPr lang="en-US" altLang="zh-TW" smtClean="0"/>
            </a:br>
            <a:r>
              <a:rPr lang="en-US" altLang="zh-TW" smtClean="0"/>
              <a:t>}</a:t>
            </a:r>
            <a:br>
              <a:rPr lang="en-US" altLang="zh-TW" smtClean="0"/>
            </a:br>
            <a:r>
              <a:rPr lang="zh-TW" altLang="en-US" smtClean="0"/>
              <a:t>　　　　　　</a:t>
            </a:r>
            <a:endParaRPr lang="en-US" altLang="zh-TW" smtClean="0"/>
          </a:p>
        </p:txBody>
      </p:sp>
    </p:spTree>
    <p:extLst>
      <p:ext uri="{BB962C8B-B14F-4D97-AF65-F5344CB8AC3E}">
        <p14:creationId xmlns:p14="http://schemas.microsoft.com/office/powerpoint/2010/main" val="853283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scanf / </a:t>
            </a:r>
            <a:r>
              <a:rPr lang="en-US" altLang="zh-TW" smtClean="0"/>
              <a:t>printf: Specifiers</a:t>
            </a:r>
            <a:endParaRPr lang="zh-TW" altLang="en-US"/>
          </a:p>
        </p:txBody>
      </p:sp>
      <p:sp>
        <p:nvSpPr>
          <p:cNvPr id="5" name="Text Placeholder 4"/>
          <p:cNvSpPr>
            <a:spLocks noGrp="1"/>
          </p:cNvSpPr>
          <p:nvPr>
            <p:ph type="body" idx="1"/>
          </p:nvPr>
        </p:nvSpPr>
        <p:spPr>
          <a:xfrm>
            <a:off x="457200" y="1674571"/>
            <a:ext cx="3813048" cy="576262"/>
          </a:xfrm>
        </p:spPr>
        <p:txBody>
          <a:bodyPr/>
          <a:lstStyle/>
          <a:p>
            <a:r>
              <a:rPr lang="en-US" altLang="zh-TW" smtClean="0"/>
              <a:t>scanf</a:t>
            </a:r>
            <a:endParaRPr lang="zh-TW" altLang="en-US"/>
          </a:p>
        </p:txBody>
      </p:sp>
      <p:sp>
        <p:nvSpPr>
          <p:cNvPr id="6" name="Text Placeholder 5"/>
          <p:cNvSpPr>
            <a:spLocks noGrp="1"/>
          </p:cNvSpPr>
          <p:nvPr>
            <p:ph type="body" sz="quarter" idx="3"/>
          </p:nvPr>
        </p:nvSpPr>
        <p:spPr>
          <a:xfrm>
            <a:off x="4416551" y="1674571"/>
            <a:ext cx="3813048" cy="576262"/>
          </a:xfrm>
        </p:spPr>
        <p:txBody>
          <a:bodyPr/>
          <a:lstStyle/>
          <a:p>
            <a:r>
              <a:rPr lang="en-US" altLang="zh-TW" smtClean="0"/>
              <a:t>printf</a:t>
            </a:r>
            <a:endParaRPr lang="zh-TW" altLang="en-US"/>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21626065"/>
              </p:ext>
            </p:extLst>
          </p:nvPr>
        </p:nvGraphicFramePr>
        <p:xfrm>
          <a:off x="457199" y="2326504"/>
          <a:ext cx="3813176" cy="2595880"/>
        </p:xfrm>
        <a:graphic>
          <a:graphicData uri="http://schemas.openxmlformats.org/drawingml/2006/table">
            <a:tbl>
              <a:tblPr firstRow="1" bandRow="1">
                <a:tableStyleId>{22838BEF-8BB2-4498-84A7-C5851F593DF1}</a:tableStyleId>
              </a:tblPr>
              <a:tblGrid>
                <a:gridCol w="2796746"/>
                <a:gridCol w="1016430"/>
              </a:tblGrid>
              <a:tr h="370840">
                <a:tc>
                  <a:txBody>
                    <a:bodyPr/>
                    <a:lstStyle/>
                    <a:p>
                      <a:r>
                        <a:rPr lang="en-US" altLang="zh-TW" b="0" smtClean="0"/>
                        <a:t>int</a:t>
                      </a:r>
                      <a:endParaRPr lang="zh-TW" altLang="en-US" b="0"/>
                    </a:p>
                  </a:txBody>
                  <a:tcPr/>
                </a:tc>
                <a:tc>
                  <a:txBody>
                    <a:bodyPr/>
                    <a:lstStyle/>
                    <a:p>
                      <a:r>
                        <a:rPr lang="en-US" altLang="zh-TW" b="0" smtClean="0"/>
                        <a:t>%d</a:t>
                      </a:r>
                      <a:endParaRPr lang="zh-TW" altLang="en-US" b="0"/>
                    </a:p>
                  </a:txBody>
                  <a:tcPr/>
                </a:tc>
              </a:tr>
              <a:tr h="370840">
                <a:tc>
                  <a:txBody>
                    <a:bodyPr/>
                    <a:lstStyle/>
                    <a:p>
                      <a:r>
                        <a:rPr lang="en-US" altLang="zh-TW" smtClean="0"/>
                        <a:t>long long int</a:t>
                      </a:r>
                      <a:endParaRPr lang="zh-TW" altLang="en-US"/>
                    </a:p>
                  </a:txBody>
                  <a:tcPr/>
                </a:tc>
                <a:tc>
                  <a:txBody>
                    <a:bodyPr/>
                    <a:lstStyle/>
                    <a:p>
                      <a:r>
                        <a:rPr lang="en-US" altLang="zh-TW" smtClean="0"/>
                        <a:t>%lld *</a:t>
                      </a:r>
                      <a:endParaRPr lang="zh-TW" altLang="en-US"/>
                    </a:p>
                  </a:txBody>
                  <a:tcPr/>
                </a:tc>
              </a:tr>
              <a:tr h="370840">
                <a:tc>
                  <a:txBody>
                    <a:bodyPr/>
                    <a:lstStyle/>
                    <a:p>
                      <a:r>
                        <a:rPr lang="en-US" altLang="zh-TW" smtClean="0"/>
                        <a:t>unsigned int</a:t>
                      </a:r>
                      <a:endParaRPr lang="zh-TW" altLang="en-US"/>
                    </a:p>
                  </a:txBody>
                  <a:tcPr/>
                </a:tc>
                <a:tc>
                  <a:txBody>
                    <a:bodyPr/>
                    <a:lstStyle/>
                    <a:p>
                      <a:r>
                        <a:rPr lang="en-US" altLang="zh-TW" smtClean="0"/>
                        <a:t>%u</a:t>
                      </a:r>
                      <a:endParaRPr lang="zh-TW" altLang="en-US"/>
                    </a:p>
                  </a:txBody>
                  <a:tcPr/>
                </a:tc>
              </a:tr>
              <a:tr h="370840">
                <a:tc>
                  <a:txBody>
                    <a:bodyPr/>
                    <a:lstStyle/>
                    <a:p>
                      <a:r>
                        <a:rPr lang="en-US" altLang="zh-TW" smtClean="0"/>
                        <a:t>unsigned long long int</a:t>
                      </a:r>
                      <a:endParaRPr lang="zh-TW" altLang="en-US"/>
                    </a:p>
                  </a:txBody>
                  <a:tcPr/>
                </a:tc>
                <a:tc>
                  <a:txBody>
                    <a:bodyPr/>
                    <a:lstStyle/>
                    <a:p>
                      <a:r>
                        <a:rPr lang="en-US" altLang="zh-TW" smtClean="0"/>
                        <a:t>%llu *</a:t>
                      </a:r>
                      <a:endParaRPr lang="zh-TW" altLang="en-US"/>
                    </a:p>
                  </a:txBody>
                  <a:tcPr/>
                </a:tc>
              </a:tr>
              <a:tr h="370840">
                <a:tc>
                  <a:txBody>
                    <a:bodyPr/>
                    <a:lstStyle/>
                    <a:p>
                      <a:r>
                        <a:rPr lang="en-US" altLang="zh-TW" smtClean="0"/>
                        <a:t>float</a:t>
                      </a:r>
                      <a:endParaRPr lang="zh-TW" altLang="en-US"/>
                    </a:p>
                  </a:txBody>
                  <a:tcPr/>
                </a:tc>
                <a:tc>
                  <a:txBody>
                    <a:bodyPr/>
                    <a:lstStyle/>
                    <a:p>
                      <a:r>
                        <a:rPr lang="en-US" altLang="zh-TW" smtClean="0"/>
                        <a:t>%f</a:t>
                      </a:r>
                      <a:endParaRPr lang="zh-TW" altLang="en-US"/>
                    </a:p>
                  </a:txBody>
                  <a:tcPr/>
                </a:tc>
              </a:tr>
              <a:tr h="370840">
                <a:tc>
                  <a:txBody>
                    <a:bodyPr/>
                    <a:lstStyle/>
                    <a:p>
                      <a:r>
                        <a:rPr lang="en-US" altLang="zh-TW" smtClean="0">
                          <a:solidFill>
                            <a:srgbClr val="FF0000"/>
                          </a:solidFill>
                        </a:rPr>
                        <a:t>double</a:t>
                      </a:r>
                      <a:endParaRPr lang="zh-TW" altLang="en-US">
                        <a:solidFill>
                          <a:srgbClr val="FF0000"/>
                        </a:solidFill>
                      </a:endParaRPr>
                    </a:p>
                  </a:txBody>
                  <a:tcPr/>
                </a:tc>
                <a:tc>
                  <a:txBody>
                    <a:bodyPr/>
                    <a:lstStyle/>
                    <a:p>
                      <a:r>
                        <a:rPr lang="en-US" altLang="zh-TW" smtClean="0">
                          <a:solidFill>
                            <a:srgbClr val="FF0000"/>
                          </a:solidFill>
                        </a:rPr>
                        <a:t>%lf</a:t>
                      </a:r>
                      <a:endParaRPr lang="zh-TW" altLang="en-US">
                        <a:solidFill>
                          <a:srgbClr val="FF0000"/>
                        </a:solidFill>
                      </a:endParaRPr>
                    </a:p>
                  </a:txBody>
                  <a:tcPr/>
                </a:tc>
              </a:tr>
              <a:tr h="370840">
                <a:tc>
                  <a:txBody>
                    <a:bodyPr/>
                    <a:lstStyle/>
                    <a:p>
                      <a:r>
                        <a:rPr lang="en-US" altLang="zh-TW" smtClean="0"/>
                        <a:t>char string</a:t>
                      </a:r>
                      <a:endParaRPr lang="zh-TW" altLang="en-US"/>
                    </a:p>
                  </a:txBody>
                  <a:tcPr/>
                </a:tc>
                <a:tc>
                  <a:txBody>
                    <a:bodyPr/>
                    <a:lstStyle/>
                    <a:p>
                      <a:r>
                        <a:rPr lang="en-US" altLang="zh-TW" smtClean="0"/>
                        <a:t>%s</a:t>
                      </a:r>
                      <a:endParaRPr lang="zh-TW" altLang="en-US"/>
                    </a:p>
                  </a:txBody>
                  <a:tcPr/>
                </a:tc>
              </a:tr>
            </a:tbl>
          </a:graphicData>
        </a:graphic>
      </p:graphicFrame>
      <p:graphicFrame>
        <p:nvGraphicFramePr>
          <p:cNvPr id="11" name="Content Placeholder 9"/>
          <p:cNvGraphicFramePr>
            <a:graphicFrameLocks/>
          </p:cNvGraphicFramePr>
          <p:nvPr>
            <p:extLst>
              <p:ext uri="{D42A27DB-BD31-4B8C-83A1-F6EECF244321}">
                <p14:modId xmlns:p14="http://schemas.microsoft.com/office/powerpoint/2010/main" val="487594552"/>
              </p:ext>
            </p:extLst>
          </p:nvPr>
        </p:nvGraphicFramePr>
        <p:xfrm>
          <a:off x="4416423" y="2326505"/>
          <a:ext cx="3813176" cy="2595880"/>
        </p:xfrm>
        <a:graphic>
          <a:graphicData uri="http://schemas.openxmlformats.org/drawingml/2006/table">
            <a:tbl>
              <a:tblPr firstRow="1" bandRow="1">
                <a:tableStyleId>{22838BEF-8BB2-4498-84A7-C5851F593DF1}</a:tableStyleId>
              </a:tblPr>
              <a:tblGrid>
                <a:gridCol w="2796746"/>
                <a:gridCol w="1016430"/>
              </a:tblGrid>
              <a:tr h="370840">
                <a:tc>
                  <a:txBody>
                    <a:bodyPr/>
                    <a:lstStyle/>
                    <a:p>
                      <a:r>
                        <a:rPr lang="en-US" altLang="zh-TW" b="0" smtClean="0"/>
                        <a:t>int</a:t>
                      </a:r>
                      <a:endParaRPr lang="zh-TW" altLang="en-US" b="0"/>
                    </a:p>
                  </a:txBody>
                  <a:tcPr/>
                </a:tc>
                <a:tc>
                  <a:txBody>
                    <a:bodyPr/>
                    <a:lstStyle/>
                    <a:p>
                      <a:r>
                        <a:rPr lang="en-US" altLang="zh-TW" b="0" smtClean="0"/>
                        <a:t>%d</a:t>
                      </a:r>
                      <a:endParaRPr lang="zh-TW" altLang="en-US" b="0"/>
                    </a:p>
                  </a:txBody>
                  <a:tcPr/>
                </a:tc>
              </a:tr>
              <a:tr h="370840">
                <a:tc>
                  <a:txBody>
                    <a:bodyPr/>
                    <a:lstStyle/>
                    <a:p>
                      <a:r>
                        <a:rPr lang="en-US" altLang="zh-TW" smtClean="0"/>
                        <a:t>long long int</a:t>
                      </a:r>
                      <a:endParaRPr lang="zh-TW" altLang="en-US"/>
                    </a:p>
                  </a:txBody>
                  <a:tcPr/>
                </a:tc>
                <a:tc>
                  <a:txBody>
                    <a:bodyPr/>
                    <a:lstStyle/>
                    <a:p>
                      <a:r>
                        <a:rPr lang="en-US" altLang="zh-TW" smtClean="0"/>
                        <a:t>%lld *</a:t>
                      </a:r>
                      <a:endParaRPr lang="zh-TW" altLang="en-US"/>
                    </a:p>
                  </a:txBody>
                  <a:tcPr/>
                </a:tc>
              </a:tr>
              <a:tr h="370840">
                <a:tc>
                  <a:txBody>
                    <a:bodyPr/>
                    <a:lstStyle/>
                    <a:p>
                      <a:r>
                        <a:rPr lang="en-US" altLang="zh-TW" smtClean="0"/>
                        <a:t>unsigned int</a:t>
                      </a:r>
                      <a:endParaRPr lang="zh-TW" altLang="en-US"/>
                    </a:p>
                  </a:txBody>
                  <a:tcPr/>
                </a:tc>
                <a:tc>
                  <a:txBody>
                    <a:bodyPr/>
                    <a:lstStyle/>
                    <a:p>
                      <a:r>
                        <a:rPr lang="en-US" altLang="zh-TW" smtClean="0"/>
                        <a:t>%u</a:t>
                      </a:r>
                      <a:endParaRPr lang="zh-TW" altLang="en-US"/>
                    </a:p>
                  </a:txBody>
                  <a:tcPr/>
                </a:tc>
              </a:tr>
              <a:tr h="370840">
                <a:tc>
                  <a:txBody>
                    <a:bodyPr/>
                    <a:lstStyle/>
                    <a:p>
                      <a:r>
                        <a:rPr lang="en-US" altLang="zh-TW" smtClean="0"/>
                        <a:t>unsigned long long int</a:t>
                      </a:r>
                      <a:endParaRPr lang="zh-TW" altLang="en-US"/>
                    </a:p>
                  </a:txBody>
                  <a:tcPr/>
                </a:tc>
                <a:tc>
                  <a:txBody>
                    <a:bodyPr/>
                    <a:lstStyle/>
                    <a:p>
                      <a:r>
                        <a:rPr lang="en-US" altLang="zh-TW" smtClean="0"/>
                        <a:t>%llu *</a:t>
                      </a:r>
                      <a:endParaRPr lang="zh-TW" altLang="en-US"/>
                    </a:p>
                  </a:txBody>
                  <a:tcPr/>
                </a:tc>
              </a:tr>
              <a:tr h="370840">
                <a:tc>
                  <a:txBody>
                    <a:bodyPr/>
                    <a:lstStyle/>
                    <a:p>
                      <a:r>
                        <a:rPr lang="en-US" altLang="zh-TW" smtClean="0"/>
                        <a:t>float</a:t>
                      </a:r>
                      <a:endParaRPr lang="zh-TW" altLang="en-US"/>
                    </a:p>
                  </a:txBody>
                  <a:tcPr/>
                </a:tc>
                <a:tc>
                  <a:txBody>
                    <a:bodyPr/>
                    <a:lstStyle/>
                    <a:p>
                      <a:r>
                        <a:rPr lang="en-US" altLang="zh-TW" smtClean="0"/>
                        <a:t>%f</a:t>
                      </a:r>
                      <a:endParaRPr lang="zh-TW" altLang="en-US"/>
                    </a:p>
                  </a:txBody>
                  <a:tcPr/>
                </a:tc>
              </a:tr>
              <a:tr h="370840">
                <a:tc>
                  <a:txBody>
                    <a:bodyPr/>
                    <a:lstStyle/>
                    <a:p>
                      <a:r>
                        <a:rPr lang="en-US" altLang="zh-TW" b="0" smtClean="0">
                          <a:solidFill>
                            <a:srgbClr val="FF0000"/>
                          </a:solidFill>
                        </a:rPr>
                        <a:t>double</a:t>
                      </a:r>
                      <a:endParaRPr lang="zh-TW" altLang="en-US" b="0">
                        <a:solidFill>
                          <a:srgbClr val="FF0000"/>
                        </a:solidFill>
                      </a:endParaRPr>
                    </a:p>
                  </a:txBody>
                  <a:tcPr/>
                </a:tc>
                <a:tc>
                  <a:txBody>
                    <a:bodyPr/>
                    <a:lstStyle/>
                    <a:p>
                      <a:r>
                        <a:rPr lang="en-US" altLang="zh-TW" b="0" smtClean="0">
                          <a:solidFill>
                            <a:srgbClr val="FF0000"/>
                          </a:solidFill>
                        </a:rPr>
                        <a:t>%f</a:t>
                      </a:r>
                      <a:endParaRPr lang="zh-TW" altLang="en-US" b="0">
                        <a:solidFill>
                          <a:srgbClr val="FF0000"/>
                        </a:solidFill>
                      </a:endParaRPr>
                    </a:p>
                  </a:txBody>
                  <a:tcPr/>
                </a:tc>
              </a:tr>
              <a:tr h="370840">
                <a:tc>
                  <a:txBody>
                    <a:bodyPr/>
                    <a:lstStyle/>
                    <a:p>
                      <a:r>
                        <a:rPr lang="en-US" altLang="zh-TW" smtClean="0"/>
                        <a:t>char string</a:t>
                      </a:r>
                      <a:endParaRPr lang="zh-TW" altLang="en-US"/>
                    </a:p>
                  </a:txBody>
                  <a:tcPr/>
                </a:tc>
                <a:tc>
                  <a:txBody>
                    <a:bodyPr/>
                    <a:lstStyle/>
                    <a:p>
                      <a:r>
                        <a:rPr lang="en-US" altLang="zh-TW" smtClean="0"/>
                        <a:t>%s</a:t>
                      </a:r>
                      <a:endParaRPr lang="zh-TW" altLang="en-US"/>
                    </a:p>
                  </a:txBody>
                  <a:tcPr/>
                </a:tc>
              </a:tr>
            </a:tbl>
          </a:graphicData>
        </a:graphic>
      </p:graphicFrame>
      <p:sp>
        <p:nvSpPr>
          <p:cNvPr id="12" name="TextBox 11"/>
          <p:cNvSpPr txBox="1"/>
          <p:nvPr/>
        </p:nvSpPr>
        <p:spPr>
          <a:xfrm>
            <a:off x="457200" y="5107460"/>
            <a:ext cx="7772399" cy="1200329"/>
          </a:xfrm>
          <a:prstGeom prst="rect">
            <a:avLst/>
          </a:prstGeom>
          <a:noFill/>
        </p:spPr>
        <p:txBody>
          <a:bodyPr wrap="square" rtlCol="0">
            <a:spAutoFit/>
          </a:bodyPr>
          <a:lstStyle/>
          <a:p>
            <a:r>
              <a:rPr lang="en-US" altLang="zh-TW" smtClean="0"/>
              <a:t>* On Windows XP: long long int = %I64d, rather than %lld.</a:t>
            </a:r>
          </a:p>
          <a:p>
            <a:r>
              <a:rPr lang="en-US" altLang="zh-TW" smtClean="0"/>
              <a:t>Common pitfalls</a:t>
            </a:r>
          </a:p>
          <a:p>
            <a:pPr marL="285750" indent="-285750">
              <a:buFont typeface="Arial" panose="020B0604020202020204" pitchFamily="34" charset="0"/>
              <a:buChar char="•"/>
            </a:pPr>
            <a:r>
              <a:rPr lang="en-US" altLang="zh-TW" smtClean="0"/>
              <a:t>double remains %f in printf()</a:t>
            </a:r>
          </a:p>
          <a:p>
            <a:pPr marL="285750" indent="-285750">
              <a:buFont typeface="Arial" panose="020B0604020202020204" pitchFamily="34" charset="0"/>
              <a:buChar char="•"/>
            </a:pPr>
            <a:r>
              <a:rPr lang="en-US" altLang="zh-TW"/>
              <a:t>D</a:t>
            </a:r>
            <a:r>
              <a:rPr lang="en-US" altLang="zh-TW" smtClean="0"/>
              <a:t>o NOT use %c for char</a:t>
            </a:r>
            <a:endParaRPr lang="zh-TW" altLang="en-US"/>
          </a:p>
        </p:txBody>
      </p:sp>
    </p:spTree>
    <p:extLst>
      <p:ext uri="{BB962C8B-B14F-4D97-AF65-F5344CB8AC3E}">
        <p14:creationId xmlns:p14="http://schemas.microsoft.com/office/powerpoint/2010/main" val="14302213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Other Classic Examples</a:t>
            </a:r>
            <a:endParaRPr lang="zh-TW" altLang="en-US"/>
          </a:p>
        </p:txBody>
      </p:sp>
      <p:sp>
        <p:nvSpPr>
          <p:cNvPr id="3" name="Content Placeholder 2"/>
          <p:cNvSpPr>
            <a:spLocks noGrp="1"/>
          </p:cNvSpPr>
          <p:nvPr>
            <p:ph idx="1"/>
          </p:nvPr>
        </p:nvSpPr>
        <p:spPr/>
        <p:txBody>
          <a:bodyPr/>
          <a:lstStyle/>
          <a:p>
            <a:r>
              <a:rPr lang="en-US" altLang="zh-TW" smtClean="0"/>
              <a:t>The House Of Santa Claus (UVa.291)</a:t>
            </a:r>
          </a:p>
          <a:p>
            <a:r>
              <a:rPr lang="en-US" altLang="zh-TW" smtClean="0"/>
              <a:t>8 Queens Chess Problem (UVa. 750)</a:t>
            </a:r>
          </a:p>
          <a:p>
            <a:r>
              <a:rPr lang="en-US" altLang="zh-TW" smtClean="0"/>
              <a:t>Su DoKu (UVa.981)</a:t>
            </a:r>
          </a:p>
          <a:p>
            <a:endParaRPr lang="en-US" altLang="zh-TW" smtClean="0"/>
          </a:p>
          <a:p>
            <a:endParaRPr lang="zh-TW" altLang="en-US"/>
          </a:p>
        </p:txBody>
      </p:sp>
    </p:spTree>
    <p:extLst>
      <p:ext uri="{BB962C8B-B14F-4D97-AF65-F5344CB8AC3E}">
        <p14:creationId xmlns:p14="http://schemas.microsoft.com/office/powerpoint/2010/main" val="21944276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The House Of Santa Claus</a:t>
            </a:r>
            <a:endParaRPr lang="zh-TW" altLang="en-US"/>
          </a:p>
        </p:txBody>
      </p:sp>
      <p:sp>
        <p:nvSpPr>
          <p:cNvPr id="3" name="Content Placeholder 2"/>
          <p:cNvSpPr>
            <a:spLocks noGrp="1"/>
          </p:cNvSpPr>
          <p:nvPr>
            <p:ph idx="1"/>
          </p:nvPr>
        </p:nvSpPr>
        <p:spPr/>
        <p:txBody>
          <a:bodyPr anchor="t"/>
          <a:lstStyle/>
          <a:p>
            <a:r>
              <a:rPr lang="en-US" altLang="zh-TW" smtClean="0"/>
              <a:t>Redraw the following figure (ie. Draw all the edges).</a:t>
            </a:r>
            <a:br>
              <a:rPr lang="en-US" altLang="zh-TW" smtClean="0"/>
            </a:br>
            <a:r>
              <a:rPr lang="en-US" altLang="zh-TW" smtClean="0"/>
              <a:t>Print out all possibilities.</a:t>
            </a:r>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057" y="3328179"/>
            <a:ext cx="2276793" cy="2343477"/>
          </a:xfrm>
          <a:prstGeom prst="rect">
            <a:avLst/>
          </a:prstGeom>
        </p:spPr>
      </p:pic>
    </p:spTree>
    <p:extLst>
      <p:ext uri="{BB962C8B-B14F-4D97-AF65-F5344CB8AC3E}">
        <p14:creationId xmlns:p14="http://schemas.microsoft.com/office/powerpoint/2010/main" val="29836264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8-Queens Chess Problem</a:t>
            </a:r>
            <a:endParaRPr lang="zh-TW" altLang="en-US"/>
          </a:p>
        </p:txBody>
      </p:sp>
      <p:sp>
        <p:nvSpPr>
          <p:cNvPr id="3" name="Content Placeholder 2"/>
          <p:cNvSpPr>
            <a:spLocks noGrp="1"/>
          </p:cNvSpPr>
          <p:nvPr>
            <p:ph idx="1"/>
          </p:nvPr>
        </p:nvSpPr>
        <p:spPr/>
        <p:txBody>
          <a:bodyPr anchor="t"/>
          <a:lstStyle/>
          <a:p>
            <a:r>
              <a:rPr lang="en-US" altLang="zh-TW" smtClean="0"/>
              <a:t>Place 8 Queens on the chessboard without any 2 queens placed on the same row or column.</a:t>
            </a:r>
            <a:endParaRPr lang="zh-TW"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843" y="3138616"/>
            <a:ext cx="2769990" cy="2342704"/>
          </a:xfrm>
          <a:prstGeom prst="rect">
            <a:avLst/>
          </a:prstGeom>
        </p:spPr>
      </p:pic>
    </p:spTree>
    <p:extLst>
      <p:ext uri="{BB962C8B-B14F-4D97-AF65-F5344CB8AC3E}">
        <p14:creationId xmlns:p14="http://schemas.microsoft.com/office/powerpoint/2010/main" val="19360683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Su DoKu</a:t>
            </a:r>
            <a:endParaRPr lang="zh-TW" altLang="en-US"/>
          </a:p>
        </p:txBody>
      </p:sp>
      <p:sp>
        <p:nvSpPr>
          <p:cNvPr id="3" name="Content Placeholder 2"/>
          <p:cNvSpPr>
            <a:spLocks noGrp="1"/>
          </p:cNvSpPr>
          <p:nvPr>
            <p:ph idx="1"/>
          </p:nvPr>
        </p:nvSpPr>
        <p:spPr/>
        <p:txBody>
          <a:bodyPr anchor="t"/>
          <a:lstStyle/>
          <a:p>
            <a:r>
              <a:rPr lang="en-US" altLang="zh-TW" smtClean="0"/>
              <a:t>Solve the classic Su DoKu problem.</a:t>
            </a:r>
            <a:endParaRPr lang="zh-TW"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894" y="3034268"/>
            <a:ext cx="6916115" cy="3096057"/>
          </a:xfrm>
          <a:prstGeom prst="rect">
            <a:avLst/>
          </a:prstGeom>
        </p:spPr>
      </p:pic>
    </p:spTree>
    <p:extLst>
      <p:ext uri="{BB962C8B-B14F-4D97-AF65-F5344CB8AC3E}">
        <p14:creationId xmlns:p14="http://schemas.microsoft.com/office/powerpoint/2010/main" val="42484651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Additional Knowledge </a:t>
            </a:r>
            <a:endParaRPr lang="zh-TW" altLang="en-US"/>
          </a:p>
        </p:txBody>
      </p:sp>
      <p:sp>
        <p:nvSpPr>
          <p:cNvPr id="3" name="Content Placeholder 2"/>
          <p:cNvSpPr>
            <a:spLocks noGrp="1"/>
          </p:cNvSpPr>
          <p:nvPr>
            <p:ph idx="1"/>
          </p:nvPr>
        </p:nvSpPr>
        <p:spPr>
          <a:xfrm>
            <a:off x="457200" y="2142068"/>
            <a:ext cx="7772400" cy="3813889"/>
          </a:xfrm>
        </p:spPr>
        <p:txBody>
          <a:bodyPr anchor="t"/>
          <a:lstStyle/>
          <a:p>
            <a:r>
              <a:rPr lang="en-US" altLang="zh-TW" smtClean="0"/>
              <a:t>Avoid repeated visits</a:t>
            </a:r>
            <a:br>
              <a:rPr lang="en-US" altLang="zh-TW" smtClean="0"/>
            </a:br>
            <a:r>
              <a:rPr lang="en-US" altLang="zh-TW" smtClean="0"/>
              <a:t>For instance,</a:t>
            </a:r>
            <a:br>
              <a:rPr lang="en-US" altLang="zh-TW" smtClean="0"/>
            </a:br>
            <a:r>
              <a:rPr lang="en-US" altLang="zh-TW" smtClean="0"/>
              <a:t>(Maze) you don't want to walk to the same spot again.</a:t>
            </a:r>
            <a:br>
              <a:rPr lang="en-US" altLang="zh-TW" smtClean="0"/>
            </a:br>
            <a:r>
              <a:rPr lang="en-US" altLang="zh-TW" smtClean="0"/>
              <a:t>(Su DoKu) no need to place 4 if the row, column or box already contains 4.</a:t>
            </a:r>
            <a:br>
              <a:rPr lang="en-US" altLang="zh-TW" smtClean="0"/>
            </a:br>
            <a:r>
              <a:rPr lang="en-US" altLang="zh-TW" smtClean="0"/>
              <a:t>You need additional arrays to store such information.</a:t>
            </a:r>
            <a:br>
              <a:rPr lang="en-US" altLang="zh-TW" smtClean="0"/>
            </a:br>
            <a:r>
              <a:rPr lang="en-US" altLang="zh-TW" smtClean="0"/>
              <a:t>eg. bool visited[MAZE_HEIGHT][MAZE_WIDTH];</a:t>
            </a:r>
          </a:p>
          <a:p>
            <a:endParaRPr lang="en-US" altLang="zh-TW"/>
          </a:p>
          <a:p>
            <a:r>
              <a:rPr lang="en-US" altLang="zh-TW" smtClean="0"/>
              <a:t>Backtracking</a:t>
            </a:r>
            <a:br>
              <a:rPr lang="en-US" altLang="zh-TW" smtClean="0"/>
            </a:br>
            <a:r>
              <a:rPr lang="en-US" altLang="zh-TW" smtClean="0"/>
              <a:t>Record your options along the way.</a:t>
            </a:r>
            <a:r>
              <a:rPr lang="en-US" altLang="zh-TW"/>
              <a:t/>
            </a:r>
            <a:br>
              <a:rPr lang="en-US" altLang="zh-TW"/>
            </a:br>
            <a:r>
              <a:rPr lang="en-US" altLang="zh-TW" smtClean="0"/>
              <a:t>eg. Maze</a:t>
            </a:r>
            <a:br>
              <a:rPr lang="en-US" altLang="zh-TW" smtClean="0"/>
            </a:br>
            <a:r>
              <a:rPr lang="en-US" altLang="zh-TW" smtClean="0"/>
              <a:t>step[ currentStep ] = (nx, ny);</a:t>
            </a:r>
            <a:br>
              <a:rPr lang="en-US" altLang="zh-TW" smtClean="0"/>
            </a:br>
            <a:r>
              <a:rPr lang="en-US" altLang="zh-TW" smtClean="0"/>
              <a:t>walk(nx, ny);</a:t>
            </a:r>
          </a:p>
        </p:txBody>
      </p:sp>
    </p:spTree>
    <p:extLst>
      <p:ext uri="{BB962C8B-B14F-4D97-AF65-F5344CB8AC3E}">
        <p14:creationId xmlns:p14="http://schemas.microsoft.com/office/powerpoint/2010/main" val="40506505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Combining altogether</a:t>
            </a:r>
            <a:endParaRPr lang="zh-TW" altLang="en-US"/>
          </a:p>
        </p:txBody>
      </p:sp>
      <p:sp>
        <p:nvSpPr>
          <p:cNvPr id="3" name="Content Placeholder 2"/>
          <p:cNvSpPr>
            <a:spLocks noGrp="1"/>
          </p:cNvSpPr>
          <p:nvPr>
            <p:ph idx="1"/>
          </p:nvPr>
        </p:nvSpPr>
        <p:spPr>
          <a:xfrm>
            <a:off x="457200" y="1696994"/>
            <a:ext cx="7772400" cy="5049795"/>
          </a:xfrm>
        </p:spPr>
        <p:txBody>
          <a:bodyPr anchor="t"/>
          <a:lstStyle/>
          <a:p>
            <a:r>
              <a:rPr lang="en-US" altLang="zh-TW" smtClean="0">
                <a:solidFill>
                  <a:srgbClr val="FFC000"/>
                </a:solidFill>
              </a:rPr>
              <a:t>bool visited[MAZE_HEIGHT][MAZE_WIDTH] = { false };</a:t>
            </a:r>
            <a:r>
              <a:rPr lang="en-US" altLang="zh-TW" smtClean="0"/>
              <a:t/>
            </a:r>
            <a:br>
              <a:rPr lang="en-US" altLang="zh-TW" smtClean="0"/>
            </a:br>
            <a:r>
              <a:rPr lang="en-US" altLang="zh-TW" smtClean="0"/>
              <a:t>bool walk(</a:t>
            </a:r>
            <a:r>
              <a:rPr lang="en-US" altLang="zh-TW" smtClean="0">
                <a:solidFill>
                  <a:srgbClr val="FFC000"/>
                </a:solidFill>
              </a:rPr>
              <a:t>int currentStep</a:t>
            </a:r>
            <a:r>
              <a:rPr lang="en-US" altLang="zh-TW" smtClean="0"/>
              <a:t>, int </a:t>
            </a:r>
            <a:r>
              <a:rPr lang="en-US" altLang="zh-TW"/>
              <a:t>x, int y)</a:t>
            </a:r>
            <a:br>
              <a:rPr lang="en-US" altLang="zh-TW"/>
            </a:br>
            <a:r>
              <a:rPr lang="en-US" altLang="zh-TW"/>
              <a:t>{</a:t>
            </a:r>
            <a:br>
              <a:rPr lang="en-US" altLang="zh-TW"/>
            </a:br>
            <a:r>
              <a:rPr lang="zh-TW" altLang="en-US"/>
              <a:t>　　</a:t>
            </a:r>
            <a:r>
              <a:rPr lang="en-US" altLang="zh-TW"/>
              <a:t>if (map[x][y] == EXIT) </a:t>
            </a:r>
            <a:r>
              <a:rPr lang="en-US" altLang="zh-TW" smtClean="0"/>
              <a:t>{</a:t>
            </a:r>
            <a:br>
              <a:rPr lang="en-US" altLang="zh-TW" smtClean="0"/>
            </a:br>
            <a:r>
              <a:rPr lang="zh-TW" altLang="en-US"/>
              <a:t>　　　　</a:t>
            </a:r>
            <a:r>
              <a:rPr lang="en-US" altLang="zh-TW" smtClean="0"/>
              <a:t>puts("</a:t>
            </a:r>
            <a:r>
              <a:rPr lang="en-US" altLang="zh-TW"/>
              <a:t>We found the exit!");</a:t>
            </a:r>
            <a:r>
              <a:rPr lang="en-US" altLang="zh-TW" smtClean="0"/>
              <a:t/>
            </a:r>
            <a:br>
              <a:rPr lang="en-US" altLang="zh-TW" smtClean="0"/>
            </a:br>
            <a:r>
              <a:rPr lang="zh-TW" altLang="en-US"/>
              <a:t>　　　　</a:t>
            </a:r>
            <a:r>
              <a:rPr lang="en-US" altLang="zh-TW" smtClean="0">
                <a:solidFill>
                  <a:srgbClr val="FFC000"/>
                </a:solidFill>
              </a:rPr>
              <a:t>for (int i = 0; i &lt; currentStep; i++) printf("%d, ", step[i]);</a:t>
            </a:r>
            <a:r>
              <a:rPr lang="en-US" altLang="zh-TW" smtClean="0"/>
              <a:t/>
            </a:r>
            <a:br>
              <a:rPr lang="en-US" altLang="zh-TW" smtClean="0"/>
            </a:br>
            <a:r>
              <a:rPr lang="zh-TW" altLang="en-US"/>
              <a:t>　　　　</a:t>
            </a:r>
            <a:r>
              <a:rPr lang="en-US" altLang="zh-TW" smtClean="0"/>
              <a:t>return </a:t>
            </a:r>
            <a:r>
              <a:rPr lang="en-US" altLang="zh-TW"/>
              <a:t>true</a:t>
            </a:r>
            <a:r>
              <a:rPr lang="en-US" altLang="zh-TW" smtClean="0"/>
              <a:t>;</a:t>
            </a:r>
            <a:br>
              <a:rPr lang="en-US" altLang="zh-TW" smtClean="0"/>
            </a:br>
            <a:r>
              <a:rPr lang="zh-TW" altLang="en-US"/>
              <a:t>　　</a:t>
            </a:r>
            <a:r>
              <a:rPr lang="en-US" altLang="zh-TW" smtClean="0"/>
              <a:t>}</a:t>
            </a:r>
            <a:r>
              <a:rPr lang="en-US" altLang="zh-TW"/>
              <a:t/>
            </a:r>
            <a:br>
              <a:rPr lang="en-US" altLang="zh-TW"/>
            </a:br>
            <a:r>
              <a:rPr lang="zh-TW" altLang="en-US"/>
              <a:t>　　</a:t>
            </a:r>
            <a:r>
              <a:rPr lang="en-US" altLang="zh-TW"/>
              <a:t>// if we're not at the exit, we continue walking</a:t>
            </a:r>
            <a:br>
              <a:rPr lang="en-US" altLang="zh-TW"/>
            </a:br>
            <a:r>
              <a:rPr lang="zh-TW" altLang="en-US"/>
              <a:t>　　</a:t>
            </a:r>
            <a:r>
              <a:rPr lang="en-US" altLang="zh-TW"/>
              <a:t>for each (nx, ny) next to (x, y)</a:t>
            </a:r>
            <a:br>
              <a:rPr lang="en-US" altLang="zh-TW"/>
            </a:br>
            <a:r>
              <a:rPr lang="zh-TW" altLang="en-US"/>
              <a:t>　　　　</a:t>
            </a:r>
            <a:r>
              <a:rPr lang="en-US" altLang="zh-TW"/>
              <a:t>if </a:t>
            </a:r>
            <a:r>
              <a:rPr lang="en-US" altLang="zh-TW" smtClean="0"/>
              <a:t>(</a:t>
            </a:r>
            <a:r>
              <a:rPr lang="en-US" altLang="zh-TW" smtClean="0">
                <a:solidFill>
                  <a:srgbClr val="FFC000"/>
                </a:solidFill>
              </a:rPr>
              <a:t>visited[nx][ny] == false </a:t>
            </a:r>
            <a:r>
              <a:rPr lang="en-US" altLang="zh-TW" smtClean="0"/>
              <a:t>&amp;&amp; canWalk(nx</a:t>
            </a:r>
            <a:r>
              <a:rPr lang="en-US" altLang="zh-TW"/>
              <a:t>, ny)) </a:t>
            </a:r>
            <a:r>
              <a:rPr lang="en-US" altLang="zh-TW" smtClean="0"/>
              <a:t>{</a:t>
            </a:r>
            <a:br>
              <a:rPr lang="en-US" altLang="zh-TW" smtClean="0"/>
            </a:br>
            <a:r>
              <a:rPr lang="zh-TW" altLang="en-US"/>
              <a:t>　　　　　　</a:t>
            </a:r>
            <a:r>
              <a:rPr lang="en-US" altLang="zh-TW" smtClean="0">
                <a:solidFill>
                  <a:srgbClr val="FFC000"/>
                </a:solidFill>
              </a:rPr>
              <a:t>visited[nx][ny] = true;</a:t>
            </a:r>
            <a:r>
              <a:rPr lang="en-US" altLang="zh-TW" smtClean="0"/>
              <a:t/>
            </a:r>
            <a:br>
              <a:rPr lang="en-US" altLang="zh-TW" smtClean="0"/>
            </a:br>
            <a:r>
              <a:rPr lang="zh-TW" altLang="en-US"/>
              <a:t>　　　　　　</a:t>
            </a:r>
            <a:r>
              <a:rPr lang="en-US" altLang="zh-TW" smtClean="0">
                <a:solidFill>
                  <a:srgbClr val="FFC000"/>
                </a:solidFill>
              </a:rPr>
              <a:t>step[ currentStep ] = (nx, ny);</a:t>
            </a:r>
            <a:r>
              <a:rPr lang="en-US" altLang="zh-TW">
                <a:solidFill>
                  <a:srgbClr val="FFC000"/>
                </a:solidFill>
              </a:rPr>
              <a:t/>
            </a:r>
            <a:br>
              <a:rPr lang="en-US" altLang="zh-TW">
                <a:solidFill>
                  <a:srgbClr val="FFC000"/>
                </a:solidFill>
              </a:rPr>
            </a:br>
            <a:r>
              <a:rPr lang="zh-TW" altLang="en-US"/>
              <a:t>　　　　　　</a:t>
            </a:r>
            <a:r>
              <a:rPr lang="en-US" altLang="zh-TW"/>
              <a:t>bool ret = </a:t>
            </a:r>
            <a:r>
              <a:rPr lang="en-US" altLang="zh-TW" smtClean="0"/>
              <a:t>walk(</a:t>
            </a:r>
            <a:r>
              <a:rPr lang="en-US" altLang="zh-TW" smtClean="0">
                <a:solidFill>
                  <a:srgbClr val="FFC000"/>
                </a:solidFill>
              </a:rPr>
              <a:t>currentStep+1</a:t>
            </a:r>
            <a:r>
              <a:rPr lang="en-US" altLang="zh-TW" smtClean="0"/>
              <a:t>, nx</a:t>
            </a:r>
            <a:r>
              <a:rPr lang="en-US" altLang="zh-TW"/>
              <a:t>, ny);</a:t>
            </a:r>
            <a:br>
              <a:rPr lang="en-US" altLang="zh-TW"/>
            </a:br>
            <a:r>
              <a:rPr lang="zh-TW" altLang="en-US"/>
              <a:t>　　　　　　</a:t>
            </a:r>
            <a:r>
              <a:rPr lang="en-US" altLang="zh-TW"/>
              <a:t>if (ret) return true; // found a way in the following steps</a:t>
            </a:r>
            <a:br>
              <a:rPr lang="en-US" altLang="zh-TW"/>
            </a:br>
            <a:r>
              <a:rPr lang="zh-TW" altLang="en-US"/>
              <a:t>　　　　</a:t>
            </a:r>
            <a:r>
              <a:rPr lang="en-US" altLang="zh-TW" smtClean="0"/>
              <a:t>}</a:t>
            </a:r>
            <a:r>
              <a:rPr lang="en-US" altLang="zh-TW"/>
              <a:t/>
            </a:r>
            <a:br>
              <a:rPr lang="en-US" altLang="zh-TW"/>
            </a:br>
            <a:r>
              <a:rPr lang="zh-TW" altLang="en-US"/>
              <a:t>　　</a:t>
            </a:r>
            <a:r>
              <a:rPr lang="en-US" altLang="zh-TW"/>
              <a:t>return false; // unable to find a way</a:t>
            </a:r>
            <a:br>
              <a:rPr lang="en-US" altLang="zh-TW"/>
            </a:br>
            <a:r>
              <a:rPr lang="en-US" altLang="zh-TW"/>
              <a:t>}</a:t>
            </a:r>
            <a:endParaRPr lang="zh-TW" altLang="en-US"/>
          </a:p>
        </p:txBody>
      </p:sp>
    </p:spTree>
    <p:extLst>
      <p:ext uri="{BB962C8B-B14F-4D97-AF65-F5344CB8AC3E}">
        <p14:creationId xmlns:p14="http://schemas.microsoft.com/office/powerpoint/2010/main" val="24676208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8397" y="2975573"/>
            <a:ext cx="6570005" cy="923330"/>
          </a:xfrm>
          <a:prstGeom prst="rect">
            <a:avLst/>
          </a:prstGeom>
          <a:noFill/>
        </p:spPr>
        <p:txBody>
          <a:bodyPr wrap="none" lIns="91440" tIns="45720" rIns="91440" bIns="45720">
            <a:spAutoFit/>
          </a:bodyPr>
          <a:lstStyle/>
          <a:p>
            <a:pPr algn="ctr"/>
            <a:r>
              <a:rPr lang="en-US" altLang="zh-TW" sz="5400" b="0" cap="none" spc="0" smtClean="0">
                <a:ln w="0"/>
                <a:solidFill>
                  <a:schemeClr val="accent5">
                    <a:lumMod val="40000"/>
                    <a:lumOff val="60000"/>
                  </a:schemeClr>
                </a:solidFill>
                <a:effectLst>
                  <a:reflection blurRad="6350" stA="53000" endA="300" endPos="35500" dir="5400000" sy="-90000" algn="bl" rotWithShape="0"/>
                </a:effectLst>
              </a:rPr>
              <a:t>Thank you for listening</a:t>
            </a:r>
            <a:endParaRPr lang="en-US" altLang="zh-TW" sz="5400" b="0" cap="none" spc="0">
              <a:ln w="0"/>
              <a:solidFill>
                <a:schemeClr val="accent5">
                  <a:lumMod val="40000"/>
                  <a:lumOff val="60000"/>
                </a:schemeClr>
              </a:solidFill>
              <a:effectLst>
                <a:reflection blurRad="6350" stA="53000" endA="300" endPos="35500" dir="5400000" sy="-90000" algn="bl" rotWithShape="0"/>
              </a:effectLst>
            </a:endParaRPr>
          </a:p>
        </p:txBody>
      </p:sp>
      <p:sp>
        <p:nvSpPr>
          <p:cNvPr id="5" name="TextBox 4"/>
          <p:cNvSpPr txBox="1"/>
          <p:nvPr/>
        </p:nvSpPr>
        <p:spPr>
          <a:xfrm>
            <a:off x="2570206" y="6054810"/>
            <a:ext cx="3937686" cy="369332"/>
          </a:xfrm>
          <a:prstGeom prst="rect">
            <a:avLst/>
          </a:prstGeom>
          <a:noFill/>
        </p:spPr>
        <p:txBody>
          <a:bodyPr wrap="square" rtlCol="0">
            <a:spAutoFit/>
          </a:bodyPr>
          <a:lstStyle/>
          <a:p>
            <a:r>
              <a:rPr lang="en-US" altLang="zh-TW" smtClean="0">
                <a:ln w="0"/>
                <a:effectLst>
                  <a:outerShdw blurRad="50800" dist="38100" dir="2700000" algn="tl" rotWithShape="0">
                    <a:prstClr val="black">
                      <a:alpha val="40000"/>
                    </a:prstClr>
                  </a:outerShdw>
                </a:effectLst>
              </a:rPr>
              <a:t>Good luck on the afternoon </a:t>
            </a:r>
            <a:r>
              <a:rPr lang="en-US" altLang="zh-TW" smtClean="0">
                <a:ln w="0"/>
                <a:effectLst>
                  <a:outerShdw blurRad="50800" dist="38100" dir="2700000" algn="tl" rotWithShape="0">
                    <a:prstClr val="black">
                      <a:alpha val="40000"/>
                    </a:prstClr>
                  </a:outerShdw>
                </a:effectLst>
              </a:rPr>
              <a:t>practice </a:t>
            </a:r>
            <a:r>
              <a:rPr lang="en-US" altLang="zh-TW" smtClean="0">
                <a:ln w="0"/>
                <a:effectLst>
                  <a:outerShdw blurRad="50800" dist="38100" dir="2700000" algn="tl" rotWithShape="0">
                    <a:prstClr val="black">
                      <a:alpha val="40000"/>
                    </a:prstClr>
                  </a:outerShdw>
                </a:effectLst>
              </a:rPr>
              <a:t>: )</a:t>
            </a:r>
            <a:endParaRPr lang="zh-TW" altLang="en-US">
              <a:ln w="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9362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smtClean="0"/>
              <a:t>Dealing with Arbitrary number of elements in a single line</a:t>
            </a:r>
            <a:endParaRPr lang="zh-TW" altLang="en-US"/>
          </a:p>
        </p:txBody>
      </p:sp>
      <p:sp>
        <p:nvSpPr>
          <p:cNvPr id="8" name="Content Placeholder 7"/>
          <p:cNvSpPr>
            <a:spLocks noGrp="1"/>
          </p:cNvSpPr>
          <p:nvPr>
            <p:ph idx="1"/>
          </p:nvPr>
        </p:nvSpPr>
        <p:spPr>
          <a:xfrm>
            <a:off x="457200" y="2142068"/>
            <a:ext cx="7772400" cy="1125486"/>
          </a:xfrm>
        </p:spPr>
        <p:txBody>
          <a:bodyPr anchor="t"/>
          <a:lstStyle/>
          <a:p>
            <a:r>
              <a:rPr lang="en-US" altLang="zh-TW" smtClean="0"/>
              <a:t>Sometimes, problems</a:t>
            </a:r>
            <a:r>
              <a:rPr lang="zh-TW" altLang="en-US" smtClean="0"/>
              <a:t> </a:t>
            </a:r>
            <a:r>
              <a:rPr lang="en-US" altLang="zh-TW" smtClean="0"/>
              <a:t>(esp. in the old days) love to play tricks with I/O.</a:t>
            </a:r>
          </a:p>
          <a:p>
            <a:r>
              <a:rPr lang="en-US" altLang="zh-TW" smtClean="0"/>
              <a:t>Suppose the input says you'll be given arbitrary numbers in a single line.</a:t>
            </a:r>
          </a:p>
          <a:p>
            <a:r>
              <a:rPr lang="en-US" altLang="zh-TW" smtClean="0">
                <a:solidFill>
                  <a:srgbClr val="FFC000"/>
                </a:solidFill>
              </a:rPr>
              <a:t>strtok()</a:t>
            </a:r>
            <a:r>
              <a:rPr lang="en-US" altLang="zh-TW" smtClean="0"/>
              <a:t>: #include &lt;cstring&gt;, </a:t>
            </a:r>
            <a:r>
              <a:rPr lang="en-US" altLang="zh-TW" smtClean="0">
                <a:solidFill>
                  <a:srgbClr val="FFC000"/>
                </a:solidFill>
              </a:rPr>
              <a:t>atoi()</a:t>
            </a:r>
            <a:r>
              <a:rPr lang="en-US" altLang="zh-TW" smtClean="0"/>
              <a:t>: #include &lt;cstdlib&gt;</a:t>
            </a:r>
            <a:endParaRPr lang="zh-TW" altLang="en-US"/>
          </a:p>
        </p:txBody>
      </p:sp>
      <p:grpSp>
        <p:nvGrpSpPr>
          <p:cNvPr id="15" name="Group 14"/>
          <p:cNvGrpSpPr/>
          <p:nvPr/>
        </p:nvGrpSpPr>
        <p:grpSpPr>
          <a:xfrm>
            <a:off x="5527588" y="3682314"/>
            <a:ext cx="2440636" cy="2520782"/>
            <a:chOff x="6664410" y="3748217"/>
            <a:chExt cx="2440636" cy="2520782"/>
          </a:xfrm>
        </p:grpSpPr>
        <p:sp>
          <p:nvSpPr>
            <p:cNvPr id="9" name="Rounded Rectangle 8"/>
            <p:cNvSpPr/>
            <p:nvPr/>
          </p:nvSpPr>
          <p:spPr>
            <a:xfrm>
              <a:off x="6664410" y="3748217"/>
              <a:ext cx="1655806" cy="1021492"/>
            </a:xfrm>
            <a:prstGeom prst="round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altLang="zh-TW" smtClean="0"/>
                <a:t>1 4</a:t>
              </a:r>
              <a:r>
                <a:rPr lang="zh-TW" altLang="en-US" smtClean="0"/>
                <a:t> </a:t>
              </a:r>
              <a:r>
                <a:rPr lang="en-US" altLang="zh-TW" smtClean="0"/>
                <a:t>9</a:t>
              </a:r>
              <a:br>
                <a:rPr lang="en-US" altLang="zh-TW" smtClean="0"/>
              </a:br>
              <a:r>
                <a:rPr lang="en-US" altLang="zh-TW" smtClean="0"/>
                <a:t>4</a:t>
              </a:r>
              <a:r>
                <a:rPr lang="zh-TW" altLang="en-US"/>
                <a:t> </a:t>
              </a:r>
              <a:r>
                <a:rPr lang="en-US" altLang="zh-TW" smtClean="0"/>
                <a:t>3</a:t>
              </a:r>
              <a:r>
                <a:rPr lang="zh-TW" altLang="en-US" smtClean="0"/>
                <a:t> </a:t>
              </a:r>
              <a:r>
                <a:rPr lang="en-US" altLang="zh-TW" smtClean="0"/>
                <a:t>10</a:t>
              </a:r>
              <a:r>
                <a:rPr lang="zh-TW" altLang="en-US" smtClean="0"/>
                <a:t> </a:t>
              </a:r>
              <a:r>
                <a:rPr lang="en-US" altLang="zh-TW" smtClean="0"/>
                <a:t>15</a:t>
              </a:r>
              <a:br>
                <a:rPr lang="en-US" altLang="zh-TW" smtClean="0"/>
              </a:br>
              <a:r>
                <a:rPr lang="en-US" altLang="zh-TW" smtClean="0"/>
                <a:t>6</a:t>
              </a:r>
              <a:r>
                <a:rPr lang="zh-TW" altLang="en-US" smtClean="0"/>
                <a:t> </a:t>
              </a:r>
              <a:r>
                <a:rPr lang="en-US" altLang="zh-TW" smtClean="0"/>
                <a:t>5</a:t>
              </a:r>
              <a:endParaRPr lang="zh-TW" altLang="en-US"/>
            </a:p>
          </p:txBody>
        </p:sp>
        <p:sp>
          <p:nvSpPr>
            <p:cNvPr id="10" name="Rounded Rectangle 9"/>
            <p:cNvSpPr/>
            <p:nvPr/>
          </p:nvSpPr>
          <p:spPr>
            <a:xfrm>
              <a:off x="6664410" y="5247507"/>
              <a:ext cx="1655806" cy="1021492"/>
            </a:xfrm>
            <a:prstGeom prst="round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altLang="zh-TW" smtClean="0"/>
                <a:t>14</a:t>
              </a:r>
              <a:br>
                <a:rPr lang="en-US" altLang="zh-TW" smtClean="0"/>
              </a:br>
              <a:r>
                <a:rPr lang="en-US" altLang="zh-TW" smtClean="0"/>
                <a:t>32</a:t>
              </a:r>
              <a:br>
                <a:rPr lang="en-US" altLang="zh-TW" smtClean="0"/>
              </a:br>
              <a:r>
                <a:rPr lang="en-US" altLang="zh-TW" smtClean="0"/>
                <a:t>11</a:t>
              </a:r>
              <a:endParaRPr lang="zh-TW" altLang="en-US"/>
            </a:p>
          </p:txBody>
        </p:sp>
        <p:sp>
          <p:nvSpPr>
            <p:cNvPr id="12" name="Down Arrow 11"/>
            <p:cNvSpPr/>
            <p:nvPr/>
          </p:nvSpPr>
          <p:spPr>
            <a:xfrm>
              <a:off x="7335794" y="4845909"/>
              <a:ext cx="313038" cy="3687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a:p>
          </p:txBody>
        </p:sp>
        <p:sp>
          <p:nvSpPr>
            <p:cNvPr id="13" name="TextBox 12"/>
            <p:cNvSpPr txBox="1"/>
            <p:nvPr/>
          </p:nvSpPr>
          <p:spPr>
            <a:xfrm>
              <a:off x="7535386" y="4823942"/>
              <a:ext cx="1569660" cy="369332"/>
            </a:xfrm>
            <a:prstGeom prst="rect">
              <a:avLst/>
            </a:prstGeom>
            <a:noFill/>
          </p:spPr>
          <p:txBody>
            <a:bodyPr wrap="none" rtlCol="0">
              <a:spAutoFit/>
            </a:bodyPr>
            <a:lstStyle/>
            <a:p>
              <a:r>
                <a:rPr lang="en-US" altLang="zh-TW" smtClean="0"/>
                <a:t>Add them up ?</a:t>
              </a:r>
              <a:endParaRPr lang="zh-TW" altLang="en-US"/>
            </a:p>
          </p:txBody>
        </p:sp>
      </p:grpSp>
      <p:sp>
        <p:nvSpPr>
          <p:cNvPr id="14" name="TextBox 13"/>
          <p:cNvSpPr txBox="1"/>
          <p:nvPr/>
        </p:nvSpPr>
        <p:spPr>
          <a:xfrm>
            <a:off x="457200" y="3258508"/>
            <a:ext cx="4048897" cy="3416320"/>
          </a:xfrm>
          <a:prstGeom prst="rect">
            <a:avLst/>
          </a:prstGeom>
          <a:noFill/>
        </p:spPr>
        <p:txBody>
          <a:bodyPr wrap="square" rtlCol="0">
            <a:spAutoFit/>
          </a:bodyPr>
          <a:lstStyle/>
          <a:p>
            <a:pPr marL="285750" indent="-285750">
              <a:buFont typeface="Arial" panose="020B0604020202020204" pitchFamily="34" charset="0"/>
              <a:buChar char="•"/>
            </a:pPr>
            <a:r>
              <a:rPr lang="en-US" altLang="zh-TW" smtClean="0"/>
              <a:t>int ans;</a:t>
            </a:r>
            <a:br>
              <a:rPr lang="en-US" altLang="zh-TW" smtClean="0"/>
            </a:br>
            <a:r>
              <a:rPr lang="en-US" altLang="zh-TW" smtClean="0">
                <a:solidFill>
                  <a:srgbClr val="FFC000"/>
                </a:solidFill>
              </a:rPr>
              <a:t>char *ptr;</a:t>
            </a:r>
            <a:r>
              <a:rPr lang="en-US" altLang="zh-TW" smtClean="0"/>
              <a:t/>
            </a:r>
            <a:br>
              <a:rPr lang="en-US" altLang="zh-TW" smtClean="0"/>
            </a:br>
            <a:r>
              <a:rPr lang="en-US" altLang="zh-TW" smtClean="0"/>
              <a:t>char s[1000];</a:t>
            </a:r>
            <a:br>
              <a:rPr lang="en-US" altLang="zh-TW" smtClean="0"/>
            </a:br>
            <a:r>
              <a:rPr lang="en-US" altLang="zh-TW" smtClean="0"/>
              <a:t>while (gets(s)) {</a:t>
            </a:r>
            <a:br>
              <a:rPr lang="en-US" altLang="zh-TW" smtClean="0"/>
            </a:br>
            <a:r>
              <a:rPr lang="zh-TW" altLang="en-US"/>
              <a:t>　　</a:t>
            </a:r>
            <a:r>
              <a:rPr lang="en-US" altLang="zh-TW" smtClean="0"/>
              <a:t>ans = 0;</a:t>
            </a:r>
            <a:br>
              <a:rPr lang="en-US" altLang="zh-TW" smtClean="0"/>
            </a:br>
            <a:r>
              <a:rPr lang="zh-TW" altLang="en-US" smtClean="0"/>
              <a:t>　　</a:t>
            </a:r>
            <a:r>
              <a:rPr lang="en-US" altLang="zh-TW" smtClean="0">
                <a:solidFill>
                  <a:srgbClr val="FFC000"/>
                </a:solidFill>
              </a:rPr>
              <a:t>ptr = strtok(s, " ");</a:t>
            </a:r>
            <a:r>
              <a:rPr lang="en-US" altLang="zh-TW" smtClean="0"/>
              <a:t/>
            </a:r>
            <a:br>
              <a:rPr lang="en-US" altLang="zh-TW" smtClean="0"/>
            </a:br>
            <a:r>
              <a:rPr lang="zh-TW" altLang="en-US" smtClean="0"/>
              <a:t>　　</a:t>
            </a:r>
            <a:r>
              <a:rPr lang="en-US" altLang="zh-TW" smtClean="0">
                <a:solidFill>
                  <a:srgbClr val="FFC000"/>
                </a:solidFill>
              </a:rPr>
              <a:t>while (ptr != NULL) {</a:t>
            </a:r>
            <a:r>
              <a:rPr lang="en-US" altLang="zh-TW" smtClean="0"/>
              <a:t/>
            </a:r>
            <a:br>
              <a:rPr lang="en-US" altLang="zh-TW" smtClean="0"/>
            </a:br>
            <a:r>
              <a:rPr lang="zh-TW" altLang="en-US"/>
              <a:t>　　　　</a:t>
            </a:r>
            <a:r>
              <a:rPr lang="en-US" altLang="zh-TW" smtClean="0"/>
              <a:t>ans += atoi(ptr);</a:t>
            </a:r>
            <a:br>
              <a:rPr lang="en-US" altLang="zh-TW" smtClean="0"/>
            </a:br>
            <a:r>
              <a:rPr lang="zh-TW" altLang="en-US" smtClean="0"/>
              <a:t>　　　　</a:t>
            </a:r>
            <a:r>
              <a:rPr lang="en-US" altLang="zh-TW" smtClean="0">
                <a:solidFill>
                  <a:srgbClr val="FFC000"/>
                </a:solidFill>
              </a:rPr>
              <a:t>ptr = strtok(NULL, " ");</a:t>
            </a:r>
            <a:r>
              <a:rPr lang="en-US" altLang="zh-TW" smtClean="0"/>
              <a:t/>
            </a:r>
            <a:br>
              <a:rPr lang="en-US" altLang="zh-TW" smtClean="0"/>
            </a:br>
            <a:r>
              <a:rPr lang="zh-TW" altLang="en-US"/>
              <a:t>　　</a:t>
            </a:r>
            <a:r>
              <a:rPr lang="en-US" altLang="zh-TW" smtClean="0"/>
              <a:t>}</a:t>
            </a:r>
            <a:br>
              <a:rPr lang="en-US" altLang="zh-TW" smtClean="0"/>
            </a:br>
            <a:r>
              <a:rPr lang="zh-TW" altLang="en-US" smtClean="0"/>
              <a:t>　　</a:t>
            </a:r>
            <a:r>
              <a:rPr lang="en-US" altLang="zh-TW" smtClean="0"/>
              <a:t>printf("%d\n", ans);</a:t>
            </a:r>
            <a:br>
              <a:rPr lang="en-US" altLang="zh-TW" smtClean="0"/>
            </a:br>
            <a:r>
              <a:rPr lang="en-US" altLang="zh-TW" smtClean="0"/>
              <a:t>}</a:t>
            </a:r>
          </a:p>
        </p:txBody>
      </p:sp>
    </p:spTree>
    <p:extLst>
      <p:ext uri="{BB962C8B-B14F-4D97-AF65-F5344CB8AC3E}">
        <p14:creationId xmlns:p14="http://schemas.microsoft.com/office/powerpoint/2010/main" val="3523443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Other STL that would help you with i/O</a:t>
            </a:r>
            <a:endParaRPr lang="zh-TW" altLang="en-US"/>
          </a:p>
        </p:txBody>
      </p:sp>
      <p:sp>
        <p:nvSpPr>
          <p:cNvPr id="4" name="Rounded Rectangle 3"/>
          <p:cNvSpPr/>
          <p:nvPr/>
        </p:nvSpPr>
        <p:spPr>
          <a:xfrm>
            <a:off x="702276" y="4440273"/>
            <a:ext cx="7282248"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sscanf( string, format, pointer of variable 1, pointer </a:t>
            </a:r>
            <a:r>
              <a:rPr lang="en-US" altLang="zh-TW"/>
              <a:t>of variable </a:t>
            </a:r>
            <a:r>
              <a:rPr lang="en-US" altLang="zh-TW" smtClean="0"/>
              <a:t>2, …</a:t>
            </a:r>
            <a:endParaRPr lang="zh-TW" altLang="en-US"/>
          </a:p>
        </p:txBody>
      </p:sp>
      <p:sp>
        <p:nvSpPr>
          <p:cNvPr id="5" name="Rounded Rectangle 4"/>
          <p:cNvSpPr/>
          <p:nvPr/>
        </p:nvSpPr>
        <p:spPr>
          <a:xfrm>
            <a:off x="702276" y="5474275"/>
            <a:ext cx="7282248"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sprintf( string, format, variable 1, variable 2, …</a:t>
            </a:r>
            <a:endParaRPr lang="zh-TW" altLang="en-US"/>
          </a:p>
        </p:txBody>
      </p:sp>
      <p:sp>
        <p:nvSpPr>
          <p:cNvPr id="7" name="TextBox 6"/>
          <p:cNvSpPr txBox="1"/>
          <p:nvPr/>
        </p:nvSpPr>
        <p:spPr>
          <a:xfrm>
            <a:off x="702276" y="4990042"/>
            <a:ext cx="4545411" cy="369332"/>
          </a:xfrm>
          <a:prstGeom prst="rect">
            <a:avLst/>
          </a:prstGeom>
          <a:noFill/>
        </p:spPr>
        <p:txBody>
          <a:bodyPr wrap="none" rtlCol="0">
            <a:spAutoFit/>
          </a:bodyPr>
          <a:lstStyle/>
          <a:p>
            <a:r>
              <a:rPr lang="en-US" altLang="zh-TW" smtClean="0"/>
              <a:t>sscanf( stringTime, "%d:%d:%d", &amp;h, &amp;m, &amp;s );</a:t>
            </a:r>
            <a:endParaRPr lang="zh-TW" altLang="en-US"/>
          </a:p>
        </p:txBody>
      </p:sp>
      <p:sp>
        <p:nvSpPr>
          <p:cNvPr id="8" name="TextBox 7"/>
          <p:cNvSpPr txBox="1"/>
          <p:nvPr/>
        </p:nvSpPr>
        <p:spPr>
          <a:xfrm>
            <a:off x="457200" y="3626547"/>
            <a:ext cx="7772400" cy="667546"/>
          </a:xfrm>
          <a:prstGeom prst="rect">
            <a:avLst/>
          </a:prstGeom>
          <a:noFill/>
        </p:spPr>
        <p:txBody>
          <a:bodyPr wrap="square" rtlCol="0">
            <a:spAutoFit/>
          </a:bodyPr>
          <a:lstStyle/>
          <a:p>
            <a:pPr marL="285750" indent="-285750">
              <a:buFont typeface="Arial" panose="020B0604020202020204" pitchFamily="34" charset="0"/>
              <a:buChar char="•"/>
            </a:pPr>
            <a:r>
              <a:rPr lang="en-US" altLang="zh-TW" smtClean="0"/>
              <a:t>sscanf / </a:t>
            </a:r>
            <a:r>
              <a:rPr lang="en-US" altLang="zh-TW" smtClean="0"/>
              <a:t>sprintf: </a:t>
            </a:r>
            <a:r>
              <a:rPr lang="en-US" altLang="zh-TW"/>
              <a:t>T</a:t>
            </a:r>
            <a:r>
              <a:rPr lang="en-US" altLang="zh-TW" smtClean="0"/>
              <a:t>hese </a:t>
            </a:r>
            <a:r>
              <a:rPr lang="en-US" altLang="zh-TW" smtClean="0"/>
              <a:t>2 are essentially the same as scanf / printf, except the operations are done on the string, rather than stdin / stdout.</a:t>
            </a:r>
            <a:endParaRPr lang="zh-TW" altLang="en-US"/>
          </a:p>
        </p:txBody>
      </p:sp>
      <p:sp>
        <p:nvSpPr>
          <p:cNvPr id="9" name="TextBox 8"/>
          <p:cNvSpPr txBox="1"/>
          <p:nvPr/>
        </p:nvSpPr>
        <p:spPr>
          <a:xfrm>
            <a:off x="702276" y="6042243"/>
            <a:ext cx="4355808" cy="369332"/>
          </a:xfrm>
          <a:prstGeom prst="rect">
            <a:avLst/>
          </a:prstGeom>
          <a:noFill/>
        </p:spPr>
        <p:txBody>
          <a:bodyPr wrap="none" rtlCol="0">
            <a:spAutoFit/>
          </a:bodyPr>
          <a:lstStyle/>
          <a:p>
            <a:r>
              <a:rPr lang="en-US" altLang="zh-TW" smtClean="0"/>
              <a:t>ssprintf</a:t>
            </a:r>
            <a:r>
              <a:rPr lang="en-US" altLang="zh-TW"/>
              <a:t>( stringTime, "%d:%d:%d", </a:t>
            </a:r>
            <a:r>
              <a:rPr lang="en-US" altLang="zh-TW" smtClean="0"/>
              <a:t>h</a:t>
            </a:r>
            <a:r>
              <a:rPr lang="en-US" altLang="zh-TW"/>
              <a:t>, </a:t>
            </a:r>
            <a:r>
              <a:rPr lang="en-US" altLang="zh-TW" smtClean="0"/>
              <a:t>m</a:t>
            </a:r>
            <a:r>
              <a:rPr lang="en-US" altLang="zh-TW"/>
              <a:t>, </a:t>
            </a:r>
            <a:r>
              <a:rPr lang="en-US" altLang="zh-TW" smtClean="0"/>
              <a:t>s );</a:t>
            </a:r>
            <a:endParaRPr lang="zh-TW" altLang="en-US"/>
          </a:p>
        </p:txBody>
      </p:sp>
      <p:sp>
        <p:nvSpPr>
          <p:cNvPr id="10" name="Rounded Rectangle 9"/>
          <p:cNvSpPr/>
          <p:nvPr/>
        </p:nvSpPr>
        <p:spPr>
          <a:xfrm>
            <a:off x="702276" y="2318988"/>
            <a:ext cx="7282248" cy="5928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TW" smtClean="0"/>
              <a:t>scanf(" ");</a:t>
            </a:r>
            <a:endParaRPr lang="zh-TW" altLang="en-US"/>
          </a:p>
        </p:txBody>
      </p:sp>
      <p:sp>
        <p:nvSpPr>
          <p:cNvPr id="11" name="TextBox 10"/>
          <p:cNvSpPr txBox="1"/>
          <p:nvPr/>
        </p:nvSpPr>
        <p:spPr>
          <a:xfrm>
            <a:off x="457200" y="1883523"/>
            <a:ext cx="7271286" cy="369332"/>
          </a:xfrm>
          <a:prstGeom prst="rect">
            <a:avLst/>
          </a:prstGeom>
          <a:noFill/>
        </p:spPr>
        <p:txBody>
          <a:bodyPr wrap="none" rtlCol="0">
            <a:spAutoFit/>
          </a:bodyPr>
          <a:lstStyle/>
          <a:p>
            <a:pPr marL="285750" indent="-285750">
              <a:buFont typeface="Arial" panose="020B0604020202020204" pitchFamily="34" charset="0"/>
              <a:buChar char="•"/>
            </a:pPr>
            <a:r>
              <a:rPr lang="en-US" altLang="zh-TW"/>
              <a:t>Get rid of redundant characters (such as newline '\n') in the input buffer.</a:t>
            </a:r>
            <a:endParaRPr lang="zh-TW" altLang="en-US"/>
          </a:p>
        </p:txBody>
      </p:sp>
    </p:spTree>
    <p:extLst>
      <p:ext uri="{BB962C8B-B14F-4D97-AF65-F5344CB8AC3E}">
        <p14:creationId xmlns:p14="http://schemas.microsoft.com/office/powerpoint/2010/main" val="2139572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ustom 1">
      <a:majorFont>
        <a:latin typeface="Calibri Light"/>
        <a:ea typeface="微軟正黑體"/>
        <a:cs typeface=""/>
      </a:majorFont>
      <a:minorFont>
        <a:latin typeface="Calibri"/>
        <a:ea typeface="微軟正黑體"/>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1737</TotalTime>
  <Words>6729</Words>
  <Application>Microsoft Office PowerPoint</Application>
  <PresentationFormat>On-screen Show (4:3)</PresentationFormat>
  <Paragraphs>480</Paragraphs>
  <Slides>76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微軟正黑體</vt:lpstr>
      <vt:lpstr>新細明體</vt:lpstr>
      <vt:lpstr>Arial</vt:lpstr>
      <vt:lpstr>Calibri</vt:lpstr>
      <vt:lpstr>Calibri Light</vt:lpstr>
      <vt:lpstr>Celestial</vt:lpstr>
      <vt:lpstr>Enhance Your Fundamental Skills</vt:lpstr>
      <vt:lpstr>About the lecturer</vt:lpstr>
      <vt:lpstr>Outlines for Today's Course</vt:lpstr>
      <vt:lpstr>C/C++ Essentials</vt:lpstr>
      <vt:lpstr>Basic I/O</vt:lpstr>
      <vt:lpstr>scanf / printf</vt:lpstr>
      <vt:lpstr>scanf / printf: Specifiers</vt:lpstr>
      <vt:lpstr>Dealing with Arbitrary number of elements in a single line</vt:lpstr>
      <vt:lpstr>Other STL that would help you with i/O</vt:lpstr>
      <vt:lpstr>Common Pitfall: Stack Overflow</vt:lpstr>
      <vt:lpstr>std::vector</vt:lpstr>
      <vt:lpstr>std::vector (Cont.)</vt:lpstr>
      <vt:lpstr>std::vector (Cont.)</vt:lpstr>
      <vt:lpstr>Brute Force &amp; Simulation</vt:lpstr>
      <vt:lpstr>Tools &amp; Practices Recommended having</vt:lpstr>
      <vt:lpstr>Struct &amp; Operator Overloading</vt:lpstr>
      <vt:lpstr>Classifications 分類</vt:lpstr>
      <vt:lpstr>直敘式模擬</vt:lpstr>
      <vt:lpstr>The Hardest Problem Ever</vt:lpstr>
      <vt:lpstr>The Hardest Problem Ever (中文翻譯)</vt:lpstr>
      <vt:lpstr>The Hardest Problem Ever (輸入輸出)</vt:lpstr>
      <vt:lpstr>The Hardest Problem Ever (題目解析)</vt:lpstr>
      <vt:lpstr>Speed Limit</vt:lpstr>
      <vt:lpstr>Speed Limit (中文翻譯)</vt:lpstr>
      <vt:lpstr>Speed Limit (輸入輸出)</vt:lpstr>
      <vt:lpstr>Speed Limit (題目解析)</vt:lpstr>
      <vt:lpstr>Ride to School</vt:lpstr>
      <vt:lpstr>Ride to School (中文翻譯)</vt:lpstr>
      <vt:lpstr>Ride to School (輸入輸出)</vt:lpstr>
      <vt:lpstr>Ride to School (Solution Thought Process)</vt:lpstr>
      <vt:lpstr>Ride to School (題目解析)</vt:lpstr>
      <vt:lpstr>篩選法模擬</vt:lpstr>
      <vt:lpstr>Logical Errors</vt:lpstr>
      <vt:lpstr>The Game</vt:lpstr>
      <vt:lpstr>The Game (中文翻譯)</vt:lpstr>
      <vt:lpstr>The Game (輸入輸出)</vt:lpstr>
      <vt:lpstr>The Game (題目解析)</vt:lpstr>
      <vt:lpstr>構造法模擬</vt:lpstr>
      <vt:lpstr>Packets</vt:lpstr>
      <vt:lpstr>Techniques</vt:lpstr>
      <vt:lpstr>Debugging: Make use of the debugger</vt:lpstr>
      <vt:lpstr>Debugging: File I/O using stdin/stdout</vt:lpstr>
      <vt:lpstr>Debugging: File I/O using stdin/stdout (Cont.)</vt:lpstr>
      <vt:lpstr>Debugging: File I/O using stdin/stdout (Cont.)</vt:lpstr>
      <vt:lpstr>Other Handy Techniques</vt:lpstr>
      <vt:lpstr>Other Handy Techniques (Cont.)</vt:lpstr>
      <vt:lpstr>Good Practices</vt:lpstr>
      <vt:lpstr>ad hoc</vt:lpstr>
      <vt:lpstr>ad hoc</vt:lpstr>
      <vt:lpstr>Chess</vt:lpstr>
      <vt:lpstr>CHess (Input &amp; OUtput)</vt:lpstr>
      <vt:lpstr>Chess (Solution Sketches)</vt:lpstr>
      <vt:lpstr>Packets</vt:lpstr>
      <vt:lpstr>Packets (中文翻譯)</vt:lpstr>
      <vt:lpstr>Packets (輸入輸出)</vt:lpstr>
      <vt:lpstr>Packets (題目解析)</vt:lpstr>
      <vt:lpstr>Packets (題目解析) (Cont.)</vt:lpstr>
      <vt:lpstr>Enumeration</vt:lpstr>
      <vt:lpstr>Enumeration 枚舉</vt:lpstr>
      <vt:lpstr>Fixed-length enumeration</vt:lpstr>
      <vt:lpstr>Number Guessing 猜數字</vt:lpstr>
      <vt:lpstr>Number Guessing (中文翻譯)</vt:lpstr>
      <vt:lpstr>Number Guessing (輸入輸出)</vt:lpstr>
      <vt:lpstr>Number Guessing (題目解析)</vt:lpstr>
      <vt:lpstr>Variable-length Enumeration</vt:lpstr>
      <vt:lpstr>Recursive Enumeration</vt:lpstr>
      <vt:lpstr>Recursive Enumeration: Path Finding in Maze</vt:lpstr>
      <vt:lpstr>Recursive enumeration (Cont.)</vt:lpstr>
      <vt:lpstr>Implementation: Recursive functions</vt:lpstr>
      <vt:lpstr>Other Classic Examples</vt:lpstr>
      <vt:lpstr>The House Of Santa Claus</vt:lpstr>
      <vt:lpstr>8-Queens Chess Problem</vt:lpstr>
      <vt:lpstr>Su DoKu</vt:lpstr>
      <vt:lpstr>Additional Knowledge </vt:lpstr>
      <vt:lpstr>Combining altogether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user</dc:creator>
  <cp:lastModifiedBy>user</cp:lastModifiedBy>
  <cp:revision>154</cp:revision>
  <dcterms:created xsi:type="dcterms:W3CDTF">2015-01-21T15:02:27Z</dcterms:created>
  <dcterms:modified xsi:type="dcterms:W3CDTF">2015-01-26T20:00:27Z</dcterms:modified>
</cp:coreProperties>
</file>