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07" r:id="rId4"/>
    <p:sldId id="257" r:id="rId5"/>
    <p:sldId id="259" r:id="rId6"/>
    <p:sldId id="308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8" d="100"/>
          <a:sy n="98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/>
              <a:t>马昕</a:t>
            </a:r>
            <a:r>
              <a:rPr lang="zh-CN" altLang="en-US" dirty="0" smtClean="0"/>
              <a:t>曦（</a:t>
            </a:r>
            <a:r>
              <a:rPr lang="zh-CN" altLang="en-US" dirty="0"/>
              <a:t>小马哥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篇（中）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 smtClean="0">
                <a:latin typeface="方正姚体" panose="02010601030101010101" pitchFamily="2" charset="-122"/>
              </a:rPr>
              <a:t>服务端实践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latin typeface="+mn-ea"/>
              </a:rPr>
              <a:t>Spring Boot REST</a:t>
            </a:r>
          </a:p>
          <a:p>
            <a:pPr lvl="1"/>
            <a:r>
              <a:rPr lang="zh-CN" altLang="en-US" sz="2100" dirty="0" smtClean="0">
                <a:latin typeface="+mn-ea"/>
              </a:rPr>
              <a:t>核心接</a:t>
            </a:r>
            <a:r>
              <a:rPr lang="zh-CN" altLang="en-US" sz="2100" dirty="0" smtClean="0">
                <a:latin typeface="+mn-ea"/>
              </a:rPr>
              <a:t>口</a:t>
            </a:r>
            <a:endParaRPr lang="en-US" altLang="zh-CN" sz="21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定义相关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400" dirty="0" smtClean="0">
                <a:latin typeface="+mn-ea"/>
              </a:rPr>
              <a:t>@</a:t>
            </a:r>
            <a:r>
              <a:rPr lang="en-US" altLang="zh-CN" sz="1400" dirty="0" smtClean="0">
                <a:latin typeface="+mn-ea"/>
              </a:rPr>
              <a:t>Controller</a:t>
            </a:r>
          </a:p>
          <a:p>
            <a:pPr lvl="3"/>
            <a:r>
              <a:rPr lang="zh-CN" altLang="zh-CN" sz="1400" dirty="0" smtClean="0">
                <a:latin typeface="+mn-ea"/>
              </a:rPr>
              <a:t>@</a:t>
            </a:r>
            <a:r>
              <a:rPr lang="en-US" altLang="zh-CN" sz="1400" dirty="0" err="1" smtClean="0">
                <a:latin typeface="+mn-ea"/>
              </a:rPr>
              <a:t>RestController</a:t>
            </a:r>
            <a:endParaRPr lang="en-US" altLang="zh-CN" sz="14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映射相关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400" dirty="0" smtClean="0">
                <a:latin typeface="+mn-ea"/>
              </a:rPr>
              <a:t>@</a:t>
            </a:r>
            <a:r>
              <a:rPr lang="en-US" altLang="zh-CN" sz="1400" dirty="0" err="1" smtClean="0">
                <a:latin typeface="+mn-ea"/>
              </a:rPr>
              <a:t>RequestMapping</a:t>
            </a:r>
            <a:endParaRPr lang="en-US" altLang="zh-CN" sz="1400" dirty="0" smtClean="0">
              <a:latin typeface="+mn-ea"/>
            </a:endParaRPr>
          </a:p>
          <a:p>
            <a:pPr lvl="3"/>
            <a:r>
              <a:rPr lang="zh-CN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PathVariable</a:t>
            </a:r>
            <a:endParaRPr lang="en-US" altLang="zh-CN" sz="14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请求相关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500" dirty="0">
                <a:latin typeface="+mn-ea"/>
              </a:rPr>
              <a:t>@</a:t>
            </a:r>
            <a:r>
              <a:rPr lang="en-US" altLang="zh-CN" sz="1500" dirty="0" err="1">
                <a:latin typeface="+mn-ea"/>
              </a:rPr>
              <a:t>RequestParam</a:t>
            </a:r>
            <a:endParaRPr lang="en-US" altLang="zh-CN" sz="1500" dirty="0">
              <a:latin typeface="+mn-ea"/>
            </a:endParaRPr>
          </a:p>
          <a:p>
            <a:pPr lvl="3"/>
            <a:r>
              <a:rPr lang="zh-CN" altLang="zh-CN" sz="1500" dirty="0">
                <a:latin typeface="+mn-ea"/>
              </a:rPr>
              <a:t>@</a:t>
            </a:r>
            <a:r>
              <a:rPr lang="en-US" altLang="zh-CN" sz="1500" dirty="0" err="1">
                <a:latin typeface="+mn-ea"/>
              </a:rPr>
              <a:t>RequestHeader</a:t>
            </a:r>
            <a:endParaRPr lang="en-US" altLang="zh-CN" sz="1500" dirty="0">
              <a:latin typeface="+mn-ea"/>
            </a:endParaRPr>
          </a:p>
          <a:p>
            <a:pPr lvl="3"/>
            <a:r>
              <a:rPr lang="en-US" altLang="zh-CN" sz="1500" dirty="0" smtClean="0">
                <a:latin typeface="+mn-ea"/>
              </a:rPr>
              <a:t>@</a:t>
            </a:r>
            <a:r>
              <a:rPr lang="en-US" altLang="zh-CN" sz="1500" dirty="0" err="1" smtClean="0">
                <a:latin typeface="+mn-ea"/>
              </a:rPr>
              <a:t>CookieValue</a:t>
            </a:r>
            <a:endParaRPr lang="en-US" altLang="zh-CN" sz="1500" dirty="0" smtClean="0">
              <a:latin typeface="+mn-ea"/>
            </a:endParaRPr>
          </a:p>
          <a:p>
            <a:pPr lvl="3"/>
            <a:r>
              <a:rPr lang="en-US" altLang="zh-CN" sz="1500" dirty="0" err="1" smtClean="0">
                <a:latin typeface="+mn-ea"/>
              </a:rPr>
              <a:t>RequestEntity</a:t>
            </a:r>
            <a:endParaRPr lang="en-US" altLang="zh-CN" sz="15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响应相关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zh-CN" sz="1400" dirty="0" smtClean="0">
                <a:latin typeface="+mn-ea"/>
              </a:rPr>
              <a:t>@</a:t>
            </a:r>
            <a:r>
              <a:rPr lang="en-US" altLang="zh-CN" sz="1400" dirty="0" err="1" smtClean="0">
                <a:latin typeface="+mn-ea"/>
              </a:rPr>
              <a:t>ResponseBody</a:t>
            </a:r>
            <a:endParaRPr lang="en-US" altLang="zh-CN" sz="1400" dirty="0" smtClean="0">
              <a:latin typeface="+mn-ea"/>
            </a:endParaRPr>
          </a:p>
          <a:p>
            <a:pPr lvl="3"/>
            <a:r>
              <a:rPr lang="en-US" altLang="zh-CN" sz="1400" dirty="0" err="1" smtClean="0">
                <a:latin typeface="+mn-ea"/>
              </a:rPr>
              <a:t>ResponseEntity</a:t>
            </a:r>
            <a:endParaRPr lang="en-US" altLang="zh-CN" sz="1400" dirty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4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 smtClean="0">
                <a:latin typeface="方正姚体" panose="02010601030101010101" pitchFamily="2" charset="-122"/>
              </a:rPr>
              <a:t>服务端实践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HATEOAS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HATEOAS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Hypermedia </a:t>
            </a:r>
            <a:r>
              <a:rPr lang="en-US" altLang="zh-CN" sz="2000" dirty="0">
                <a:latin typeface="+mn-ea"/>
              </a:rPr>
              <a:t>As The Engine Of Application </a:t>
            </a:r>
            <a:r>
              <a:rPr lang="en-US" altLang="zh-CN" sz="2000" dirty="0" smtClean="0">
                <a:latin typeface="+mn-ea"/>
              </a:rPr>
              <a:t>State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对比技术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Web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Services</a:t>
            </a:r>
            <a:r>
              <a:rPr lang="zh-CN" altLang="en-US" sz="2200" dirty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：</a:t>
            </a:r>
            <a:r>
              <a:rPr lang="en-US" altLang="zh-CN" sz="2200" dirty="0" smtClean="0">
                <a:latin typeface="+mn-ea"/>
              </a:rPr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385440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 smtClean="0">
                <a:latin typeface="方正姚体" panose="02010601030101010101" pitchFamily="2" charset="-122"/>
              </a:rPr>
              <a:t>服务端实践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REST</a:t>
            </a:r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en-US" sz="2400" dirty="0" smtClean="0">
                <a:latin typeface="+mn-ea"/>
              </a:rPr>
              <a:t>生成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Spring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Boot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/mappings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endpoint</a:t>
            </a: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Spring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err="1" smtClean="0">
                <a:latin typeface="+mn-ea"/>
              </a:rPr>
              <a:t>RestDocs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Swagger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0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 smtClean="0">
                <a:latin typeface="方正姚体" panose="02010601030101010101" pitchFamily="2" charset="-122"/>
              </a:rPr>
              <a:t>客户端实践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浏览器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Apache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HttpClient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RestTemplate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16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>
                <a:latin typeface="+mn-ea"/>
              </a:rPr>
              <a:t>马昕曦，一个人名，阿里巴巴技术专家，国内微服务技术客串讲师，目前主要负责微服务技术推广、架构设计、基础设施、迁移等。重点关注云计算、微服务以及软件架构等领域。从事十余年</a:t>
            </a:r>
            <a:r>
              <a:rPr lang="en-US" altLang="zh-CN" sz="2400" dirty="0">
                <a:latin typeface="+mn-ea"/>
              </a:rPr>
              <a:t>Java EE </a:t>
            </a:r>
            <a:r>
              <a:rPr lang="zh-CN" altLang="en-US" sz="2400" dirty="0">
                <a:latin typeface="+mn-ea"/>
              </a:rPr>
              <a:t>开发，期间通过</a:t>
            </a:r>
            <a:r>
              <a:rPr lang="en-US" altLang="zh-CN" sz="2400" dirty="0">
                <a:latin typeface="+mn-ea"/>
              </a:rPr>
              <a:t>SUN Java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SCJP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SCWCD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SCBCD</a:t>
            </a:r>
            <a:r>
              <a:rPr lang="zh-CN" altLang="en-US" sz="2400" dirty="0">
                <a:latin typeface="+mn-ea"/>
              </a:rPr>
              <a:t>）以及</a:t>
            </a:r>
            <a:r>
              <a:rPr lang="en-US" altLang="zh-CN" sz="2400" dirty="0">
                <a:latin typeface="+mn-ea"/>
              </a:rPr>
              <a:t>Oracle OCA</a:t>
            </a:r>
            <a:r>
              <a:rPr lang="zh-CN" altLang="en-US" sz="2400" dirty="0">
                <a:latin typeface="+mn-ea"/>
              </a:rPr>
              <a:t>等的认证。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互动交流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 smtClean="0"/>
              <a:t>QQ</a:t>
            </a:r>
            <a:r>
              <a:rPr lang="zh-CN" altLang="en-US" sz="3200" dirty="0"/>
              <a:t>交流</a:t>
            </a:r>
            <a:r>
              <a:rPr lang="zh-CN" altLang="en-US" sz="3200" dirty="0" smtClean="0"/>
              <a:t>群：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15" y="713610"/>
            <a:ext cx="4232305" cy="57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4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REST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理论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基础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REST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服务端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实践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REST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实践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>
                <a:latin typeface="方正姚体" panose="02010601030101010101" pitchFamily="2" charset="-122"/>
              </a:rPr>
              <a:t>理论基础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基本概念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REST = </a:t>
            </a:r>
            <a:r>
              <a:rPr lang="en-US" altLang="zh-CN" dirty="0" err="1" smtClean="0">
                <a:latin typeface="+mn-ea"/>
              </a:rPr>
              <a:t>RESTful</a:t>
            </a:r>
            <a:r>
              <a:rPr lang="en-US" altLang="zh-CN" dirty="0" smtClean="0">
                <a:latin typeface="+mn-ea"/>
              </a:rPr>
              <a:t> = Representational State Transfer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is one way of providing interoperability between computer systems on the Internet.</a:t>
            </a:r>
            <a:endParaRPr lang="zh-CN" altLang="en-US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+mn-ea"/>
              </a:rPr>
              <a:t>REST </a:t>
            </a:r>
            <a:r>
              <a:rPr lang="zh-CN" altLang="en-US" sz="1800" dirty="0" smtClean="0">
                <a:latin typeface="+mn-ea"/>
              </a:rPr>
              <a:t>来自于</a:t>
            </a:r>
            <a:r>
              <a:rPr lang="en-US" altLang="zh-CN" sz="1800" dirty="0">
                <a:latin typeface="+mn-ea"/>
              </a:rPr>
              <a:t>Roy Thomas </a:t>
            </a:r>
            <a:r>
              <a:rPr lang="en-US" altLang="zh-CN" sz="1800" dirty="0" smtClean="0">
                <a:latin typeface="+mn-ea"/>
              </a:rPr>
              <a:t>Fielding 2000</a:t>
            </a:r>
            <a:r>
              <a:rPr lang="zh-CN" altLang="en-US" sz="1800" dirty="0" smtClean="0">
                <a:latin typeface="+mn-ea"/>
              </a:rPr>
              <a:t>年的博士论文 </a:t>
            </a:r>
            <a:r>
              <a:rPr lang="en-US" altLang="zh-CN" sz="1800" dirty="0">
                <a:latin typeface="+mn-ea"/>
              </a:rPr>
              <a:t>- </a:t>
            </a:r>
            <a:r>
              <a:rPr lang="en-US" altLang="zh-CN" sz="1800" dirty="0" smtClean="0">
                <a:latin typeface="+mn-ea"/>
              </a:rPr>
              <a:t>《Architectural </a:t>
            </a:r>
            <a:r>
              <a:rPr lang="en-US" altLang="zh-CN" sz="1800" dirty="0">
                <a:latin typeface="+mn-ea"/>
              </a:rPr>
              <a:t>Styles and the Design of Network-based Software </a:t>
            </a:r>
            <a:r>
              <a:rPr lang="en-US" altLang="zh-CN" sz="1800" dirty="0" smtClean="0">
                <a:latin typeface="+mn-ea"/>
              </a:rPr>
              <a:t>Architectures》</a:t>
            </a:r>
            <a:endParaRPr lang="en-US" altLang="zh-CN" sz="2200" dirty="0">
              <a:latin typeface="+mn-ea"/>
            </a:endParaRPr>
          </a:p>
          <a:p>
            <a:pPr marL="457200" lvl="1" indent="0">
              <a:buNone/>
            </a:pPr>
            <a:endParaRPr lang="en-US" altLang="zh-CN" sz="22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类似形式</a:t>
            </a:r>
          </a:p>
          <a:p>
            <a:pPr lvl="1"/>
            <a:r>
              <a:rPr lang="en-US" altLang="zh-CN" sz="2200" dirty="0" smtClean="0">
                <a:latin typeface="+mn-ea"/>
              </a:rPr>
              <a:t>Web Services</a:t>
            </a:r>
            <a:r>
              <a:rPr lang="zh-CN" altLang="en-US" sz="2200" dirty="0" smtClean="0">
                <a:latin typeface="+mn-ea"/>
              </a:rPr>
              <a:t>：</a:t>
            </a:r>
            <a:r>
              <a:rPr lang="en-US" altLang="zh-CN" sz="2200" dirty="0" smtClean="0">
                <a:latin typeface="+mn-ea"/>
              </a:rPr>
              <a:t>WSDL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>
                <a:latin typeface="方正姚体" panose="02010601030101010101" pitchFamily="2" charset="-122"/>
              </a:rPr>
              <a:t>理论基础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架构</a:t>
            </a:r>
            <a:r>
              <a:rPr lang="zh-CN" altLang="en-US" sz="2400" dirty="0" smtClean="0">
                <a:latin typeface="+mn-ea"/>
              </a:rPr>
              <a:t>属性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性能（</a:t>
            </a:r>
            <a:r>
              <a:rPr lang="en-US" altLang="zh-CN" sz="2000" dirty="0">
                <a:latin typeface="+mn-ea"/>
              </a:rPr>
              <a:t>Performance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可伸缩性（</a:t>
            </a:r>
            <a:r>
              <a:rPr lang="en-US" altLang="zh-CN" sz="2000" dirty="0">
                <a:latin typeface="+mn-ea"/>
              </a:rPr>
              <a:t>Scalability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统一接口简化性（</a:t>
            </a:r>
            <a:r>
              <a:rPr lang="en-US" altLang="zh-CN" sz="2000" dirty="0">
                <a:latin typeface="+mn-ea"/>
              </a:rPr>
              <a:t>Simplicity of a uniform Interface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组件可修改性（</a:t>
            </a:r>
            <a:r>
              <a:rPr lang="en-US" altLang="zh-CN" sz="2000" dirty="0">
                <a:latin typeface="+mn-ea"/>
              </a:rPr>
              <a:t>Modifiability of components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组件</a:t>
            </a:r>
            <a:r>
              <a:rPr lang="zh-CN" altLang="en-US" sz="2000" dirty="0" smtClean="0">
                <a:latin typeface="+mn-ea"/>
              </a:rPr>
              <a:t>通讯可见性（</a:t>
            </a:r>
            <a:r>
              <a:rPr lang="en-US" altLang="zh-CN" sz="2000" dirty="0">
                <a:latin typeface="+mn-ea"/>
              </a:rPr>
              <a:t>Visibility of communication between components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组件可移植性（</a:t>
            </a:r>
            <a:r>
              <a:rPr lang="en-US" altLang="zh-CN" sz="2000" dirty="0">
                <a:latin typeface="+mn-ea"/>
              </a:rPr>
              <a:t>Portability of component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可靠性（</a:t>
            </a:r>
            <a:r>
              <a:rPr lang="en-US" altLang="zh-CN" sz="2000" dirty="0">
                <a:latin typeface="+mn-ea"/>
              </a:rPr>
              <a:t>Reliability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0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>
                <a:latin typeface="方正姚体" panose="02010601030101010101" pitchFamily="2" charset="-122"/>
              </a:rPr>
              <a:t>理论基础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架构约束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架构（</a:t>
            </a:r>
            <a:r>
              <a:rPr lang="en-US" altLang="zh-CN" sz="2000" dirty="0" smtClean="0">
                <a:latin typeface="+mn-ea"/>
              </a:rPr>
              <a:t>Client-Server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无状态（</a:t>
            </a:r>
            <a:r>
              <a:rPr lang="en-US" altLang="zh-CN" sz="2000" dirty="0" smtClean="0">
                <a:latin typeface="+mn-ea"/>
              </a:rPr>
              <a:t>Stateless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可缓存（</a:t>
            </a:r>
            <a:r>
              <a:rPr lang="en-US" altLang="zh-CN" sz="2000" dirty="0" smtClean="0">
                <a:latin typeface="+mn-ea"/>
              </a:rPr>
              <a:t>Cacheable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分层系统（</a:t>
            </a:r>
            <a:r>
              <a:rPr lang="en-US" altLang="zh-CN" sz="2000" dirty="0" smtClean="0">
                <a:latin typeface="+mn-ea"/>
              </a:rPr>
              <a:t>Layered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System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按需代码（</a:t>
            </a:r>
            <a:r>
              <a:rPr lang="en-US" altLang="zh-CN" sz="2000" dirty="0" smtClean="0">
                <a:latin typeface="+mn-ea"/>
              </a:rPr>
              <a:t>Code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demand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统一接口（</a:t>
            </a:r>
            <a:r>
              <a:rPr lang="en-US" altLang="zh-CN" sz="2000" dirty="0" smtClean="0">
                <a:latin typeface="+mn-ea"/>
              </a:rPr>
              <a:t>Uniform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interface)</a:t>
            </a: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34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>
                <a:latin typeface="方正姚体" panose="02010601030101010101" pitchFamily="2" charset="-122"/>
              </a:rPr>
              <a:t>理论基础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+mn-ea"/>
              </a:rPr>
              <a:t>统一接口（</a:t>
            </a:r>
            <a:r>
              <a:rPr lang="en-US" altLang="zh-CN" sz="2200" dirty="0" smtClean="0">
                <a:latin typeface="+mn-ea"/>
              </a:rPr>
              <a:t>Uniform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interface)</a:t>
            </a:r>
          </a:p>
          <a:p>
            <a:pPr lvl="1"/>
            <a:r>
              <a:rPr lang="zh-CN" altLang="en-US" sz="2000" dirty="0" smtClean="0">
                <a:latin typeface="+mn-ea"/>
              </a:rPr>
              <a:t>资源识别（</a:t>
            </a:r>
            <a:r>
              <a:rPr lang="en-US" altLang="zh-CN" sz="2000" dirty="0" smtClean="0">
                <a:latin typeface="+mn-ea"/>
              </a:rPr>
              <a:t>Identification </a:t>
            </a:r>
            <a:r>
              <a:rPr lang="en-US" altLang="zh-CN" sz="2000" dirty="0">
                <a:latin typeface="+mn-ea"/>
              </a:rPr>
              <a:t>of resources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URI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Uniform Resource Identifier 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资源操作（</a:t>
            </a:r>
            <a:r>
              <a:rPr lang="en-US" altLang="zh-CN" sz="2000" dirty="0" smtClean="0">
                <a:latin typeface="+mn-ea"/>
              </a:rPr>
              <a:t>Manipulation of resources through representations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HTTP verbs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GET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PUT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POST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DELETE</a:t>
            </a:r>
          </a:p>
          <a:p>
            <a:pPr lvl="1"/>
            <a:r>
              <a:rPr lang="zh-CN" altLang="en-US" sz="2000" dirty="0" smtClean="0">
                <a:latin typeface="+mn-ea"/>
              </a:rPr>
              <a:t>自描述消息（</a:t>
            </a:r>
            <a:r>
              <a:rPr lang="en-US" altLang="zh-CN" sz="2000" dirty="0" smtClean="0">
                <a:latin typeface="+mn-ea"/>
              </a:rPr>
              <a:t>Self-descriptive messages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Content-Type</a:t>
            </a:r>
          </a:p>
          <a:p>
            <a:pPr lvl="2"/>
            <a:r>
              <a:rPr lang="en-US" altLang="zh-CN" sz="1800" dirty="0" smtClean="0">
                <a:latin typeface="+mn-ea"/>
              </a:rPr>
              <a:t>MIME-Type</a:t>
            </a:r>
          </a:p>
          <a:p>
            <a:pPr lvl="2"/>
            <a:r>
              <a:rPr lang="en-US" altLang="zh-CN" sz="1800" dirty="0" smtClean="0">
                <a:latin typeface="+mn-ea"/>
              </a:rPr>
              <a:t>Media Type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application/</a:t>
            </a:r>
            <a:r>
              <a:rPr lang="en-US" altLang="zh-CN" sz="1800" dirty="0" err="1" smtClean="0">
                <a:latin typeface="+mn-ea"/>
              </a:rPr>
              <a:t>javascript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 text/html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超媒体（</a:t>
            </a:r>
            <a:r>
              <a:rPr lang="en-US" altLang="zh-CN" sz="2000" dirty="0">
                <a:latin typeface="+mn-ea"/>
              </a:rPr>
              <a:t>HATEOAS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Hypermedia As The Engine Of Application State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01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REST </a:t>
            </a:r>
            <a:r>
              <a:rPr lang="zh-CN" altLang="en-US" dirty="0" smtClean="0">
                <a:latin typeface="方正姚体" panose="02010601030101010101" pitchFamily="2" charset="-122"/>
              </a:rPr>
              <a:t>服务端实践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8063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Spring Boot REST</a:t>
            </a: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HATEOAS 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REST</a:t>
            </a:r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en-US" sz="2400" dirty="0">
                <a:latin typeface="+mn-ea"/>
              </a:rPr>
              <a:t>生成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3204</TotalTime>
  <Words>246</Words>
  <Application>Microsoft Macintosh PowerPoint</Application>
  <PresentationFormat>自定义</PresentationFormat>
  <Paragraphs>125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平面</vt:lpstr>
      <vt:lpstr>Java微服务实践  Spring Boot Web篇（中）</vt:lpstr>
      <vt:lpstr>自我介绍</vt:lpstr>
      <vt:lpstr>互动交流</vt:lpstr>
      <vt:lpstr>议题</vt:lpstr>
      <vt:lpstr>REST 理论基础</vt:lpstr>
      <vt:lpstr>REST 理论基础</vt:lpstr>
      <vt:lpstr>REST 理论基础</vt:lpstr>
      <vt:lpstr>REST 理论基础</vt:lpstr>
      <vt:lpstr>REST 服务端实践</vt:lpstr>
      <vt:lpstr>REST 服务端实践</vt:lpstr>
      <vt:lpstr>REST 服务端实践</vt:lpstr>
      <vt:lpstr>REST 服务端实践</vt:lpstr>
      <vt:lpstr>REST 客户端实践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333</cp:revision>
  <dcterms:created xsi:type="dcterms:W3CDTF">2016-07-12T22:52:49Z</dcterms:created>
  <dcterms:modified xsi:type="dcterms:W3CDTF">2017-06-18T12:52:59Z</dcterms:modified>
</cp:coreProperties>
</file>