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35" r:id="rId4"/>
    <p:sldId id="257" r:id="rId5"/>
    <p:sldId id="320" r:id="rId6"/>
    <p:sldId id="337" r:id="rId7"/>
    <p:sldId id="338" r:id="rId8"/>
    <p:sldId id="341" r:id="rId9"/>
    <p:sldId id="342" r:id="rId10"/>
    <p:sldId id="340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17/7/6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17/7/6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17/7/6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数据库</a:t>
            </a:r>
            <a:r>
              <a:rPr kumimoji="1" lang="en-US" altLang="zh-CN" sz="2400" dirty="0" smtClean="0"/>
              <a:t>JDBC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49" y="3602126"/>
            <a:ext cx="2496151" cy="32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JDBC 4.0</a:t>
            </a:r>
            <a:r>
              <a:rPr lang="zh-CN" altLang="sk-SK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sk-SK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JSR-221</a:t>
            </a:r>
            <a:r>
              <a:rPr lang="zh-CN" altLang="sk-SK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核心接口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驱动接口：</a:t>
            </a:r>
            <a:r>
              <a:rPr lang="en-US" altLang="zh-CN" sz="2200" dirty="0" err="1" smtClean="0">
                <a:latin typeface="+mn-ea"/>
              </a:rPr>
              <a:t>java.sql.Drvier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驱动管理：</a:t>
            </a:r>
            <a:r>
              <a:rPr lang="en-US" altLang="zh-CN" sz="2200" dirty="0" err="1" smtClean="0">
                <a:latin typeface="+mn-ea"/>
              </a:rPr>
              <a:t>java.sql.DriverManager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数据源：</a:t>
            </a:r>
            <a:r>
              <a:rPr lang="en-US" altLang="zh-CN" sz="2200" dirty="0" err="1" smtClean="0">
                <a:latin typeface="+mn-ea"/>
              </a:rPr>
              <a:t>javax.sql.DataSource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数据连接：</a:t>
            </a:r>
            <a:r>
              <a:rPr lang="en-US" altLang="zh-CN" sz="2200" dirty="0" err="1" smtClean="0">
                <a:latin typeface="+mn-ea"/>
              </a:rPr>
              <a:t>java.sql.Connection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执行语句：</a:t>
            </a:r>
            <a:r>
              <a:rPr lang="en-US" altLang="zh-CN" sz="2200" dirty="0" err="1" smtClean="0">
                <a:latin typeface="+mn-ea"/>
              </a:rPr>
              <a:t>java.sql.Statement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查询结果集：</a:t>
            </a:r>
            <a:r>
              <a:rPr lang="en-US" altLang="zh-CN" sz="2200" dirty="0" err="1" smtClean="0">
                <a:latin typeface="+mn-ea"/>
              </a:rPr>
              <a:t>java.sql.ResultSet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元数据接口：</a:t>
            </a:r>
            <a:r>
              <a:rPr lang="en-US" altLang="zh-CN" sz="2200" dirty="0" err="1">
                <a:latin typeface="+mn-ea"/>
              </a:rPr>
              <a:t>java.sql.</a:t>
            </a:r>
            <a:r>
              <a:rPr lang="en-US" altLang="zh-CN" sz="2200" dirty="0" err="1" smtClean="0">
                <a:latin typeface="+mn-ea"/>
              </a:rPr>
              <a:t>DatabaseMetaData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err="1" smtClean="0">
                <a:latin typeface="+mn-ea"/>
              </a:rPr>
              <a:t>java.sql.ResultSetMetaData</a:t>
            </a:r>
            <a:endParaRPr lang="zh-CN" altLang="en-US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05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5" name="图片 4" descr="Java微服务实战系列课堂（二维码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6" y="1330308"/>
            <a:ext cx="5211811" cy="52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29" y="0"/>
            <a:ext cx="500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8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87331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数据源（</a:t>
            </a:r>
            <a:r>
              <a:rPr lang="en-US" altLang="zh-TW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DataSource</a:t>
            </a:r>
            <a:r>
              <a:rPr lang="zh-TW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事务（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JDBC 4.0</a:t>
            </a:r>
            <a:r>
              <a:rPr lang="zh-CN" altLang="sk-SK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</a:t>
            </a:r>
            <a:r>
              <a:rPr lang="sk-SK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221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sk-SK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sk-SK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</a:t>
            </a:r>
            <a:r>
              <a:rPr lang="zh-CN" altLang="sk-SK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数据源（</a:t>
            </a:r>
            <a:r>
              <a:rPr lang="en-US" altLang="zh-TW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DataSource</a:t>
            </a:r>
            <a:r>
              <a:rPr lang="zh-TW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数据源（</a:t>
            </a:r>
            <a:r>
              <a:rPr lang="en-US" altLang="zh-CN" sz="2400" dirty="0" err="1">
                <a:latin typeface="+mn-ea"/>
              </a:rPr>
              <a:t>DataSource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数据源是数据库连接的来源，通过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DataSource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接口获取</a:t>
            </a: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类型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通用型数据源（</a:t>
            </a:r>
            <a:r>
              <a:rPr lang="en-US" altLang="zh-CN" sz="1800" dirty="0" err="1" smtClean="0">
                <a:latin typeface="+mn-ea"/>
              </a:rPr>
              <a:t>javax.sql.DataSource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主要使用场景：通用型数据库，本地事务，一般通过</a:t>
            </a:r>
            <a:r>
              <a:rPr lang="en-US" altLang="zh-CN" sz="1600" dirty="0" smtClean="0">
                <a:latin typeface="+mn-ea"/>
              </a:rPr>
              <a:t>Socket</a:t>
            </a:r>
            <a:r>
              <a:rPr lang="zh-CN" altLang="en-US" sz="1600" dirty="0" smtClean="0">
                <a:latin typeface="+mn-ea"/>
              </a:rPr>
              <a:t>方式连接。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分布式数据源（</a:t>
            </a:r>
            <a:r>
              <a:rPr lang="en-US" altLang="zh-CN" sz="1800" dirty="0" err="1" smtClean="0">
                <a:latin typeface="+mn-ea"/>
              </a:rPr>
              <a:t>javax.sql.XADataSource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zh-CN" altLang="en-US" sz="1600" dirty="0" smtClean="0">
                <a:latin typeface="+mn-ea"/>
              </a:rPr>
              <a:t>通用</a:t>
            </a:r>
            <a:r>
              <a:rPr lang="zh-CN" altLang="en-US" sz="1600" dirty="0">
                <a:latin typeface="+mn-ea"/>
              </a:rPr>
              <a:t>型</a:t>
            </a:r>
            <a:r>
              <a:rPr lang="zh-CN" altLang="en-US" sz="1600" dirty="0" smtClean="0">
                <a:latin typeface="+mn-ea"/>
              </a:rPr>
              <a:t>数据库</a:t>
            </a:r>
            <a:r>
              <a:rPr lang="zh-CN" altLang="en-US" sz="1600" dirty="0" smtClean="0">
                <a:latin typeface="+mn-ea"/>
              </a:rPr>
              <a:t>，分布式事务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一般通过</a:t>
            </a:r>
            <a:r>
              <a:rPr lang="en-US" altLang="zh-CN" sz="1600" dirty="0">
                <a:latin typeface="+mn-ea"/>
              </a:rPr>
              <a:t>Socket</a:t>
            </a:r>
            <a:r>
              <a:rPr lang="zh-CN" altLang="en-US" sz="1600" dirty="0">
                <a:latin typeface="+mn-ea"/>
              </a:rPr>
              <a:t>方式连接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嵌入式数据源（</a:t>
            </a:r>
            <a:r>
              <a:rPr lang="en-US" altLang="zh-CN" sz="1800" dirty="0" err="1" smtClean="0">
                <a:latin typeface="+mn-ea"/>
              </a:rPr>
              <a:t>org.springframework.jdbc.datasource.embedded.EmbeddedDatabase</a:t>
            </a:r>
            <a:r>
              <a:rPr lang="zh-CN" altLang="zh-CN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主要使用场景</a:t>
            </a:r>
            <a:r>
              <a:rPr lang="zh-CN" altLang="en-US" sz="1600" dirty="0" smtClean="0">
                <a:latin typeface="+mn-ea"/>
              </a:rPr>
              <a:t>：本地文件系统数据库，如：</a:t>
            </a:r>
            <a:r>
              <a:rPr lang="en-US" altLang="zh-CN" sz="1600" dirty="0" smtClean="0">
                <a:latin typeface="+mn-ea"/>
              </a:rPr>
              <a:t>HSQL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H2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Derby</a:t>
            </a:r>
            <a:r>
              <a:rPr lang="zh-CN" altLang="en-US" sz="1600" dirty="0" smtClean="0">
                <a:latin typeface="+mn-ea"/>
              </a:rPr>
              <a:t>等。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枚举：</a:t>
            </a:r>
            <a:r>
              <a:rPr lang="en-US" altLang="zh-CN" sz="1600" dirty="0" smtClean="0">
                <a:latin typeface="+mn-ea"/>
              </a:rPr>
              <a:t>org.springframework.jdbc.datasource.embedded</a:t>
            </a:r>
            <a:r>
              <a:rPr lang="en-US" altLang="zh-CN" sz="1600" dirty="0" smtClean="0">
                <a:latin typeface="+mn-ea"/>
              </a:rPr>
              <a:t>.EmbeddedDatabaseType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76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事务（</a:t>
            </a:r>
            <a:r>
              <a:rPr lang="en-US" altLang="zh-CN" sz="2400" dirty="0" smtClean="0">
                <a:latin typeface="+mn-ea"/>
              </a:rPr>
              <a:t>Transaction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事务用于提供数据完整性，并在并发访问下确保数据视图的一致性。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重要概念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自动提交模式（</a:t>
            </a:r>
            <a:r>
              <a:rPr lang="en-US" altLang="zh-CN" sz="1800" dirty="0" smtClean="0">
                <a:latin typeface="+mn-ea"/>
              </a:rPr>
              <a:t>Auto-commit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mode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事务隔离级别（</a:t>
            </a:r>
            <a:r>
              <a:rPr lang="en-US" altLang="zh-CN" sz="1800" dirty="0" smtClean="0">
                <a:latin typeface="+mn-ea"/>
              </a:rPr>
              <a:t>Transaction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isolation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levels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保护点（</a:t>
            </a:r>
            <a:r>
              <a:rPr lang="en-US" altLang="zh-CN" sz="1600" dirty="0" err="1" smtClean="0">
                <a:latin typeface="+mn-ea"/>
              </a:rPr>
              <a:t>Savepoints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75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自动提交</a:t>
            </a:r>
            <a:r>
              <a:rPr lang="zh-CN" altLang="en-US" sz="2400" dirty="0">
                <a:latin typeface="+mn-ea"/>
              </a:rPr>
              <a:t>模式（</a:t>
            </a:r>
            <a:r>
              <a:rPr lang="en-US" altLang="zh-CN" sz="2400" dirty="0">
                <a:latin typeface="+mn-ea"/>
              </a:rPr>
              <a:t>Auto-commit mode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默认情况下，当独立</a:t>
            </a: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语句执行后，当前事务将会自动提交。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触发时机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DML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执行后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DDL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 执行后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SELECT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查询后结果集关闭后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Font typeface="Wingdings" charset="2"/>
              <a:buChar char="l"/>
            </a:pPr>
            <a:r>
              <a:rPr lang="zh-CN" altLang="en-US" sz="1800" dirty="0" smtClean="0">
                <a:latin typeface="+mn-ea"/>
              </a:rPr>
              <a:t>存储过程执行后</a:t>
            </a:r>
            <a:r>
              <a:rPr lang="en-US" altLang="zh-CN" sz="1800" dirty="0">
                <a:latin typeface="+mn-ea"/>
              </a:rPr>
              <a:t>（</a:t>
            </a:r>
            <a:r>
              <a:rPr lang="zh-CN" altLang="en-US" sz="1600" dirty="0" smtClean="0">
                <a:latin typeface="+mn-ea"/>
              </a:rPr>
              <a:t>如果执行返回结果集的话，待其关闭后）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688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事务隔离级别（</a:t>
            </a:r>
            <a:r>
              <a:rPr lang="en-US" altLang="zh-CN" sz="2400" dirty="0">
                <a:latin typeface="+mn-ea"/>
              </a:rPr>
              <a:t>Transaction isolation levels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事务隔离级别决定事务中执行语句中的数据可见性。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事务</a:t>
            </a:r>
            <a:r>
              <a:rPr lang="zh-CN" altLang="en-US" sz="2400" dirty="0" smtClean="0">
                <a:latin typeface="+mn-ea"/>
              </a:rPr>
              <a:t>并发可能的影响</a:t>
            </a:r>
            <a:endParaRPr lang="en-US" altLang="zh-CN" sz="24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脏读（</a:t>
            </a:r>
            <a:r>
              <a:rPr lang="en-US" altLang="zh-CN" sz="1800" dirty="0" smtClean="0">
                <a:latin typeface="+mn-ea"/>
              </a:rPr>
              <a:t>dirty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不可重现读（</a:t>
            </a:r>
            <a:r>
              <a:rPr lang="en-US" altLang="zh-CN" sz="1800" dirty="0" err="1" smtClean="0">
                <a:latin typeface="+mn-ea"/>
              </a:rPr>
              <a:t>nonrepeatable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reads)</a:t>
            </a: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幻读（</a:t>
            </a:r>
            <a:r>
              <a:rPr lang="en-US" altLang="zh-CN" sz="1800" dirty="0" smtClean="0">
                <a:latin typeface="+mn-ea"/>
              </a:rPr>
              <a:t>phantom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reads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74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事务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Transaction</a:t>
            </a:r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TW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10020430" cy="472179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保护点（</a:t>
            </a:r>
            <a:r>
              <a:rPr lang="en-US" altLang="zh-CN" sz="2400" dirty="0" err="1" smtClean="0">
                <a:latin typeface="+mn-ea"/>
              </a:rPr>
              <a:t>Savepoints</a:t>
            </a:r>
            <a:r>
              <a:rPr lang="zh-CN" altLang="en-US" sz="2400" dirty="0" smtClean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保护点是</a:t>
            </a:r>
            <a:r>
              <a:rPr lang="zh-CN" altLang="en-US" dirty="0" smtClean="0">
                <a:latin typeface="+mn-ea"/>
              </a:rPr>
              <a:t>在事务中创建</a:t>
            </a:r>
            <a:r>
              <a:rPr lang="zh-CN" altLang="en-US" dirty="0" smtClean="0">
                <a:latin typeface="+mn-ea"/>
              </a:rPr>
              <a:t>，提供细粒度事务控制。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latin typeface="+mn-ea"/>
              </a:rPr>
              <a:t> 使用场景</a:t>
            </a:r>
            <a:endParaRPr lang="en-US" altLang="zh-CN" sz="2400" dirty="0" smtClean="0">
              <a:latin typeface="+mn-ea"/>
            </a:endParaRPr>
          </a:p>
          <a:p>
            <a:pPr lvl="0">
              <a:buClr>
                <a:srgbClr val="90C226"/>
              </a:buClr>
            </a:pPr>
            <a:endParaRPr lang="en-US" altLang="zh-CN" sz="24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1800" dirty="0" smtClean="0">
                <a:latin typeface="+mn-ea"/>
              </a:rPr>
              <a:t> 部分事务回滚</a:t>
            </a: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18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zh-CN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选择性释放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2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5049</TotalTime>
  <Words>112</Words>
  <Application>Microsoft Macintosh PowerPoint</Application>
  <PresentationFormat>自定义</PresentationFormat>
  <Paragraphs>94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平面</vt:lpstr>
      <vt:lpstr>Java微服务实践  Spring Boot 数据库JDBC</vt:lpstr>
      <vt:lpstr>Java 微服务实战系列课堂</vt:lpstr>
      <vt:lpstr>PowerPoint 演示文稿</vt:lpstr>
      <vt:lpstr>议题</vt:lpstr>
      <vt:lpstr>数据源（DataSource）</vt:lpstr>
      <vt:lpstr>事务（Transaction）</vt:lpstr>
      <vt:lpstr>事务（Transaction）</vt:lpstr>
      <vt:lpstr>事务（Transaction）</vt:lpstr>
      <vt:lpstr>事务（Transaction）</vt:lpstr>
      <vt:lpstr>JDBC 4.0（JSR-221）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523</cp:revision>
  <dcterms:created xsi:type="dcterms:W3CDTF">2016-07-12T22:52:49Z</dcterms:created>
  <dcterms:modified xsi:type="dcterms:W3CDTF">2017-07-06T16:06:14Z</dcterms:modified>
</cp:coreProperties>
</file>