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5" r:id="rId6"/>
    <p:sldId id="263" r:id="rId7"/>
    <p:sldId id="267" r:id="rId8"/>
    <p:sldId id="277" r:id="rId9"/>
    <p:sldId id="278" r:id="rId10"/>
    <p:sldId id="269" r:id="rId11"/>
    <p:sldId id="270" r:id="rId12"/>
    <p:sldId id="272" r:id="rId13"/>
    <p:sldId id="276" r:id="rId14"/>
    <p:sldId id="271" r:id="rId15"/>
    <p:sldId id="286" r:id="rId16"/>
    <p:sldId id="284" r:id="rId17"/>
    <p:sldId id="283" r:id="rId18"/>
    <p:sldId id="285" r:id="rId19"/>
    <p:sldId id="287" r:id="rId20"/>
    <p:sldId id="291" r:id="rId21"/>
    <p:sldId id="29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414" autoAdjust="0"/>
  </p:normalViewPr>
  <p:slideViewPr>
    <p:cSldViewPr snapToGrid="0">
      <p:cViewPr varScale="1">
        <p:scale>
          <a:sx n="116" d="100"/>
          <a:sy n="116" d="100"/>
        </p:scale>
        <p:origin x="-16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t>17/6/2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5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8BCF-A98A-4F7D-9791-30BEF9B96E5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2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17/6/2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17/6/2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17/6/2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17/6/2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/>
          <a:lstStyle/>
          <a:p>
            <a:r>
              <a:rPr lang="zh-CN" altLang="en-US" dirty="0"/>
              <a:t>马昕</a:t>
            </a:r>
            <a:r>
              <a:rPr lang="zh-CN" altLang="en-US" dirty="0" smtClean="0"/>
              <a:t>曦（</a:t>
            </a:r>
            <a:r>
              <a:rPr lang="zh-CN" altLang="en-US" dirty="0"/>
              <a:t>小马哥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2200604"/>
          </a:xfrm>
        </p:spPr>
        <p:txBody>
          <a:bodyPr/>
          <a:lstStyle/>
          <a:p>
            <a:r>
              <a:rPr kumimoji="1" lang="en-US" altLang="zh-CN" sz="6000" dirty="0" smtClean="0"/>
              <a:t>Java</a:t>
            </a:r>
            <a:r>
              <a:rPr kumimoji="1" lang="zh-CN" altLang="en-US" sz="6000" dirty="0" smtClean="0"/>
              <a:t>微服务实践</a:t>
            </a:r>
            <a:r>
              <a:rPr kumimoji="1" lang="en-US" altLang="zh-CN" sz="6000" dirty="0" smtClean="0"/>
              <a:t/>
            </a:r>
            <a:br>
              <a:rPr kumimoji="1" lang="en-US" altLang="zh-CN" sz="6000" dirty="0" smtClean="0"/>
            </a:br>
            <a:r>
              <a:rPr kumimoji="1" lang="zh-CN" altLang="en-US" sz="6000" dirty="0" smtClean="0"/>
              <a:t> </a:t>
            </a:r>
            <a:r>
              <a:rPr kumimoji="1" lang="en-US" altLang="zh-CN" sz="2400" dirty="0" smtClean="0"/>
              <a:t>Spring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Boot</a:t>
            </a:r>
            <a:r>
              <a:rPr kumimoji="1" lang="zh-CN" altLang="en-US" sz="2400" dirty="0" smtClean="0"/>
              <a:t> 初体验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92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</a:rPr>
              <a:t>微</a:t>
            </a:r>
            <a:r>
              <a:rPr lang="zh-CN" altLang="en-US" dirty="0" smtClean="0">
                <a:latin typeface="方正姚体" panose="02010601030101010101" pitchFamily="2" charset="-122"/>
              </a:rPr>
              <a:t>服务发展的历程</a:t>
            </a:r>
            <a:r>
              <a:rPr lang="en-US" altLang="zh-CN" dirty="0">
                <a:latin typeface="方正姚体" panose="02010601030101010101" pitchFamily="2" charset="-122"/>
              </a:rPr>
              <a:t/>
            </a:r>
            <a:br>
              <a:rPr lang="en-US" altLang="zh-CN" dirty="0">
                <a:latin typeface="方正姚体" panose="02010601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5466"/>
            <a:ext cx="8596668" cy="459775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进程间通讯（</a:t>
            </a:r>
            <a:r>
              <a:rPr lang="en-US" altLang="zh-CN" sz="2400" dirty="0" smtClean="0"/>
              <a:t>Inter-Process Communication</a:t>
            </a:r>
            <a:r>
              <a:rPr lang="zh-CN" altLang="en-US" sz="24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2200" dirty="0"/>
              <a:t>近端</a:t>
            </a:r>
            <a:r>
              <a:rPr lang="zh-CN" altLang="en-US" sz="2200" dirty="0" smtClean="0"/>
              <a:t>通讯</a:t>
            </a:r>
            <a:r>
              <a:rPr lang="zh-CN" altLang="en-US" sz="2200" dirty="0"/>
              <a:t>（</a:t>
            </a:r>
            <a:r>
              <a:rPr lang="en-US" altLang="zh-CN" sz="2200" dirty="0"/>
              <a:t>Local </a:t>
            </a:r>
            <a:r>
              <a:rPr lang="zh-CN" altLang="en-US" sz="2200" dirty="0" smtClean="0"/>
              <a:t>）</a:t>
            </a:r>
            <a:endParaRPr lang="en-US" altLang="zh-CN" sz="2200" dirty="0"/>
          </a:p>
          <a:p>
            <a:pPr lvl="2"/>
            <a:r>
              <a:rPr lang="zh-CN" altLang="en-US" sz="2000" dirty="0" smtClean="0"/>
              <a:t>文件（</a:t>
            </a:r>
            <a:r>
              <a:rPr lang="en-US" altLang="zh-CN" sz="2000" dirty="0" smtClean="0"/>
              <a:t>File)</a:t>
            </a:r>
            <a:endParaRPr lang="en-US" altLang="zh-CN" sz="2000" dirty="0"/>
          </a:p>
          <a:p>
            <a:pPr lvl="2"/>
            <a:r>
              <a:rPr lang="zh-CN" altLang="en-US" sz="2000" dirty="0"/>
              <a:t>消息</a:t>
            </a:r>
            <a:r>
              <a:rPr lang="zh-CN" altLang="en-US" sz="2000" dirty="0" smtClean="0"/>
              <a:t>队列</a:t>
            </a:r>
            <a:r>
              <a:rPr lang="en-US" altLang="zh-CN" sz="2000" dirty="0" smtClean="0"/>
              <a:t>(Message)</a:t>
            </a:r>
            <a:endParaRPr lang="en-US" altLang="zh-CN" sz="2000" dirty="0"/>
          </a:p>
          <a:p>
            <a:pPr lvl="2"/>
            <a:r>
              <a:rPr lang="zh-CN" altLang="en-US" sz="2000" dirty="0"/>
              <a:t>共享</a:t>
            </a:r>
            <a:r>
              <a:rPr lang="zh-CN" altLang="en-US" sz="2000" dirty="0" smtClean="0"/>
              <a:t>内存（</a:t>
            </a:r>
            <a:r>
              <a:rPr lang="en-US" altLang="zh-CN" sz="2000" dirty="0"/>
              <a:t>Shared Memory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其他（</a:t>
            </a:r>
            <a:r>
              <a:rPr lang="en-US" altLang="zh-CN" sz="2000" dirty="0" smtClean="0"/>
              <a:t>Pipe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MMF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lvl="1"/>
            <a:r>
              <a:rPr lang="zh-CN" altLang="en-US" sz="2200" dirty="0"/>
              <a:t>远端</a:t>
            </a:r>
            <a:r>
              <a:rPr lang="zh-CN" altLang="en-US" sz="2200" dirty="0" smtClean="0"/>
              <a:t>通讯（</a:t>
            </a:r>
            <a:r>
              <a:rPr lang="en-US" altLang="zh-CN" sz="2200" dirty="0"/>
              <a:t> Remote </a:t>
            </a:r>
            <a:r>
              <a:rPr lang="zh-CN" altLang="en-US" sz="2200" dirty="0" smtClean="0"/>
              <a:t>）</a:t>
            </a:r>
            <a:endParaRPr lang="en-US" altLang="zh-CN" sz="2200" dirty="0"/>
          </a:p>
          <a:p>
            <a:pPr lvl="2"/>
            <a:r>
              <a:rPr lang="zh-CN" altLang="en-US" sz="2000" dirty="0"/>
              <a:t>套接</a:t>
            </a:r>
            <a:r>
              <a:rPr lang="zh-CN" altLang="en-US" sz="2000" dirty="0" smtClean="0"/>
              <a:t>字（</a:t>
            </a:r>
            <a:r>
              <a:rPr lang="en-US" altLang="zh-CN" sz="2000" dirty="0" smtClean="0"/>
              <a:t>Socket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lvl="2"/>
            <a:r>
              <a:rPr lang="zh-CN" altLang="en-US" sz="2000" dirty="0" smtClean="0"/>
              <a:t>远程过程调用（</a:t>
            </a:r>
            <a:r>
              <a:rPr lang="en-US" altLang="zh-CN" sz="2000" dirty="0" smtClean="0"/>
              <a:t>RPC</a:t>
            </a:r>
            <a:r>
              <a:rPr lang="zh-CN" altLang="en-US" sz="2000" dirty="0" smtClean="0"/>
              <a:t>）</a:t>
            </a:r>
            <a:endParaRPr lang="en-US" altLang="zh-CN" sz="2000" dirty="0"/>
          </a:p>
        </p:txBody>
      </p:sp>
      <p:pic>
        <p:nvPicPr>
          <p:cNvPr id="4098" name="Picture 2" descr="File:ArchitectureCloudLinksSame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909" y="2299684"/>
            <a:ext cx="4119093" cy="308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4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</a:rPr>
              <a:t>微服务发展的历程</a:t>
            </a:r>
            <a:r>
              <a:rPr lang="en-US" altLang="zh-CN" dirty="0">
                <a:latin typeface="方正姚体" panose="02010601030101010101" pitchFamily="2" charset="-122"/>
              </a:rPr>
              <a:t/>
            </a:r>
            <a:br>
              <a:rPr lang="en-US" altLang="zh-CN" dirty="0">
                <a:latin typeface="方正姚体" panose="02010601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5466"/>
            <a:ext cx="8596668" cy="5100033"/>
          </a:xfrm>
        </p:spPr>
        <p:txBody>
          <a:bodyPr>
            <a:normAutofit/>
          </a:bodyPr>
          <a:lstStyle/>
          <a:p>
            <a:pPr>
              <a:buClr>
                <a:srgbClr val="90C226"/>
              </a:buClr>
            </a:pP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分布式计算（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Distributed Computing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）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/>
            <a:r>
              <a:rPr lang="zh-CN" altLang="en-US" sz="2200" dirty="0" smtClean="0"/>
              <a:t>模型（</a:t>
            </a:r>
            <a:r>
              <a:rPr lang="en-US" altLang="zh-CN" sz="2200" dirty="0" smtClean="0"/>
              <a:t>Model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lvl="2"/>
            <a:r>
              <a:rPr lang="zh-CN" altLang="en-US" sz="2000" dirty="0"/>
              <a:t>客户端</a:t>
            </a:r>
            <a:r>
              <a:rPr lang="en-US" altLang="zh-CN" sz="2000" dirty="0"/>
              <a:t>-</a:t>
            </a:r>
            <a:r>
              <a:rPr lang="zh-CN" altLang="en-US" sz="2000" dirty="0"/>
              <a:t>服务端（</a:t>
            </a:r>
            <a:r>
              <a:rPr lang="en-US" altLang="zh-CN" sz="2000" dirty="0"/>
              <a:t>Client-Server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 smtClean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 smtClean="0"/>
          </a:p>
          <a:p>
            <a:pPr lvl="2"/>
            <a:r>
              <a:rPr lang="zh-CN" altLang="en-US" sz="2000" dirty="0" smtClean="0"/>
              <a:t>点对点</a:t>
            </a:r>
            <a:r>
              <a:rPr lang="zh-CN" altLang="en-US" sz="2000" dirty="0"/>
              <a:t>（</a:t>
            </a:r>
            <a:r>
              <a:rPr lang="en-US" altLang="zh-CN" sz="2000" dirty="0"/>
              <a:t>Peer To Peer</a:t>
            </a:r>
            <a:r>
              <a:rPr lang="zh-CN" altLang="en-US" sz="2000" dirty="0" smtClean="0"/>
              <a:t>）</a:t>
            </a:r>
            <a:endParaRPr lang="en-US" altLang="zh-CN" sz="2000" dirty="0"/>
          </a:p>
        </p:txBody>
      </p:sp>
      <p:sp>
        <p:nvSpPr>
          <p:cNvPr id="4" name="AutoShape 4" descr="https://upload.wikimedia.org/wikipedia/commons/thumb/f/fb/Server-based-network.svg/232px-Server-based-network.svg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152" name="Picture 8" descr="https://upload.wikimedia.org/wikipedia/commons/thumb/f/fb/Server-based-network.svg/232px-Server-based-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508" y="2667606"/>
            <a:ext cx="22098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s://upload.wikimedia.org/wikipedia/commons/thumb/3/3f/P2P-network.svg/232px-P2P-netwo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750" y="4670270"/>
            <a:ext cx="22098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82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</a:rPr>
              <a:t>微服务发展的历程</a:t>
            </a:r>
            <a:r>
              <a:rPr lang="en-US" altLang="zh-CN" dirty="0">
                <a:latin typeface="方正姚体" panose="02010601030101010101" pitchFamily="2" charset="-122"/>
              </a:rPr>
              <a:t/>
            </a:r>
            <a:br>
              <a:rPr lang="en-US" altLang="zh-CN" dirty="0">
                <a:latin typeface="方正姚体" panose="02010601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5466"/>
            <a:ext cx="8596668" cy="5100033"/>
          </a:xfrm>
        </p:spPr>
        <p:txBody>
          <a:bodyPr>
            <a:normAutofit/>
          </a:bodyPr>
          <a:lstStyle/>
          <a:p>
            <a:pPr>
              <a:buClr>
                <a:srgbClr val="90C226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分布式计算（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Distributed Computing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）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/>
            <a:r>
              <a:rPr lang="zh-CN" altLang="en-US" sz="2200" dirty="0" smtClean="0"/>
              <a:t>分类（</a:t>
            </a:r>
            <a:r>
              <a:rPr lang="en-US" altLang="zh-CN" sz="2200" dirty="0" smtClean="0"/>
              <a:t>Type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lvl="2"/>
            <a:r>
              <a:rPr lang="zh-CN" altLang="en-US" sz="2000" dirty="0"/>
              <a:t>同步（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Synchronous 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lvl="2"/>
            <a:r>
              <a:rPr lang="zh-CN" altLang="en-US" sz="2000" dirty="0"/>
              <a:t>异步（</a:t>
            </a:r>
            <a:r>
              <a:rPr lang="en-US" altLang="zh-CN" sz="2000" dirty="0"/>
              <a:t> Asynchronous 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2200" dirty="0"/>
              <a:t>通讯协议（</a:t>
            </a:r>
            <a:r>
              <a:rPr lang="en-US" altLang="zh-CN" sz="2200" dirty="0"/>
              <a:t>Communication Protocol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lvl="2"/>
            <a:r>
              <a:rPr lang="en-US" altLang="zh-CN" sz="1800" dirty="0">
                <a:latin typeface="+mn-ea"/>
              </a:rPr>
              <a:t>HTTP</a:t>
            </a:r>
            <a:r>
              <a:rPr lang="zh-CN" altLang="en-US" sz="1800" dirty="0">
                <a:latin typeface="+mn-ea"/>
              </a:rPr>
              <a:t>（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dirty="0"/>
              <a:t>Hypertext Transfer Protocol 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2000" dirty="0"/>
          </a:p>
          <a:p>
            <a:pPr lvl="2"/>
            <a:r>
              <a:rPr lang="zh-CN" altLang="en-US" sz="1800" dirty="0">
                <a:latin typeface="+mn-ea"/>
              </a:rPr>
              <a:t>自定义</a:t>
            </a:r>
            <a:r>
              <a:rPr lang="zh-CN" altLang="en-US" sz="1800" dirty="0" smtClean="0">
                <a:latin typeface="+mn-ea"/>
              </a:rPr>
              <a:t>协议（</a:t>
            </a:r>
            <a:r>
              <a:rPr lang="en-US" altLang="zh-CN" sz="1800" dirty="0" smtClean="0">
                <a:latin typeface="+mn-ea"/>
              </a:rPr>
              <a:t> </a:t>
            </a:r>
            <a:r>
              <a:rPr lang="en-US" altLang="zh-CN" sz="1800" dirty="0" smtClean="0"/>
              <a:t>User-Defined </a:t>
            </a:r>
            <a:r>
              <a:rPr lang="en-US" altLang="zh-CN" sz="1800" dirty="0"/>
              <a:t>Protocol 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zh-CN" altLang="en-US" sz="2200" dirty="0"/>
              <a:t>传输介质（</a:t>
            </a:r>
            <a:r>
              <a:rPr lang="en-US" altLang="zh-CN" sz="2200" dirty="0"/>
              <a:t>Media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lvl="2"/>
            <a:r>
              <a:rPr lang="zh-CN" altLang="en-US" sz="2000" dirty="0" smtClean="0"/>
              <a:t>文本（</a:t>
            </a:r>
            <a:r>
              <a:rPr lang="en-US" altLang="zh-CN" sz="2000" dirty="0" smtClean="0"/>
              <a:t>Text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lvl="2"/>
            <a:r>
              <a:rPr lang="zh-CN" altLang="en-US" sz="2000" dirty="0" smtClean="0"/>
              <a:t>二进制（</a:t>
            </a:r>
            <a:r>
              <a:rPr lang="en-US" altLang="zh-CN" sz="2000" dirty="0" smtClean="0"/>
              <a:t>Binary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lvl="2"/>
            <a:endParaRPr lang="en-US" altLang="zh-CN" sz="1800" dirty="0">
              <a:latin typeface="+mn-ea"/>
            </a:endParaRPr>
          </a:p>
          <a:p>
            <a:endParaRPr lang="en-US" altLang="zh-CN" sz="2400" dirty="0" smtClean="0"/>
          </a:p>
          <a:p>
            <a:pPr lvl="2"/>
            <a:endParaRPr lang="en-US" altLang="zh-CN" sz="1800" dirty="0"/>
          </a:p>
          <a:p>
            <a:pPr lvl="2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14272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</a:rPr>
              <a:t>微服务发展的历程</a:t>
            </a:r>
            <a:r>
              <a:rPr lang="en-US" altLang="zh-CN" dirty="0">
                <a:latin typeface="方正姚体" panose="02010601030101010101" pitchFamily="2" charset="-122"/>
              </a:rPr>
              <a:t/>
            </a:r>
            <a:br>
              <a:rPr lang="en-US" altLang="zh-CN" dirty="0">
                <a:latin typeface="方正姚体" panose="02010601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5466"/>
            <a:ext cx="8596668" cy="5100033"/>
          </a:xfrm>
        </p:spPr>
        <p:txBody>
          <a:bodyPr>
            <a:normAutofit/>
          </a:bodyPr>
          <a:lstStyle/>
          <a:p>
            <a:pPr>
              <a:buClr>
                <a:srgbClr val="90C226"/>
              </a:buClr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SOA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（</a:t>
            </a:r>
            <a:r>
              <a:rPr lang="en-US" altLang="zh-CN" sz="2400" dirty="0"/>
              <a:t> Service-oriented </a:t>
            </a:r>
            <a:r>
              <a:rPr lang="en-US" altLang="zh-CN" sz="2400" dirty="0" smtClean="0"/>
              <a:t>architecture</a:t>
            </a:r>
            <a:r>
              <a:rPr lang="zh-CN" altLang="en-US" sz="2400" dirty="0" smtClean="0"/>
              <a:t>）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/>
            <a:r>
              <a:rPr lang="zh-CN" altLang="en-US" sz="2200" dirty="0" smtClean="0"/>
              <a:t>层次划分</a:t>
            </a:r>
            <a:endParaRPr lang="en-US" altLang="zh-CN" sz="2200" dirty="0" smtClean="0"/>
          </a:p>
          <a:p>
            <a:pPr lvl="2"/>
            <a:r>
              <a:rPr lang="zh-CN" altLang="en-US" sz="2000" dirty="0" smtClean="0">
                <a:latin typeface="+mn-ea"/>
              </a:rPr>
              <a:t>消费</a:t>
            </a:r>
            <a:r>
              <a:rPr lang="zh-CN" altLang="en-US" sz="2000" dirty="0">
                <a:latin typeface="+mn-ea"/>
              </a:rPr>
              <a:t>接口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/>
              <a:t>Consumer </a:t>
            </a:r>
            <a:r>
              <a:rPr lang="en-US" altLang="zh-CN" sz="2000" dirty="0" smtClean="0"/>
              <a:t>Interface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/>
          </a:p>
          <a:p>
            <a:pPr lvl="2"/>
            <a:r>
              <a:rPr lang="zh-CN" altLang="en-US" sz="2000" dirty="0" smtClean="0">
                <a:latin typeface="+mn-ea"/>
              </a:rPr>
              <a:t>业务处理（</a:t>
            </a:r>
            <a:r>
              <a:rPr lang="en-US" altLang="zh-CN" sz="2000" dirty="0" smtClean="0"/>
              <a:t>Business Process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2000" dirty="0" smtClean="0">
                <a:latin typeface="+mn-ea"/>
              </a:rPr>
              <a:t>服务组件（</a:t>
            </a:r>
            <a:r>
              <a:rPr lang="en-US" altLang="zh-CN" sz="2000" dirty="0" smtClean="0"/>
              <a:t>Services Component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200" dirty="0" smtClean="0"/>
              <a:t>技术</a:t>
            </a:r>
            <a:endParaRPr lang="en-US" altLang="zh-CN" sz="2200" dirty="0" smtClean="0"/>
          </a:p>
          <a:p>
            <a:pPr lvl="2"/>
            <a:r>
              <a:rPr lang="en-US" altLang="zh-CN" sz="2000" dirty="0" smtClean="0"/>
              <a:t>SOAP</a:t>
            </a:r>
          </a:p>
          <a:p>
            <a:pPr lvl="2"/>
            <a:r>
              <a:rPr lang="en-US" altLang="zh-CN" sz="2000" dirty="0" smtClean="0"/>
              <a:t>CORBA</a:t>
            </a:r>
          </a:p>
          <a:p>
            <a:pPr lvl="2"/>
            <a:r>
              <a:rPr lang="en-US" altLang="zh-CN" sz="2000" dirty="0"/>
              <a:t>RMI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REST</a:t>
            </a:r>
          </a:p>
          <a:p>
            <a:pPr lvl="2"/>
            <a:r>
              <a:rPr lang="en-US" altLang="zh-CN" sz="2000" dirty="0"/>
              <a:t>ESB</a:t>
            </a:r>
            <a:endParaRPr lang="en-US" altLang="zh-CN" sz="2000" dirty="0" smtClean="0"/>
          </a:p>
          <a:p>
            <a:pPr lvl="2"/>
            <a:endParaRPr lang="en-US" altLang="zh-CN" sz="1800" dirty="0"/>
          </a:p>
          <a:p>
            <a:pPr lvl="2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4336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</a:rPr>
              <a:t>微</a:t>
            </a:r>
            <a:r>
              <a:rPr lang="zh-CN" altLang="en-US" dirty="0" smtClean="0">
                <a:latin typeface="方正姚体" panose="02010601030101010101" pitchFamily="2" charset="-122"/>
              </a:rPr>
              <a:t>服务面临的挑战</a:t>
            </a:r>
            <a:r>
              <a:rPr lang="en-US" altLang="zh-CN" dirty="0">
                <a:latin typeface="方正姚体" panose="02010601030101010101" pitchFamily="2" charset="-122"/>
              </a:rPr>
              <a:t/>
            </a:r>
            <a:br>
              <a:rPr lang="en-US" altLang="zh-CN" dirty="0">
                <a:latin typeface="方正姚体" panose="02010601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5466"/>
            <a:ext cx="8596668" cy="5215942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90C226"/>
              </a:buClr>
            </a:pPr>
            <a:r>
              <a:rPr lang="zh-CN" alt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技术挑战</a:t>
            </a:r>
            <a:endParaRPr lang="en-US" altLang="zh-CN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注册</a:t>
            </a:r>
            <a:r>
              <a:rPr lang="zh-CN" altLang="en-US" sz="2200" dirty="0">
                <a:latin typeface="+mn-ea"/>
              </a:rPr>
              <a:t>与</a:t>
            </a:r>
            <a:r>
              <a:rPr lang="zh-CN" altLang="en-US" sz="2200" dirty="0" smtClean="0">
                <a:latin typeface="+mn-ea"/>
              </a:rPr>
              <a:t>发现（</a:t>
            </a:r>
            <a:r>
              <a:rPr lang="en-US" altLang="zh-CN" sz="2200" dirty="0" smtClean="0">
                <a:latin typeface="+mn-ea"/>
              </a:rPr>
              <a:t>Registry and Discovery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路由（</a:t>
            </a:r>
            <a:r>
              <a:rPr lang="en-US" altLang="zh-CN" sz="2200" dirty="0" smtClean="0">
                <a:latin typeface="+mn-ea"/>
              </a:rPr>
              <a:t>Routing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可靠性（</a:t>
            </a:r>
            <a:r>
              <a:rPr lang="en-US" altLang="zh-CN" sz="2200" dirty="0" smtClean="0">
                <a:latin typeface="+mn-ea"/>
              </a:rPr>
              <a:t> Reliability 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延迟（</a:t>
            </a:r>
            <a:r>
              <a:rPr lang="en-US" altLang="zh-CN" sz="2200" dirty="0" smtClean="0">
                <a:latin typeface="+mn-ea"/>
              </a:rPr>
              <a:t>Latency 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热点（</a:t>
            </a:r>
            <a:r>
              <a:rPr lang="en-US" altLang="zh-CN" sz="2200" dirty="0" smtClean="0">
                <a:latin typeface="+mn-ea"/>
              </a:rPr>
              <a:t>Hotspot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短路（</a:t>
            </a:r>
            <a:r>
              <a:rPr lang="en-US" altLang="zh-CN" sz="2200" dirty="0">
                <a:latin typeface="+mn-ea"/>
              </a:rPr>
              <a:t> </a:t>
            </a:r>
            <a:r>
              <a:rPr lang="en-US" altLang="zh-CN" sz="2200" dirty="0" smtClean="0">
                <a:latin typeface="+mn-ea"/>
              </a:rPr>
              <a:t>Circuit Break 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伸缩（</a:t>
            </a:r>
            <a:r>
              <a:rPr lang="en-US" altLang="zh-CN" sz="2200" dirty="0" smtClean="0">
                <a:latin typeface="+mn-ea"/>
              </a:rPr>
              <a:t>Scale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异步（</a:t>
            </a:r>
            <a:r>
              <a:rPr lang="en-US" altLang="zh-CN" sz="2200" dirty="0" err="1" smtClean="0">
                <a:latin typeface="+mn-ea"/>
              </a:rPr>
              <a:t>Async</a:t>
            </a:r>
            <a:r>
              <a:rPr lang="zh-CN" altLang="en-US" sz="2200" dirty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监控（</a:t>
            </a:r>
            <a:r>
              <a:rPr lang="en-US" altLang="zh-CN" sz="2200" dirty="0" smtClean="0">
                <a:latin typeface="+mn-ea"/>
              </a:rPr>
              <a:t>Monitoring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配置（</a:t>
            </a:r>
            <a:r>
              <a:rPr lang="en-US" altLang="zh-CN" sz="2200" dirty="0" smtClean="0">
                <a:latin typeface="+mn-ea"/>
              </a:rPr>
              <a:t>Configuration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数据同步（</a:t>
            </a:r>
            <a:r>
              <a:rPr lang="en-US" altLang="zh-CN" sz="2200" dirty="0" smtClean="0">
                <a:latin typeface="+mn-ea"/>
              </a:rPr>
              <a:t>Data Sync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安全（</a:t>
            </a:r>
            <a:r>
              <a:rPr lang="en-US" altLang="zh-CN" sz="2200" dirty="0" smtClean="0">
                <a:latin typeface="+mn-ea"/>
              </a:rPr>
              <a:t>Security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/>
          </a:p>
          <a:p>
            <a:pPr lvl="2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67000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</a:rPr>
              <a:t>Java </a:t>
            </a:r>
            <a:r>
              <a:rPr lang="zh-CN" altLang="en-US" dirty="0" smtClean="0">
                <a:latin typeface="方正姚体" panose="02010601030101010101" pitchFamily="2" charset="-122"/>
              </a:rPr>
              <a:t>微</a:t>
            </a:r>
            <a:r>
              <a:rPr lang="zh-CN" altLang="en-US" dirty="0">
                <a:latin typeface="方正姚体" panose="02010601030101010101" pitchFamily="2" charset="-122"/>
              </a:rPr>
              <a:t>服务实践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5466"/>
            <a:ext cx="8596668" cy="5100033"/>
          </a:xfrm>
        </p:spPr>
        <p:txBody>
          <a:bodyPr>
            <a:normAutofit/>
          </a:bodyPr>
          <a:lstStyle/>
          <a:p>
            <a:pPr>
              <a:buClr>
                <a:srgbClr val="90C226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元编程（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Meta Programming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）</a:t>
            </a:r>
            <a:endParaRPr lang="en-US" altLang="zh-CN" sz="2000" dirty="0">
              <a:latin typeface="+mn-ea"/>
            </a:endParaRPr>
          </a:p>
          <a:p>
            <a:pPr marL="457200" lvl="1" indent="0">
              <a:buClr>
                <a:srgbClr val="90C226"/>
              </a:buClr>
              <a:buNone/>
            </a:pPr>
            <a:r>
              <a:rPr lang="zh-CN" alt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在</a:t>
            </a:r>
            <a:r>
              <a:rPr lang="en-US" altLang="zh-CN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Java</a:t>
            </a:r>
            <a:r>
              <a:rPr lang="zh-CN" alt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编程语言中，元编程是一种新型的变成模式，目的是减少代码行数，得到事半功倍的效果。</a:t>
            </a: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lvl="1">
              <a:buClr>
                <a:srgbClr val="90C226"/>
              </a:buClr>
            </a:pPr>
            <a:r>
              <a:rPr lang="zh-CN" alt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主要模式</a:t>
            </a: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lvl="2">
              <a:buClr>
                <a:srgbClr val="90C226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注解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驱动（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Annotation-Driven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lvl="2">
              <a:buClr>
                <a:srgbClr val="90C226"/>
              </a:buClr>
            </a:pP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反射驱动（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Reflection-Driven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lvl="2">
              <a:buClr>
                <a:srgbClr val="90C226"/>
              </a:buClr>
            </a:pP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表达式驱动（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Expression-Driven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lvl="2">
              <a:buClr>
                <a:srgbClr val="90C226"/>
              </a:buClr>
            </a:pP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Lambda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（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Java 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8 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Introduced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lvl="2">
              <a:buClr>
                <a:srgbClr val="90C226"/>
              </a:buClr>
            </a:pP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Script On JVM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（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Groovy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、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JavaScript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等）</a:t>
            </a:r>
            <a:endParaRPr lang="en-US" altLang="zh-CN" sz="20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lvl="1">
              <a:buClr>
                <a:srgbClr val="90C226"/>
              </a:buClr>
            </a:pPr>
            <a:r>
              <a:rPr lang="zh-CN" alt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接口编程（</a:t>
            </a:r>
            <a:r>
              <a:rPr lang="en-US" altLang="zh-CN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Interface Programming</a:t>
            </a:r>
            <a:r>
              <a:rPr lang="zh-CN" alt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）</a:t>
            </a: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marL="457200" lvl="1" indent="0">
              <a:buClr>
                <a:srgbClr val="90C226"/>
              </a:buClr>
              <a:buNone/>
            </a:pP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又称之为契约编程，在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OOP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语言中，其契约范围包括方法名称、方法入参（类型和顺序）、方法返回值（类型）以及异常情况等元数据。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47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</a:rPr>
              <a:t>Java </a:t>
            </a:r>
            <a:r>
              <a:rPr lang="zh-CN" altLang="en-US" dirty="0" smtClean="0">
                <a:latin typeface="方正姚体" panose="02010601030101010101" pitchFamily="2" charset="-122"/>
              </a:rPr>
              <a:t>微</a:t>
            </a:r>
            <a:r>
              <a:rPr lang="zh-CN" altLang="en-US" dirty="0">
                <a:latin typeface="方正姚体" panose="02010601030101010101" pitchFamily="2" charset="-122"/>
              </a:rPr>
              <a:t>服务实践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8000" b="1" dirty="0" smtClean="0">
                <a:solidFill>
                  <a:srgbClr val="FF0000"/>
                </a:solidFill>
              </a:rPr>
              <a:t>DEMO</a:t>
            </a:r>
            <a:endParaRPr lang="en-US" altLang="zh-CN" sz="2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2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</a:rPr>
              <a:t>Java </a:t>
            </a:r>
            <a:r>
              <a:rPr lang="zh-CN" altLang="en-US" dirty="0" smtClean="0">
                <a:latin typeface="方正姚体" panose="02010601030101010101" pitchFamily="2" charset="-122"/>
              </a:rPr>
              <a:t>微</a:t>
            </a:r>
            <a:r>
              <a:rPr lang="zh-CN" altLang="en-US" dirty="0">
                <a:latin typeface="方正姚体" panose="02010601030101010101" pitchFamily="2" charset="-122"/>
              </a:rPr>
              <a:t>服务实践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5466"/>
            <a:ext cx="8596668" cy="5100033"/>
          </a:xfrm>
        </p:spPr>
        <p:txBody>
          <a:bodyPr>
            <a:normAutofit/>
          </a:bodyPr>
          <a:lstStyle/>
          <a:p>
            <a:pPr>
              <a:buClr>
                <a:srgbClr val="90C226"/>
              </a:buClr>
            </a:pP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监控（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Monitoring And 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Control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marL="0" indent="0">
              <a:buClr>
                <a:srgbClr val="90C226"/>
              </a:buClr>
              <a:buNone/>
            </a:pPr>
            <a:endParaRPr lang="en-US" altLang="zh-CN" sz="2000" dirty="0" smtClean="0">
              <a:latin typeface="+mn-ea"/>
            </a:endParaRPr>
          </a:p>
          <a:p>
            <a:pPr>
              <a:buClr>
                <a:srgbClr val="90C226"/>
              </a:buClr>
            </a:pPr>
            <a:r>
              <a:rPr lang="en-US" altLang="zh-CN" sz="2000" dirty="0" smtClean="0">
                <a:latin typeface="+mn-ea"/>
              </a:rPr>
              <a:t>DevOps  =  Dev  + Ops  </a:t>
            </a:r>
          </a:p>
          <a:p>
            <a:pPr>
              <a:buClr>
                <a:srgbClr val="90C226"/>
              </a:buClr>
            </a:pPr>
            <a:endParaRPr lang="en-US" altLang="zh-CN" sz="2000" dirty="0">
              <a:latin typeface="+mn-ea"/>
            </a:endParaRPr>
          </a:p>
          <a:p>
            <a:pPr>
              <a:buClr>
                <a:srgbClr val="90C226"/>
              </a:buClr>
            </a:pPr>
            <a:r>
              <a:rPr lang="en-US" altLang="zh-CN" sz="2000" dirty="0" smtClean="0">
                <a:latin typeface="+mn-ea"/>
              </a:rPr>
              <a:t>Dev In </a:t>
            </a:r>
            <a:r>
              <a:rPr lang="en-US" altLang="zh-CN" sz="2000" dirty="0">
                <a:latin typeface="+mn-ea"/>
              </a:rPr>
              <a:t>Spring Boot</a:t>
            </a:r>
            <a:r>
              <a:rPr lang="en-US" altLang="zh-CN" sz="2000" dirty="0" smtClean="0">
                <a:latin typeface="+mn-ea"/>
              </a:rPr>
              <a:t>  = </a:t>
            </a:r>
            <a:r>
              <a:rPr lang="en-US" altLang="zh-CN" sz="2000" dirty="0">
                <a:latin typeface="+mn-ea"/>
              </a:rPr>
              <a:t>Services </a:t>
            </a:r>
            <a:endParaRPr lang="en-US" altLang="zh-CN" sz="2000" dirty="0" smtClean="0">
              <a:latin typeface="+mn-ea"/>
            </a:endParaRPr>
          </a:p>
          <a:p>
            <a:pPr>
              <a:buClr>
                <a:srgbClr val="90C226"/>
              </a:buClr>
            </a:pPr>
            <a:endParaRPr lang="en-US" altLang="zh-CN" sz="2000" dirty="0">
              <a:latin typeface="+mn-ea"/>
            </a:endParaRPr>
          </a:p>
          <a:p>
            <a:pPr>
              <a:buClr>
                <a:srgbClr val="90C226"/>
              </a:buClr>
            </a:pPr>
            <a:r>
              <a:rPr lang="en-US" altLang="zh-CN" sz="2000" dirty="0">
                <a:latin typeface="+mn-ea"/>
              </a:rPr>
              <a:t>Ops </a:t>
            </a:r>
            <a:r>
              <a:rPr lang="en-US" altLang="zh-CN" sz="2000" dirty="0" smtClean="0">
                <a:latin typeface="+mn-ea"/>
              </a:rPr>
              <a:t> In Spring Boot = </a:t>
            </a:r>
            <a:r>
              <a:rPr lang="en-US" altLang="zh-CN" sz="2000" dirty="0">
                <a:latin typeface="+mn-ea"/>
              </a:rPr>
              <a:t>Management</a:t>
            </a:r>
            <a:endParaRPr lang="en-US" altLang="zh-CN" sz="2000" dirty="0" smtClean="0">
              <a:latin typeface="+mn-ea"/>
            </a:endParaRPr>
          </a:p>
          <a:p>
            <a:pPr>
              <a:buClr>
                <a:srgbClr val="90C226"/>
              </a:buClr>
            </a:pPr>
            <a:endParaRPr lang="en-US" altLang="zh-CN" sz="2000" dirty="0">
              <a:latin typeface="+mn-ea"/>
            </a:endParaRPr>
          </a:p>
          <a:p>
            <a:pPr>
              <a:buClr>
                <a:srgbClr val="90C226"/>
              </a:buClr>
            </a:pPr>
            <a:r>
              <a:rPr lang="en-US" altLang="zh-CN" sz="2000" dirty="0" smtClean="0">
                <a:latin typeface="+mn-ea"/>
              </a:rPr>
              <a:t>Management = Endpoints</a:t>
            </a:r>
          </a:p>
          <a:p>
            <a:pPr>
              <a:buClr>
                <a:srgbClr val="90C226"/>
              </a:buClr>
            </a:pPr>
            <a:endParaRPr lang="en-US" altLang="zh-CN" sz="2000" dirty="0">
              <a:latin typeface="+mn-ea"/>
            </a:endParaRPr>
          </a:p>
          <a:p>
            <a:pPr>
              <a:buClr>
                <a:srgbClr val="90C226"/>
              </a:buClr>
            </a:pPr>
            <a:r>
              <a:rPr lang="en-US" altLang="zh-CN" sz="2000" dirty="0" smtClean="0">
                <a:latin typeface="+mn-ea"/>
              </a:rPr>
              <a:t>Endpoints </a:t>
            </a:r>
            <a:r>
              <a:rPr lang="en-US" altLang="zh-CN" sz="2000" dirty="0">
                <a:latin typeface="+mn-ea"/>
              </a:rPr>
              <a:t>= Monitoring And Control</a:t>
            </a:r>
            <a:endParaRPr lang="en-US" altLang="zh-CN" sz="2000" dirty="0" smtClean="0">
              <a:latin typeface="+mn-ea"/>
            </a:endParaRPr>
          </a:p>
          <a:p>
            <a:pPr>
              <a:buClr>
                <a:srgbClr val="90C226"/>
              </a:buClr>
            </a:pP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915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</a:rPr>
              <a:t>Java </a:t>
            </a:r>
            <a:r>
              <a:rPr lang="zh-CN" altLang="en-US" dirty="0" smtClean="0">
                <a:latin typeface="方正姚体" panose="02010601030101010101" pitchFamily="2" charset="-122"/>
              </a:rPr>
              <a:t>微</a:t>
            </a:r>
            <a:r>
              <a:rPr lang="zh-CN" altLang="en-US" dirty="0">
                <a:latin typeface="方正姚体" panose="02010601030101010101" pitchFamily="2" charset="-122"/>
              </a:rPr>
              <a:t>服务实践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8000" b="1" dirty="0" smtClean="0">
                <a:solidFill>
                  <a:srgbClr val="FF0000"/>
                </a:solidFill>
              </a:rPr>
              <a:t>DEMO</a:t>
            </a:r>
            <a:endParaRPr lang="en-US" altLang="zh-CN" sz="2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718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</a:rPr>
              <a:t>Java </a:t>
            </a:r>
            <a:r>
              <a:rPr lang="zh-CN" altLang="en-US" dirty="0" smtClean="0">
                <a:latin typeface="方正姚体" panose="02010601030101010101" pitchFamily="2" charset="-122"/>
              </a:rPr>
              <a:t>微</a:t>
            </a:r>
            <a:r>
              <a:rPr lang="zh-CN" altLang="en-US" dirty="0">
                <a:latin typeface="方正姚体" panose="02010601030101010101" pitchFamily="2" charset="-122"/>
              </a:rPr>
              <a:t>服务实践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5466"/>
            <a:ext cx="8596668" cy="5312534"/>
          </a:xfrm>
        </p:spPr>
        <p:txBody>
          <a:bodyPr>
            <a:normAutofit fontScale="77500" lnSpcReduction="20000"/>
          </a:bodyPr>
          <a:lstStyle/>
          <a:p>
            <a:pPr>
              <a:buClr>
                <a:srgbClr val="90C226"/>
              </a:buClr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JVM</a:t>
            </a:r>
          </a:p>
          <a:p>
            <a:pPr lvl="1">
              <a:buClr>
                <a:srgbClr val="90C226"/>
              </a:buClr>
            </a:pPr>
            <a:r>
              <a:rPr lang="zh-CN" altLang="en-US" sz="2200" dirty="0" smtClean="0">
                <a:latin typeface="+mn-ea"/>
              </a:rPr>
              <a:t>通用（</a:t>
            </a:r>
            <a:r>
              <a:rPr lang="en-US" altLang="zh-CN" sz="2200" dirty="0" smtClean="0">
                <a:latin typeface="+mn-ea"/>
              </a:rPr>
              <a:t>General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>
              <a:buClr>
                <a:srgbClr val="90C226"/>
              </a:buClr>
            </a:pPr>
            <a:r>
              <a:rPr lang="zh-CN" altLang="en-US" sz="2200" dirty="0" smtClean="0">
                <a:latin typeface="+mn-ea"/>
              </a:rPr>
              <a:t>线程（</a:t>
            </a:r>
            <a:r>
              <a:rPr lang="en-US" altLang="zh-CN" sz="2200" dirty="0" smtClean="0">
                <a:latin typeface="+mn-ea"/>
              </a:rPr>
              <a:t>Threading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>
              <a:buClr>
                <a:srgbClr val="90C226"/>
              </a:buClr>
            </a:pPr>
            <a:r>
              <a:rPr lang="zh-CN" altLang="en-US" sz="2200" dirty="0" smtClean="0">
                <a:latin typeface="+mn-ea"/>
              </a:rPr>
              <a:t>内存（</a:t>
            </a:r>
            <a:r>
              <a:rPr lang="en-US" altLang="zh-CN" sz="2200" dirty="0" smtClean="0">
                <a:latin typeface="+mn-ea"/>
              </a:rPr>
              <a:t>Memory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>
              <a:buClr>
                <a:srgbClr val="90C226"/>
              </a:buClr>
            </a:pPr>
            <a:r>
              <a:rPr lang="zh-CN" altLang="en-US" sz="2200" dirty="0" smtClean="0">
                <a:latin typeface="+mn-ea"/>
              </a:rPr>
              <a:t>日志（</a:t>
            </a:r>
            <a:r>
              <a:rPr lang="en-US" altLang="zh-CN" sz="2200" dirty="0" smtClean="0">
                <a:latin typeface="+mn-ea"/>
              </a:rPr>
              <a:t>Logging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marL="457200">
              <a:buClr>
                <a:srgbClr val="90C226"/>
              </a:buClr>
            </a:pPr>
            <a:r>
              <a:rPr lang="zh-CN" altLang="en-US" sz="2800" dirty="0" smtClean="0">
                <a:latin typeface="+mn-ea"/>
              </a:rPr>
              <a:t>指标（</a:t>
            </a:r>
            <a:r>
              <a:rPr lang="en-US" altLang="zh-CN" sz="2800" dirty="0" smtClean="0">
                <a:latin typeface="+mn-ea"/>
              </a:rPr>
              <a:t>Metrics</a:t>
            </a:r>
            <a:r>
              <a:rPr lang="zh-CN" altLang="en-US" sz="2800" dirty="0" smtClean="0">
                <a:latin typeface="+mn-ea"/>
              </a:rPr>
              <a:t>）</a:t>
            </a:r>
            <a:endParaRPr lang="en-US" altLang="zh-CN" sz="2800" dirty="0" smtClean="0">
              <a:latin typeface="+mn-ea"/>
            </a:endParaRPr>
          </a:p>
          <a:p>
            <a:pPr marL="857250" lvl="1" indent="-342900">
              <a:buClr>
                <a:srgbClr val="90C226"/>
              </a:buClr>
            </a:pPr>
            <a:r>
              <a:rPr lang="en-US" altLang="zh-CN" sz="2200" dirty="0">
                <a:latin typeface="+mn-ea"/>
              </a:rPr>
              <a:t>Counter: </a:t>
            </a:r>
            <a:r>
              <a:rPr lang="zh-CN" altLang="en-US" sz="2200" dirty="0">
                <a:latin typeface="+mn-ea"/>
              </a:rPr>
              <a:t>计数器</a:t>
            </a:r>
            <a:r>
              <a:rPr lang="en-US" altLang="zh-CN" sz="2200" dirty="0">
                <a:latin typeface="+mn-ea"/>
              </a:rPr>
              <a:t>, </a:t>
            </a:r>
            <a:r>
              <a:rPr lang="zh-CN" altLang="en-US" sz="2200" dirty="0">
                <a:latin typeface="+mn-ea"/>
              </a:rPr>
              <a:t>事件发生的总次数</a:t>
            </a:r>
            <a:r>
              <a:rPr lang="en-US" altLang="zh-CN" sz="2200" dirty="0">
                <a:latin typeface="+mn-ea"/>
              </a:rPr>
              <a:t>, </a:t>
            </a:r>
            <a:r>
              <a:rPr lang="zh-CN" altLang="en-US" sz="2200" dirty="0">
                <a:latin typeface="+mn-ea"/>
              </a:rPr>
              <a:t>会员登录的总次数</a:t>
            </a:r>
            <a:r>
              <a:rPr lang="en-US" altLang="zh-CN" sz="2200" dirty="0">
                <a:latin typeface="+mn-ea"/>
              </a:rPr>
              <a:t>, cache</a:t>
            </a:r>
            <a:r>
              <a:rPr lang="zh-CN" altLang="en-US" sz="2200" dirty="0">
                <a:latin typeface="+mn-ea"/>
              </a:rPr>
              <a:t>请求的总次数等</a:t>
            </a:r>
            <a:r>
              <a:rPr lang="en-US" altLang="zh-CN" sz="2200" dirty="0">
                <a:latin typeface="+mn-ea"/>
              </a:rPr>
              <a:t>.</a:t>
            </a:r>
          </a:p>
          <a:p>
            <a:pPr marL="857250" lvl="1" indent="-342900">
              <a:buClr>
                <a:srgbClr val="90C226"/>
              </a:buClr>
            </a:pPr>
            <a:r>
              <a:rPr lang="en-US" altLang="zh-CN" sz="2200" dirty="0">
                <a:latin typeface="+mn-ea"/>
              </a:rPr>
              <a:t>Gauge: </a:t>
            </a:r>
            <a:r>
              <a:rPr lang="zh-CN" altLang="en-US" sz="2200" dirty="0">
                <a:latin typeface="+mn-ea"/>
              </a:rPr>
              <a:t>计量表</a:t>
            </a:r>
            <a:r>
              <a:rPr lang="en-US" altLang="zh-CN" sz="2200" dirty="0">
                <a:latin typeface="+mn-ea"/>
              </a:rPr>
              <a:t>, </a:t>
            </a:r>
            <a:r>
              <a:rPr lang="zh-CN" altLang="en-US" sz="2200" dirty="0">
                <a:latin typeface="+mn-ea"/>
              </a:rPr>
              <a:t>某一时刻的数据</a:t>
            </a:r>
            <a:r>
              <a:rPr lang="en-US" altLang="zh-CN" sz="2200" dirty="0">
                <a:latin typeface="+mn-ea"/>
              </a:rPr>
              <a:t>,</a:t>
            </a:r>
            <a:r>
              <a:rPr lang="zh-CN" altLang="en-US" sz="2200" dirty="0">
                <a:latin typeface="+mn-ea"/>
              </a:rPr>
              <a:t>如仪表盘上的温度</a:t>
            </a:r>
            <a:r>
              <a:rPr lang="en-US" altLang="zh-CN" sz="2200" dirty="0">
                <a:latin typeface="+mn-ea"/>
              </a:rPr>
              <a:t>,</a:t>
            </a:r>
            <a:r>
              <a:rPr lang="zh-CN" altLang="en-US" sz="2200" dirty="0">
                <a:latin typeface="+mn-ea"/>
              </a:rPr>
              <a:t>速度等</a:t>
            </a:r>
            <a:r>
              <a:rPr lang="en-US" altLang="zh-CN" sz="2200" dirty="0">
                <a:latin typeface="+mn-ea"/>
              </a:rPr>
              <a:t>,</a:t>
            </a:r>
            <a:r>
              <a:rPr lang="zh-CN" altLang="en-US" sz="2200" dirty="0">
                <a:latin typeface="+mn-ea"/>
              </a:rPr>
              <a:t>网络上如内存</a:t>
            </a:r>
            <a:r>
              <a:rPr lang="en-US" altLang="zh-CN" sz="2200" dirty="0">
                <a:latin typeface="+mn-ea"/>
              </a:rPr>
              <a:t>,</a:t>
            </a:r>
            <a:r>
              <a:rPr lang="en-US" altLang="zh-CN" sz="2200" dirty="0" err="1">
                <a:latin typeface="+mn-ea"/>
              </a:rPr>
              <a:t>cpu</a:t>
            </a:r>
            <a:r>
              <a:rPr lang="en-US" altLang="zh-CN" sz="2200" dirty="0">
                <a:latin typeface="+mn-ea"/>
              </a:rPr>
              <a:t>,</a:t>
            </a:r>
            <a:r>
              <a:rPr lang="zh-CN" altLang="en-US" sz="2200" dirty="0">
                <a:latin typeface="+mn-ea"/>
              </a:rPr>
              <a:t>网络等</a:t>
            </a:r>
          </a:p>
          <a:p>
            <a:pPr marL="857250" lvl="1" indent="-342900">
              <a:buClr>
                <a:srgbClr val="90C226"/>
              </a:buClr>
            </a:pPr>
            <a:r>
              <a:rPr lang="en-US" altLang="zh-CN" sz="2200" dirty="0">
                <a:latin typeface="+mn-ea"/>
              </a:rPr>
              <a:t>Meters: </a:t>
            </a:r>
            <a:r>
              <a:rPr lang="zh-CN" altLang="en-US" sz="2200" dirty="0">
                <a:latin typeface="+mn-ea"/>
              </a:rPr>
              <a:t>事件发生的频率</a:t>
            </a:r>
            <a:r>
              <a:rPr lang="en-US" altLang="zh-CN" sz="2200" dirty="0">
                <a:latin typeface="+mn-ea"/>
              </a:rPr>
              <a:t>, </a:t>
            </a:r>
            <a:r>
              <a:rPr lang="zh-CN" altLang="en-US" sz="2200" dirty="0">
                <a:latin typeface="+mn-ea"/>
              </a:rPr>
              <a:t>如</a:t>
            </a:r>
            <a:r>
              <a:rPr lang="en-US" altLang="zh-CN" sz="2200" dirty="0">
                <a:latin typeface="+mn-ea"/>
              </a:rPr>
              <a:t>1</a:t>
            </a:r>
            <a:r>
              <a:rPr lang="zh-CN" altLang="en-US" sz="2200" dirty="0">
                <a:latin typeface="+mn-ea"/>
              </a:rPr>
              <a:t>分钟</a:t>
            </a:r>
            <a:r>
              <a:rPr lang="en-US" altLang="zh-CN" sz="2200" dirty="0">
                <a:latin typeface="+mn-ea"/>
              </a:rPr>
              <a:t>,5</a:t>
            </a:r>
            <a:r>
              <a:rPr lang="zh-CN" altLang="en-US" sz="2200" dirty="0">
                <a:latin typeface="+mn-ea"/>
              </a:rPr>
              <a:t>分钟和</a:t>
            </a:r>
            <a:r>
              <a:rPr lang="en-US" altLang="zh-CN" sz="2200" dirty="0">
                <a:latin typeface="+mn-ea"/>
              </a:rPr>
              <a:t>15</a:t>
            </a:r>
            <a:r>
              <a:rPr lang="zh-CN" altLang="en-US" sz="2200" dirty="0">
                <a:latin typeface="+mn-ea"/>
              </a:rPr>
              <a:t>分钟总共发生多少次</a:t>
            </a:r>
            <a:r>
              <a:rPr lang="en-US" altLang="zh-CN" sz="2200" dirty="0">
                <a:latin typeface="+mn-ea"/>
              </a:rPr>
              <a:t>. </a:t>
            </a:r>
            <a:r>
              <a:rPr lang="zh-CN" altLang="en-US" sz="2200" dirty="0">
                <a:latin typeface="+mn-ea"/>
              </a:rPr>
              <a:t>如</a:t>
            </a:r>
            <a:r>
              <a:rPr lang="en-US" altLang="zh-CN" sz="2200" dirty="0">
                <a:latin typeface="+mn-ea"/>
              </a:rPr>
              <a:t>1</a:t>
            </a:r>
            <a:r>
              <a:rPr lang="zh-CN" altLang="en-US" sz="2200" dirty="0">
                <a:latin typeface="+mn-ea"/>
              </a:rPr>
              <a:t>分钟我们消费了多少消息</a:t>
            </a:r>
            <a:r>
              <a:rPr lang="en-US" altLang="zh-CN" sz="2200" dirty="0">
                <a:latin typeface="+mn-ea"/>
              </a:rPr>
              <a:t>, 5</a:t>
            </a:r>
            <a:r>
              <a:rPr lang="zh-CN" altLang="en-US" sz="2200" dirty="0">
                <a:latin typeface="+mn-ea"/>
              </a:rPr>
              <a:t>分钟发送了多少消息</a:t>
            </a:r>
            <a:r>
              <a:rPr lang="en-US" altLang="zh-CN" sz="2200" dirty="0">
                <a:latin typeface="+mn-ea"/>
              </a:rPr>
              <a:t>, </a:t>
            </a:r>
            <a:r>
              <a:rPr lang="zh-CN" altLang="en-US" sz="2200" dirty="0">
                <a:latin typeface="+mn-ea"/>
              </a:rPr>
              <a:t>如</a:t>
            </a:r>
            <a:r>
              <a:rPr lang="en-US" altLang="zh-CN" sz="2200" dirty="0" err="1">
                <a:latin typeface="+mn-ea"/>
              </a:rPr>
              <a:t>linux</a:t>
            </a:r>
            <a:r>
              <a:rPr lang="zh-CN" altLang="en-US" sz="2200" dirty="0">
                <a:latin typeface="+mn-ea"/>
              </a:rPr>
              <a:t>下的</a:t>
            </a:r>
            <a:r>
              <a:rPr lang="en-US" altLang="zh-CN" sz="2200" dirty="0">
                <a:latin typeface="+mn-ea"/>
              </a:rPr>
              <a:t>uptime</a:t>
            </a:r>
            <a:r>
              <a:rPr lang="zh-CN" altLang="en-US" sz="2200" dirty="0">
                <a:latin typeface="+mn-ea"/>
              </a:rPr>
              <a:t>和</a:t>
            </a:r>
            <a:r>
              <a:rPr lang="en-US" altLang="zh-CN" sz="2200" dirty="0">
                <a:latin typeface="+mn-ea"/>
              </a:rPr>
              <a:t>top</a:t>
            </a:r>
            <a:r>
              <a:rPr lang="zh-CN" altLang="en-US" sz="2200" dirty="0">
                <a:latin typeface="+mn-ea"/>
              </a:rPr>
              <a:t>工具</a:t>
            </a:r>
            <a:r>
              <a:rPr lang="en-US" altLang="zh-CN" sz="2200" dirty="0">
                <a:latin typeface="+mn-ea"/>
              </a:rPr>
              <a:t>.</a:t>
            </a:r>
          </a:p>
          <a:p>
            <a:pPr marL="857250" lvl="1" indent="-342900">
              <a:buClr>
                <a:srgbClr val="90C226"/>
              </a:buClr>
            </a:pPr>
            <a:r>
              <a:rPr lang="en-US" altLang="zh-CN" sz="2200" dirty="0">
                <a:latin typeface="+mn-ea"/>
              </a:rPr>
              <a:t>Histogram: </a:t>
            </a:r>
            <a:r>
              <a:rPr lang="zh-CN" altLang="en-US" sz="2200" dirty="0">
                <a:latin typeface="+mn-ea"/>
              </a:rPr>
              <a:t>柱状图</a:t>
            </a:r>
            <a:r>
              <a:rPr lang="en-US" altLang="zh-CN" sz="2200" dirty="0">
                <a:latin typeface="+mn-ea"/>
              </a:rPr>
              <a:t>, </a:t>
            </a:r>
            <a:r>
              <a:rPr lang="zh-CN" altLang="en-US" sz="2200" dirty="0">
                <a:latin typeface="+mn-ea"/>
              </a:rPr>
              <a:t>主要是处理事件值的区间值</a:t>
            </a:r>
            <a:r>
              <a:rPr lang="en-US" altLang="zh-CN" sz="2200" dirty="0">
                <a:latin typeface="+mn-ea"/>
              </a:rPr>
              <a:t>, </a:t>
            </a:r>
            <a:r>
              <a:rPr lang="zh-CN" altLang="en-US" sz="2200" dirty="0">
                <a:latin typeface="+mn-ea"/>
              </a:rPr>
              <a:t>如最大</a:t>
            </a:r>
            <a:r>
              <a:rPr lang="en-US" altLang="zh-CN" sz="2200" dirty="0">
                <a:latin typeface="+mn-ea"/>
              </a:rPr>
              <a:t>,</a:t>
            </a:r>
            <a:r>
              <a:rPr lang="zh-CN" altLang="en-US" sz="2200" dirty="0">
                <a:latin typeface="+mn-ea"/>
              </a:rPr>
              <a:t>最小</a:t>
            </a:r>
            <a:r>
              <a:rPr lang="en-US" altLang="zh-CN" sz="2200" dirty="0">
                <a:latin typeface="+mn-ea"/>
              </a:rPr>
              <a:t>,</a:t>
            </a:r>
            <a:r>
              <a:rPr lang="zh-CN" altLang="en-US" sz="2200" dirty="0">
                <a:latin typeface="+mn-ea"/>
              </a:rPr>
              <a:t>平均</a:t>
            </a:r>
            <a:r>
              <a:rPr lang="en-US" altLang="zh-CN" sz="2200" dirty="0">
                <a:latin typeface="+mn-ea"/>
              </a:rPr>
              <a:t>, 95%</a:t>
            </a:r>
            <a:r>
              <a:rPr lang="zh-CN" altLang="en-US" sz="2200" dirty="0">
                <a:latin typeface="+mn-ea"/>
              </a:rPr>
              <a:t>的标准偏差</a:t>
            </a:r>
            <a:r>
              <a:rPr lang="en-US" altLang="zh-CN" sz="2200" dirty="0">
                <a:latin typeface="+mn-ea"/>
              </a:rPr>
              <a:t>. </a:t>
            </a:r>
            <a:r>
              <a:rPr lang="zh-CN" altLang="en-US" sz="2200" dirty="0">
                <a:latin typeface="+mn-ea"/>
              </a:rPr>
              <a:t>通常和处理的时长或个数有关联</a:t>
            </a:r>
            <a:r>
              <a:rPr lang="en-US" altLang="zh-CN" sz="2200" dirty="0">
                <a:latin typeface="+mn-ea"/>
              </a:rPr>
              <a:t>,</a:t>
            </a:r>
            <a:r>
              <a:rPr lang="zh-CN" altLang="en-US" sz="2200" dirty="0">
                <a:latin typeface="+mn-ea"/>
              </a:rPr>
              <a:t>如处理某一类任务耗费的事件</a:t>
            </a:r>
            <a:r>
              <a:rPr lang="en-US" altLang="zh-CN" sz="2200" dirty="0">
                <a:latin typeface="+mn-ea"/>
              </a:rPr>
              <a:t>,</a:t>
            </a:r>
            <a:r>
              <a:rPr lang="zh-CN" altLang="en-US" sz="2200" dirty="0">
                <a:latin typeface="+mn-ea"/>
              </a:rPr>
              <a:t>单位事件处理的任务数等</a:t>
            </a:r>
            <a:r>
              <a:rPr lang="en-US" altLang="zh-CN" sz="2200" dirty="0">
                <a:latin typeface="+mn-ea"/>
              </a:rPr>
              <a:t>.</a:t>
            </a:r>
          </a:p>
          <a:p>
            <a:pPr marL="857250" lvl="1" indent="-342900">
              <a:buClr>
                <a:srgbClr val="90C226"/>
              </a:buClr>
            </a:pPr>
            <a:r>
              <a:rPr lang="en-US" altLang="zh-CN" sz="2200" dirty="0">
                <a:latin typeface="+mn-ea"/>
              </a:rPr>
              <a:t>Timers: timer</a:t>
            </a:r>
            <a:r>
              <a:rPr lang="zh-CN" altLang="en-US" sz="2200" dirty="0">
                <a:latin typeface="+mn-ea"/>
              </a:rPr>
              <a:t>是发生频率和柱状图的组合</a:t>
            </a:r>
            <a:r>
              <a:rPr lang="en-US" altLang="zh-CN" sz="2200" dirty="0">
                <a:latin typeface="+mn-ea"/>
              </a:rPr>
              <a:t>,</a:t>
            </a:r>
            <a:r>
              <a:rPr lang="zh-CN" altLang="en-US" sz="2200" dirty="0">
                <a:latin typeface="+mn-ea"/>
              </a:rPr>
              <a:t>如</a:t>
            </a:r>
            <a:r>
              <a:rPr lang="en-US" altLang="zh-CN" sz="2200" dirty="0">
                <a:latin typeface="+mn-ea"/>
              </a:rPr>
              <a:t>QPS,</a:t>
            </a:r>
            <a:r>
              <a:rPr lang="zh-CN" altLang="en-US" sz="2200" dirty="0">
                <a:latin typeface="+mn-ea"/>
              </a:rPr>
              <a:t>我们要统计请求的频率</a:t>
            </a:r>
            <a:r>
              <a:rPr lang="en-US" altLang="zh-CN" sz="2200" dirty="0">
                <a:latin typeface="+mn-ea"/>
              </a:rPr>
              <a:t>,</a:t>
            </a:r>
            <a:r>
              <a:rPr lang="zh-CN" altLang="en-US" sz="2200" dirty="0">
                <a:latin typeface="+mn-ea"/>
              </a:rPr>
              <a:t>同时在统计每次请求的时间等</a:t>
            </a:r>
            <a:r>
              <a:rPr lang="en-US" altLang="zh-CN" sz="2200" dirty="0" smtClean="0">
                <a:latin typeface="+mn-ea"/>
              </a:rPr>
              <a:t>.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867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991" y="1673137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2400" dirty="0">
                <a:latin typeface="+mn-ea"/>
              </a:rPr>
              <a:t>马昕曦，一个人名，阿里巴巴技术专家，国内微服务技术客串讲师，目前主要负责微服务技术推广、架构设计、基础设施、迁移等。重点关注云计算、微服务以及软件架构等领域。从事十余年</a:t>
            </a:r>
            <a:r>
              <a:rPr lang="en-US" altLang="zh-CN" sz="2400" dirty="0">
                <a:latin typeface="+mn-ea"/>
              </a:rPr>
              <a:t>Java EE </a:t>
            </a:r>
            <a:r>
              <a:rPr lang="zh-CN" altLang="en-US" sz="2400" dirty="0">
                <a:latin typeface="+mn-ea"/>
              </a:rPr>
              <a:t>开发，期间通过</a:t>
            </a:r>
            <a:r>
              <a:rPr lang="en-US" altLang="zh-CN" sz="2400" dirty="0">
                <a:latin typeface="+mn-ea"/>
              </a:rPr>
              <a:t>SUN Java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SCJP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SCWCD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SCBCD</a:t>
            </a:r>
            <a:r>
              <a:rPr lang="zh-CN" altLang="en-US" sz="2400" dirty="0">
                <a:latin typeface="+mn-ea"/>
              </a:rPr>
              <a:t>）以及</a:t>
            </a:r>
            <a:r>
              <a:rPr lang="en-US" altLang="zh-CN" sz="2400" dirty="0">
                <a:latin typeface="+mn-ea"/>
              </a:rPr>
              <a:t>Oracle OCA</a:t>
            </a:r>
            <a:r>
              <a:rPr lang="zh-CN" altLang="en-US" sz="2400" dirty="0">
                <a:latin typeface="+mn-ea"/>
              </a:rPr>
              <a:t>等的认证。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4769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</a:rPr>
              <a:t>Java </a:t>
            </a:r>
            <a:r>
              <a:rPr lang="zh-CN" altLang="en-US" dirty="0" smtClean="0">
                <a:latin typeface="方正姚体" panose="02010601030101010101" pitchFamily="2" charset="-122"/>
              </a:rPr>
              <a:t>微</a:t>
            </a:r>
            <a:r>
              <a:rPr lang="zh-CN" altLang="en-US" dirty="0">
                <a:latin typeface="方正姚体" panose="02010601030101010101" pitchFamily="2" charset="-122"/>
              </a:rPr>
              <a:t>服务实践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8000" b="1" dirty="0" smtClean="0">
                <a:solidFill>
                  <a:srgbClr val="FF0000"/>
                </a:solidFill>
              </a:rPr>
              <a:t>DEMO</a:t>
            </a:r>
            <a:endParaRPr lang="en-US" altLang="zh-CN" sz="2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839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</a:rPr>
              <a:t>Java </a:t>
            </a:r>
            <a:r>
              <a:rPr lang="zh-CN" altLang="en-US" dirty="0" smtClean="0">
                <a:latin typeface="方正姚体" panose="02010601030101010101" pitchFamily="2" charset="-122"/>
              </a:rPr>
              <a:t>微</a:t>
            </a:r>
            <a:r>
              <a:rPr lang="zh-CN" altLang="en-US" dirty="0">
                <a:latin typeface="方正姚体" panose="02010601030101010101" pitchFamily="2" charset="-122"/>
              </a:rPr>
              <a:t>服务实践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8000" b="1" dirty="0" smtClean="0">
                <a:solidFill>
                  <a:srgbClr val="00B0F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5510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886871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微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服务的介绍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微服务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发展的历程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微服务面临的挑战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Java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微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服务实践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91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</a:rPr>
              <a:t>微服务</a:t>
            </a:r>
            <a:r>
              <a:rPr lang="zh-CN" altLang="en-US" dirty="0" smtClean="0">
                <a:latin typeface="方正姚体" panose="02010601030101010101" pitchFamily="2" charset="-122"/>
              </a:rPr>
              <a:t>的介绍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概念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000" dirty="0" err="1" smtClean="0">
                <a:latin typeface="+mn-ea"/>
              </a:rPr>
              <a:t>Microservices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are a more concrete and modern interpretation of service-oriented architectures (SOA) used to build distributed software </a:t>
            </a:r>
            <a:r>
              <a:rPr lang="en-US" altLang="zh-CN" sz="2000" dirty="0" smtClean="0">
                <a:latin typeface="+mn-ea"/>
              </a:rPr>
              <a:t>systems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err="1" smtClean="0">
                <a:latin typeface="+mn-ea"/>
              </a:rPr>
              <a:t>Source:wikipedia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0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目的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解决</a:t>
            </a:r>
            <a:r>
              <a:rPr lang="zh-CN" altLang="en-US" sz="2000" dirty="0"/>
              <a:t>单体</a:t>
            </a:r>
            <a:r>
              <a:rPr lang="zh-CN" altLang="en-US" sz="2000" dirty="0" smtClean="0">
                <a:latin typeface="+mn-ea"/>
              </a:rPr>
              <a:t>应用（</a:t>
            </a:r>
            <a:r>
              <a:rPr lang="en-US" altLang="zh-CN" sz="2000" dirty="0" smtClean="0">
                <a:latin typeface="+mn-ea"/>
              </a:rPr>
              <a:t>Monolithic Application</a:t>
            </a:r>
            <a:r>
              <a:rPr lang="zh-CN" altLang="en-US" sz="2000" dirty="0" smtClean="0">
                <a:latin typeface="+mn-ea"/>
              </a:rPr>
              <a:t>）规模增加时所带来的问题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关键字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Monolithic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SOA</a:t>
            </a:r>
            <a:r>
              <a:rPr lang="zh-CN" altLang="en-US" sz="2000" dirty="0" smtClean="0">
                <a:latin typeface="+mn-ea"/>
              </a:rPr>
              <a:t>、架构、分布式系统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354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</a:rPr>
              <a:t>微服务</a:t>
            </a:r>
            <a:r>
              <a:rPr lang="zh-CN" altLang="en-US" dirty="0" smtClean="0">
                <a:latin typeface="方正姚体" panose="02010601030101010101" pitchFamily="2" charset="-122"/>
              </a:rPr>
              <a:t>的介绍</a:t>
            </a:r>
            <a:r>
              <a:rPr lang="en-US" altLang="zh-CN" dirty="0">
                <a:latin typeface="方正姚体" panose="02010601030101010101" pitchFamily="2" charset="-122"/>
              </a:rPr>
              <a:t/>
            </a:r>
            <a:br>
              <a:rPr lang="en-US" altLang="zh-CN" dirty="0">
                <a:latin typeface="方正姚体" panose="02010601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5466"/>
            <a:ext cx="8596668" cy="531253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单体</a:t>
            </a:r>
            <a:r>
              <a:rPr lang="zh-CN" altLang="en-US" sz="2400" dirty="0" smtClean="0"/>
              <a:t>应用</a:t>
            </a:r>
            <a:r>
              <a:rPr lang="zh-CN" altLang="en-US" sz="2400" dirty="0"/>
              <a:t>（</a:t>
            </a:r>
            <a:r>
              <a:rPr lang="en-US" altLang="zh-CN" sz="2400" dirty="0" smtClean="0"/>
              <a:t>Monolithic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92" y="1994795"/>
            <a:ext cx="8465243" cy="463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4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02" y="1943145"/>
            <a:ext cx="8155100" cy="46637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</a:rPr>
              <a:t>微服务</a:t>
            </a:r>
            <a:r>
              <a:rPr lang="zh-CN" altLang="en-US" dirty="0" smtClean="0">
                <a:latin typeface="方正姚体" panose="02010601030101010101" pitchFamily="2" charset="-122"/>
              </a:rPr>
              <a:t>的介绍</a:t>
            </a:r>
            <a:r>
              <a:rPr lang="en-US" altLang="zh-CN" dirty="0">
                <a:latin typeface="方正姚体" panose="02010601030101010101" pitchFamily="2" charset="-122"/>
              </a:rPr>
              <a:t/>
            </a:r>
            <a:br>
              <a:rPr lang="en-US" altLang="zh-CN" dirty="0">
                <a:latin typeface="方正姚体" panose="02010601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5466"/>
            <a:ext cx="8596668" cy="531253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单体</a:t>
            </a:r>
            <a:r>
              <a:rPr lang="zh-CN" altLang="en-US" sz="2400" dirty="0" smtClean="0"/>
              <a:t>应用</a:t>
            </a:r>
            <a:r>
              <a:rPr lang="zh-CN" altLang="en-US" sz="2400" dirty="0"/>
              <a:t>（</a:t>
            </a:r>
            <a:r>
              <a:rPr lang="en-US" altLang="zh-CN" sz="2400" dirty="0" smtClean="0"/>
              <a:t>Monolithic</a:t>
            </a:r>
            <a:r>
              <a:rPr lang="zh-CN" altLang="en-US" sz="2400" dirty="0" smtClean="0"/>
              <a:t>） </a:t>
            </a:r>
            <a:r>
              <a:rPr lang="en-US" altLang="zh-CN" sz="2400" dirty="0" smtClean="0"/>
              <a:t>VS </a:t>
            </a:r>
            <a:r>
              <a:rPr lang="zh-CN" altLang="en-US" sz="2400" dirty="0"/>
              <a:t>微</a:t>
            </a:r>
            <a:r>
              <a:rPr lang="zh-CN" altLang="en-US" sz="2400" dirty="0" smtClean="0"/>
              <a:t>服务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893088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</a:rPr>
              <a:t>微服务</a:t>
            </a:r>
            <a:r>
              <a:rPr lang="zh-CN" altLang="en-US" dirty="0" smtClean="0">
                <a:latin typeface="方正姚体" panose="02010601030101010101" pitchFamily="2" charset="-122"/>
              </a:rPr>
              <a:t>的介绍</a:t>
            </a:r>
            <a:r>
              <a:rPr lang="en-US" altLang="zh-CN" dirty="0">
                <a:latin typeface="方正姚体" panose="02010601030101010101" pitchFamily="2" charset="-122"/>
              </a:rPr>
              <a:t/>
            </a:r>
            <a:br>
              <a:rPr lang="en-US" altLang="zh-CN" dirty="0">
                <a:latin typeface="方正姚体" panose="02010601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5466"/>
            <a:ext cx="8596668" cy="531253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单体</a:t>
            </a:r>
            <a:r>
              <a:rPr lang="zh-CN" altLang="en-US" sz="2400" dirty="0" smtClean="0"/>
              <a:t>应用</a:t>
            </a:r>
            <a:r>
              <a:rPr lang="zh-CN" altLang="en-US" sz="2400" dirty="0"/>
              <a:t>（</a:t>
            </a:r>
            <a:r>
              <a:rPr lang="en-US" altLang="zh-CN" sz="2400" dirty="0" smtClean="0"/>
              <a:t>Monolithic</a:t>
            </a:r>
            <a:r>
              <a:rPr lang="zh-CN" altLang="en-US" sz="2400" dirty="0" smtClean="0"/>
              <a:t>） </a:t>
            </a:r>
            <a:r>
              <a:rPr lang="en-US" altLang="zh-CN" sz="2400" dirty="0" smtClean="0"/>
              <a:t>VS </a:t>
            </a:r>
            <a:r>
              <a:rPr lang="zh-CN" altLang="en-US" sz="2400" dirty="0"/>
              <a:t>微服务</a:t>
            </a:r>
            <a:endParaRPr lang="en-US" altLang="zh-CN" sz="2400" dirty="0" smtClean="0"/>
          </a:p>
          <a:p>
            <a:pPr lvl="1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优势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pPr lvl="2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开发（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Development 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pPr lvl="2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稳定（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Stability 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pPr lvl="2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性能（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Performance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pPr lvl="2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部署（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Deployment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不足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 lvl="2"/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中心化（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 Centralization 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 lvl="2"/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耦合（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Coupling 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 lvl="2"/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学习成本（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Learning Cost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 lvl="2"/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伸缩（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Scale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 lvl="2"/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持续交付（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Continuous 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Delivery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）</a:t>
            </a:r>
            <a:endParaRPr lang="zh-CN" altLang="en-US" sz="18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780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</a:rPr>
              <a:t>微服务</a:t>
            </a:r>
            <a:r>
              <a:rPr lang="zh-CN" altLang="en-US" dirty="0" smtClean="0">
                <a:latin typeface="方正姚体" panose="02010601030101010101" pitchFamily="2" charset="-122"/>
              </a:rPr>
              <a:t>的介绍</a:t>
            </a:r>
            <a:r>
              <a:rPr lang="en-US" altLang="zh-CN" dirty="0">
                <a:latin typeface="方正姚体" panose="02010601030101010101" pitchFamily="2" charset="-122"/>
              </a:rPr>
              <a:t/>
            </a:r>
            <a:br>
              <a:rPr lang="en-US" altLang="zh-CN" dirty="0">
                <a:latin typeface="方正姚体" panose="02010601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5466"/>
            <a:ext cx="8596668" cy="531253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面向</a:t>
            </a:r>
            <a:r>
              <a:rPr lang="zh-CN" altLang="en-US" sz="2400" dirty="0" smtClean="0"/>
              <a:t>服务架构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（</a:t>
            </a:r>
            <a:r>
              <a:rPr lang="en-US" altLang="zh-CN" sz="2400" dirty="0"/>
              <a:t> Service-oriented </a:t>
            </a:r>
            <a:r>
              <a:rPr lang="en-US" altLang="zh-CN" sz="2400" dirty="0" smtClean="0"/>
              <a:t>architecture</a:t>
            </a:r>
            <a:r>
              <a:rPr lang="zh-CN" altLang="en-US" sz="2400" dirty="0" smtClean="0"/>
              <a:t>）</a:t>
            </a: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050" name="Picture 2" descr="https://upload.wikimedia.org/wikipedia/commons/thumb/d/d4/SOA_Elements.png/640px-SOA_Elem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668" y="2196720"/>
            <a:ext cx="60960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144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</a:rPr>
              <a:t>微服务</a:t>
            </a:r>
            <a:r>
              <a:rPr lang="zh-CN" altLang="en-US" dirty="0" smtClean="0">
                <a:latin typeface="方正姚体" panose="02010601030101010101" pitchFamily="2" charset="-122"/>
              </a:rPr>
              <a:t>的介绍</a:t>
            </a:r>
            <a:r>
              <a:rPr lang="en-US" altLang="zh-CN" dirty="0">
                <a:latin typeface="方正姚体" panose="02010601030101010101" pitchFamily="2" charset="-122"/>
              </a:rPr>
              <a:t/>
            </a:r>
            <a:br>
              <a:rPr lang="en-US" altLang="zh-CN" dirty="0">
                <a:latin typeface="方正姚体" panose="02010601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5466"/>
            <a:ext cx="8596668" cy="531253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面向</a:t>
            </a:r>
            <a:r>
              <a:rPr lang="zh-CN" altLang="en-US" sz="2400" dirty="0" smtClean="0"/>
              <a:t>服务架构（</a:t>
            </a:r>
            <a:r>
              <a:rPr lang="en-US" altLang="zh-CN" sz="2400" dirty="0" smtClean="0"/>
              <a:t>SOA</a:t>
            </a:r>
            <a:r>
              <a:rPr lang="zh-CN" altLang="en-US" sz="2400" dirty="0" smtClean="0"/>
              <a:t>） </a:t>
            </a:r>
            <a:r>
              <a:rPr lang="en-US" altLang="zh-CN" sz="2400" dirty="0" smtClean="0"/>
              <a:t>VS </a:t>
            </a:r>
            <a:r>
              <a:rPr lang="zh-CN" altLang="en-US" sz="2400" dirty="0"/>
              <a:t>微服务</a:t>
            </a:r>
            <a:endParaRPr lang="en-US" altLang="zh-CN" sz="2400" dirty="0" smtClean="0"/>
          </a:p>
          <a:p>
            <a:pPr lvl="1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类同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pPr lvl="2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面向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服务（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Service-Oriented 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pPr lvl="2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松耦合（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Loose-Coupling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pPr lvl="2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模块化（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Modular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pPr lvl="2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分布式计算（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Distributed Computing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pPr lvl="2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平台无关性（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Independent Platform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差异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“原子性”（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Atomic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 lvl="2"/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领域驱动设计（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DDD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 lvl="2"/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开发运维体系（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DevOps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0603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1420</TotalTime>
  <Words>706</Words>
  <Application>Microsoft Macintosh PowerPoint</Application>
  <PresentationFormat>自定义</PresentationFormat>
  <Paragraphs>168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平面</vt:lpstr>
      <vt:lpstr>Java微服务实践  Spring Boot 初体验</vt:lpstr>
      <vt:lpstr>自我介绍</vt:lpstr>
      <vt:lpstr>议题</vt:lpstr>
      <vt:lpstr>微服务的介绍</vt:lpstr>
      <vt:lpstr>微服务的介绍 </vt:lpstr>
      <vt:lpstr>微服务的介绍 </vt:lpstr>
      <vt:lpstr>微服务的介绍 </vt:lpstr>
      <vt:lpstr>微服务的介绍 </vt:lpstr>
      <vt:lpstr>微服务的介绍 </vt:lpstr>
      <vt:lpstr>微服务发展的历程 </vt:lpstr>
      <vt:lpstr>微服务发展的历程 </vt:lpstr>
      <vt:lpstr>微服务发展的历程 </vt:lpstr>
      <vt:lpstr>微服务发展的历程 </vt:lpstr>
      <vt:lpstr>微服务面临的挑战 </vt:lpstr>
      <vt:lpstr>Java 微服务实践</vt:lpstr>
      <vt:lpstr>Java 微服务实践</vt:lpstr>
      <vt:lpstr>Java 微服务实践</vt:lpstr>
      <vt:lpstr>Java 微服务实践</vt:lpstr>
      <vt:lpstr>Java 微服务实践</vt:lpstr>
      <vt:lpstr>Java 微服务实践</vt:lpstr>
      <vt:lpstr>Java 微服务实践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Mercy Ma</cp:lastModifiedBy>
  <cp:revision>119</cp:revision>
  <dcterms:created xsi:type="dcterms:W3CDTF">2016-07-12T22:52:49Z</dcterms:created>
  <dcterms:modified xsi:type="dcterms:W3CDTF">2017-06-02T11:59:13Z</dcterms:modified>
</cp:coreProperties>
</file>