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57" r:id="rId33"/>
    <p:sldId id="356" r:id="rId34"/>
    <p:sldId id="358" r:id="rId35"/>
    <p:sldId id="359" r:id="rId36"/>
    <p:sldId id="289" r:id="rId37"/>
    <p:sldId id="354" r:id="rId38"/>
    <p:sldId id="355" r:id="rId39"/>
    <p:sldId id="290" r:id="rId40"/>
    <p:sldId id="360" r:id="rId41"/>
    <p:sldId id="294" r:id="rId42"/>
    <p:sldId id="295" r:id="rId43"/>
    <p:sldId id="297" r:id="rId44"/>
    <p:sldId id="298" r:id="rId45"/>
    <p:sldId id="299" r:id="rId46"/>
    <p:sldId id="301" r:id="rId47"/>
    <p:sldId id="302" r:id="rId48"/>
    <p:sldId id="303" r:id="rId49"/>
    <p:sldId id="304" r:id="rId50"/>
    <p:sldId id="305" r:id="rId51"/>
    <p:sldId id="306" r:id="rId52"/>
    <p:sldId id="307" r:id="rId53"/>
    <p:sldId id="351" r:id="rId54"/>
    <p:sldId id="309" r:id="rId55"/>
    <p:sldId id="308" r:id="rId56"/>
    <p:sldId id="310" r:id="rId57"/>
    <p:sldId id="311" r:id="rId58"/>
    <p:sldId id="314" r:id="rId59"/>
    <p:sldId id="313"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53" r:id="rId76"/>
    <p:sldId id="330" r:id="rId77"/>
    <p:sldId id="332" r:id="rId78"/>
    <p:sldId id="333" r:id="rId79"/>
    <p:sldId id="334" r:id="rId80"/>
    <p:sldId id="335" r:id="rId81"/>
    <p:sldId id="336" r:id="rId82"/>
    <p:sldId id="337" r:id="rId83"/>
    <p:sldId id="340" r:id="rId84"/>
    <p:sldId id="341" r:id="rId85"/>
    <p:sldId id="342" r:id="rId86"/>
    <p:sldId id="343" r:id="rId87"/>
    <p:sldId id="344" r:id="rId88"/>
    <p:sldId id="345" r:id="rId89"/>
    <p:sldId id="346" r:id="rId9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89951" autoAdjust="0"/>
  </p:normalViewPr>
  <p:slideViewPr>
    <p:cSldViewPr>
      <p:cViewPr varScale="1">
        <p:scale>
          <a:sx n="104" d="100"/>
          <a:sy n="104" d="100"/>
        </p:scale>
        <p:origin x="-816"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232B81-0A90-43C3-9499-1EFC1FB2653E}" type="datetimeFigureOut">
              <a:rPr lang="zh-CN" altLang="en-US" smtClean="0"/>
              <a:pPr/>
              <a:t>2019/4/30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4446D-4530-4976-B812-6DA907D6B2D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734446D-4530-4976-B812-6DA907D6B2D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909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dirty="0">
                <a:latin typeface="Arial" panose="020B0604020202020204" pitchFamily="34" charset="0"/>
              </a:rPr>
              <a:pPr lvl="0" indent="0" algn="r"/>
              <a:t>81</a:t>
            </a:fld>
            <a:endParaRPr lang="en-US" altLang="zh-CN" dirty="0">
              <a:latin typeface="Arial" panose="020B0604020202020204" pitchFamily="34" charset="0"/>
            </a:endParaRPr>
          </a:p>
        </p:txBody>
      </p:sp>
      <p:sp>
        <p:nvSpPr>
          <p:cNvPr id="89091" name="Rectangle 2"/>
          <p:cNvSpPr>
            <a:spLocks noGrp="1" noRot="1" noChangeAspect="1" noTextEdit="1"/>
          </p:cNvSpPr>
          <p:nvPr>
            <p:ph type="sldImg"/>
          </p:nvPr>
        </p:nvSpPr>
        <p:spPr>
          <a:xfrm>
            <a:off x="381000" y="685800"/>
            <a:ext cx="6096000" cy="3429000"/>
          </a:xfrm>
        </p:spPr>
      </p:sp>
      <p:sp>
        <p:nvSpPr>
          <p:cNvPr id="89092" name="Rectangle 3"/>
          <p:cNvSpPr>
            <a:spLocks noGrp="1"/>
          </p:cNvSpPr>
          <p:nvPr>
            <p:ph type="body"/>
          </p:nvPr>
        </p:nvSpPr>
        <p:spPr/>
        <p:txBody>
          <a:bodyPr wrap="square" lIns="91440" tIns="45720" rIns="91440" bIns="45720" anchor="t"/>
          <a:lstStyle/>
          <a:p>
            <a:pPr lvl="0" eaLnBrk="1" hangingPunct="1"/>
            <a:r>
              <a:rPr lang="en-US" altLang="zh-CN" dirty="0"/>
              <a:t>1.</a:t>
            </a:r>
            <a:r>
              <a:rPr lang="zh-CN" altLang="en-US" dirty="0"/>
              <a:t>建立</a:t>
            </a:r>
            <a:r>
              <a:rPr lang="en-US" altLang="zh-CN" dirty="0"/>
              <a:t>TCP</a:t>
            </a:r>
            <a:r>
              <a:rPr lang="zh-CN" altLang="en-US" dirty="0"/>
              <a:t>连接需要三次握手的过程</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421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dirty="0">
                <a:latin typeface="Arial" panose="020B0604020202020204" pitchFamily="34" charset="0"/>
              </a:rPr>
              <a:pPr lvl="0" indent="0" algn="r"/>
              <a:t>85</a:t>
            </a:fld>
            <a:endParaRPr lang="en-US" altLang="zh-CN" dirty="0">
              <a:latin typeface="Arial" panose="020B0604020202020204" pitchFamily="34" charset="0"/>
            </a:endParaRPr>
          </a:p>
        </p:txBody>
      </p:sp>
      <p:sp>
        <p:nvSpPr>
          <p:cNvPr id="94211" name="Rectangle 2"/>
          <p:cNvSpPr>
            <a:spLocks noGrp="1" noRot="1" noChangeAspect="1" noTextEdit="1"/>
          </p:cNvSpPr>
          <p:nvPr>
            <p:ph type="sldImg"/>
          </p:nvPr>
        </p:nvSpPr>
        <p:spPr>
          <a:xfrm>
            <a:off x="381000" y="685800"/>
            <a:ext cx="6096000" cy="3429000"/>
          </a:xfrm>
        </p:spPr>
      </p:sp>
      <p:sp>
        <p:nvSpPr>
          <p:cNvPr id="94212" name="Rectangle 3"/>
          <p:cNvSpPr>
            <a:spLocks noGrp="1"/>
          </p:cNvSpPr>
          <p:nvPr>
            <p:ph type="body"/>
          </p:nvPr>
        </p:nvSpPr>
        <p:spPr/>
        <p:txBody>
          <a:bodyPr wrap="square" lIns="91440" tIns="45720" rIns="91440" bIns="45720" anchor="t"/>
          <a:lstStyle/>
          <a:p>
            <a:pPr lvl="0" eaLnBrk="1" hangingPunct="1"/>
            <a:r>
              <a:rPr lang="zh-CN" altLang="en-US" dirty="0"/>
              <a:t>如果</a:t>
            </a:r>
            <a:r>
              <a:rPr lang="en-US" altLang="zh-CN" dirty="0"/>
              <a:t>recv</a:t>
            </a:r>
            <a:r>
              <a:rPr lang="zh-CN" altLang="en-US" dirty="0"/>
              <a:t>返回</a:t>
            </a:r>
            <a:r>
              <a:rPr lang="en-US" altLang="zh-CN" dirty="0"/>
              <a:t>0</a:t>
            </a:r>
            <a:r>
              <a:rPr lang="zh-CN" altLang="en-US" dirty="0"/>
              <a:t>表示连接被关闭</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933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dirty="0">
                <a:latin typeface="Arial" panose="020B0604020202020204" pitchFamily="34" charset="0"/>
              </a:rPr>
              <a:pPr lvl="0" indent="0" algn="r"/>
              <a:t>89</a:t>
            </a:fld>
            <a:endParaRPr lang="en-US" altLang="zh-CN" dirty="0">
              <a:latin typeface="Arial" panose="020B0604020202020204" pitchFamily="34" charset="0"/>
            </a:endParaRPr>
          </a:p>
        </p:txBody>
      </p:sp>
      <p:sp>
        <p:nvSpPr>
          <p:cNvPr id="99331" name="Rectangle 2"/>
          <p:cNvSpPr>
            <a:spLocks noGrp="1" noRot="1" noChangeAspect="1" noTextEdit="1"/>
          </p:cNvSpPr>
          <p:nvPr>
            <p:ph type="sldImg"/>
          </p:nvPr>
        </p:nvSpPr>
        <p:spPr>
          <a:xfrm>
            <a:off x="381000" y="685800"/>
            <a:ext cx="6096000" cy="3429000"/>
          </a:xfrm>
        </p:spPr>
      </p:sp>
      <p:sp>
        <p:nvSpPr>
          <p:cNvPr id="99332" name="Rectangle 3"/>
          <p:cNvSpPr>
            <a:spLocks noGrp="1"/>
          </p:cNvSpPr>
          <p:nvPr>
            <p:ph type="body"/>
          </p:nvPr>
        </p:nvSpPr>
        <p:spPr/>
        <p:txBody>
          <a:bodyPr wrap="square" lIns="91440" tIns="45720" rIns="91440" bIns="45720" anchor="t"/>
          <a:lstStyle/>
          <a:p>
            <a:pPr lvl="0" eaLnBrk="1" hangingPunct="1"/>
            <a:r>
              <a:rPr lang="zh-CN" altLang="en-US" dirty="0">
                <a:solidFill>
                  <a:srgbClr val="0000FF"/>
                </a:solidFill>
              </a:rPr>
              <a:t>在多进程的情况下，如果有几个子进程共享一个套接字时，如果我们使用</a:t>
            </a:r>
            <a:r>
              <a:rPr lang="en-US" altLang="zh-CN" dirty="0">
                <a:solidFill>
                  <a:srgbClr val="0000FF"/>
                </a:solidFill>
              </a:rPr>
              <a:t>shutdown()</a:t>
            </a:r>
            <a:r>
              <a:rPr lang="zh-CN" altLang="en-US" dirty="0">
                <a:solidFill>
                  <a:srgbClr val="0000FF"/>
                </a:solidFill>
              </a:rPr>
              <a:t>， 那么所有的子进程都不能够操作了，这个时候我们只能够使用</a:t>
            </a:r>
            <a:r>
              <a:rPr lang="en-US" altLang="zh-CN" dirty="0">
                <a:solidFill>
                  <a:srgbClr val="0000FF"/>
                </a:solidFill>
              </a:rPr>
              <a:t>close()</a:t>
            </a:r>
            <a:r>
              <a:rPr lang="zh-CN" altLang="en-US" dirty="0">
                <a:solidFill>
                  <a:srgbClr val="0000FF"/>
                </a:solidFill>
              </a:rPr>
              <a:t>来关闭子进程的套接字描述符。</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048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dirty="0">
                <a:latin typeface="Arial" panose="020B0604020202020204" pitchFamily="34" charset="0"/>
              </a:rPr>
              <a:pPr lvl="0" indent="0" algn="r"/>
              <a:t>6</a:t>
            </a:fld>
            <a:endParaRPr lang="en-US" altLang="zh-CN" dirty="0">
              <a:latin typeface="Arial" panose="020B0604020202020204" pitchFamily="34" charset="0"/>
            </a:endParaRPr>
          </a:p>
        </p:txBody>
      </p:sp>
      <p:sp>
        <p:nvSpPr>
          <p:cNvPr id="20483" name="Rectangle 2"/>
          <p:cNvSpPr>
            <a:spLocks noGrp="1" noRot="1" noChangeAspect="1" noTextEdit="1"/>
          </p:cNvSpPr>
          <p:nvPr>
            <p:ph type="sldImg"/>
          </p:nvPr>
        </p:nvSpPr>
        <p:spPr>
          <a:xfrm>
            <a:off x="381000" y="685800"/>
            <a:ext cx="6096000" cy="3429000"/>
          </a:xfrm>
        </p:spPr>
      </p:sp>
      <p:sp>
        <p:nvSpPr>
          <p:cNvPr id="20484" name="Rectangle 3"/>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734446D-4530-4976-B812-6DA907D6B2DE}"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5632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dirty="0">
                <a:latin typeface="Arial" panose="020B0604020202020204" pitchFamily="34" charset="0"/>
              </a:rPr>
              <a:pPr lvl="0" indent="0" algn="r"/>
              <a:t>25</a:t>
            </a:fld>
            <a:endParaRPr lang="en-US" altLang="zh-CN" dirty="0">
              <a:latin typeface="Arial" panose="020B0604020202020204" pitchFamily="34" charset="0"/>
            </a:endParaRPr>
          </a:p>
        </p:txBody>
      </p:sp>
      <p:sp>
        <p:nvSpPr>
          <p:cNvPr id="56323" name="Rectangle 2"/>
          <p:cNvSpPr>
            <a:spLocks noGrp="1" noRot="1" noChangeAspect="1" noTextEdit="1"/>
          </p:cNvSpPr>
          <p:nvPr>
            <p:ph type="sldImg"/>
          </p:nvPr>
        </p:nvSpPr>
        <p:spPr>
          <a:xfrm>
            <a:off x="381000" y="685800"/>
            <a:ext cx="6096000" cy="3429000"/>
          </a:xfrm>
        </p:spPr>
      </p:sp>
      <p:sp>
        <p:nvSpPr>
          <p:cNvPr id="56324" name="Rectangle 3"/>
          <p:cNvSpPr>
            <a:spLocks noGrp="1"/>
          </p:cNvSpPr>
          <p:nvPr>
            <p:ph type="body"/>
          </p:nvPr>
        </p:nvSpPr>
        <p:spPr/>
        <p:txBody>
          <a:bodyPr wrap="square" lIns="91440" tIns="45720" rIns="91440" bIns="45720" anchor="t"/>
          <a:lstStyle/>
          <a:p>
            <a:pPr lvl="0" eaLnBrk="1" hangingPunct="1"/>
            <a:r>
              <a:rPr lang="en-US" altLang="zh-CN" dirty="0"/>
              <a:t>1. </a:t>
            </a:r>
            <a:r>
              <a:rPr lang="zh-CN" altLang="en-US" dirty="0"/>
              <a:t>特殊的</a:t>
            </a:r>
            <a:r>
              <a:rPr lang="en-US" altLang="zh-CN" dirty="0"/>
              <a:t>IP</a:t>
            </a:r>
            <a:r>
              <a:rPr lang="zh-CN" altLang="en-US" dirty="0"/>
              <a:t>地址：广播地址、多播地址</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66914"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dirty="0">
                <a:latin typeface="Arial" panose="020B0604020202020204" pitchFamily="34" charset="0"/>
              </a:rPr>
              <a:pPr lvl="0" indent="0" algn="r"/>
              <a:t>28</a:t>
            </a:fld>
            <a:endParaRPr lang="en-US" altLang="zh-CN" dirty="0">
              <a:latin typeface="Arial" panose="020B0604020202020204" pitchFamily="34" charset="0"/>
            </a:endParaRPr>
          </a:p>
        </p:txBody>
      </p:sp>
      <p:sp>
        <p:nvSpPr>
          <p:cNvPr id="166915" name="Rectangle 2"/>
          <p:cNvSpPr>
            <a:spLocks noGrp="1" noRot="1" noChangeAspect="1" noTextEdit="1"/>
          </p:cNvSpPr>
          <p:nvPr>
            <p:ph type="sldImg"/>
          </p:nvPr>
        </p:nvSpPr>
        <p:spPr>
          <a:xfrm>
            <a:off x="381000" y="685800"/>
            <a:ext cx="6096000" cy="3429000"/>
          </a:xfrm>
        </p:spPr>
      </p:sp>
      <p:sp>
        <p:nvSpPr>
          <p:cNvPr id="166916" name="Rectangle 3"/>
          <p:cNvSpPr>
            <a:spLocks noGrp="1"/>
          </p:cNvSpPr>
          <p:nvPr>
            <p:ph type="body"/>
          </p:nvPr>
        </p:nvSpPr>
        <p:spPr/>
        <p:txBody>
          <a:bodyPr wrap="square" lIns="91440" tIns="45720" rIns="91440" bIns="45720" anchor="t"/>
          <a:lstStyle/>
          <a:p>
            <a:pPr lvl="0" eaLnBrk="1" hangingPunct="1"/>
            <a:r>
              <a:rPr lang="en-US" altLang="zh-CN" dirty="0"/>
              <a:t>1.  A</a:t>
            </a:r>
            <a:r>
              <a:rPr lang="zh-CN" altLang="en-US" dirty="0"/>
              <a:t>类中的私有地址和保留地址：</a:t>
            </a:r>
          </a:p>
          <a:p>
            <a:pPr lvl="0" eaLnBrk="1" hangingPunct="1"/>
            <a:r>
              <a:rPr lang="en-US" altLang="zh-CN" dirty="0"/>
              <a:t>10.0.0.0 – 10.255.255.255 </a:t>
            </a:r>
            <a:r>
              <a:rPr lang="zh-CN" altLang="en-US" dirty="0"/>
              <a:t>是私有地址，仅用于局域网</a:t>
            </a:r>
          </a:p>
          <a:p>
            <a:pPr lvl="0" eaLnBrk="1" hangingPunct="1"/>
            <a:r>
              <a:rPr lang="en-US" altLang="zh-CN" dirty="0"/>
              <a:t>127.0.0.0 – 127.255.255.255 </a:t>
            </a:r>
            <a:r>
              <a:rPr lang="zh-CN" altLang="en-US" dirty="0"/>
              <a:t>是保留地址，用于循环测试用</a:t>
            </a:r>
          </a:p>
          <a:p>
            <a:pPr lvl="0" eaLnBrk="1" hangingPunct="1"/>
            <a:r>
              <a:rPr lang="en-US" altLang="zh-CN" dirty="0"/>
              <a:t>0.0.0.0 – 0.255.255.255 </a:t>
            </a:r>
            <a:r>
              <a:rPr lang="zh-CN" altLang="en-US" dirty="0"/>
              <a:t>也是保留地址，用所表示所有的</a:t>
            </a:r>
            <a:r>
              <a:rPr lang="en-US" altLang="zh-CN" dirty="0"/>
              <a:t>IP</a:t>
            </a:r>
            <a:r>
              <a:rPr lang="zh-CN" altLang="en-US" dirty="0"/>
              <a:t>地址</a:t>
            </a:r>
          </a:p>
          <a:p>
            <a:pPr lvl="0" eaLnBrk="1" hangingPunct="1"/>
            <a:r>
              <a:rPr lang="en-US" altLang="zh-CN" dirty="0"/>
              <a:t>2. D</a:t>
            </a:r>
            <a:r>
              <a:rPr lang="zh-CN" altLang="en-US" dirty="0"/>
              <a:t>类地址中</a:t>
            </a:r>
            <a:r>
              <a:rPr lang="en-US" altLang="zh-CN" dirty="0"/>
              <a:t>224.0.0.0 – 224.0.0.25</a:t>
            </a:r>
            <a:r>
              <a:rPr lang="zh-CN" altLang="en-US" dirty="0"/>
              <a:t>5是被保留的地址</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3970"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dirty="0">
                <a:latin typeface="Arial" panose="020B0604020202020204" pitchFamily="34" charset="0"/>
              </a:rPr>
              <a:pPr lvl="0" indent="0" algn="r"/>
              <a:t>78</a:t>
            </a:fld>
            <a:endParaRPr lang="en-US" altLang="zh-CN" dirty="0">
              <a:latin typeface="Arial" panose="020B0604020202020204" pitchFamily="34" charset="0"/>
            </a:endParaRPr>
          </a:p>
        </p:txBody>
      </p:sp>
      <p:sp>
        <p:nvSpPr>
          <p:cNvPr id="83971" name="Rectangle 2"/>
          <p:cNvSpPr>
            <a:spLocks noGrp="1" noRot="1" noChangeAspect="1" noTextEdit="1"/>
          </p:cNvSpPr>
          <p:nvPr>
            <p:ph type="sldImg"/>
          </p:nvPr>
        </p:nvSpPr>
        <p:spPr>
          <a:xfrm>
            <a:off x="381000" y="685800"/>
            <a:ext cx="6096000" cy="3429000"/>
          </a:xfrm>
        </p:spPr>
      </p:sp>
      <p:sp>
        <p:nvSpPr>
          <p:cNvPr id="83972" name="Rectangle 3"/>
          <p:cNvSpPr>
            <a:spLocks noGrp="1"/>
          </p:cNvSpPr>
          <p:nvPr>
            <p:ph type="body"/>
          </p:nvPr>
        </p:nvSpPr>
        <p:spPr/>
        <p:txBody>
          <a:bodyPr wrap="square" lIns="91440" tIns="45720" rIns="91440" bIns="45720" anchor="t"/>
          <a:lstStyle/>
          <a:p>
            <a:pPr lvl="0" eaLnBrk="1" hangingPunct="1"/>
            <a:r>
              <a:rPr lang="en-US" altLang="zh-CN" dirty="0"/>
              <a:t>1.</a:t>
            </a:r>
            <a:r>
              <a:rPr lang="zh-CN" altLang="en-US" dirty="0"/>
              <a:t>假设</a:t>
            </a:r>
            <a:r>
              <a:rPr lang="en-US" altLang="zh-CN" dirty="0"/>
              <a:t>backlog</a:t>
            </a:r>
            <a:r>
              <a:rPr lang="zh-CN" altLang="en-US" dirty="0"/>
              <a:t>参数为</a:t>
            </a:r>
            <a:r>
              <a:rPr lang="en-US" altLang="zh-CN" dirty="0"/>
              <a:t>2</a:t>
            </a:r>
            <a:r>
              <a:rPr lang="zh-CN" altLang="en-US" dirty="0"/>
              <a:t>，如果三个客户机同时发出请求，那么头两个会被放在等待处理的队列中，以便服务器程序依次为它们提供服务，而第三个连接的客户则会被拒绝连接。</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7042" name="Rectangle 7"/>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en-US" altLang="zh-CN" dirty="0">
                <a:latin typeface="Arial" panose="020B0604020202020204" pitchFamily="34" charset="0"/>
              </a:rPr>
              <a:pPr lvl="0" indent="0" algn="r"/>
              <a:t>80</a:t>
            </a:fld>
            <a:endParaRPr lang="en-US" altLang="zh-CN" dirty="0">
              <a:latin typeface="Arial" panose="020B0604020202020204" pitchFamily="34" charset="0"/>
            </a:endParaRPr>
          </a:p>
        </p:txBody>
      </p:sp>
      <p:sp>
        <p:nvSpPr>
          <p:cNvPr id="87043" name="Rectangle 2"/>
          <p:cNvSpPr>
            <a:spLocks noGrp="1" noRot="1" noChangeAspect="1" noTextEdit="1"/>
          </p:cNvSpPr>
          <p:nvPr>
            <p:ph type="sldImg"/>
          </p:nvPr>
        </p:nvSpPr>
        <p:spPr>
          <a:xfrm>
            <a:off x="381000" y="685800"/>
            <a:ext cx="6096000" cy="3429000"/>
          </a:xfrm>
        </p:spPr>
      </p:sp>
      <p:sp>
        <p:nvSpPr>
          <p:cNvPr id="87044" name="Rectangle 3"/>
          <p:cNvSpPr>
            <a:spLocks noGrp="1"/>
          </p:cNvSpPr>
          <p:nvPr>
            <p:ph type="body"/>
          </p:nvPr>
        </p:nvSpPr>
        <p:spPr/>
        <p:txBody>
          <a:bodyPr wrap="square" lIns="91440" tIns="45720" rIns="91440" bIns="45720" anchor="t"/>
          <a:lstStyle/>
          <a:p>
            <a:pPr lvl="0" eaLnBrk="1" hangingPunct="1"/>
            <a:r>
              <a:rPr lang="zh-CN" altLang="en-US" dirty="0"/>
              <a:t>返回一个新的已连接的</a:t>
            </a:r>
            <a:r>
              <a:rPr lang="en-US" altLang="zh-CN" dirty="0"/>
              <a:t>s</a:t>
            </a:r>
            <a:r>
              <a:rPr lang="zh-CN" altLang="en-US" dirty="0"/>
              <a:t>ocket，使用这个</a:t>
            </a:r>
            <a:r>
              <a:rPr lang="en-US" altLang="zh-CN" dirty="0"/>
              <a:t>socket</a:t>
            </a:r>
            <a:r>
              <a:rPr lang="zh-CN" altLang="en-US" dirty="0"/>
              <a:t>可以和客户进行通信。而原来的监听</a:t>
            </a:r>
            <a:r>
              <a:rPr lang="en-US" altLang="zh-CN" dirty="0"/>
              <a:t>socket</a:t>
            </a:r>
            <a:r>
              <a:rPr lang="zh-CN" altLang="en-US" dirty="0"/>
              <a:t>仍然可以接受其他客户的连接</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Rectangle 11"/>
          <p:cNvSpPr>
            <a:spLocks noChangeArrowheads="1"/>
          </p:cNvSpPr>
          <p:nvPr/>
        </p:nvSpPr>
        <p:spPr bwMode="auto">
          <a:xfrm>
            <a:off x="1371600" y="3829050"/>
            <a:ext cx="6400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zh-CN"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Title 1"/>
          <p:cNvSpPr>
            <a:spLocks noGrp="1"/>
          </p:cNvSpPr>
          <p:nvPr>
            <p:ph type="ctrTitle"/>
          </p:nvPr>
        </p:nvSpPr>
        <p:spPr>
          <a:xfrm>
            <a:off x="1143000" y="841772"/>
            <a:ext cx="6858000" cy="1790700"/>
          </a:xfrm>
        </p:spPr>
        <p:txBody>
          <a:bodyPr anchor="b"/>
          <a:lstStyle>
            <a:lvl1pPr algn="ctr">
              <a:defRPr sz="4500"/>
            </a:lvl1pPr>
          </a:lstStyle>
          <a:p>
            <a:pPr fontAlgn="auto"/>
            <a:r>
              <a:rPr lang="zh-CN" altLang="en-US" strike="noStrike" noProof="1" smtClean="0"/>
              <a:t>单击此处编辑母版标题样式</a:t>
            </a:r>
            <a:endParaRPr lang="en-US" strike="noStrike" noProof="1"/>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smtClean="0"/>
              <a:t>单击此处编辑母版副标题样式</a:t>
            </a:r>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en-US" strike="noStrike" noProof="1"/>
          </a:p>
        </p:txBody>
      </p:sp>
      <p:sp>
        <p:nvSpPr>
          <p:cNvPr id="4" name="日期占位符 3"/>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5" name="页脚占位符 4"/>
          <p:cNvSpPr>
            <a:spLocks noGrp="1"/>
          </p:cNvSpPr>
          <p:nvPr>
            <p:ph type="ftr" sz="quarter" idx="11"/>
          </p:nvPr>
        </p:nvSpPr>
        <p:spPr>
          <a:xfrm>
            <a:off x="3028950" y="4767263"/>
            <a:ext cx="3086100" cy="274638"/>
          </a:xfrm>
        </p:spPr>
        <p:txBody>
          <a:bodyPr/>
          <a:lstStyle/>
          <a:p>
            <a:endParaRPr lang="zh-CN" altLang="en-US"/>
          </a:p>
        </p:txBody>
      </p:sp>
      <p:sp>
        <p:nvSpPr>
          <p:cNvPr id="6" name="灯片编号占位符 5"/>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pPr fontAlgn="auto"/>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628652" y="273845"/>
            <a:ext cx="5800725" cy="4358879"/>
          </a:xfrm>
        </p:spPr>
        <p:txBody>
          <a:bodyPr vert="eaVert"/>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en-US" strike="noStrike" noProof="1"/>
          </a:p>
        </p:txBody>
      </p:sp>
      <p:sp>
        <p:nvSpPr>
          <p:cNvPr id="4" name="日期占位符 3"/>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5" name="页脚占位符 4"/>
          <p:cNvSpPr>
            <a:spLocks noGrp="1"/>
          </p:cNvSpPr>
          <p:nvPr>
            <p:ph type="ftr" sz="quarter" idx="11"/>
          </p:nvPr>
        </p:nvSpPr>
        <p:spPr>
          <a:xfrm>
            <a:off x="3028950" y="4767263"/>
            <a:ext cx="3086100" cy="274638"/>
          </a:xfrm>
        </p:spPr>
        <p:txBody>
          <a:bodyPr/>
          <a:lstStyle/>
          <a:p>
            <a:endParaRPr lang="zh-CN" altLang="en-US"/>
          </a:p>
        </p:txBody>
      </p:sp>
      <p:sp>
        <p:nvSpPr>
          <p:cNvPr id="6" name="灯片编号占位符 5"/>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90872" y="411510"/>
            <a:ext cx="5997352" cy="432048"/>
          </a:xfrm>
        </p:spPr>
        <p:txBody>
          <a:bodyPr/>
          <a:lstStyle>
            <a:lvl1pPr>
              <a:defRPr lang="zh-CN" altLang="en-US" dirty="0"/>
            </a:lvl1pPr>
          </a:lstStyle>
          <a:p>
            <a:pPr lvl="0" fontAlgn="auto"/>
            <a:r>
              <a:rPr lang="zh-CN" altLang="en-US" strike="noStrike" noProof="1" smtClean="0"/>
              <a:t>单击此处编辑母版标题样式</a:t>
            </a:r>
            <a:endParaRPr lang="zh-CN" altLang="en-US" strike="noStrike" noProof="1"/>
          </a:p>
        </p:txBody>
      </p:sp>
      <p:sp>
        <p:nvSpPr>
          <p:cNvPr id="7" name="文本占位符 6"/>
          <p:cNvSpPr>
            <a:spLocks noGrp="1"/>
          </p:cNvSpPr>
          <p:nvPr>
            <p:ph type="body" sz="quarter" idx="10"/>
          </p:nvPr>
        </p:nvSpPr>
        <p:spPr>
          <a:xfrm>
            <a:off x="590400" y="915566"/>
            <a:ext cx="8014048" cy="3672408"/>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zh-CN" altLang="en-US" strike="noStrike" noProof="1"/>
          </a:p>
        </p:txBody>
      </p:sp>
      <p:sp>
        <p:nvSpPr>
          <p:cNvPr id="4" name="页脚占位符 3"/>
          <p:cNvSpPr>
            <a:spLocks noGrp="1"/>
          </p:cNvSpPr>
          <p:nvPr>
            <p:ph type="ftr" sz="quarter" idx="12"/>
          </p:nvPr>
        </p:nvSpPr>
        <p:spPr>
          <a:xfrm>
            <a:off x="3028950" y="4767263"/>
            <a:ext cx="3086100" cy="274638"/>
          </a:xfrm>
        </p:spPr>
        <p:txBody>
          <a:bodyPr/>
          <a:lstStyle/>
          <a:p>
            <a:endParaRPr lang="zh-CN" altLang="en-US"/>
          </a:p>
        </p:txBody>
      </p:sp>
      <p:sp>
        <p:nvSpPr>
          <p:cNvPr id="5" name="灯片编号占位符 4"/>
          <p:cNvSpPr>
            <a:spLocks noGrp="1"/>
          </p:cNvSpPr>
          <p:nvPr>
            <p:ph type="sldNum" sz="quarter" idx="13"/>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尾页">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3" name="页脚占位符 2"/>
          <p:cNvSpPr>
            <a:spLocks noGrp="1"/>
          </p:cNvSpPr>
          <p:nvPr>
            <p:ph type="ftr" sz="quarter" idx="11"/>
          </p:nvPr>
        </p:nvSpPr>
        <p:spPr>
          <a:xfrm>
            <a:off x="3028950" y="4767263"/>
            <a:ext cx="3086100" cy="274638"/>
          </a:xfrm>
        </p:spPr>
        <p:txBody>
          <a:bodyPr/>
          <a:lstStyle/>
          <a:p>
            <a:endParaRPr lang="zh-CN" altLang="en-US"/>
          </a:p>
        </p:txBody>
      </p:sp>
      <p:sp>
        <p:nvSpPr>
          <p:cNvPr id="4" name="灯片编号占位符 3"/>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en-US" strike="noStrike" noProof="1"/>
          </a:p>
        </p:txBody>
      </p:sp>
      <p:sp>
        <p:nvSpPr>
          <p:cNvPr id="4" name="日期占位符 3"/>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5" name="页脚占位符 4"/>
          <p:cNvSpPr>
            <a:spLocks noGrp="1"/>
          </p:cNvSpPr>
          <p:nvPr>
            <p:ph type="ftr" sz="quarter" idx="11"/>
          </p:nvPr>
        </p:nvSpPr>
        <p:spPr>
          <a:xfrm>
            <a:off x="3028950" y="4767263"/>
            <a:ext cx="3086100" cy="274638"/>
          </a:xfrm>
        </p:spPr>
        <p:txBody>
          <a:bodyPr/>
          <a:lstStyle/>
          <a:p>
            <a:endParaRPr lang="zh-CN" altLang="en-US"/>
          </a:p>
        </p:txBody>
      </p:sp>
      <p:sp>
        <p:nvSpPr>
          <p:cNvPr id="6" name="灯片编号占位符 5"/>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pPr fontAlgn="auto"/>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smtClean="0"/>
              <a:t>单击此处编辑母版文本样式</a:t>
            </a:r>
          </a:p>
        </p:txBody>
      </p:sp>
      <p:sp>
        <p:nvSpPr>
          <p:cNvPr id="4" name="日期占位符 3"/>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5" name="页脚占位符 4"/>
          <p:cNvSpPr>
            <a:spLocks noGrp="1"/>
          </p:cNvSpPr>
          <p:nvPr>
            <p:ph type="ftr" sz="quarter" idx="11"/>
          </p:nvPr>
        </p:nvSpPr>
        <p:spPr>
          <a:xfrm>
            <a:off x="3028950" y="4767263"/>
            <a:ext cx="3086100" cy="274638"/>
          </a:xfrm>
        </p:spPr>
        <p:txBody>
          <a:bodyPr/>
          <a:lstStyle/>
          <a:p>
            <a:endParaRPr lang="zh-CN" altLang="en-US"/>
          </a:p>
        </p:txBody>
      </p:sp>
      <p:sp>
        <p:nvSpPr>
          <p:cNvPr id="6" name="灯片编号占位符 5"/>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a:p>
        </p:txBody>
      </p:sp>
      <p:sp>
        <p:nvSpPr>
          <p:cNvPr id="3" name="Content Placeholder 2"/>
          <p:cNvSpPr>
            <a:spLocks noGrp="1"/>
          </p:cNvSpPr>
          <p:nvPr>
            <p:ph sz="half" idx="1"/>
          </p:nvPr>
        </p:nvSpPr>
        <p:spPr>
          <a:xfrm>
            <a:off x="628650" y="1369219"/>
            <a:ext cx="3886200" cy="3263504"/>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en-US" strike="noStrike" noProof="1"/>
          </a:p>
        </p:txBody>
      </p:sp>
      <p:sp>
        <p:nvSpPr>
          <p:cNvPr id="4" name="Content Placeholder 3"/>
          <p:cNvSpPr>
            <a:spLocks noGrp="1"/>
          </p:cNvSpPr>
          <p:nvPr>
            <p:ph sz="half" idx="2"/>
          </p:nvPr>
        </p:nvSpPr>
        <p:spPr>
          <a:xfrm>
            <a:off x="4629150" y="1369219"/>
            <a:ext cx="3886200" cy="3263504"/>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en-US" strike="noStrike" noProof="1"/>
          </a:p>
        </p:txBody>
      </p:sp>
      <p:sp>
        <p:nvSpPr>
          <p:cNvPr id="5" name="日期占位符 4"/>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6" name="页脚占位符 5"/>
          <p:cNvSpPr>
            <a:spLocks noGrp="1"/>
          </p:cNvSpPr>
          <p:nvPr>
            <p:ph type="ftr" sz="quarter" idx="11"/>
          </p:nvPr>
        </p:nvSpPr>
        <p:spPr>
          <a:xfrm>
            <a:off x="3028950" y="4767263"/>
            <a:ext cx="3086100" cy="274638"/>
          </a:xfrm>
        </p:spPr>
        <p:txBody>
          <a:bodyPr/>
          <a:lstStyle/>
          <a:p>
            <a:endParaRPr lang="zh-CN" altLang="en-US"/>
          </a:p>
        </p:txBody>
      </p:sp>
      <p:sp>
        <p:nvSpPr>
          <p:cNvPr id="7" name="灯片编号占位符 6"/>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pPr fontAlgn="auto"/>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en-US" strike="noStrike" noProof="1"/>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t>单击此处编辑母版文本样式</a:t>
            </a:r>
          </a:p>
        </p:txBody>
      </p:sp>
      <p:sp>
        <p:nvSpPr>
          <p:cNvPr id="6" name="Content Placeholder 5"/>
          <p:cNvSpPr>
            <a:spLocks noGrp="1"/>
          </p:cNvSpPr>
          <p:nvPr>
            <p:ph sz="quarter" idx="4"/>
          </p:nvPr>
        </p:nvSpPr>
        <p:spPr>
          <a:xfrm>
            <a:off x="4629152" y="1878806"/>
            <a:ext cx="3887391" cy="2763441"/>
          </a:xfrm>
        </p:spPr>
        <p:txBody>
          <a:body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en-US" strike="noStrike" noProof="1"/>
          </a:p>
        </p:txBody>
      </p:sp>
      <p:sp>
        <p:nvSpPr>
          <p:cNvPr id="7" name="日期占位符 6"/>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8" name="页脚占位符 7"/>
          <p:cNvSpPr>
            <a:spLocks noGrp="1"/>
          </p:cNvSpPr>
          <p:nvPr>
            <p:ph type="ftr" sz="quarter" idx="11"/>
          </p:nvPr>
        </p:nvSpPr>
        <p:spPr>
          <a:xfrm>
            <a:off x="3028950" y="4767263"/>
            <a:ext cx="3086100" cy="274638"/>
          </a:xfrm>
        </p:spPr>
        <p:txBody>
          <a:bodyPr/>
          <a:lstStyle/>
          <a:p>
            <a:endParaRPr lang="zh-CN" altLang="en-US"/>
          </a:p>
        </p:txBody>
      </p:sp>
      <p:sp>
        <p:nvSpPr>
          <p:cNvPr id="9" name="灯片编号占位符 8"/>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a:p>
        </p:txBody>
      </p:sp>
      <p:sp>
        <p:nvSpPr>
          <p:cNvPr id="3" name="日期占位符 2"/>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4" name="页脚占位符 3"/>
          <p:cNvSpPr>
            <a:spLocks noGrp="1"/>
          </p:cNvSpPr>
          <p:nvPr>
            <p:ph type="ftr" sz="quarter" idx="11"/>
          </p:nvPr>
        </p:nvSpPr>
        <p:spPr>
          <a:xfrm>
            <a:off x="3028950" y="4767263"/>
            <a:ext cx="3086100" cy="274638"/>
          </a:xfrm>
        </p:spPr>
        <p:txBody>
          <a:bodyPr/>
          <a:lstStyle/>
          <a:p>
            <a:endParaRPr lang="zh-CN" altLang="en-US"/>
          </a:p>
        </p:txBody>
      </p:sp>
      <p:sp>
        <p:nvSpPr>
          <p:cNvPr id="5" name="灯片编号占位符 4"/>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3" name="页脚占位符 2"/>
          <p:cNvSpPr>
            <a:spLocks noGrp="1"/>
          </p:cNvSpPr>
          <p:nvPr>
            <p:ph type="ftr" sz="quarter" idx="11"/>
          </p:nvPr>
        </p:nvSpPr>
        <p:spPr>
          <a:xfrm>
            <a:off x="3028950" y="4767263"/>
            <a:ext cx="3086100" cy="274638"/>
          </a:xfrm>
        </p:spPr>
        <p:txBody>
          <a:bodyPr/>
          <a:lstStyle/>
          <a:p>
            <a:endParaRPr lang="zh-CN" altLang="en-US"/>
          </a:p>
        </p:txBody>
      </p:sp>
      <p:sp>
        <p:nvSpPr>
          <p:cNvPr id="4" name="灯片编号占位符 3"/>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auto"/>
            <a:r>
              <a:rPr lang="zh-CN" altLang="en-US" strike="noStrike" noProof="1" smtClean="0"/>
              <a:t>单击此处编辑母版文本样式</a:t>
            </a:r>
          </a:p>
          <a:p>
            <a:pPr lvl="1" fontAlgn="auto"/>
            <a:r>
              <a:rPr lang="zh-CN" altLang="en-US" strike="noStrike" noProof="1" smtClean="0"/>
              <a:t>第二级</a:t>
            </a:r>
          </a:p>
          <a:p>
            <a:pPr lvl="2" fontAlgn="auto"/>
            <a:r>
              <a:rPr lang="zh-CN" altLang="en-US" strike="noStrike" noProof="1" smtClean="0"/>
              <a:t>第三级</a:t>
            </a:r>
          </a:p>
          <a:p>
            <a:pPr lvl="3" fontAlgn="auto"/>
            <a:r>
              <a:rPr lang="zh-CN" altLang="en-US" strike="noStrike" noProof="1" smtClean="0"/>
              <a:t>第四级</a:t>
            </a:r>
          </a:p>
          <a:p>
            <a:pPr lvl="4" fontAlgn="auto"/>
            <a:r>
              <a:rPr lang="zh-CN" altLang="en-US" strike="noStrike" noProof="1" smtClean="0"/>
              <a:t>第五级</a:t>
            </a:r>
            <a:endParaRPr lang="en-US" strike="noStrike" noProof="1"/>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smtClean="0"/>
              <a:t>单击此处编辑母版文本样式</a:t>
            </a:r>
          </a:p>
        </p:txBody>
      </p:sp>
      <p:sp>
        <p:nvSpPr>
          <p:cNvPr id="5" name="日期占位符 4"/>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6" name="页脚占位符 5"/>
          <p:cNvSpPr>
            <a:spLocks noGrp="1"/>
          </p:cNvSpPr>
          <p:nvPr>
            <p:ph type="ftr" sz="quarter" idx="11"/>
          </p:nvPr>
        </p:nvSpPr>
        <p:spPr>
          <a:xfrm>
            <a:off x="3028950" y="4767263"/>
            <a:ext cx="3086100" cy="274638"/>
          </a:xfrm>
        </p:spPr>
        <p:txBody>
          <a:bodyPr/>
          <a:lstStyle/>
          <a:p>
            <a:endParaRPr lang="zh-CN" altLang="en-US"/>
          </a:p>
        </p:txBody>
      </p:sp>
      <p:sp>
        <p:nvSpPr>
          <p:cNvPr id="7" name="灯片编号占位符 6"/>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smtClean="0"/>
              <a:t>单击此处编辑母版标题样式</a:t>
            </a:r>
            <a:endParaRPr lang="en-US" strike="noStrike" noProof="1"/>
          </a:p>
        </p:txBody>
      </p:sp>
      <p:sp>
        <p:nvSpPr>
          <p:cNvPr id="3" name="Picture Placeholder 2"/>
          <p:cNvSpPr>
            <a:spLocks noGrp="1" noChangeAspect="1"/>
          </p:cNvSpPr>
          <p:nvPr>
            <p:ph type="pic" idx="1"/>
          </p:nvPr>
        </p:nvSpPr>
        <p:spPr>
          <a:xfrm>
            <a:off x="3887391" y="740570"/>
            <a:ext cx="4629150" cy="3655219"/>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smtClean="0"/>
              <a:t>单击此处编辑母版文本样式</a:t>
            </a:r>
          </a:p>
        </p:txBody>
      </p:sp>
      <p:sp>
        <p:nvSpPr>
          <p:cNvPr id="5" name="日期占位符 4"/>
          <p:cNvSpPr>
            <a:spLocks noGrp="1"/>
          </p:cNvSpPr>
          <p:nvPr>
            <p:ph type="dt" sz="half" idx="10"/>
          </p:nvPr>
        </p:nvSpPr>
        <p:spPr>
          <a:xfrm>
            <a:off x="628650" y="4767263"/>
            <a:ext cx="2057400" cy="274638"/>
          </a:xfrm>
        </p:spPr>
        <p:txBody>
          <a:bodyPr/>
          <a:lstStyle/>
          <a:p>
            <a:fld id="{E15E1F51-7A21-4259-93EE-0C0C12A71692}" type="datetimeFigureOut">
              <a:rPr lang="zh-CN" altLang="en-US" smtClean="0"/>
              <a:pPr/>
              <a:t>2019/4/30</a:t>
            </a:fld>
            <a:endParaRPr lang="zh-CN" altLang="en-US"/>
          </a:p>
        </p:txBody>
      </p:sp>
      <p:sp>
        <p:nvSpPr>
          <p:cNvPr id="6" name="页脚占位符 5"/>
          <p:cNvSpPr>
            <a:spLocks noGrp="1"/>
          </p:cNvSpPr>
          <p:nvPr>
            <p:ph type="ftr" sz="quarter" idx="11"/>
          </p:nvPr>
        </p:nvSpPr>
        <p:spPr>
          <a:xfrm>
            <a:off x="3028950" y="4767263"/>
            <a:ext cx="3086100" cy="274638"/>
          </a:xfrm>
        </p:spPr>
        <p:txBody>
          <a:bodyPr/>
          <a:lstStyle/>
          <a:p>
            <a:endParaRPr lang="zh-CN" altLang="en-US"/>
          </a:p>
        </p:txBody>
      </p:sp>
      <p:sp>
        <p:nvSpPr>
          <p:cNvPr id="7" name="灯片编号占位符 6"/>
          <p:cNvSpPr>
            <a:spLocks noGrp="1"/>
          </p:cNvSpPr>
          <p:nvPr>
            <p:ph type="sldNum" sz="quarter" idx="12"/>
          </p:nvPr>
        </p:nvSpPr>
        <p:spPr>
          <a:xfrm>
            <a:off x="6457950" y="4767263"/>
            <a:ext cx="2057400" cy="274638"/>
          </a:xfrm>
        </p:spPr>
        <p:txBody>
          <a:bodyPr/>
          <a:lstStyle/>
          <a:p>
            <a:fld id="{AE995BD8-B615-446F-A6B0-E91A3F1B65D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63739"/>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9"/>
            <a:ext cx="7886700" cy="99377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3" name="Text Placeholder 2"/>
          <p:cNvSpPr>
            <a:spLocks noGrp="1"/>
          </p:cNvSpPr>
          <p:nvPr>
            <p:ph type="body" idx="1"/>
          </p:nvPr>
        </p:nvSpPr>
        <p:spPr>
          <a:xfrm>
            <a:off x="628650" y="1370014"/>
            <a:ext cx="7886700" cy="3262313"/>
          </a:xfrm>
          <a:prstGeom prst="rect">
            <a:avLst/>
          </a:prstGeom>
        </p:spPr>
        <p:txBody>
          <a:bodyPr vert="horz" lIns="91440" tIns="45720" rIns="91440" bIns="45720" rtlCol="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en-US" strike="noStrike" noProof="1"/>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4"/>
          <p:cNvSpPr txBox="1"/>
          <p:nvPr/>
        </p:nvSpPr>
        <p:spPr>
          <a:xfrm>
            <a:off x="846140" y="2641600"/>
            <a:ext cx="5464175" cy="600164"/>
          </a:xfrm>
          <a:prstGeom prst="rect">
            <a:avLst/>
          </a:prstGeom>
          <a:noFill/>
          <a:ln w="9525">
            <a:noFill/>
          </a:ln>
        </p:spPr>
        <p:txBody>
          <a:bodyPr anchor="t">
            <a:spAutoFit/>
          </a:bodyPr>
          <a:lstStyle/>
          <a:p>
            <a:r>
              <a:rPr lang="zh-CN" altLang="en-US" sz="3300">
                <a:solidFill>
                  <a:srgbClr val="FFFF00"/>
                </a:solidFill>
                <a:latin typeface="微软雅黑" panose="020B0503020204020204" pitchFamily="34" charset="-122"/>
                <a:ea typeface="微软雅黑" panose="020B0503020204020204" pitchFamily="34" charset="-122"/>
              </a:rPr>
              <a:t>网络</a:t>
            </a:r>
            <a:r>
              <a:rPr lang="zh-CN" altLang="en-US" sz="3300" smtClean="0">
                <a:solidFill>
                  <a:srgbClr val="FFFF00"/>
                </a:solidFill>
                <a:latin typeface="微软雅黑" panose="020B0503020204020204" pitchFamily="34" charset="-122"/>
                <a:ea typeface="微软雅黑" panose="020B0503020204020204" pitchFamily="34" charset="-122"/>
              </a:rPr>
              <a:t>编程</a:t>
            </a:r>
            <a:endParaRPr lang="zh-CN" altLang="en-US" sz="3300" dirty="0">
              <a:solidFill>
                <a:srgbClr val="FFFF00"/>
              </a:solidFill>
              <a:latin typeface="微软雅黑" panose="020B0503020204020204" pitchFamily="34" charset="-122"/>
              <a:ea typeface="微软雅黑" panose="020B0503020204020204" pitchFamily="34" charset="-122"/>
            </a:endParaRPr>
          </a:p>
        </p:txBody>
      </p:sp>
      <p:sp>
        <p:nvSpPr>
          <p:cNvPr id="16386" name="文本框 8"/>
          <p:cNvSpPr txBox="1"/>
          <p:nvPr/>
        </p:nvSpPr>
        <p:spPr>
          <a:xfrm>
            <a:off x="846140" y="4022724"/>
            <a:ext cx="4948237" cy="415498"/>
          </a:xfrm>
          <a:prstGeom prst="rect">
            <a:avLst/>
          </a:prstGeom>
          <a:noFill/>
          <a:ln w="9525">
            <a:noFill/>
          </a:ln>
        </p:spPr>
        <p:txBody>
          <a:bodyPr anchor="t">
            <a:spAutoFit/>
          </a:bodyPr>
          <a:lstStyle/>
          <a:p>
            <a:r>
              <a:rPr lang="zh-CN" altLang="en-US" sz="2100" dirty="0">
                <a:solidFill>
                  <a:srgbClr val="FFFF00"/>
                </a:solidFill>
                <a:latin typeface="微软雅黑" panose="020B0503020204020204" pitchFamily="34" charset="-122"/>
                <a:ea typeface="微软雅黑" panose="020B0503020204020204" pitchFamily="34" charset="-122"/>
              </a:rPr>
              <a:t>创客</a:t>
            </a:r>
            <a:r>
              <a:rPr lang="zh-CN" altLang="en-US" sz="2100">
                <a:solidFill>
                  <a:srgbClr val="FFFF00"/>
                </a:solidFill>
                <a:latin typeface="微软雅黑" panose="020B0503020204020204" pitchFamily="34" charset="-122"/>
                <a:ea typeface="微软雅黑" panose="020B0503020204020204" pitchFamily="34" charset="-122"/>
              </a:rPr>
              <a:t>学院  </a:t>
            </a:r>
            <a:r>
              <a:rPr lang="zh-CN" altLang="en-US" sz="2100" smtClean="0">
                <a:solidFill>
                  <a:srgbClr val="FFFF00"/>
                </a:solidFill>
                <a:latin typeface="微软雅黑" panose="020B0503020204020204" pitchFamily="34" charset="-122"/>
                <a:ea typeface="微软雅黑" panose="020B0503020204020204" pitchFamily="34" charset="-122"/>
              </a:rPr>
              <a:t>吕老师</a:t>
            </a:r>
            <a:endParaRPr lang="zh-CN" altLang="en-US" sz="2100" dirty="0">
              <a:solidFill>
                <a:srgbClr val="FFFF00"/>
              </a:solidFill>
              <a:latin typeface="微软雅黑" panose="020B0503020204020204" pitchFamily="34" charset="-122"/>
              <a:ea typeface="微软雅黑" panose="020B0503020204020204" pitchFamily="34" charset="-122"/>
            </a:endParaRPr>
          </a:p>
        </p:txBody>
      </p:sp>
      <p:sp>
        <p:nvSpPr>
          <p:cNvPr id="7174" name="文本框 1"/>
          <p:cNvSpPr txBox="1"/>
          <p:nvPr/>
        </p:nvSpPr>
        <p:spPr>
          <a:xfrm>
            <a:off x="838200" y="1500188"/>
            <a:ext cx="6464300" cy="854080"/>
          </a:xfrm>
          <a:prstGeom prst="rect">
            <a:avLst/>
          </a:prstGeom>
          <a:noFill/>
          <a:ln w="9525">
            <a:noFill/>
          </a:ln>
        </p:spPr>
        <p:txBody>
          <a:bodyPr>
            <a:spAutoFit/>
          </a:bodyPr>
          <a:lstStyle/>
          <a:p>
            <a:r>
              <a:rPr lang="zh-CN" altLang="zh-CN" sz="4950" noProof="1">
                <a:solidFill>
                  <a:srgbClr val="FFFF00"/>
                </a:solidFill>
                <a:latin typeface="微软雅黑" panose="020B0503020204020204" pitchFamily="34" charset="-122"/>
                <a:ea typeface="微软雅黑" panose="020B0503020204020204" pitchFamily="34" charset="-122"/>
                <a:cs typeface="+mn-cs"/>
              </a:rPr>
              <a:t>嵌入式开发</a:t>
            </a:r>
            <a:endParaRPr lang="zh-CN" altLang="zh-CN" sz="4950" noProof="1">
              <a:solidFill>
                <a:srgbClr val="FFFF00"/>
              </a:solidFill>
              <a:latin typeface="微软雅黑" panose="020B0503020204020204" pitchFamily="34" charset="-122"/>
              <a:ea typeface="微软雅黑" panose="020B0503020204020204" pitchFamily="34" charset="-122"/>
            </a:endParaRPr>
          </a:p>
        </p:txBody>
      </p:sp>
      <p:sp>
        <p:nvSpPr>
          <p:cNvPr id="3" name="矩形 2"/>
          <p:cNvSpPr/>
          <p:nvPr/>
        </p:nvSpPr>
        <p:spPr>
          <a:xfrm>
            <a:off x="-26987" y="3705225"/>
            <a:ext cx="9180513" cy="38100"/>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2" y="987425"/>
            <a:ext cx="9180513" cy="38100"/>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smtClean="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OSI</a:t>
            </a:r>
            <a:r>
              <a:rPr kumimoji="0" sz="3300" b="0" i="0" u="none" strike="noStrike" kern="1200" cap="none" spc="0" normalizeH="0" baseline="0" noProof="0" smtClean="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模型和</a:t>
            </a:r>
            <a:r>
              <a:rPr kumimoji="0" lang="en-US" altLang="zh-CN" sz="3300" b="0" i="0" u="none" strike="noStrike" kern="1200" cap="none" spc="0" normalizeH="0" baseline="0" noProof="0" smtClean="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TCP/IP</a:t>
            </a:r>
            <a:r>
              <a:rPr baseline="0"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模型</a:t>
            </a:r>
            <a:endPar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8" name="Rectangle 3"/>
          <p:cNvSpPr>
            <a:spLocks noGrp="1"/>
          </p:cNvSpPr>
          <p:nvPr>
            <p:ph type="body" sz="quarter" idx="10"/>
          </p:nvPr>
        </p:nvSpPr>
        <p:spPr>
          <a:xfrm>
            <a:off x="365125" y="843281"/>
            <a:ext cx="5551170" cy="3836035"/>
          </a:xfrm>
          <a:noFill/>
          <a:ln>
            <a:noFill/>
          </a:ln>
        </p:spPr>
        <p:txBody>
          <a:bodyPr vert="horz" wrap="square" lIns="68592" tIns="34296" rIns="68592" bIns="34296" anchor="t">
            <a:normAutofit/>
          </a:bodyPr>
          <a:lstStyle/>
          <a:p>
            <a:pPr marL="273050" indent="-273050" fontAlgn="base">
              <a:lnSpc>
                <a:spcPct val="100000"/>
              </a:lnSpc>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如何解决前面提及到的问题？</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fontAlgn="base">
              <a:lnSpc>
                <a:spcPct val="100000"/>
              </a:lnSpc>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使用先对谈话进行加密，然后翻译，在加一个校对</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fontAlgn="base">
              <a:lnSpc>
                <a:spcPct val="100000"/>
              </a:lnSpc>
              <a:spcBef>
                <a:spcPts val="600"/>
              </a:spcBef>
              <a:spcAft>
                <a:spcPts val="600"/>
              </a:spcAft>
              <a:buFont typeface="Wingdings" panose="05000000000000000000" pitchFamily="2" charset="2"/>
              <a:buChar char=""/>
            </a:pPr>
            <a:r>
              <a:rPr lang="zh-CN" altLang="en-US" sz="1600" smtClean="0"/>
              <a:t>北方晴，东风雨密文</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fontAlgn="base">
              <a:lnSpc>
                <a:spcPct val="100000"/>
              </a:lnSpc>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可以使用</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OSI</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分层模型</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fontAlgn="base">
              <a:lnSpc>
                <a:spcPct val="100000"/>
              </a:lnSpc>
              <a:spcBef>
                <a:spcPts val="600"/>
              </a:spcBef>
              <a:spcAft>
                <a:spcPts val="600"/>
              </a:spcAft>
              <a:buFont typeface="Wingdings" panose="05000000000000000000" pitchFamily="2" charset="2"/>
              <a:buChar char=""/>
            </a:pPr>
            <a:r>
              <a:rPr lang="en-US" altLang="zh-CN" sz="1700" smtClean="0">
                <a:latin typeface="微软雅黑" panose="020B0503020204020204" pitchFamily="34" charset="-122"/>
                <a:ea typeface="微软雅黑" panose="020B0503020204020204" pitchFamily="34" charset="-122"/>
                <a:sym typeface="宋体" panose="02010600030101010101" pitchFamily="2" charset="-122"/>
              </a:rPr>
              <a:t>OSI</a:t>
            </a: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七层模型（面试考试题）</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en-US" altLang="zh-CN" sz="1700" smtClean="0">
                <a:latin typeface="微软雅黑" panose="020B0503020204020204" pitchFamily="34" charset="-122"/>
                <a:ea typeface="微软雅黑" panose="020B0503020204020204" pitchFamily="34" charset="-122"/>
                <a:sym typeface="宋体" panose="02010600030101010101" pitchFamily="2" charset="-122"/>
              </a:rPr>
              <a:t>OSI</a:t>
            </a: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模型相关的协议已经很少使用，但模型本身非常通用</a:t>
            </a:r>
          </a:p>
          <a:p>
            <a:pPr marL="615950" lvl="1" indent="-273050">
              <a:spcBef>
                <a:spcPts val="600"/>
              </a:spcBef>
              <a:spcAft>
                <a:spcPts val="600"/>
              </a:spcAft>
              <a:buFont typeface="Wingdings" panose="05000000000000000000" pitchFamily="2" charset="2"/>
              <a:buChar char=""/>
            </a:pPr>
            <a:r>
              <a:rPr lang="en-US" altLang="zh-CN" sz="1700" b="1" smtClean="0">
                <a:latin typeface="微软雅黑" panose="020B0503020204020204" pitchFamily="34" charset="-122"/>
                <a:ea typeface="微软雅黑" panose="020B0503020204020204" pitchFamily="34" charset="-122"/>
                <a:sym typeface="宋体" panose="02010600030101010101" pitchFamily="2" charset="-122"/>
              </a:rPr>
              <a:t>OSI</a:t>
            </a:r>
            <a:r>
              <a:rPr lang="zh-CN" altLang="en-US" sz="1700" b="1" smtClean="0">
                <a:latin typeface="微软雅黑" panose="020B0503020204020204" pitchFamily="34" charset="-122"/>
                <a:ea typeface="微软雅黑" panose="020B0503020204020204" pitchFamily="34" charset="-122"/>
                <a:sym typeface="宋体" panose="02010600030101010101" pitchFamily="2" charset="-122"/>
              </a:rPr>
              <a:t>模型是一个理想化的模型，尚未有完整的实现</a:t>
            </a:r>
          </a:p>
          <a:p>
            <a:pPr marL="615950" lvl="1" indent="-273050">
              <a:spcBef>
                <a:spcPts val="600"/>
              </a:spcBef>
              <a:spcAft>
                <a:spcPts val="600"/>
              </a:spcAft>
              <a:buFont typeface="Wingdings" panose="05000000000000000000" pitchFamily="2" charset="2"/>
              <a:buChar char=""/>
            </a:pPr>
            <a:r>
              <a:rPr lang="en-US" altLang="zh-CN" sz="1700" b="1" smtClean="0">
                <a:latin typeface="微软雅黑" panose="020B0503020204020204" pitchFamily="34" charset="-122"/>
                <a:ea typeface="微软雅黑" panose="020B0503020204020204" pitchFamily="34" charset="-122"/>
                <a:sym typeface="宋体" panose="02010600030101010101" pitchFamily="2" charset="-122"/>
              </a:rPr>
              <a:t>OSI</a:t>
            </a:r>
            <a:r>
              <a:rPr lang="zh-CN" altLang="en-US" sz="1700" b="1" smtClean="0">
                <a:latin typeface="微软雅黑" panose="020B0503020204020204" pitchFamily="34" charset="-122"/>
                <a:ea typeface="微软雅黑" panose="020B0503020204020204" pitchFamily="34" charset="-122"/>
                <a:sym typeface="宋体" panose="02010600030101010101" pitchFamily="2" charset="-122"/>
              </a:rPr>
              <a:t>模型共有七层</a:t>
            </a:r>
            <a:endParaRPr lang="en-US" altLang="zh-CN" sz="1700" b="1"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fontAlgn="base">
              <a:lnSpc>
                <a:spcPct val="100000"/>
              </a:lnSpc>
              <a:spcBef>
                <a:spcPts val="600"/>
              </a:spcBef>
              <a:spcAft>
                <a:spcPts val="600"/>
              </a:spcAft>
              <a:buFont typeface="Wingdings" panose="05000000000000000000" pitchFamily="2" charset="2"/>
              <a:buChar char=""/>
            </a:pP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fontAlgn="base">
              <a:lnSpc>
                <a:spcPct val="100000"/>
              </a:lnSpc>
              <a:spcBef>
                <a:spcPts val="600"/>
              </a:spcBef>
              <a:spcAft>
                <a:spcPts val="600"/>
              </a:spcAft>
              <a:buFont typeface="Wingdings" panose="05000000000000000000" pitchFamily="2" charset="2"/>
              <a:buChar char=""/>
            </a:pP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10</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fade">
                                      <p:cBhvr>
                                        <p:cTn id="7" dur="20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fade">
                                      <p:cBhvr>
                                        <p:cTn id="12" dur="2000"/>
                                        <p:tgtEl>
                                          <p:spTgt spid="245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Effect transition="in" filter="fade">
                                      <p:cBhvr>
                                        <p:cTn id="17" dur="2000"/>
                                        <p:tgtEl>
                                          <p:spTgt spid="245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78">
                                            <p:txEl>
                                              <p:pRg st="3" end="3"/>
                                            </p:txEl>
                                          </p:spTgt>
                                        </p:tgtEl>
                                        <p:attrNameLst>
                                          <p:attrName>style.visibility</p:attrName>
                                        </p:attrNameLst>
                                      </p:cBhvr>
                                      <p:to>
                                        <p:strVal val="visible"/>
                                      </p:to>
                                    </p:set>
                                    <p:animEffect transition="in" filter="fade">
                                      <p:cBhvr>
                                        <p:cTn id="22" dur="2000"/>
                                        <p:tgtEl>
                                          <p:spTgt spid="245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578">
                                            <p:txEl>
                                              <p:pRg st="4" end="4"/>
                                            </p:txEl>
                                          </p:spTgt>
                                        </p:tgtEl>
                                        <p:attrNameLst>
                                          <p:attrName>style.visibility</p:attrName>
                                        </p:attrNameLst>
                                      </p:cBhvr>
                                      <p:to>
                                        <p:strVal val="visible"/>
                                      </p:to>
                                    </p:set>
                                    <p:animEffect transition="in" filter="fade">
                                      <p:cBhvr>
                                        <p:cTn id="27" dur="2000"/>
                                        <p:tgtEl>
                                          <p:spTgt spid="245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8">
                                            <p:txEl>
                                              <p:pRg st="5" end="5"/>
                                            </p:txEl>
                                          </p:spTgt>
                                        </p:tgtEl>
                                        <p:attrNameLst>
                                          <p:attrName>style.visibility</p:attrName>
                                        </p:attrNameLst>
                                      </p:cBhvr>
                                      <p:to>
                                        <p:strVal val="visible"/>
                                      </p:to>
                                    </p:set>
                                    <p:animEffect transition="in" filter="fade">
                                      <p:cBhvr>
                                        <p:cTn id="32" dur="2000"/>
                                        <p:tgtEl>
                                          <p:spTgt spid="245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578">
                                            <p:txEl>
                                              <p:pRg st="6" end="6"/>
                                            </p:txEl>
                                          </p:spTgt>
                                        </p:tgtEl>
                                        <p:attrNameLst>
                                          <p:attrName>style.visibility</p:attrName>
                                        </p:attrNameLst>
                                      </p:cBhvr>
                                      <p:to>
                                        <p:strVal val="visible"/>
                                      </p:to>
                                    </p:set>
                                    <p:animEffect transition="in" filter="fade">
                                      <p:cBhvr>
                                        <p:cTn id="37" dur="2000"/>
                                        <p:tgtEl>
                                          <p:spTgt spid="245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578">
                                            <p:txEl>
                                              <p:pRg st="7" end="7"/>
                                            </p:txEl>
                                          </p:spTgt>
                                        </p:tgtEl>
                                        <p:attrNameLst>
                                          <p:attrName>style.visibility</p:attrName>
                                        </p:attrNameLst>
                                      </p:cBhvr>
                                      <p:to>
                                        <p:strVal val="visible"/>
                                      </p:to>
                                    </p:set>
                                    <p:animEffect transition="in" filter="fade">
                                      <p:cBhvr>
                                        <p:cTn id="42" dur="2000"/>
                                        <p:tgtEl>
                                          <p:spTgt spid="245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uiExpand="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590552" y="400050"/>
            <a:ext cx="5997575" cy="431800"/>
          </a:xfrm>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OSI</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开放系统互联模型</a:t>
            </a:r>
          </a:p>
        </p:txBody>
      </p:sp>
      <p:sp>
        <p:nvSpPr>
          <p:cNvPr id="25602" name="Rectangle 3"/>
          <p:cNvSpPr>
            <a:spLocks noGrp="1"/>
          </p:cNvSpPr>
          <p:nvPr>
            <p:ph type="body" sz="quarter" idx="10"/>
          </p:nvPr>
        </p:nvSpPr>
        <p:spPr>
          <a:xfrm>
            <a:off x="0" y="1142991"/>
            <a:ext cx="3488690" cy="3199130"/>
          </a:xfrm>
          <a:noFill/>
          <a:ln>
            <a:noFill/>
          </a:ln>
        </p:spPr>
        <p:txBody>
          <a:bodyPr vert="horz" wrap="square" lIns="68592" tIns="34296" rIns="68592" bIns="34296" anchor="t">
            <a:normAutofit/>
          </a:bodyPr>
          <a:lstStyle/>
          <a:p>
            <a:pPr marL="273050" indent="-273050">
              <a:spcBef>
                <a:spcPts val="600"/>
              </a:spcBef>
              <a:spcAft>
                <a:spcPts val="600"/>
              </a:spcAft>
              <a:buFont typeface="Wingdings" panose="05000000000000000000" pitchFamily="2" charset="2"/>
              <a:buChar char=""/>
            </a:pPr>
            <a:endParaRPr lang="en-US" altLang="zh-CN"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灯片编号占位符 5"/>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11</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pic>
        <p:nvPicPr>
          <p:cNvPr id="3084" name="Picture 12"/>
          <p:cNvPicPr>
            <a:picLocks noChangeAspect="1" noChangeArrowheads="1"/>
          </p:cNvPicPr>
          <p:nvPr/>
        </p:nvPicPr>
        <p:blipFill>
          <a:blip r:embed="rId2"/>
          <a:srcRect/>
          <a:stretch>
            <a:fillRect/>
          </a:stretch>
        </p:blipFill>
        <p:spPr bwMode="auto">
          <a:xfrm>
            <a:off x="142844" y="1000114"/>
            <a:ext cx="4476750" cy="36957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vert="horz" lIns="69068" tIns="34534" rIns="69068" bIns="34534"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rPr>
              <a:t>OSI</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模型七层结构</a:t>
            </a:r>
          </a:p>
        </p:txBody>
      </p:sp>
      <p:sp>
        <p:nvSpPr>
          <p:cNvPr id="32" name="灯片编号占位符 31"/>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12</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grpSp>
        <p:nvGrpSpPr>
          <p:cNvPr id="2" name="Group 4"/>
          <p:cNvGrpSpPr/>
          <p:nvPr/>
        </p:nvGrpSpPr>
        <p:grpSpPr>
          <a:xfrm>
            <a:off x="1285875" y="1104900"/>
            <a:ext cx="800100" cy="3257550"/>
            <a:chOff x="0" y="0"/>
            <a:chExt cx="672" cy="2736"/>
          </a:xfrm>
        </p:grpSpPr>
        <p:sp>
          <p:nvSpPr>
            <p:cNvPr id="25603" name="Rectangle 4"/>
            <p:cNvSpPr/>
            <p:nvPr/>
          </p:nvSpPr>
          <p:spPr>
            <a:xfrm>
              <a:off x="0" y="0"/>
              <a:ext cx="67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应用层</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5604" name="Rectangle 5"/>
            <p:cNvSpPr/>
            <p:nvPr/>
          </p:nvSpPr>
          <p:spPr>
            <a:xfrm>
              <a:off x="0" y="384"/>
              <a:ext cx="67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表示层</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5605" name="Rectangle 6"/>
            <p:cNvSpPr/>
            <p:nvPr/>
          </p:nvSpPr>
          <p:spPr>
            <a:xfrm>
              <a:off x="0" y="816"/>
              <a:ext cx="67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会话层</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5606" name="Rectangle 7"/>
            <p:cNvSpPr/>
            <p:nvPr/>
          </p:nvSpPr>
          <p:spPr>
            <a:xfrm>
              <a:off x="0" y="1248"/>
              <a:ext cx="67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传输层</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5607" name="Rectangle 8"/>
            <p:cNvSpPr/>
            <p:nvPr/>
          </p:nvSpPr>
          <p:spPr>
            <a:xfrm>
              <a:off x="0" y="1680"/>
              <a:ext cx="67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网络层</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5608" name="Rectangle 9"/>
            <p:cNvSpPr/>
            <p:nvPr/>
          </p:nvSpPr>
          <p:spPr>
            <a:xfrm>
              <a:off x="0" y="2112"/>
              <a:ext cx="67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链路层</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5609" name="Rectangle 10"/>
            <p:cNvSpPr/>
            <p:nvPr/>
          </p:nvSpPr>
          <p:spPr>
            <a:xfrm>
              <a:off x="0" y="2496"/>
              <a:ext cx="67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物理层</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6634" name="Line 11"/>
          <p:cNvSpPr/>
          <p:nvPr/>
        </p:nvSpPr>
        <p:spPr>
          <a:xfrm>
            <a:off x="1057275" y="3265170"/>
            <a:ext cx="228600" cy="0"/>
          </a:xfrm>
          <a:prstGeom prst="line">
            <a:avLst/>
          </a:prstGeom>
          <a:ln w="9525" cap="flat" cmpd="sng">
            <a:solidFill>
              <a:schemeClr val="tx1"/>
            </a:solidFill>
            <a:prstDash val="solid"/>
            <a:round/>
            <a:headEnd type="none" w="med" len="med"/>
            <a:tailEnd type="none" w="med" len="med"/>
          </a:ln>
        </p:spPr>
      </p:sp>
      <p:sp>
        <p:nvSpPr>
          <p:cNvPr id="26635" name="Line 12"/>
          <p:cNvSpPr/>
          <p:nvPr/>
        </p:nvSpPr>
        <p:spPr>
          <a:xfrm>
            <a:off x="1057275" y="2270125"/>
            <a:ext cx="228600" cy="0"/>
          </a:xfrm>
          <a:prstGeom prst="line">
            <a:avLst/>
          </a:prstGeom>
          <a:ln w="9525" cap="flat" cmpd="sng">
            <a:solidFill>
              <a:schemeClr val="tx1"/>
            </a:solidFill>
            <a:prstDash val="solid"/>
            <a:round/>
            <a:headEnd type="none" w="med" len="med"/>
            <a:tailEnd type="none" w="med" len="med"/>
          </a:ln>
        </p:spPr>
      </p:sp>
      <p:sp>
        <p:nvSpPr>
          <p:cNvPr id="26636" name="Line 13"/>
          <p:cNvSpPr/>
          <p:nvPr/>
        </p:nvSpPr>
        <p:spPr>
          <a:xfrm>
            <a:off x="1057275" y="1666240"/>
            <a:ext cx="228600" cy="0"/>
          </a:xfrm>
          <a:prstGeom prst="line">
            <a:avLst/>
          </a:prstGeom>
          <a:ln w="9525" cap="flat" cmpd="sng">
            <a:solidFill>
              <a:schemeClr val="tx1"/>
            </a:solidFill>
            <a:prstDash val="solid"/>
            <a:round/>
            <a:headEnd type="none" w="med" len="med"/>
            <a:tailEnd type="none" w="med" len="med"/>
          </a:ln>
        </p:spPr>
      </p:sp>
      <p:sp>
        <p:nvSpPr>
          <p:cNvPr id="26637" name="Line 14"/>
          <p:cNvSpPr/>
          <p:nvPr/>
        </p:nvSpPr>
        <p:spPr>
          <a:xfrm>
            <a:off x="1057275" y="4248150"/>
            <a:ext cx="228600" cy="0"/>
          </a:xfrm>
          <a:prstGeom prst="line">
            <a:avLst/>
          </a:prstGeom>
          <a:ln w="9525" cap="flat" cmpd="sng">
            <a:solidFill>
              <a:schemeClr val="tx1"/>
            </a:solidFill>
            <a:prstDash val="solid"/>
            <a:round/>
            <a:headEnd type="none" w="med" len="med"/>
            <a:tailEnd type="none" w="med" len="med"/>
          </a:ln>
        </p:spPr>
      </p:sp>
      <p:sp>
        <p:nvSpPr>
          <p:cNvPr id="26638" name="Line 15"/>
          <p:cNvSpPr/>
          <p:nvPr/>
        </p:nvSpPr>
        <p:spPr>
          <a:xfrm>
            <a:off x="1057275" y="2784475"/>
            <a:ext cx="228600" cy="0"/>
          </a:xfrm>
          <a:prstGeom prst="line">
            <a:avLst/>
          </a:prstGeom>
          <a:ln w="9525" cap="flat" cmpd="sng">
            <a:solidFill>
              <a:schemeClr val="tx1"/>
            </a:solidFill>
            <a:prstDash val="solid"/>
            <a:round/>
            <a:headEnd type="none" w="med" len="med"/>
            <a:tailEnd type="none" w="med" len="med"/>
          </a:ln>
        </p:spPr>
      </p:sp>
      <p:sp>
        <p:nvSpPr>
          <p:cNvPr id="26639" name="Line 16"/>
          <p:cNvSpPr/>
          <p:nvPr/>
        </p:nvSpPr>
        <p:spPr>
          <a:xfrm>
            <a:off x="1057275" y="3790950"/>
            <a:ext cx="228600" cy="0"/>
          </a:xfrm>
          <a:prstGeom prst="line">
            <a:avLst/>
          </a:prstGeom>
          <a:ln w="9525" cap="flat" cmpd="sng">
            <a:solidFill>
              <a:schemeClr val="tx1"/>
            </a:solidFill>
            <a:prstDash val="solid"/>
            <a:round/>
            <a:headEnd type="none" w="med" len="med"/>
            <a:tailEnd type="none" w="med" len="med"/>
          </a:ln>
        </p:spPr>
      </p:sp>
      <p:sp>
        <p:nvSpPr>
          <p:cNvPr id="26640" name="Line 17"/>
          <p:cNvSpPr/>
          <p:nvPr/>
        </p:nvSpPr>
        <p:spPr>
          <a:xfrm>
            <a:off x="1057275" y="1219200"/>
            <a:ext cx="228600" cy="0"/>
          </a:xfrm>
          <a:prstGeom prst="line">
            <a:avLst/>
          </a:prstGeom>
          <a:ln w="9525" cap="flat" cmpd="sng">
            <a:solidFill>
              <a:schemeClr val="tx1"/>
            </a:solidFill>
            <a:prstDash val="solid"/>
            <a:round/>
            <a:headEnd type="none" w="med" len="med"/>
            <a:tailEnd type="none" w="med" len="med"/>
          </a:ln>
        </p:spPr>
      </p:sp>
      <p:sp>
        <p:nvSpPr>
          <p:cNvPr id="25617" name="Rectangle 18"/>
          <p:cNvSpPr/>
          <p:nvPr/>
        </p:nvSpPr>
        <p:spPr>
          <a:xfrm>
            <a:off x="228600" y="3105150"/>
            <a:ext cx="514350" cy="1257300"/>
          </a:xfrm>
          <a:prstGeom prst="rect">
            <a:avLst/>
          </a:prstGeom>
          <a:solidFill>
            <a:schemeClr val="hlink"/>
          </a:solidFill>
          <a:ln w="9525" cap="flat" cmpd="sng">
            <a:solidFill>
              <a:schemeClr val="hlink"/>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通信</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子网</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5618" name="Rectangle 19"/>
          <p:cNvSpPr/>
          <p:nvPr/>
        </p:nvSpPr>
        <p:spPr>
          <a:xfrm>
            <a:off x="228600" y="2590800"/>
            <a:ext cx="685800" cy="285750"/>
          </a:xfrm>
          <a:prstGeom prst="rect">
            <a:avLst/>
          </a:prstGeom>
          <a:solidFill>
            <a:schemeClr val="accent1"/>
          </a:solidFill>
          <a:ln w="9525" cap="flat" cmpd="sng">
            <a:solidFill>
              <a:schemeClr val="hlink"/>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面向通信</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5619" name="Rectangle 20"/>
          <p:cNvSpPr/>
          <p:nvPr/>
        </p:nvSpPr>
        <p:spPr>
          <a:xfrm>
            <a:off x="228600" y="1562100"/>
            <a:ext cx="514350" cy="742950"/>
          </a:xfrm>
          <a:prstGeom prst="rect">
            <a:avLst/>
          </a:prstGeom>
          <a:solidFill>
            <a:schemeClr val="accent1"/>
          </a:solidFill>
          <a:ln w="9525" cap="flat" cmpd="sng">
            <a:solidFill>
              <a:schemeClr val="hlink"/>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面向</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服务</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5620" name="Rectangle 21"/>
          <p:cNvSpPr/>
          <p:nvPr/>
        </p:nvSpPr>
        <p:spPr>
          <a:xfrm>
            <a:off x="228600" y="1076325"/>
            <a:ext cx="685800" cy="285750"/>
          </a:xfrm>
          <a:prstGeom prst="rect">
            <a:avLst/>
          </a:prstGeom>
          <a:solidFill>
            <a:schemeClr val="accent1"/>
          </a:solidFill>
          <a:ln w="9525" cap="flat" cmpd="sng">
            <a:solidFill>
              <a:schemeClr val="hlink"/>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面向应用</a:t>
            </a: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6645" name="Line 22"/>
          <p:cNvSpPr/>
          <p:nvPr/>
        </p:nvSpPr>
        <p:spPr>
          <a:xfrm>
            <a:off x="1171575" y="990600"/>
            <a:ext cx="0" cy="3486150"/>
          </a:xfrm>
          <a:prstGeom prst="line">
            <a:avLst/>
          </a:prstGeom>
          <a:ln w="9525" cap="rnd" cmpd="sng">
            <a:solidFill>
              <a:schemeClr val="tx1"/>
            </a:solidFill>
            <a:prstDash val="sysDot"/>
            <a:round/>
            <a:headEnd type="none" w="med" len="med"/>
            <a:tailEnd type="none" w="med" len="med"/>
          </a:ln>
        </p:spPr>
      </p:sp>
      <p:sp>
        <p:nvSpPr>
          <p:cNvPr id="26646" name="Line 23"/>
          <p:cNvSpPr/>
          <p:nvPr/>
        </p:nvSpPr>
        <p:spPr>
          <a:xfrm>
            <a:off x="2200275" y="989330"/>
            <a:ext cx="0" cy="3486150"/>
          </a:xfrm>
          <a:prstGeom prst="line">
            <a:avLst/>
          </a:prstGeom>
          <a:ln w="9525" cap="rnd" cmpd="sng">
            <a:solidFill>
              <a:schemeClr val="tx1"/>
            </a:solidFill>
            <a:prstDash val="sysDot"/>
            <a:round/>
            <a:headEnd type="none" w="med" len="med"/>
            <a:tailEnd type="none" w="med" len="med"/>
          </a:ln>
        </p:spPr>
      </p:sp>
      <p:sp>
        <p:nvSpPr>
          <p:cNvPr id="26647" name="Line 25"/>
          <p:cNvSpPr/>
          <p:nvPr/>
        </p:nvSpPr>
        <p:spPr>
          <a:xfrm>
            <a:off x="1171575" y="990600"/>
            <a:ext cx="1028700" cy="0"/>
          </a:xfrm>
          <a:prstGeom prst="line">
            <a:avLst/>
          </a:prstGeom>
          <a:ln w="9525" cap="rnd" cmpd="sng">
            <a:solidFill>
              <a:schemeClr val="tx1"/>
            </a:solidFill>
            <a:prstDash val="sysDot"/>
            <a:round/>
            <a:headEnd type="none" w="med" len="med"/>
            <a:tailEnd type="none" w="med" len="med"/>
          </a:ln>
        </p:spPr>
      </p:sp>
      <p:sp>
        <p:nvSpPr>
          <p:cNvPr id="26648" name="Text Box 26"/>
          <p:cNvSpPr txBox="1"/>
          <p:nvPr/>
        </p:nvSpPr>
        <p:spPr>
          <a:xfrm>
            <a:off x="2399985" y="843280"/>
            <a:ext cx="3928255" cy="400110"/>
          </a:xfrm>
          <a:prstGeom prst="rect">
            <a:avLst/>
          </a:prstGeom>
          <a:noFill/>
          <a:ln w="9525">
            <a:noFill/>
          </a:ln>
        </p:spPr>
        <p:txBody>
          <a:bodyPr wrap="none" anchor="t">
            <a:spAutoFit/>
          </a:bodyPr>
          <a:lstStyle/>
          <a:p>
            <a:r>
              <a:rPr lang="en-US" altLang="en-US" sz="2000" dirty="0">
                <a:latin typeface="微软雅黑" panose="020B0503020204020204" pitchFamily="34" charset="-122"/>
                <a:ea typeface="微软雅黑" panose="020B0503020204020204" pitchFamily="34" charset="-122"/>
              </a:rPr>
              <a:t>应用程序：</a:t>
            </a:r>
            <a:r>
              <a:rPr lang="en-US" altLang="zh-CN" sz="2000" dirty="0">
                <a:latin typeface="微软雅黑" panose="020B0503020204020204" pitchFamily="34" charset="-122"/>
                <a:ea typeface="微软雅黑" panose="020B0503020204020204" pitchFamily="34" charset="-122"/>
              </a:rPr>
              <a:t>FTP</a:t>
            </a:r>
            <a:r>
              <a:rPr lang="en-US"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E-mail</a:t>
            </a:r>
            <a:r>
              <a:rPr lang="en-US"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Telnet</a:t>
            </a:r>
          </a:p>
        </p:txBody>
      </p:sp>
      <p:sp>
        <p:nvSpPr>
          <p:cNvPr id="26649" name="Text Box 27"/>
          <p:cNvSpPr txBox="1"/>
          <p:nvPr/>
        </p:nvSpPr>
        <p:spPr>
          <a:xfrm>
            <a:off x="2399984" y="1242060"/>
            <a:ext cx="3627916" cy="400110"/>
          </a:xfrm>
          <a:prstGeom prst="rect">
            <a:avLst/>
          </a:prstGeom>
          <a:noFill/>
          <a:ln w="9525">
            <a:noFill/>
          </a:ln>
        </p:spPr>
        <p:txBody>
          <a:bodyPr wrap="none" anchor="t">
            <a:spAutoFit/>
          </a:bodyPr>
          <a:lstStyle/>
          <a:p>
            <a:pPr defTabSz="914400"/>
            <a:r>
              <a:rPr lang="zh-CN" altLang="en-US" sz="2000">
                <a:latin typeface="微软雅黑" panose="020B0503020204020204" pitchFamily="34" charset="-122"/>
                <a:ea typeface="微软雅黑" panose="020B0503020204020204" pitchFamily="34" charset="-122"/>
              </a:rPr>
              <a:t>数据格式定义、数据转换</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加密</a:t>
            </a:r>
          </a:p>
        </p:txBody>
      </p:sp>
      <p:sp>
        <p:nvSpPr>
          <p:cNvPr id="26650" name="Text Box 28"/>
          <p:cNvSpPr txBox="1"/>
          <p:nvPr/>
        </p:nvSpPr>
        <p:spPr>
          <a:xfrm>
            <a:off x="2400300" y="1640840"/>
            <a:ext cx="4386580" cy="707886"/>
          </a:xfrm>
          <a:prstGeom prst="rect">
            <a:avLst/>
          </a:prstGeom>
          <a:noFill/>
          <a:ln w="9525">
            <a:noFill/>
          </a:ln>
        </p:spPr>
        <p:txBody>
          <a:bodyPr wrap="square" anchor="t">
            <a:spAutoFit/>
          </a:bodyPr>
          <a:lstStyle/>
          <a:p>
            <a:pPr defTabSz="914400"/>
            <a:r>
              <a:rPr lang="zh-CN" altLang="en-US" sz="2000">
                <a:latin typeface="微软雅黑" panose="020B0503020204020204" pitchFamily="34" charset="-122"/>
                <a:ea typeface="微软雅黑" panose="020B0503020204020204" pitchFamily="34" charset="-122"/>
              </a:rPr>
              <a:t>建立通信进程的逻辑名字与物理名字之间的联系 </a:t>
            </a:r>
          </a:p>
        </p:txBody>
      </p:sp>
      <p:sp>
        <p:nvSpPr>
          <p:cNvPr id="26651" name="Text Box 29"/>
          <p:cNvSpPr txBox="1"/>
          <p:nvPr/>
        </p:nvSpPr>
        <p:spPr>
          <a:xfrm>
            <a:off x="2400300" y="2398396"/>
            <a:ext cx="4574540" cy="707886"/>
          </a:xfrm>
          <a:prstGeom prst="rect">
            <a:avLst/>
          </a:prstGeom>
          <a:noFill/>
          <a:ln w="9525">
            <a:noFill/>
          </a:ln>
        </p:spPr>
        <p:txBody>
          <a:bodyPr wrap="square" anchor="t">
            <a:spAutoFit/>
          </a:bodyPr>
          <a:lstStyle/>
          <a:p>
            <a:pPr defTabSz="914400"/>
            <a:r>
              <a:rPr lang="zh-CN" altLang="en-US" sz="2000">
                <a:latin typeface="微软雅黑" panose="020B0503020204020204" pitchFamily="34" charset="-122"/>
                <a:ea typeface="微软雅黑" panose="020B0503020204020204" pitchFamily="34" charset="-122"/>
              </a:rPr>
              <a:t>差错处理</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恢复，流量控制，提供可靠的数据传输</a:t>
            </a:r>
          </a:p>
        </p:txBody>
      </p:sp>
      <p:sp>
        <p:nvSpPr>
          <p:cNvPr id="26652" name="Text Box 30"/>
          <p:cNvSpPr txBox="1"/>
          <p:nvPr/>
        </p:nvSpPr>
        <p:spPr>
          <a:xfrm>
            <a:off x="2399983" y="3104833"/>
            <a:ext cx="2492990" cy="400110"/>
          </a:xfrm>
          <a:prstGeom prst="rect">
            <a:avLst/>
          </a:prstGeom>
          <a:noFill/>
          <a:ln w="9525">
            <a:noFill/>
          </a:ln>
        </p:spPr>
        <p:txBody>
          <a:bodyPr wrap="none" anchor="t">
            <a:spAutoFit/>
          </a:bodyPr>
          <a:lstStyle/>
          <a:p>
            <a:pPr defTabSz="914400"/>
            <a:r>
              <a:rPr lang="zh-CN" altLang="en-US" sz="2000">
                <a:latin typeface="微软雅黑" panose="020B0503020204020204" pitchFamily="34" charset="-122"/>
                <a:ea typeface="微软雅黑" panose="020B0503020204020204" pitchFamily="34" charset="-122"/>
              </a:rPr>
              <a:t>数据分组、路由选择</a:t>
            </a:r>
          </a:p>
        </p:txBody>
      </p:sp>
      <p:sp>
        <p:nvSpPr>
          <p:cNvPr id="26653" name="Text Box 31"/>
          <p:cNvSpPr txBox="1"/>
          <p:nvPr/>
        </p:nvSpPr>
        <p:spPr>
          <a:xfrm>
            <a:off x="2085817" y="3534093"/>
            <a:ext cx="3563796" cy="400110"/>
          </a:xfrm>
          <a:prstGeom prst="rect">
            <a:avLst/>
          </a:prstGeom>
          <a:noFill/>
          <a:ln w="9525">
            <a:noFill/>
          </a:ln>
        </p:spPr>
        <p:txBody>
          <a:bodyPr wrap="none" anchor="t">
            <a:spAutoFit/>
          </a:bodyPr>
          <a:lstStyle/>
          <a:p>
            <a:pPr algn="ctr" defTabSz="914400"/>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数据组成可发送、接收的帧</a:t>
            </a:r>
          </a:p>
        </p:txBody>
      </p:sp>
      <p:sp>
        <p:nvSpPr>
          <p:cNvPr id="26654" name="Text Box 32"/>
          <p:cNvSpPr txBox="1"/>
          <p:nvPr/>
        </p:nvSpPr>
        <p:spPr>
          <a:xfrm>
            <a:off x="2399983" y="3963353"/>
            <a:ext cx="4544834" cy="400110"/>
          </a:xfrm>
          <a:prstGeom prst="rect">
            <a:avLst/>
          </a:prstGeom>
          <a:noFill/>
          <a:ln w="9525">
            <a:noFill/>
          </a:ln>
        </p:spPr>
        <p:txBody>
          <a:bodyPr wrap="none" anchor="t">
            <a:spAutoFit/>
          </a:bodyPr>
          <a:lstStyle/>
          <a:p>
            <a:pPr defTabSz="914400"/>
            <a:r>
              <a:rPr lang="zh-CN" altLang="en-US" sz="2000">
                <a:latin typeface="微软雅黑" panose="020B0503020204020204" pitchFamily="34" charset="-122"/>
                <a:ea typeface="微软雅黑" panose="020B0503020204020204" pitchFamily="34" charset="-122"/>
              </a:rPr>
              <a:t>传输物理信号、接口、信号形式、速率</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vert="horz" lIns="69068" tIns="34534" rIns="69068" bIns="34534"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OSI</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七层结构</a:t>
            </a:r>
          </a:p>
        </p:txBody>
      </p:sp>
      <p:sp>
        <p:nvSpPr>
          <p:cNvPr id="28" name="灯片编号占位符 27"/>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13</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pic>
        <p:nvPicPr>
          <p:cNvPr id="41985" name="Picture 1"/>
          <p:cNvPicPr>
            <a:picLocks noChangeAspect="1" noChangeArrowheads="1"/>
          </p:cNvPicPr>
          <p:nvPr/>
        </p:nvPicPr>
        <p:blipFill>
          <a:blip r:embed="rId2"/>
          <a:srcRect/>
          <a:stretch>
            <a:fillRect/>
          </a:stretch>
        </p:blipFill>
        <p:spPr bwMode="auto">
          <a:xfrm>
            <a:off x="0" y="928677"/>
            <a:ext cx="7592558" cy="421482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TCP/IP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协议族的体系结构</a:t>
            </a:r>
          </a:p>
        </p:txBody>
      </p:sp>
      <p:sp>
        <p:nvSpPr>
          <p:cNvPr id="28674" name="Rectangle 3"/>
          <p:cNvSpPr>
            <a:spLocks noGrp="1"/>
          </p:cNvSpPr>
          <p:nvPr>
            <p:ph type="body" sz="quarter" idx="10"/>
          </p:nvPr>
        </p:nvSpPr>
        <p:spPr>
          <a:xfrm>
            <a:off x="590550" y="916306"/>
            <a:ext cx="8053416" cy="4012899"/>
          </a:xfrm>
          <a:noFill/>
          <a:ln>
            <a:noFill/>
          </a:ln>
        </p:spPr>
        <p:txBody>
          <a:bodyPr vert="horz" wrap="square" lIns="68592" tIns="34296" rIns="68592" bIns="34296" anchor="t">
            <a:normAutofit/>
          </a:bodyPr>
          <a:lstStyle/>
          <a:p>
            <a:pPr marL="273050" indent="-273050">
              <a:spcBef>
                <a:spcPts val="600"/>
              </a:spcBef>
              <a:spcAft>
                <a:spcPts val="600"/>
              </a:spcAft>
              <a:buFont typeface="Wingdings" panose="05000000000000000000" pitchFamily="2" charset="2"/>
              <a:buChar char=""/>
            </a:pPr>
            <a:r>
              <a:rPr lang="en-US" altLang="zh-CN" sz="20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OSI</a:t>
            </a:r>
            <a:r>
              <a:rPr lang="zh-CN" altLang="en-US" sz="20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模型的问题？</a:t>
            </a:r>
            <a:endParaRPr lang="en-US" altLang="zh-CN" sz="20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TCP/IP</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协议是</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Internet</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事实上的工业标准。</a:t>
            </a:r>
          </a:p>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为什么</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TCP/IP</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才是事实上标准？</a:t>
            </a:r>
            <a:endParaRPr lang="en-US" altLang="zh-CN" sz="20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zh-CN" altLang="en-US" sz="20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一共</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有四或（五层）  （面试必考题）</a:t>
            </a:r>
            <a:endParaRPr lang="en-US" altLang="zh-CN" sz="20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应用层</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传输层</a:t>
            </a:r>
            <a:endParaRPr lang="en-US" altLang="zh-CN" sz="17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网络层</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数据链路层</a:t>
            </a:r>
            <a:endParaRPr lang="en-US" altLang="zh-CN" sz="170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物理层</a:t>
            </a:r>
            <a:endParaRPr lang="zh-CN" altLang="en-US" sz="1700" dirty="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14</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0"/>
          </p:nvPr>
        </p:nvSpPr>
        <p:spPr/>
        <p:txBody>
          <a:bodyPr/>
          <a:lstStyle/>
          <a:p>
            <a:endParaRPr lang="zh-CN" altLang="en-US"/>
          </a:p>
        </p:txBody>
      </p:sp>
      <p:sp>
        <p:nvSpPr>
          <p:cNvPr id="5" name="灯片编号占位符 4"/>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15</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pic>
        <p:nvPicPr>
          <p:cNvPr id="233474" name="Picture 2"/>
          <p:cNvPicPr>
            <a:picLocks noChangeAspect="1" noChangeArrowheads="1"/>
          </p:cNvPicPr>
          <p:nvPr/>
        </p:nvPicPr>
        <p:blipFill>
          <a:blip r:embed="rId2"/>
          <a:srcRect/>
          <a:stretch>
            <a:fillRect/>
          </a:stretch>
        </p:blipFill>
        <p:spPr bwMode="auto">
          <a:xfrm>
            <a:off x="0" y="0"/>
            <a:ext cx="6786578" cy="514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ln w="0"/>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TCP/IP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协议</a:t>
            </a:r>
          </a:p>
        </p:txBody>
      </p:sp>
      <p:sp>
        <p:nvSpPr>
          <p:cNvPr id="5" name="灯片编号占位符 4"/>
          <p:cNvSpPr>
            <a:spLocks noGrp="1"/>
          </p:cNvSpPr>
          <p:nvPr>
            <p:ph type="sldNum" sz="quarter" idx="13"/>
          </p:nvPr>
        </p:nvSpPr>
        <p:spPr>
          <a:ln w="0">
            <a:solidFill>
              <a:schemeClr val="tx1"/>
            </a:solidFill>
          </a:ln>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16</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graphicFrame>
        <p:nvGraphicFramePr>
          <p:cNvPr id="19460" name="Group 4"/>
          <p:cNvGraphicFramePr>
            <a:graphicFrameLocks noGrp="1"/>
          </p:cNvGraphicFramePr>
          <p:nvPr>
            <p:ph idx="4294967295"/>
          </p:nvPr>
        </p:nvGraphicFramePr>
        <p:xfrm>
          <a:off x="142844" y="785800"/>
          <a:ext cx="7029480" cy="4231603"/>
        </p:xfrm>
        <a:graphic>
          <a:graphicData uri="http://schemas.openxmlformats.org/drawingml/2006/table">
            <a:tbl>
              <a:tblPr/>
              <a:tblGrid>
                <a:gridCol w="1520003"/>
                <a:gridCol w="3166317"/>
                <a:gridCol w="2343160"/>
              </a:tblGrid>
              <a:tr h="306402">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OSI</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中的层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功能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TCP/IP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协议族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786628">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应用层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文件传输，电子邮件，文件服务，虚拟终端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TFTP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HTTP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SNMP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FTP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SMTP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DNS</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Telnet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419528">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表示层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数据格式化，代码转换，数据加密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altLang="en-US"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视具体应用协议</a:t>
                      </a:r>
                      <a:endPar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endParaRP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419528">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会话层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解除或建立与别的节点的联系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lnSpc>
                          <a:spcPct val="100000"/>
                        </a:lnSpc>
                        <a:spcBef>
                          <a:spcPct val="0"/>
                        </a:spcBef>
                        <a:spcAft>
                          <a:spcPct val="0"/>
                        </a:spcAft>
                        <a:buClrTx/>
                        <a:buSzPct val="76000"/>
                        <a:buFont typeface="Wingdings 3" panose="05040102010807070707" pitchFamily="18" charset="2"/>
                        <a:buNone/>
                        <a:tabLst/>
                        <a:defRPr/>
                      </a:pPr>
                      <a:r>
                        <a:rPr kumimoji="0" lang="zh-CN" altLang="en-US"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视具体应用协议</a:t>
                      </a:r>
                      <a:endPar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endParaRP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305431">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传输层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提供端对端的接口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en-US"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TCP</a:t>
                      </a:r>
                      <a:r>
                        <a:rPr kumimoji="0" lang="zh-CN" altLang="en-US"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UDP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603078">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网络层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为数据包选择路由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IP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ICMP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RIP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OSPF</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BGP</a:t>
                      </a:r>
                      <a:r>
                        <a:rPr kumimoji="0" lang="zh-CN" alt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a:t>
                      </a:r>
                      <a:r>
                        <a:rPr kumimoji="0" lang="en-US"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IGMP </a:t>
                      </a:r>
                      <a:endPar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endParaRP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786628">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数据链路层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rPr>
                        <a:t>传输有地址的帧以及错误检测功能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en-US" altLang="zh-CN"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PPP</a:t>
                      </a:r>
                      <a:r>
                        <a:rPr kumimoji="0" lang="zh-CN" altLang="en-US"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，以太网（</a:t>
                      </a:r>
                      <a:r>
                        <a:rPr kumimoji="0" lang="en-US" altLang="zh-CN"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802.3</a:t>
                      </a:r>
                      <a:r>
                        <a:rPr kumimoji="0" lang="zh-CN" altLang="en-US"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a:t>
                      </a:r>
                      <a:r>
                        <a:rPr kumimoji="0" lang="en-US" altLang="zh-CN"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wifi</a:t>
                      </a:r>
                      <a:r>
                        <a:rPr kumimoji="0" lang="zh-CN" altLang="en-US"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a:t>
                      </a:r>
                      <a:r>
                        <a:rPr kumimoji="0" lang="en-US" altLang="zh-CN"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802.11</a:t>
                      </a:r>
                      <a:r>
                        <a:rPr kumimoji="0" lang="zh-CN" altLang="en-US"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a:t>
                      </a:r>
                      <a:r>
                        <a:rPr kumimoji="0" lang="en-US" altLang="zh-CN"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ARP</a:t>
                      </a:r>
                      <a:endParaRPr kumimoji="0" lang="en-US"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endParaRP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427797">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rPr>
                        <a:t>物理层 </a:t>
                      </a: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altLang="en-US"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定义了传输介质，电平，速率等</a:t>
                      </a:r>
                      <a:endParaRPr kumimoji="0" lang="zh-CN" sz="1600" b="0" i="0" u="none" strike="noStrike" cap="none" normalizeH="0" baseline="0">
                        <a:ln>
                          <a:noFill/>
                        </a:ln>
                        <a:solidFill>
                          <a:srgbClr val="FFFF00"/>
                        </a:solidFill>
                        <a:effectLst/>
                        <a:latin typeface="微软雅黑" panose="020B0503020204020204" pitchFamily="34" charset="-122"/>
                        <a:ea typeface="微软雅黑" panose="020B0503020204020204" pitchFamily="34" charset="-122"/>
                      </a:endParaRP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lvl1pPr marL="273050" indent="-273050" eaLnBrk="0" hangingPunct="0">
                        <a:spcBef>
                          <a:spcPts val="600"/>
                        </a:spcBef>
                        <a:buClr>
                          <a:schemeClr val="accent1"/>
                        </a:buClr>
                        <a:buSzPct val="76000"/>
                        <a:buFont typeface="Wingdings 3" panose="05040102010807070707" pitchFamily="18" charset="2"/>
                        <a:defRPr sz="2400">
                          <a:solidFill>
                            <a:schemeClr val="tx1"/>
                          </a:solidFill>
                          <a:latin typeface="Times New Roman" panose="02020603050405020304" pitchFamily="18" charset="0"/>
                          <a:ea typeface="宋体" panose="02010600030101010101" pitchFamily="2" charset="-122"/>
                        </a:defRPr>
                      </a:lvl1pPr>
                      <a:lvl2pPr marL="742950" indent="-468630" eaLnBrk="0" hangingPunct="0">
                        <a:spcBef>
                          <a:spcPts val="500"/>
                        </a:spcBef>
                        <a:buClr>
                          <a:schemeClr val="accent2"/>
                        </a:buClr>
                        <a:buSzPct val="76000"/>
                        <a:buFont typeface="Wingdings 3" panose="05040102010807070707" pitchFamily="18" charset="2"/>
                        <a:defRPr sz="2000">
                          <a:solidFill>
                            <a:schemeClr val="tx2"/>
                          </a:solidFill>
                          <a:latin typeface="Times New Roman" panose="02020603050405020304" pitchFamily="18" charset="0"/>
                          <a:ea typeface="宋体" panose="02010600030101010101" pitchFamily="2" charset="-122"/>
                        </a:defRPr>
                      </a:lvl2pPr>
                      <a:lvl3pPr marL="1143000" indent="-549275" eaLnBrk="0" hangingPunct="0">
                        <a:spcBef>
                          <a:spcPts val="500"/>
                        </a:spcBef>
                        <a:buClr>
                          <a:srgbClr val="BCBCBC"/>
                        </a:buClr>
                        <a:buSzPct val="76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3pPr>
                      <a:lvl4pPr marL="1600200" indent="-732155" eaLnBrk="0" hangingPunct="0">
                        <a:spcBef>
                          <a:spcPts val="400"/>
                        </a:spcBef>
                        <a:buClr>
                          <a:srgbClr val="8BA2B4"/>
                        </a:buClr>
                        <a:buSzPct val="70000"/>
                        <a:buFont typeface="Wingdings 3" panose="05040102010807070707" pitchFamily="18" charset="2"/>
                        <a:defRPr>
                          <a:solidFill>
                            <a:schemeClr val="tx1"/>
                          </a:solidFill>
                          <a:latin typeface="Times New Roman" panose="02020603050405020304" pitchFamily="18" charset="0"/>
                          <a:ea typeface="宋体" panose="02010600030101010101" pitchFamily="2" charset="-122"/>
                        </a:defRPr>
                      </a:lvl4pPr>
                      <a:lvl5pPr marL="2057400" indent="-914400" eaLnBrk="0" hangingPunct="0">
                        <a:spcBef>
                          <a:spcPts val="300"/>
                        </a:spcBef>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5pPr>
                      <a:lvl6pPr marL="25146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6pPr>
                      <a:lvl7pPr marL="29718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7pPr>
                      <a:lvl8pPr marL="34290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8pPr>
                      <a:lvl9pPr marL="3886200" indent="-914400" eaLnBrk="0" fontAlgn="base" hangingPunct="0">
                        <a:spcBef>
                          <a:spcPts val="300"/>
                        </a:spcBef>
                        <a:spcAft>
                          <a:spcPct val="0"/>
                        </a:spcAft>
                        <a:buClr>
                          <a:schemeClr val="accent2"/>
                        </a:buClr>
                        <a:buSzPct val="70000"/>
                        <a:buFont typeface="Wingdings 3" panose="05040102010807070707" pitchFamily="18" charset="2"/>
                        <a:defRPr sz="1400">
                          <a:solidFill>
                            <a:schemeClr val="tx1"/>
                          </a:solidFill>
                          <a:latin typeface="Times New Roman" panose="02020603050405020304" pitchFamily="18" charset="0"/>
                          <a:ea typeface="宋体" panose="02010600030101010101" pitchFamily="2" charset="-122"/>
                        </a:defRPr>
                      </a:lvl9pPr>
                    </a:lstStyle>
                    <a:p>
                      <a:pPr marL="273050" marR="0" lvl="0" indent="-273050" algn="ctr" defTabSz="914400" rtl="0" eaLnBrk="1" fontAlgn="base" latinLnBrk="0" hangingPunct="1">
                        <a:spcBef>
                          <a:spcPct val="0"/>
                        </a:spcBef>
                        <a:spcAft>
                          <a:spcPct val="0"/>
                        </a:spcAft>
                        <a:buClrTx/>
                        <a:buSzPct val="76000"/>
                        <a:buFont typeface="Wingdings 3" panose="05040102010807070707" pitchFamily="18" charset="2"/>
                        <a:buNone/>
                      </a:pPr>
                      <a:r>
                        <a:rPr kumimoji="0" lang="zh-CN" altLang="en-US"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双绞线，光纤，</a:t>
                      </a:r>
                      <a:r>
                        <a:rPr kumimoji="0" lang="en-US" altLang="zh-CN" sz="1600" b="0"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RS232</a:t>
                      </a:r>
                      <a:endParaRPr kumimoji="0" lang="en-US" sz="1600" b="0" i="0" u="none" strike="noStrike" cap="none" normalizeH="0" baseline="0" dirty="0">
                        <a:ln>
                          <a:noFill/>
                        </a:ln>
                        <a:solidFill>
                          <a:srgbClr val="FFFF00"/>
                        </a:solidFill>
                        <a:effectLst/>
                        <a:latin typeface="微软雅黑" panose="020B0503020204020204" pitchFamily="34" charset="-122"/>
                        <a:ea typeface="微软雅黑" panose="020B0503020204020204" pitchFamily="34" charset="-122"/>
                      </a:endParaRPr>
                    </a:p>
                  </a:txBody>
                  <a:tcPr marL="68596" marR="68596" marT="34280" marB="34280"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TCP/IP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协议族</a:t>
            </a:r>
          </a:p>
        </p:txBody>
      </p:sp>
      <p:sp>
        <p:nvSpPr>
          <p:cNvPr id="32770" name="Rectangle 3"/>
          <p:cNvSpPr>
            <a:spLocks noGrp="1"/>
          </p:cNvSpPr>
          <p:nvPr>
            <p:ph type="body" sz="quarter" idx="10"/>
          </p:nvPr>
        </p:nvSpPr>
        <p:spPr>
          <a:xfrm>
            <a:off x="-187325" y="843281"/>
            <a:ext cx="7300595" cy="4010025"/>
          </a:xfrm>
        </p:spPr>
        <p:txBody>
          <a:bodyPr vert="horz" lIns="68592" tIns="34296" rIns="68592" bIns="34296" rtlCol="0">
            <a:normAutofit/>
          </a:bodyPr>
          <a:lstStyle/>
          <a:p>
            <a:pPr marL="171450" marR="0" lvl="0" indent="-273050" algn="l" defTabSz="685800" rtl="0" eaLnBrk="1" fontAlgn="auto" latinLnBrk="0" hangingPunct="1">
              <a:lnSpc>
                <a:spcPct val="60000"/>
              </a:lnSpc>
              <a:spcBef>
                <a:spcPts val="750"/>
              </a:spcBef>
              <a:spcAft>
                <a:spcPts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常用协议</a:t>
            </a:r>
          </a:p>
          <a:p>
            <a:pPr marL="0" marR="0" lvl="0" indent="0" algn="l" defTabSz="685800" rtl="0" eaLnBrk="1" fontAlgn="auto" latinLnBrk="0" hangingPunct="1">
              <a:lnSpc>
                <a:spcPct val="60000"/>
              </a:lnSpc>
              <a:spcBef>
                <a:spcPts val="75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60000"/>
              </a:lnSpc>
              <a:spcBef>
                <a:spcPts val="375"/>
              </a:spcBef>
              <a:spcAft>
                <a:spcPts val="0"/>
              </a:spcAft>
              <a:buClrTx/>
              <a:buSzTx/>
              <a:buFont typeface="Arial" panose="020B0604020202020204" pitchFamily="34" charset="0"/>
              <a:buChar char="•"/>
              <a:defRPr/>
            </a:pPr>
            <a:r>
              <a:rPr kumimoji="0" lang="en-US" altLang="zh-CN"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TCP(Transport Control Protocol)</a:t>
            </a: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传输控制协议</a:t>
            </a: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r>
              <a:rPr kumimoji="0" lang="en-US" altLang="zh-CN"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IP(Internetworking Protocol)</a:t>
            </a: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网间协议</a:t>
            </a: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r>
              <a:rPr kumimoji="0" lang="en-US" altLang="zh-CN"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UDP(User Datagram Protocol)</a:t>
            </a: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用户数据报协议</a:t>
            </a: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r>
              <a:rPr kumimoji="0" lang="en-US" altLang="zh-CN"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ICMP(Internet Control Message Protocol)</a:t>
            </a: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互联网控制信息协议</a:t>
            </a: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r>
              <a:rPr kumimoji="0" lang="en-US" altLang="zh-CN"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SMTP(Simple Mail Transfer Protocol)</a:t>
            </a: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简单邮件传输协议</a:t>
            </a: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r>
              <a:rPr kumimoji="0" lang="en-US" altLang="zh-CN"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SNMP(Simple Network manage Protocol)</a:t>
            </a: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简单网络管理协议</a:t>
            </a: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r>
              <a:rPr kumimoji="0" lang="en-US" altLang="zh-CN"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HTTP(Hypertext Transfer Protocol) </a:t>
            </a: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超文本传输协议</a:t>
            </a: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r>
              <a:rPr kumimoji="0" lang="en-US" altLang="zh-CN"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FTP(File Transfer Protocol)</a:t>
            </a: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文件传输协议</a:t>
            </a: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55000"/>
              </a:lnSpc>
              <a:spcBef>
                <a:spcPts val="375"/>
              </a:spcBef>
              <a:spcAft>
                <a:spcPts val="0"/>
              </a:spcAft>
              <a:buClrTx/>
              <a:buSzTx/>
              <a:buFont typeface="Arial" panose="020B0604020202020204" pitchFamily="34" charset="0"/>
              <a:buChar char="•"/>
              <a:defRPr/>
            </a:pPr>
            <a:r>
              <a:rPr kumimoji="0" lang="en-US" altLang="zh-CN"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ARP(Address Resolution Protocol)</a:t>
            </a: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地址解析协议</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273050" algn="l" defTabSz="685800" rtl="0" eaLnBrk="1" fontAlgn="auto" latinLnBrk="0" hangingPunct="1">
              <a:lnSpc>
                <a:spcPct val="80000"/>
              </a:lnSpc>
              <a:spcBef>
                <a:spcPts val="750"/>
              </a:spcBef>
              <a:spcAft>
                <a:spcPts val="0"/>
              </a:spcAft>
              <a:buClrTx/>
              <a:buSzTx/>
              <a:buFont typeface="Wingdings 3" panose="05040102010807070707" pitchFamily="18" charset="2"/>
              <a:buNone/>
              <a:defRPr/>
            </a:pP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17</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TCP/IP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协议通信模型</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18</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graphicFrame>
        <p:nvGraphicFramePr>
          <p:cNvPr id="34819" name="Object 3"/>
          <p:cNvGraphicFramePr>
            <a:graphicFrameLocks/>
          </p:cNvGraphicFramePr>
          <p:nvPr>
            <p:ph idx="4294967295"/>
          </p:nvPr>
        </p:nvGraphicFramePr>
        <p:xfrm>
          <a:off x="0" y="904876"/>
          <a:ext cx="5546725" cy="3636963"/>
        </p:xfrm>
        <a:graphic>
          <a:graphicData uri="http://schemas.openxmlformats.org/presentationml/2006/ole">
            <p:oleObj spid="_x0000_s1026" r:id="rId3" imgW="6920640" imgH="4432320" progId="">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数据的封装与传递过程</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19</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graphicFrame>
        <p:nvGraphicFramePr>
          <p:cNvPr id="35843" name="Object 3"/>
          <p:cNvGraphicFramePr>
            <a:graphicFrameLocks/>
          </p:cNvGraphicFramePr>
          <p:nvPr>
            <p:ph idx="4294967295"/>
          </p:nvPr>
        </p:nvGraphicFramePr>
        <p:xfrm>
          <a:off x="2" y="842964"/>
          <a:ext cx="6886575" cy="3463925"/>
        </p:xfrm>
        <a:graphic>
          <a:graphicData uri="http://schemas.openxmlformats.org/presentationml/2006/ole">
            <p:oleObj spid="_x0000_s2050" r:id="rId3" imgW="9351000" imgH="3984840" progId="">
              <p:embed/>
            </p:oleObj>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FF00"/>
                </a:solidFill>
              </a:rPr>
              <a:t>课程时间安排</a:t>
            </a:r>
          </a:p>
        </p:txBody>
      </p:sp>
      <p:sp>
        <p:nvSpPr>
          <p:cNvPr id="3" name="内容占位符 2"/>
          <p:cNvSpPr>
            <a:spLocks noGrp="1"/>
          </p:cNvSpPr>
          <p:nvPr>
            <p:ph idx="1"/>
          </p:nvPr>
        </p:nvSpPr>
        <p:spPr/>
        <p:txBody>
          <a:bodyPr/>
          <a:lstStyle/>
          <a:p>
            <a:r>
              <a:rPr lang="en-US" altLang="zh-CN" dirty="0" smtClean="0"/>
              <a:t>4</a:t>
            </a:r>
            <a:r>
              <a:rPr lang="zh-CN" altLang="en-US" smtClean="0"/>
              <a:t>月</a:t>
            </a:r>
            <a:r>
              <a:rPr lang="en-US" altLang="zh-CN" dirty="0" smtClean="0"/>
              <a:t>30</a:t>
            </a:r>
            <a:r>
              <a:rPr lang="zh-CN" altLang="en-US" smtClean="0"/>
              <a:t>日 </a:t>
            </a:r>
            <a:r>
              <a:rPr lang="en-US" altLang="zh-CN" dirty="0"/>
              <a:t>~ </a:t>
            </a:r>
            <a:r>
              <a:rPr lang="en-US" altLang="zh-CN" dirty="0" smtClean="0"/>
              <a:t>5</a:t>
            </a:r>
            <a:r>
              <a:rPr lang="zh-CN" altLang="en-US" smtClean="0"/>
              <a:t>月</a:t>
            </a:r>
            <a:r>
              <a:rPr lang="en-US" altLang="zh-CN" dirty="0" smtClean="0"/>
              <a:t>9</a:t>
            </a:r>
            <a:r>
              <a:rPr lang="zh-CN" altLang="en-US" smtClean="0"/>
              <a:t>日</a:t>
            </a:r>
            <a:endParaRPr lang="zh-CN" altLang="en-US"/>
          </a:p>
          <a:p>
            <a:r>
              <a:rPr lang="en-US" altLang="zh-CN" dirty="0"/>
              <a:t>1. </a:t>
            </a:r>
            <a:r>
              <a:rPr lang="zh-CN" altLang="en-US"/>
              <a:t>本周： </a:t>
            </a:r>
          </a:p>
          <a:p>
            <a:r>
              <a:rPr lang="zh-CN" altLang="en-US"/>
              <a:t>    </a:t>
            </a:r>
            <a:r>
              <a:rPr lang="zh-CN" altLang="en-US" smtClean="0"/>
              <a:t>周</a:t>
            </a:r>
            <a:r>
              <a:rPr lang="en-US" altLang="zh-CN" dirty="0" smtClean="0"/>
              <a:t>2</a:t>
            </a:r>
            <a:r>
              <a:rPr lang="zh-CN" altLang="en-US" smtClean="0"/>
              <a:t>一天</a:t>
            </a:r>
            <a:endParaRPr lang="zh-CN" altLang="en-US"/>
          </a:p>
          <a:p>
            <a:r>
              <a:rPr lang="en-US" altLang="zh-CN" dirty="0"/>
              <a:t>2. </a:t>
            </a:r>
            <a:r>
              <a:rPr lang="zh-CN" altLang="en-US"/>
              <a:t>下周：</a:t>
            </a:r>
          </a:p>
          <a:p>
            <a:r>
              <a:rPr lang="zh-CN" altLang="en-US"/>
              <a:t>    </a:t>
            </a:r>
            <a:r>
              <a:rPr lang="zh-CN" altLang="en-US" smtClean="0"/>
              <a:t>周日到周四</a:t>
            </a:r>
            <a:endParaRPr lang="zh-CN" altLang="en-US"/>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vert="horz" lIns="69068" tIns="34534" rIns="69068" bIns="34534"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发送端</a:t>
            </a: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数据打包</a:t>
            </a:r>
          </a:p>
        </p:txBody>
      </p:sp>
      <p:sp>
        <p:nvSpPr>
          <p:cNvPr id="17" name="灯片编号占位符 1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20</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5605" name="AutoShape 4"/>
          <p:cNvSpPr/>
          <p:nvPr/>
        </p:nvSpPr>
        <p:spPr>
          <a:xfrm>
            <a:off x="5715955" y="2025969"/>
            <a:ext cx="206375" cy="307975"/>
          </a:xfrm>
          <a:prstGeom prst="downArrow">
            <a:avLst>
              <a:gd name="adj1" fmla="val 50000"/>
              <a:gd name="adj2" fmla="val 37399"/>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6" name="AutoShape 5"/>
          <p:cNvSpPr/>
          <p:nvPr/>
        </p:nvSpPr>
        <p:spPr>
          <a:xfrm>
            <a:off x="5715955" y="2768919"/>
            <a:ext cx="206375" cy="307975"/>
          </a:xfrm>
          <a:prstGeom prst="downArrow">
            <a:avLst>
              <a:gd name="adj1" fmla="val 50000"/>
              <a:gd name="adj2" fmla="val 37399"/>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7" name="AutoShape 6"/>
          <p:cNvSpPr/>
          <p:nvPr/>
        </p:nvSpPr>
        <p:spPr>
          <a:xfrm>
            <a:off x="5720717" y="3521394"/>
            <a:ext cx="206375" cy="307975"/>
          </a:xfrm>
          <a:prstGeom prst="downArrow">
            <a:avLst>
              <a:gd name="adj1" fmla="val 50000"/>
              <a:gd name="adj2" fmla="val 37399"/>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8" name="AutoShape 7"/>
          <p:cNvSpPr/>
          <p:nvPr/>
        </p:nvSpPr>
        <p:spPr>
          <a:xfrm>
            <a:off x="5720717" y="4264344"/>
            <a:ext cx="206375" cy="307975"/>
          </a:xfrm>
          <a:prstGeom prst="downArrow">
            <a:avLst>
              <a:gd name="adj1" fmla="val 50000"/>
              <a:gd name="adj2" fmla="val 37399"/>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10" name="Text Box 9"/>
          <p:cNvSpPr txBox="1"/>
          <p:nvPr/>
        </p:nvSpPr>
        <p:spPr>
          <a:xfrm>
            <a:off x="5028565" y="3859530"/>
            <a:ext cx="1663700" cy="342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Application Buffer</a:t>
            </a:r>
          </a:p>
        </p:txBody>
      </p:sp>
      <p:sp>
        <p:nvSpPr>
          <p:cNvPr id="25611" name="Text Box 10"/>
          <p:cNvSpPr txBox="1"/>
          <p:nvPr/>
        </p:nvSpPr>
        <p:spPr>
          <a:xfrm>
            <a:off x="3409315" y="3859530"/>
            <a:ext cx="1614488" cy="342900"/>
          </a:xfrm>
          <a:prstGeom prst="rect">
            <a:avLst/>
          </a:prstGeom>
          <a:solidFill>
            <a:srgbClr val="00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TCP/UDP Header</a:t>
            </a:r>
          </a:p>
        </p:txBody>
      </p:sp>
      <p:sp>
        <p:nvSpPr>
          <p:cNvPr id="25612" name="Text Box 11"/>
          <p:cNvSpPr txBox="1"/>
          <p:nvPr/>
        </p:nvSpPr>
        <p:spPr>
          <a:xfrm>
            <a:off x="2463165" y="3859530"/>
            <a:ext cx="960438" cy="342900"/>
          </a:xfrm>
          <a:prstGeom prst="rect">
            <a:avLst/>
          </a:prstGeom>
          <a:solidFill>
            <a:srgbClr val="33CCCC"/>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IP Header</a:t>
            </a:r>
          </a:p>
        </p:txBody>
      </p:sp>
      <p:sp>
        <p:nvSpPr>
          <p:cNvPr id="25613" name="Text Box 12"/>
          <p:cNvSpPr txBox="1"/>
          <p:nvPr/>
        </p:nvSpPr>
        <p:spPr>
          <a:xfrm>
            <a:off x="931230" y="3856355"/>
            <a:ext cx="1531937"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Ethernet Header</a:t>
            </a:r>
          </a:p>
        </p:txBody>
      </p:sp>
      <p:sp>
        <p:nvSpPr>
          <p:cNvPr id="25614" name="Text Box 13"/>
          <p:cNvSpPr txBox="1"/>
          <p:nvPr/>
        </p:nvSpPr>
        <p:spPr>
          <a:xfrm>
            <a:off x="5028565" y="3100705"/>
            <a:ext cx="1663700" cy="342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Application Buffer</a:t>
            </a:r>
          </a:p>
        </p:txBody>
      </p:sp>
      <p:sp>
        <p:nvSpPr>
          <p:cNvPr id="25615" name="Text Box 14"/>
          <p:cNvSpPr txBox="1"/>
          <p:nvPr/>
        </p:nvSpPr>
        <p:spPr>
          <a:xfrm>
            <a:off x="3409317" y="3091181"/>
            <a:ext cx="1622425" cy="352425"/>
          </a:xfrm>
          <a:prstGeom prst="rect">
            <a:avLst/>
          </a:prstGeom>
          <a:solidFill>
            <a:srgbClr val="00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TCP/UDP Header</a:t>
            </a:r>
          </a:p>
        </p:txBody>
      </p:sp>
      <p:sp>
        <p:nvSpPr>
          <p:cNvPr id="25616" name="Text Box 15"/>
          <p:cNvSpPr txBox="1"/>
          <p:nvPr/>
        </p:nvSpPr>
        <p:spPr>
          <a:xfrm>
            <a:off x="2463165" y="3100705"/>
            <a:ext cx="960438" cy="342900"/>
          </a:xfrm>
          <a:prstGeom prst="rect">
            <a:avLst/>
          </a:prstGeom>
          <a:solidFill>
            <a:srgbClr val="33CCCC"/>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IP</a:t>
            </a:r>
            <a:r>
              <a:rPr lang="en-US" altLang="zh-CN" sz="1300" dirty="0">
                <a:latin typeface="MS Reference Sans Serif" panose="020B0604030504040204" pitchFamily="34" charset="0"/>
                <a:ea typeface="宋体" panose="02010600030101010101" pitchFamily="2" charset="-122"/>
              </a:rPr>
              <a:t> </a:t>
            </a:r>
            <a:r>
              <a:rPr lang="en-US" altLang="zh-CN" sz="1300" dirty="0">
                <a:solidFill>
                  <a:schemeClr val="bg1"/>
                </a:solidFill>
                <a:latin typeface="MS Reference Sans Serif" panose="020B0604030504040204" pitchFamily="34" charset="0"/>
                <a:ea typeface="宋体" panose="02010600030101010101" pitchFamily="2" charset="-122"/>
              </a:rPr>
              <a:t>Header</a:t>
            </a:r>
          </a:p>
        </p:txBody>
      </p:sp>
      <p:sp>
        <p:nvSpPr>
          <p:cNvPr id="25617" name="Text Box 16"/>
          <p:cNvSpPr txBox="1"/>
          <p:nvPr/>
        </p:nvSpPr>
        <p:spPr>
          <a:xfrm>
            <a:off x="5028565" y="2357755"/>
            <a:ext cx="1663700" cy="342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Application Buffer</a:t>
            </a:r>
          </a:p>
        </p:txBody>
      </p:sp>
      <p:sp>
        <p:nvSpPr>
          <p:cNvPr id="25618" name="Text Box 17"/>
          <p:cNvSpPr txBox="1"/>
          <p:nvPr/>
        </p:nvSpPr>
        <p:spPr>
          <a:xfrm>
            <a:off x="3409317" y="2348231"/>
            <a:ext cx="1622425" cy="352425"/>
          </a:xfrm>
          <a:prstGeom prst="rect">
            <a:avLst/>
          </a:prstGeom>
          <a:solidFill>
            <a:srgbClr val="00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TCP/UDP Header</a:t>
            </a:r>
          </a:p>
        </p:txBody>
      </p:sp>
      <p:sp>
        <p:nvSpPr>
          <p:cNvPr id="25619" name="Text Box 18"/>
          <p:cNvSpPr txBox="1"/>
          <p:nvPr/>
        </p:nvSpPr>
        <p:spPr>
          <a:xfrm>
            <a:off x="5028565" y="1671955"/>
            <a:ext cx="1663700" cy="342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Application Buffer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619"/>
                                        </p:tgtEl>
                                        <p:attrNameLst>
                                          <p:attrName>style.visibility</p:attrName>
                                        </p:attrNameLst>
                                      </p:cBhvr>
                                      <p:to>
                                        <p:strVal val="visible"/>
                                      </p:to>
                                    </p:set>
                                    <p:anim calcmode="lin" valueType="num">
                                      <p:cBhvr>
                                        <p:cTn id="7" dur="500" fill="hold"/>
                                        <p:tgtEl>
                                          <p:spTgt spid="25619"/>
                                        </p:tgtEl>
                                        <p:attrNameLst>
                                          <p:attrName>ppt_x</p:attrName>
                                        </p:attrNameLst>
                                      </p:cBhvr>
                                      <p:tavLst>
                                        <p:tav tm="0">
                                          <p:val>
                                            <p:strVal val="#ppt_x"/>
                                          </p:val>
                                        </p:tav>
                                        <p:tav tm="100000">
                                          <p:val>
                                            <p:strVal val="#ppt_x"/>
                                          </p:val>
                                        </p:tav>
                                      </p:tavLst>
                                    </p:anim>
                                    <p:anim calcmode="lin" valueType="num">
                                      <p:cBhvr>
                                        <p:cTn id="8" dur="500" fill="hold"/>
                                        <p:tgtEl>
                                          <p:spTgt spid="256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5605"/>
                                        </p:tgtEl>
                                        <p:attrNameLst>
                                          <p:attrName>style.visibility</p:attrName>
                                        </p:attrNameLst>
                                      </p:cBhvr>
                                      <p:to>
                                        <p:strVal val="visible"/>
                                      </p:to>
                                    </p:set>
                                    <p:animEffect transition="in" filter="checkerboard(across)">
                                      <p:cBhvr>
                                        <p:cTn id="13" dur="500"/>
                                        <p:tgtEl>
                                          <p:spTgt spid="2560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25617"/>
                                        </p:tgtEl>
                                        <p:attrNameLst>
                                          <p:attrName>style.visibility</p:attrName>
                                        </p:attrNameLst>
                                      </p:cBhvr>
                                      <p:to>
                                        <p:strVal val="visible"/>
                                      </p:to>
                                    </p:set>
                                    <p:anim calcmode="lin" valueType="num">
                                      <p:cBhvr>
                                        <p:cTn id="18" dur="500" fill="hold"/>
                                        <p:tgtEl>
                                          <p:spTgt spid="25617"/>
                                        </p:tgtEl>
                                        <p:attrNameLst>
                                          <p:attrName>ppt_x</p:attrName>
                                        </p:attrNameLst>
                                      </p:cBhvr>
                                      <p:tavLst>
                                        <p:tav tm="0">
                                          <p:val>
                                            <p:strVal val="#ppt_x"/>
                                          </p:val>
                                        </p:tav>
                                        <p:tav tm="100000">
                                          <p:val>
                                            <p:strVal val="#ppt_x"/>
                                          </p:val>
                                        </p:tav>
                                      </p:tavLst>
                                    </p:anim>
                                    <p:anim calcmode="lin" valueType="num">
                                      <p:cBhvr>
                                        <p:cTn id="19" dur="500" fill="hold"/>
                                        <p:tgtEl>
                                          <p:spTgt spid="25617"/>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5618"/>
                                        </p:tgtEl>
                                        <p:attrNameLst>
                                          <p:attrName>style.visibility</p:attrName>
                                        </p:attrNameLst>
                                      </p:cBhvr>
                                      <p:to>
                                        <p:strVal val="visible"/>
                                      </p:to>
                                    </p:set>
                                    <p:anim calcmode="lin" valueType="num">
                                      <p:cBhvr>
                                        <p:cTn id="24" dur="500" fill="hold"/>
                                        <p:tgtEl>
                                          <p:spTgt spid="25618"/>
                                        </p:tgtEl>
                                        <p:attrNameLst>
                                          <p:attrName>ppt_x</p:attrName>
                                        </p:attrNameLst>
                                      </p:cBhvr>
                                      <p:tavLst>
                                        <p:tav tm="0">
                                          <p:val>
                                            <p:strVal val="0-#ppt_w/2"/>
                                          </p:val>
                                        </p:tav>
                                        <p:tav tm="100000">
                                          <p:val>
                                            <p:strVal val="#ppt_x"/>
                                          </p:val>
                                        </p:tav>
                                      </p:tavLst>
                                    </p:anim>
                                    <p:anim calcmode="lin" valueType="num">
                                      <p:cBhvr>
                                        <p:cTn id="25" dur="500" fill="hold"/>
                                        <p:tgtEl>
                                          <p:spTgt spid="2561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25606"/>
                                        </p:tgtEl>
                                        <p:attrNameLst>
                                          <p:attrName>style.visibility</p:attrName>
                                        </p:attrNameLst>
                                      </p:cBhvr>
                                      <p:to>
                                        <p:strVal val="visible"/>
                                      </p:to>
                                    </p:set>
                                    <p:animEffect transition="in" filter="diamond(in)">
                                      <p:cBhvr>
                                        <p:cTn id="30" dur="2000"/>
                                        <p:tgtEl>
                                          <p:spTgt spid="2560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25614"/>
                                        </p:tgtEl>
                                        <p:attrNameLst>
                                          <p:attrName>style.visibility</p:attrName>
                                        </p:attrNameLst>
                                      </p:cBhvr>
                                      <p:to>
                                        <p:strVal val="visible"/>
                                      </p:to>
                                    </p:set>
                                    <p:anim calcmode="lin" valueType="num">
                                      <p:cBhvr>
                                        <p:cTn id="35" dur="500" fill="hold"/>
                                        <p:tgtEl>
                                          <p:spTgt spid="25614"/>
                                        </p:tgtEl>
                                        <p:attrNameLst>
                                          <p:attrName>ppt_x</p:attrName>
                                        </p:attrNameLst>
                                      </p:cBhvr>
                                      <p:tavLst>
                                        <p:tav tm="0">
                                          <p:val>
                                            <p:strVal val="#ppt_x"/>
                                          </p:val>
                                        </p:tav>
                                        <p:tav tm="100000">
                                          <p:val>
                                            <p:strVal val="#ppt_x"/>
                                          </p:val>
                                        </p:tav>
                                      </p:tavLst>
                                    </p:anim>
                                    <p:anim calcmode="lin" valueType="num">
                                      <p:cBhvr>
                                        <p:cTn id="36" dur="500" fill="hold"/>
                                        <p:tgtEl>
                                          <p:spTgt spid="2561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5615"/>
                                        </p:tgtEl>
                                        <p:attrNameLst>
                                          <p:attrName>style.visibility</p:attrName>
                                        </p:attrNameLst>
                                      </p:cBhvr>
                                      <p:to>
                                        <p:strVal val="visible"/>
                                      </p:to>
                                    </p:set>
                                    <p:anim calcmode="lin" valueType="num">
                                      <p:cBhvr>
                                        <p:cTn id="39" dur="500" fill="hold"/>
                                        <p:tgtEl>
                                          <p:spTgt spid="25615"/>
                                        </p:tgtEl>
                                        <p:attrNameLst>
                                          <p:attrName>ppt_x</p:attrName>
                                        </p:attrNameLst>
                                      </p:cBhvr>
                                      <p:tavLst>
                                        <p:tav tm="0">
                                          <p:val>
                                            <p:strVal val="#ppt_x"/>
                                          </p:val>
                                        </p:tav>
                                        <p:tav tm="100000">
                                          <p:val>
                                            <p:strVal val="#ppt_x"/>
                                          </p:val>
                                        </p:tav>
                                      </p:tavLst>
                                    </p:anim>
                                    <p:anim calcmode="lin" valueType="num">
                                      <p:cBhvr>
                                        <p:cTn id="40" dur="500" fill="hold"/>
                                        <p:tgtEl>
                                          <p:spTgt spid="25615"/>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5616"/>
                                        </p:tgtEl>
                                        <p:attrNameLst>
                                          <p:attrName>style.visibility</p:attrName>
                                        </p:attrNameLst>
                                      </p:cBhvr>
                                      <p:to>
                                        <p:strVal val="visible"/>
                                      </p:to>
                                    </p:set>
                                    <p:anim calcmode="lin" valueType="num">
                                      <p:cBhvr>
                                        <p:cTn id="45" dur="500" fill="hold"/>
                                        <p:tgtEl>
                                          <p:spTgt spid="25616"/>
                                        </p:tgtEl>
                                        <p:attrNameLst>
                                          <p:attrName>ppt_x</p:attrName>
                                        </p:attrNameLst>
                                      </p:cBhvr>
                                      <p:tavLst>
                                        <p:tav tm="0">
                                          <p:val>
                                            <p:strVal val="0-#ppt_w/2"/>
                                          </p:val>
                                        </p:tav>
                                        <p:tav tm="100000">
                                          <p:val>
                                            <p:strVal val="#ppt_x"/>
                                          </p:val>
                                        </p:tav>
                                      </p:tavLst>
                                    </p:anim>
                                    <p:anim calcmode="lin" valueType="num">
                                      <p:cBhvr>
                                        <p:cTn id="46" dur="500" fill="hold"/>
                                        <p:tgtEl>
                                          <p:spTgt spid="256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8" presetClass="entr" presetSubtype="16" fill="hold" grpId="0" nodeType="clickEffect">
                                  <p:stCondLst>
                                    <p:cond delay="0"/>
                                  </p:stCondLst>
                                  <p:childTnLst>
                                    <p:set>
                                      <p:cBhvr>
                                        <p:cTn id="50" dur="1" fill="hold">
                                          <p:stCondLst>
                                            <p:cond delay="0"/>
                                          </p:stCondLst>
                                        </p:cTn>
                                        <p:tgtEl>
                                          <p:spTgt spid="25607"/>
                                        </p:tgtEl>
                                        <p:attrNameLst>
                                          <p:attrName>style.visibility</p:attrName>
                                        </p:attrNameLst>
                                      </p:cBhvr>
                                      <p:to>
                                        <p:strVal val="visible"/>
                                      </p:to>
                                    </p:set>
                                    <p:animEffect transition="in" filter="diamond(in)">
                                      <p:cBhvr>
                                        <p:cTn id="51" dur="2000"/>
                                        <p:tgtEl>
                                          <p:spTgt spid="2560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25610"/>
                                        </p:tgtEl>
                                        <p:attrNameLst>
                                          <p:attrName>style.visibility</p:attrName>
                                        </p:attrNameLst>
                                      </p:cBhvr>
                                      <p:to>
                                        <p:strVal val="visible"/>
                                      </p:to>
                                    </p:set>
                                    <p:anim calcmode="lin" valueType="num">
                                      <p:cBhvr>
                                        <p:cTn id="56" dur="500" fill="hold"/>
                                        <p:tgtEl>
                                          <p:spTgt spid="25610"/>
                                        </p:tgtEl>
                                        <p:attrNameLst>
                                          <p:attrName>ppt_x</p:attrName>
                                        </p:attrNameLst>
                                      </p:cBhvr>
                                      <p:tavLst>
                                        <p:tav tm="0">
                                          <p:val>
                                            <p:strVal val="#ppt_x"/>
                                          </p:val>
                                        </p:tav>
                                        <p:tav tm="100000">
                                          <p:val>
                                            <p:strVal val="#ppt_x"/>
                                          </p:val>
                                        </p:tav>
                                      </p:tavLst>
                                    </p:anim>
                                    <p:anim calcmode="lin" valueType="num">
                                      <p:cBhvr>
                                        <p:cTn id="57" dur="500" fill="hold"/>
                                        <p:tgtEl>
                                          <p:spTgt spid="25610"/>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25611"/>
                                        </p:tgtEl>
                                        <p:attrNameLst>
                                          <p:attrName>style.visibility</p:attrName>
                                        </p:attrNameLst>
                                      </p:cBhvr>
                                      <p:to>
                                        <p:strVal val="visible"/>
                                      </p:to>
                                    </p:set>
                                    <p:anim calcmode="lin" valueType="num">
                                      <p:cBhvr>
                                        <p:cTn id="60" dur="500" fill="hold"/>
                                        <p:tgtEl>
                                          <p:spTgt spid="25611"/>
                                        </p:tgtEl>
                                        <p:attrNameLst>
                                          <p:attrName>ppt_x</p:attrName>
                                        </p:attrNameLst>
                                      </p:cBhvr>
                                      <p:tavLst>
                                        <p:tav tm="0">
                                          <p:val>
                                            <p:strVal val="#ppt_x"/>
                                          </p:val>
                                        </p:tav>
                                        <p:tav tm="100000">
                                          <p:val>
                                            <p:strVal val="#ppt_x"/>
                                          </p:val>
                                        </p:tav>
                                      </p:tavLst>
                                    </p:anim>
                                    <p:anim calcmode="lin" valueType="num">
                                      <p:cBhvr>
                                        <p:cTn id="61" dur="500" fill="hold"/>
                                        <p:tgtEl>
                                          <p:spTgt spid="25611"/>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25612"/>
                                        </p:tgtEl>
                                        <p:attrNameLst>
                                          <p:attrName>style.visibility</p:attrName>
                                        </p:attrNameLst>
                                      </p:cBhvr>
                                      <p:to>
                                        <p:strVal val="visible"/>
                                      </p:to>
                                    </p:set>
                                    <p:anim calcmode="lin" valueType="num">
                                      <p:cBhvr>
                                        <p:cTn id="64" dur="500" fill="hold"/>
                                        <p:tgtEl>
                                          <p:spTgt spid="25612"/>
                                        </p:tgtEl>
                                        <p:attrNameLst>
                                          <p:attrName>ppt_x</p:attrName>
                                        </p:attrNameLst>
                                      </p:cBhvr>
                                      <p:tavLst>
                                        <p:tav tm="0">
                                          <p:val>
                                            <p:strVal val="#ppt_x"/>
                                          </p:val>
                                        </p:tav>
                                        <p:tav tm="100000">
                                          <p:val>
                                            <p:strVal val="#ppt_x"/>
                                          </p:val>
                                        </p:tav>
                                      </p:tavLst>
                                    </p:anim>
                                    <p:anim calcmode="lin" valueType="num">
                                      <p:cBhvr>
                                        <p:cTn id="65" dur="500" fill="hold"/>
                                        <p:tgtEl>
                                          <p:spTgt spid="25612"/>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25613"/>
                                        </p:tgtEl>
                                        <p:attrNameLst>
                                          <p:attrName>style.visibility</p:attrName>
                                        </p:attrNameLst>
                                      </p:cBhvr>
                                      <p:to>
                                        <p:strVal val="visible"/>
                                      </p:to>
                                    </p:set>
                                    <p:anim calcmode="lin" valueType="num">
                                      <p:cBhvr>
                                        <p:cTn id="70" dur="500" fill="hold"/>
                                        <p:tgtEl>
                                          <p:spTgt spid="25613"/>
                                        </p:tgtEl>
                                        <p:attrNameLst>
                                          <p:attrName>ppt_x</p:attrName>
                                        </p:attrNameLst>
                                      </p:cBhvr>
                                      <p:tavLst>
                                        <p:tav tm="0">
                                          <p:val>
                                            <p:strVal val="0-#ppt_w/2"/>
                                          </p:val>
                                        </p:tav>
                                        <p:tav tm="100000">
                                          <p:val>
                                            <p:strVal val="#ppt_x"/>
                                          </p:val>
                                        </p:tav>
                                      </p:tavLst>
                                    </p:anim>
                                    <p:anim calcmode="lin" valueType="num">
                                      <p:cBhvr>
                                        <p:cTn id="71" dur="500" fill="hold"/>
                                        <p:tgtEl>
                                          <p:spTgt spid="25613"/>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6" fill="hold" grpId="0" nodeType="clickEffect">
                                  <p:stCondLst>
                                    <p:cond delay="0"/>
                                  </p:stCondLst>
                                  <p:childTnLst>
                                    <p:set>
                                      <p:cBhvr>
                                        <p:cTn id="75" dur="1" fill="hold">
                                          <p:stCondLst>
                                            <p:cond delay="0"/>
                                          </p:stCondLst>
                                        </p:cTn>
                                        <p:tgtEl>
                                          <p:spTgt spid="25608"/>
                                        </p:tgtEl>
                                        <p:attrNameLst>
                                          <p:attrName>style.visibility</p:attrName>
                                        </p:attrNameLst>
                                      </p:cBhvr>
                                      <p:to>
                                        <p:strVal val="visible"/>
                                      </p:to>
                                    </p:set>
                                    <p:anim calcmode="lin" valueType="num">
                                      <p:cBhvr>
                                        <p:cTn id="76" dur="500" fill="hold"/>
                                        <p:tgtEl>
                                          <p:spTgt spid="25608"/>
                                        </p:tgtEl>
                                        <p:attrNameLst>
                                          <p:attrName>ppt_x</p:attrName>
                                        </p:attrNameLst>
                                      </p:cBhvr>
                                      <p:tavLst>
                                        <p:tav tm="0">
                                          <p:val>
                                            <p:strVal val="1+#ppt_w/2"/>
                                          </p:val>
                                        </p:tav>
                                        <p:tav tm="100000">
                                          <p:val>
                                            <p:strVal val="#ppt_x"/>
                                          </p:val>
                                        </p:tav>
                                      </p:tavLst>
                                    </p:anim>
                                    <p:anim calcmode="lin" valueType="num">
                                      <p:cBhvr>
                                        <p:cTn id="77" dur="500" fill="hold"/>
                                        <p:tgtEl>
                                          <p:spTgt spid="25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ldLvl="0" animBg="1"/>
      <p:bldP spid="25606" grpId="0" bldLvl="0" animBg="1"/>
      <p:bldP spid="25607" grpId="0" bldLvl="0" animBg="1"/>
      <p:bldP spid="25608" grpId="0" bldLvl="0" animBg="1"/>
      <p:bldP spid="25610" grpId="0" bldLvl="0" animBg="1"/>
      <p:bldP spid="25611" grpId="0" bldLvl="0" animBg="1"/>
      <p:bldP spid="25612" grpId="0" bldLvl="0" animBg="1"/>
      <p:bldP spid="25613" grpId="0" bldLvl="0" animBg="1"/>
      <p:bldP spid="25614" grpId="0" bldLvl="0" animBg="1"/>
      <p:bldP spid="25615" grpId="0" bldLvl="0" animBg="1"/>
      <p:bldP spid="25616" grpId="0" bldLvl="0" animBg="1"/>
      <p:bldP spid="25617" grpId="0" bldLvl="0" animBg="1"/>
      <p:bldP spid="25618" grpId="0" bldLvl="0" animBg="1"/>
      <p:bldP spid="2561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vert="horz" lIns="69068" tIns="34534" rIns="69068" bIns="34534"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接收端</a:t>
            </a: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数据</a:t>
            </a:r>
            <a:r>
              <a:rPr kumimoji="0" lang="zh-CN" altLang="en-US" sz="3300" b="0"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解</a:t>
            </a:r>
            <a:r>
              <a:rPr kumimoji="0" lang="zh-CN" altLang="en-US" sz="3300" b="0" i="0" u="none" strike="noStrike" kern="1200" cap="none" spc="0" normalizeH="0" baseline="0" noProof="0" smtClean="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包</a:t>
            </a:r>
            <a:endPar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18" name="灯片编号占位符 17"/>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21</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7891" name="Text Box 4"/>
          <p:cNvSpPr txBox="1"/>
          <p:nvPr/>
        </p:nvSpPr>
        <p:spPr>
          <a:xfrm>
            <a:off x="5400041" y="4586288"/>
            <a:ext cx="870238" cy="292388"/>
          </a:xfrm>
          <a:prstGeom prst="rect">
            <a:avLst/>
          </a:prstGeom>
          <a:noFill/>
          <a:ln w="9525">
            <a:noFill/>
          </a:ln>
        </p:spPr>
        <p:txBody>
          <a:bodyPr wrap="none" anchor="t">
            <a:spAutoFit/>
          </a:bodyPr>
          <a:lstStyle/>
          <a:p>
            <a:pPr eaLnBrk="0" hangingPunct="0"/>
            <a:r>
              <a:rPr lang="en-US" altLang="zh-CN" sz="1300" dirty="0">
                <a:latin typeface="微软雅黑" panose="020B0503020204020204" pitchFamily="34" charset="-122"/>
                <a:ea typeface="微软雅黑" panose="020B0503020204020204" pitchFamily="34" charset="-122"/>
              </a:rPr>
              <a:t>Network</a:t>
            </a:r>
          </a:p>
        </p:txBody>
      </p:sp>
      <p:sp>
        <p:nvSpPr>
          <p:cNvPr id="37892" name="Text Box 5"/>
          <p:cNvSpPr txBox="1"/>
          <p:nvPr/>
        </p:nvSpPr>
        <p:spPr>
          <a:xfrm>
            <a:off x="4650740" y="3783965"/>
            <a:ext cx="1663700" cy="342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微软雅黑" panose="020B0503020204020204" pitchFamily="34" charset="-122"/>
                <a:ea typeface="微软雅黑" panose="020B0503020204020204" pitchFamily="34" charset="-122"/>
              </a:rPr>
              <a:t>Application Buffer</a:t>
            </a:r>
          </a:p>
        </p:txBody>
      </p:sp>
      <p:sp>
        <p:nvSpPr>
          <p:cNvPr id="37893" name="Text Box 6"/>
          <p:cNvSpPr txBox="1"/>
          <p:nvPr/>
        </p:nvSpPr>
        <p:spPr>
          <a:xfrm>
            <a:off x="3031490" y="3783965"/>
            <a:ext cx="1614488" cy="342900"/>
          </a:xfrm>
          <a:prstGeom prst="rect">
            <a:avLst/>
          </a:prstGeom>
          <a:solidFill>
            <a:srgbClr val="00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微软雅黑" panose="020B0503020204020204" pitchFamily="34" charset="-122"/>
                <a:ea typeface="微软雅黑" panose="020B0503020204020204" pitchFamily="34" charset="-122"/>
              </a:rPr>
              <a:t>TCP/UDP Header</a:t>
            </a:r>
          </a:p>
        </p:txBody>
      </p:sp>
      <p:sp>
        <p:nvSpPr>
          <p:cNvPr id="37894" name="Text Box 7"/>
          <p:cNvSpPr txBox="1"/>
          <p:nvPr/>
        </p:nvSpPr>
        <p:spPr>
          <a:xfrm>
            <a:off x="2085340" y="3783965"/>
            <a:ext cx="960438" cy="342900"/>
          </a:xfrm>
          <a:prstGeom prst="rect">
            <a:avLst/>
          </a:prstGeom>
          <a:solidFill>
            <a:srgbClr val="33CCCC"/>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微软雅黑" panose="020B0503020204020204" pitchFamily="34" charset="-122"/>
                <a:ea typeface="微软雅黑" panose="020B0503020204020204" pitchFamily="34" charset="-122"/>
              </a:rPr>
              <a:t>IP Header</a:t>
            </a:r>
          </a:p>
        </p:txBody>
      </p:sp>
      <p:sp>
        <p:nvSpPr>
          <p:cNvPr id="37895" name="Text Box 8"/>
          <p:cNvSpPr txBox="1"/>
          <p:nvPr/>
        </p:nvSpPr>
        <p:spPr>
          <a:xfrm>
            <a:off x="553405" y="3780790"/>
            <a:ext cx="1531937" cy="342900"/>
          </a:xfrm>
          <a:prstGeom prst="rect">
            <a:avLst/>
          </a:prstGeom>
          <a:solidFill>
            <a:srgbClr val="00CC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微软雅黑" panose="020B0503020204020204" pitchFamily="34" charset="-122"/>
                <a:ea typeface="微软雅黑" panose="020B0503020204020204" pitchFamily="34" charset="-122"/>
              </a:rPr>
              <a:t>Ethernet Header</a:t>
            </a:r>
          </a:p>
        </p:txBody>
      </p:sp>
      <p:sp>
        <p:nvSpPr>
          <p:cNvPr id="37896" name="Text Box 9"/>
          <p:cNvSpPr txBox="1"/>
          <p:nvPr/>
        </p:nvSpPr>
        <p:spPr>
          <a:xfrm>
            <a:off x="4645978" y="3025141"/>
            <a:ext cx="1663700" cy="352425"/>
          </a:xfrm>
          <a:prstGeom prst="rect">
            <a:avLst/>
          </a:prstGeom>
          <a:solidFill>
            <a:srgbClr val="CC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Application Buffer</a:t>
            </a:r>
          </a:p>
        </p:txBody>
      </p:sp>
      <p:sp>
        <p:nvSpPr>
          <p:cNvPr id="37897" name="Text Box 10"/>
          <p:cNvSpPr txBox="1"/>
          <p:nvPr/>
        </p:nvSpPr>
        <p:spPr>
          <a:xfrm>
            <a:off x="3045780" y="3025140"/>
            <a:ext cx="1614487" cy="342900"/>
          </a:xfrm>
          <a:prstGeom prst="rect">
            <a:avLst/>
          </a:prstGeom>
          <a:solidFill>
            <a:srgbClr val="00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TCP/UDP Header</a:t>
            </a:r>
          </a:p>
        </p:txBody>
      </p:sp>
      <p:sp>
        <p:nvSpPr>
          <p:cNvPr id="37898" name="Text Box 11"/>
          <p:cNvSpPr txBox="1"/>
          <p:nvPr/>
        </p:nvSpPr>
        <p:spPr>
          <a:xfrm>
            <a:off x="2085340" y="3025140"/>
            <a:ext cx="960438" cy="342900"/>
          </a:xfrm>
          <a:prstGeom prst="rect">
            <a:avLst/>
          </a:prstGeom>
          <a:solidFill>
            <a:srgbClr val="33CCCC"/>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IP Header</a:t>
            </a:r>
          </a:p>
        </p:txBody>
      </p:sp>
      <p:sp>
        <p:nvSpPr>
          <p:cNvPr id="37899" name="Text Box 12"/>
          <p:cNvSpPr txBox="1"/>
          <p:nvPr/>
        </p:nvSpPr>
        <p:spPr>
          <a:xfrm>
            <a:off x="4650740" y="2282190"/>
            <a:ext cx="1663700" cy="342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微软雅黑" panose="020B0503020204020204" pitchFamily="34" charset="-122"/>
                <a:ea typeface="微软雅黑" panose="020B0503020204020204" pitchFamily="34" charset="-122"/>
              </a:rPr>
              <a:t>Application Buffer</a:t>
            </a:r>
          </a:p>
        </p:txBody>
      </p:sp>
      <p:sp>
        <p:nvSpPr>
          <p:cNvPr id="37900" name="Text Box 13"/>
          <p:cNvSpPr txBox="1"/>
          <p:nvPr/>
        </p:nvSpPr>
        <p:spPr>
          <a:xfrm>
            <a:off x="3031490" y="2282190"/>
            <a:ext cx="1614488" cy="342900"/>
          </a:xfrm>
          <a:prstGeom prst="rect">
            <a:avLst/>
          </a:prstGeom>
          <a:solidFill>
            <a:srgbClr val="00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微软雅黑" panose="020B0503020204020204" pitchFamily="34" charset="-122"/>
                <a:ea typeface="微软雅黑" panose="020B0503020204020204" pitchFamily="34" charset="-122"/>
              </a:rPr>
              <a:t>TCP/UDP Header</a:t>
            </a:r>
          </a:p>
        </p:txBody>
      </p:sp>
      <p:sp>
        <p:nvSpPr>
          <p:cNvPr id="37901" name="Text Box 14"/>
          <p:cNvSpPr txBox="1"/>
          <p:nvPr/>
        </p:nvSpPr>
        <p:spPr>
          <a:xfrm>
            <a:off x="4650740" y="1596390"/>
            <a:ext cx="1663700" cy="342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t"/>
          <a:lstStyle/>
          <a:p>
            <a:pPr eaLnBrk="0" hangingPunct="0"/>
            <a:r>
              <a:rPr lang="en-US" altLang="zh-CN" sz="1300" dirty="0">
                <a:solidFill>
                  <a:schemeClr val="bg1"/>
                </a:solidFill>
                <a:latin typeface="MS Reference Sans Serif" panose="020B0604030504040204" pitchFamily="34" charset="0"/>
                <a:ea typeface="宋体" panose="02010600030101010101" pitchFamily="2" charset="-122"/>
              </a:rPr>
              <a:t>Application Buffer</a:t>
            </a:r>
          </a:p>
        </p:txBody>
      </p:sp>
      <p:sp>
        <p:nvSpPr>
          <p:cNvPr id="36878" name="AutoShape 15"/>
          <p:cNvSpPr/>
          <p:nvPr/>
        </p:nvSpPr>
        <p:spPr>
          <a:xfrm>
            <a:off x="5400041" y="4168141"/>
            <a:ext cx="206375" cy="309563"/>
          </a:xfrm>
          <a:prstGeom prst="upArrow">
            <a:avLst>
              <a:gd name="adj1" fmla="val 50000"/>
              <a:gd name="adj2" fmla="val 37399"/>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79" name="AutoShape 16"/>
          <p:cNvSpPr/>
          <p:nvPr/>
        </p:nvSpPr>
        <p:spPr>
          <a:xfrm>
            <a:off x="5400041" y="3425191"/>
            <a:ext cx="206375" cy="309563"/>
          </a:xfrm>
          <a:prstGeom prst="upArrow">
            <a:avLst>
              <a:gd name="adj1" fmla="val 50000"/>
              <a:gd name="adj2" fmla="val 37399"/>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80" name="AutoShape 17"/>
          <p:cNvSpPr/>
          <p:nvPr/>
        </p:nvSpPr>
        <p:spPr>
          <a:xfrm>
            <a:off x="5400041" y="2682241"/>
            <a:ext cx="206375" cy="309563"/>
          </a:xfrm>
          <a:prstGeom prst="upArrow">
            <a:avLst>
              <a:gd name="adj1" fmla="val 50000"/>
              <a:gd name="adj2" fmla="val 37399"/>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81" name="AutoShape 18"/>
          <p:cNvSpPr/>
          <p:nvPr/>
        </p:nvSpPr>
        <p:spPr>
          <a:xfrm>
            <a:off x="5400041" y="1939291"/>
            <a:ext cx="206375" cy="307975"/>
          </a:xfrm>
          <a:prstGeom prst="upArrow">
            <a:avLst>
              <a:gd name="adj1" fmla="val 50000"/>
              <a:gd name="adj2" fmla="val 37399"/>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smtClean="0">
                <a:solidFill>
                  <a:srgbClr val="FFFF00"/>
                </a:solidFill>
              </a:rPr>
              <a:t>路由器和交换机</a:t>
            </a:r>
            <a:endParaRPr lang="zh-CN" altLang="en-US">
              <a:solidFill>
                <a:srgbClr val="FFFF00"/>
              </a:solidFill>
            </a:endParaRPr>
          </a:p>
        </p:txBody>
      </p:sp>
      <p:sp>
        <p:nvSpPr>
          <p:cNvPr id="3" name="文本占位符 2"/>
          <p:cNvSpPr>
            <a:spLocks noGrp="1"/>
          </p:cNvSpPr>
          <p:nvPr>
            <p:ph type="body" sz="quarter" idx="10"/>
          </p:nvPr>
        </p:nvSpPr>
        <p:spPr/>
        <p:txBody>
          <a:bodyPr/>
          <a:lstStyle/>
          <a:p>
            <a:r>
              <a:rPr lang="zh-CN" altLang="en-US" smtClean="0"/>
              <a:t>什么是路由器</a:t>
            </a:r>
            <a:endParaRPr lang="en-US" altLang="zh-CN" smtClean="0"/>
          </a:p>
          <a:p>
            <a:pPr lvl="1"/>
            <a:endParaRPr lang="en-US" altLang="zh-CN" smtClean="0"/>
          </a:p>
          <a:p>
            <a:r>
              <a:rPr lang="zh-CN" altLang="en-US" smtClean="0"/>
              <a:t>什么是交换机</a:t>
            </a:r>
            <a:endParaRPr lang="en-US" altLang="zh-CN" smtClean="0"/>
          </a:p>
          <a:p>
            <a:pPr lvl="1"/>
            <a:endParaRPr lang="en-US" altLang="zh-CN" smtClean="0"/>
          </a:p>
          <a:p>
            <a:r>
              <a:rPr lang="zh-CN" altLang="en-US" smtClean="0"/>
              <a:t>两者的区别是什么（面试题）</a:t>
            </a:r>
            <a:endParaRPr lang="en-US" altLang="zh-CN" smtClean="0"/>
          </a:p>
          <a:p>
            <a:r>
              <a:rPr lang="zh-CN" altLang="en-US" smtClean="0"/>
              <a:t>如果从中国发一个</a:t>
            </a:r>
            <a:r>
              <a:rPr lang="en-US" altLang="zh-CN" smtClean="0"/>
              <a:t>Email</a:t>
            </a:r>
            <a:r>
              <a:rPr lang="zh-CN" altLang="en-US" smtClean="0"/>
              <a:t>到美国去，邮件是如何被转发的？</a:t>
            </a:r>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22</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smtClean="0">
                <a:solidFill>
                  <a:srgbClr val="FFFF00"/>
                </a:solidFill>
              </a:rPr>
              <a:t>数据链路层协议</a:t>
            </a:r>
            <a:endParaRPr lang="zh-CN" altLang="en-US">
              <a:solidFill>
                <a:srgbClr val="FFFF00"/>
              </a:solidFill>
            </a:endParaRPr>
          </a:p>
        </p:txBody>
      </p:sp>
      <p:sp>
        <p:nvSpPr>
          <p:cNvPr id="3" name="文本占位符 2"/>
          <p:cNvSpPr>
            <a:spLocks noGrp="1"/>
          </p:cNvSpPr>
          <p:nvPr>
            <p:ph type="body" sz="quarter" idx="10"/>
          </p:nvPr>
        </p:nvSpPr>
        <p:spPr/>
        <p:txBody>
          <a:bodyPr/>
          <a:lstStyle/>
          <a:p>
            <a:r>
              <a:rPr lang="zh-CN" altLang="en-US" smtClean="0"/>
              <a:t>以太网协议</a:t>
            </a:r>
            <a:endParaRPr lang="en-US" altLang="zh-CN" smtClean="0"/>
          </a:p>
          <a:p>
            <a:pPr lvl="1"/>
            <a:r>
              <a:rPr lang="en-US" altLang="zh-CN" smtClean="0"/>
              <a:t>Arp</a:t>
            </a:r>
            <a:r>
              <a:rPr lang="zh-CN" altLang="en-US" smtClean="0"/>
              <a:t>协议（面试可能会问）</a:t>
            </a:r>
            <a:endParaRPr lang="en-US" altLang="zh-CN" smtClean="0"/>
          </a:p>
          <a:p>
            <a:pPr lvl="2"/>
            <a:r>
              <a:rPr lang="en-US" altLang="zh-CN" smtClean="0"/>
              <a:t>Arp</a:t>
            </a:r>
            <a:r>
              <a:rPr lang="zh-CN" altLang="en-US" smtClean="0"/>
              <a:t>协议作用</a:t>
            </a:r>
            <a:endParaRPr lang="en-US" altLang="zh-CN" smtClean="0"/>
          </a:p>
          <a:p>
            <a:pPr lvl="1"/>
            <a:r>
              <a:rPr lang="en-US" altLang="zh-CN" smtClean="0"/>
              <a:t>ARP</a:t>
            </a:r>
            <a:r>
              <a:rPr lang="zh-CN" altLang="en-US" smtClean="0"/>
              <a:t>和</a:t>
            </a:r>
            <a:r>
              <a:rPr lang="en-US" altLang="zh-CN" smtClean="0"/>
              <a:t>ping</a:t>
            </a:r>
            <a:r>
              <a:rPr lang="zh-CN" altLang="en-US" smtClean="0"/>
              <a:t>命令直接的关系</a:t>
            </a:r>
            <a:endParaRPr lang="en-US" altLang="zh-CN" smtClean="0"/>
          </a:p>
          <a:p>
            <a:pPr lvl="1"/>
            <a:r>
              <a:rPr lang="zh-CN" altLang="en-US" smtClean="0"/>
              <a:t>练习使用</a:t>
            </a:r>
            <a:r>
              <a:rPr lang="en-US" altLang="zh-CN" smtClean="0"/>
              <a:t>arp</a:t>
            </a:r>
            <a:r>
              <a:rPr lang="zh-CN" altLang="en-US" smtClean="0"/>
              <a:t>命令</a:t>
            </a:r>
            <a:endParaRPr lang="en-US" altLang="zh-CN" smtClean="0"/>
          </a:p>
          <a:p>
            <a:r>
              <a:rPr lang="en-US" altLang="zh-CN" smtClean="0"/>
              <a:t>PPP</a:t>
            </a:r>
            <a:r>
              <a:rPr lang="zh-CN" altLang="en-US" smtClean="0"/>
              <a:t>协议</a:t>
            </a:r>
            <a:endParaRPr lang="en-US" altLang="zh-CN" smtClean="0"/>
          </a:p>
          <a:p>
            <a:pPr lvl="1"/>
            <a:r>
              <a:rPr lang="zh-CN" altLang="en-US" smtClean="0"/>
              <a:t>古老的</a:t>
            </a:r>
            <a:r>
              <a:rPr lang="en-US" altLang="zh-CN" smtClean="0"/>
              <a:t>modem</a:t>
            </a:r>
            <a:r>
              <a:rPr lang="zh-CN" altLang="en-US" smtClean="0"/>
              <a:t>拨号上网</a:t>
            </a:r>
            <a:endParaRPr lang="en-US" altLang="zh-CN" smtClean="0"/>
          </a:p>
          <a:p>
            <a:pPr lvl="1"/>
            <a:r>
              <a:rPr lang="en-US" altLang="zh-CN" smtClean="0"/>
              <a:t>ADSL</a:t>
            </a:r>
            <a:r>
              <a:rPr lang="zh-CN" altLang="en-US" smtClean="0"/>
              <a:t>拨号上网</a:t>
            </a:r>
            <a:endParaRPr lang="en-US" altLang="zh-CN" smtClean="0"/>
          </a:p>
          <a:p>
            <a:pPr lvl="1"/>
            <a:r>
              <a:rPr lang="zh-CN" altLang="en-US" smtClean="0"/>
              <a:t>以太网拨号上网（</a:t>
            </a:r>
            <a:r>
              <a:rPr lang="en-US" altLang="zh-CN" smtClean="0"/>
              <a:t>PPPoE</a:t>
            </a:r>
            <a:r>
              <a:rPr lang="zh-CN" altLang="en-US" smtClean="0"/>
              <a:t>）</a:t>
            </a:r>
            <a:endParaRPr lang="en-US" altLang="zh-CN" smtClean="0"/>
          </a:p>
          <a:p>
            <a:pPr lvl="1"/>
            <a:r>
              <a:rPr lang="zh-CN" altLang="en-US" smtClean="0"/>
              <a:t>光纤拨号</a:t>
            </a:r>
            <a:endParaRPr lang="zh-CN" altLang="en-US"/>
          </a:p>
        </p:txBody>
      </p:sp>
      <p:sp>
        <p:nvSpPr>
          <p:cNvPr id="5" name="灯片编号占位符 4"/>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23</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pic>
        <p:nvPicPr>
          <p:cNvPr id="90113" name="Picture 1"/>
          <p:cNvPicPr>
            <a:picLocks noChangeAspect="1" noChangeArrowheads="1"/>
          </p:cNvPicPr>
          <p:nvPr/>
        </p:nvPicPr>
        <p:blipFill>
          <a:blip r:embed="rId2"/>
          <a:srcRect/>
          <a:stretch>
            <a:fillRect/>
          </a:stretch>
        </p:blipFill>
        <p:spPr bwMode="auto">
          <a:xfrm>
            <a:off x="-71470" y="971550"/>
            <a:ext cx="6762750" cy="4171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0113"/>
                                        </p:tgtEl>
                                        <p:attrNameLst>
                                          <p:attrName>style.visibility</p:attrName>
                                        </p:attrNameLst>
                                      </p:cBhvr>
                                      <p:to>
                                        <p:strVal val="visible"/>
                                      </p:to>
                                    </p:set>
                                    <p:anim calcmode="lin" valueType="num">
                                      <p:cBhvr additive="base">
                                        <p:cTn id="41" dur="500" fill="hold"/>
                                        <p:tgtEl>
                                          <p:spTgt spid="90113"/>
                                        </p:tgtEl>
                                        <p:attrNameLst>
                                          <p:attrName>ppt_x</p:attrName>
                                        </p:attrNameLst>
                                      </p:cBhvr>
                                      <p:tavLst>
                                        <p:tav tm="0">
                                          <p:val>
                                            <p:strVal val="#ppt_x"/>
                                          </p:val>
                                        </p:tav>
                                        <p:tav tm="100000">
                                          <p:val>
                                            <p:strVal val="#ppt_x"/>
                                          </p:val>
                                        </p:tav>
                                      </p:tavLst>
                                    </p:anim>
                                    <p:anim calcmode="lin" valueType="num">
                                      <p:cBhvr additive="base">
                                        <p:cTn id="42" dur="500" fill="hold"/>
                                        <p:tgtEl>
                                          <p:spTgt spid="90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FF00"/>
                </a:solidFill>
              </a:rPr>
              <a:t>ICMP</a:t>
            </a:r>
            <a:r>
              <a:rPr smtClean="0">
                <a:solidFill>
                  <a:srgbClr val="FFFF00"/>
                </a:solidFill>
              </a:rPr>
              <a:t>协议</a:t>
            </a:r>
            <a:endParaRPr lang="zh-CN" altLang="en-US">
              <a:solidFill>
                <a:srgbClr val="FFFF00"/>
              </a:solidFill>
            </a:endParaRPr>
          </a:p>
        </p:txBody>
      </p:sp>
      <p:sp>
        <p:nvSpPr>
          <p:cNvPr id="3" name="文本占位符 2"/>
          <p:cNvSpPr>
            <a:spLocks noGrp="1"/>
          </p:cNvSpPr>
          <p:nvPr>
            <p:ph type="body" sz="quarter" idx="10"/>
          </p:nvPr>
        </p:nvSpPr>
        <p:spPr/>
        <p:txBody>
          <a:bodyPr/>
          <a:lstStyle/>
          <a:p>
            <a:r>
              <a:rPr lang="en-US" altLang="zh-CN" smtClean="0"/>
              <a:t>Ping</a:t>
            </a:r>
            <a:r>
              <a:rPr lang="zh-CN" altLang="en-US" smtClean="0"/>
              <a:t>命令使用的协议（面试会问到）</a:t>
            </a:r>
            <a:endParaRPr lang="en-US" altLang="zh-CN" smtClean="0"/>
          </a:p>
          <a:p>
            <a:r>
              <a:rPr lang="zh-CN" altLang="en-US" smtClean="0"/>
              <a:t>尝试用</a:t>
            </a:r>
            <a:r>
              <a:rPr lang="en-US" altLang="zh-CN" smtClean="0"/>
              <a:t>tcpdump src xxx –e  </a:t>
            </a:r>
            <a:r>
              <a:rPr lang="zh-CN" altLang="en-US" smtClean="0"/>
              <a:t>抓取</a:t>
            </a:r>
            <a:r>
              <a:rPr lang="en-US" altLang="zh-CN" smtClean="0"/>
              <a:t>ping</a:t>
            </a:r>
            <a:r>
              <a:rPr lang="zh-CN" altLang="en-US" smtClean="0"/>
              <a:t>报文</a:t>
            </a:r>
            <a:endParaRPr lang="en-US" altLang="zh-CN" smtClean="0"/>
          </a:p>
          <a:p>
            <a:pPr lvl="1"/>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24</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IP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地址</a:t>
            </a:r>
          </a:p>
        </p:txBody>
      </p:sp>
      <p:sp>
        <p:nvSpPr>
          <p:cNvPr id="48131" name="Rectangle 3"/>
          <p:cNvSpPr>
            <a:spLocks noGrp="1"/>
          </p:cNvSpPr>
          <p:nvPr>
            <p:ph type="body" sz="quarter" idx="10"/>
          </p:nvPr>
        </p:nvSpPr>
        <p:spPr>
          <a:xfrm>
            <a:off x="-104775" y="843281"/>
            <a:ext cx="6292215" cy="3662680"/>
          </a:xfrm>
          <a:noFill/>
          <a:ln>
            <a:noFill/>
          </a:ln>
        </p:spPr>
        <p:txBody>
          <a:bodyPr vert="horz" wrap="square" lIns="68592" tIns="34296" rIns="68592" bIns="34296" anchor="t">
            <a:normAutofit lnSpcReduction="10000"/>
          </a:bodyPr>
          <a:lstStyle/>
          <a:p>
            <a:pPr marL="273050" indent="0" fontAlgn="auto">
              <a:lnSpc>
                <a:spcPct val="100000"/>
              </a:lnSpc>
              <a:spcBef>
                <a:spcPts val="600"/>
              </a:spcBef>
              <a:spcAft>
                <a:spcPts val="600"/>
              </a:spcAft>
              <a:buFont typeface="Wingdings" panose="05000000000000000000" pitchFamily="2" charset="2"/>
              <a:buChar char=""/>
            </a:pP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地址是</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Internet</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中主机的</a:t>
            </a:r>
            <a:r>
              <a:rPr lang="zh-CN" altLang="en-US" sz="2400"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标识</a:t>
            </a:r>
            <a:endPar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548005" lvl="1" indent="0" fontAlgn="auto">
              <a:lnSpc>
                <a:spcPct val="100000"/>
              </a:lnSpc>
              <a:spcBef>
                <a:spcPts val="500"/>
              </a:spcBef>
              <a:buChar char="•"/>
            </a:pP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Internet</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中的主机要与别的机器通信必须具有一个</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地址</a:t>
            </a:r>
          </a:p>
          <a:p>
            <a:pPr marL="548005" lvl="1" indent="0" fontAlgn="auto">
              <a:lnSpc>
                <a:spcPct val="100000"/>
              </a:lnSpc>
              <a:spcBef>
                <a:spcPts val="500"/>
              </a:spcBef>
              <a:buChar char="•"/>
            </a:pP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地址为</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32</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位（</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IPv4</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）或者</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128</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位（</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IPv6</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p>
          <a:p>
            <a:pPr marL="548005" lvl="1" indent="0" fontAlgn="auto">
              <a:lnSpc>
                <a:spcPct val="100000"/>
              </a:lnSpc>
              <a:spcBef>
                <a:spcPts val="500"/>
              </a:spcBef>
              <a:buChar char="•"/>
            </a:pP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每个数据包都必须携带目的</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地址和源</a:t>
            </a:r>
            <a:r>
              <a:rPr lang="en-US" altLang="zh-CN"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a:t>
            </a:r>
            <a:r>
              <a:rPr lang="zh-CN" altLang="en-US" sz="24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地址，路由器依靠此信息为数据包选择</a:t>
            </a:r>
            <a:r>
              <a:rPr lang="zh-CN" altLang="en-US" sz="2400"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路由</a:t>
            </a:r>
            <a:endParaRPr lang="en-US" altLang="zh-CN" sz="2400"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548005" lvl="1" indent="0" fontAlgn="auto">
              <a:lnSpc>
                <a:spcPct val="100000"/>
              </a:lnSpc>
              <a:spcBef>
                <a:spcPts val="500"/>
              </a:spcBef>
              <a:buChar char="•"/>
            </a:pPr>
            <a:r>
              <a:rPr lang="en-US" altLang="zh-CN" sz="2400"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IPv4</a:t>
            </a:r>
            <a:r>
              <a:rPr lang="zh-CN" altLang="en-US" sz="2400"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地址有单播地址，广播地址，组播地址</a:t>
            </a:r>
            <a:endParaRPr lang="zh-CN" altLang="en-US" sz="18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548005" lvl="1" indent="-271780" fontAlgn="auto">
              <a:spcBef>
                <a:spcPts val="500"/>
              </a:spcBef>
              <a:buChar char="•"/>
            </a:pPr>
            <a:endParaRPr lang="zh-CN" altLang="en-US" sz="18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273050" indent="-273050" fontAlgn="auto">
              <a:lnSpc>
                <a:spcPts val="2160"/>
              </a:lnSpc>
              <a:spcBef>
                <a:spcPts val="600"/>
              </a:spcBef>
              <a:spcAft>
                <a:spcPts val="600"/>
              </a:spcAft>
              <a:buFont typeface="Wingdings" panose="05000000000000000000" pitchFamily="2" charset="2"/>
              <a:buChar char=""/>
            </a:pPr>
            <a:endParaRPr lang="zh-CN" altLang="en-US" sz="2000"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25</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dow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dow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wipe(down)">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wipe(down)">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wipe(down)">
                                      <p:cBhvr>
                                        <p:cTn id="27"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54940" y="392430"/>
            <a:ext cx="7417456" cy="4536774"/>
          </a:xfrm>
        </p:spPr>
        <p:txBody>
          <a:bodyPr/>
          <a:lstStyle/>
          <a:p>
            <a:pPr marL="273050" indent="-273050" fontAlgn="auto">
              <a:lnSpc>
                <a:spcPct val="100000"/>
              </a:lnSpc>
              <a:spcBef>
                <a:spcPts val="600"/>
              </a:spcBef>
              <a:spcAft>
                <a:spcPts val="600"/>
              </a:spcAft>
              <a:buFont typeface="Wingdings" panose="05000000000000000000" pitchFamily="2" charset="2"/>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表示形式：常用点分形式，如</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202.38.64.10</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，最后都会转换为一个</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32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位的无符号整数。</a:t>
            </a:r>
            <a:endParaRPr lang="zh-CN" altLang="en-US"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273050" indent="-273050" fontAlgn="auto">
              <a:spcBef>
                <a:spcPts val="600"/>
              </a:spcBef>
              <a:spcAft>
                <a:spcPts val="600"/>
              </a:spcAft>
              <a:buFont typeface="Wingdings" panose="05000000000000000000" pitchFamily="2" charset="2"/>
              <a:buChar char=""/>
            </a:pPr>
            <a:endParaRPr lang="zh-CN" altLang="en-US"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273050" indent="-273050" fontAlgn="auto">
              <a:spcBef>
                <a:spcPts val="600"/>
              </a:spcBef>
              <a:spcAft>
                <a:spcPts val="600"/>
              </a:spcAft>
              <a:buFont typeface="Wingdings" panose="05000000000000000000" pitchFamily="2" charset="2"/>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地址</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分类（面试重点）</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en-US" altLang="zh-CN"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a:t>
            </a:r>
            <a:r>
              <a:rPr lang="zh-CN" altLang="en-US"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类地址</a:t>
            </a:r>
            <a:endParaRPr lang="en-US" altLang="zh-CN"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en-US" altLang="zh-CN"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B</a:t>
            </a:r>
            <a:r>
              <a:rPr lang="zh-CN" altLang="en-US"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类地址</a:t>
            </a:r>
            <a:endParaRPr lang="en-US" altLang="zh-CN"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en-US" altLang="zh-CN"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C</a:t>
            </a:r>
            <a:r>
              <a:rPr lang="zh-CN" altLang="en-US"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类地址</a:t>
            </a:r>
            <a:endParaRPr lang="zh-CN" altLang="en-US"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en-US" altLang="zh-CN"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D</a:t>
            </a:r>
            <a:r>
              <a:rPr lang="zh-CN" altLang="en-US"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类地址</a:t>
            </a:r>
            <a:endParaRPr lang="zh-CN" altLang="en-US" strike="noStrike" noProof="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273050" indent="-273050" fontAlgn="auto">
              <a:spcBef>
                <a:spcPts val="600"/>
              </a:spcBef>
              <a:spcAft>
                <a:spcPts val="600"/>
              </a:spcAft>
              <a:buFont typeface="Wingdings" panose="05000000000000000000" pitchFamily="2" charset="2"/>
              <a:buChar char=""/>
            </a:pPr>
            <a:r>
              <a:rPr lang="zh-CN" altLang="en-US"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子网概念（面试重点）</a:t>
            </a:r>
            <a:endParaRPr lang="en-US" altLang="zh-CN"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trike="noStrike" noProof="1"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子网掩码</a:t>
            </a:r>
          </a:p>
          <a:p>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26</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FF00"/>
                </a:solidFill>
              </a:rPr>
              <a:t>IP</a:t>
            </a:r>
            <a:r>
              <a:rPr smtClean="0">
                <a:solidFill>
                  <a:srgbClr val="FFFF00"/>
                </a:solidFill>
              </a:rPr>
              <a:t>地址分类</a:t>
            </a:r>
            <a:endParaRPr lang="zh-CN" altLang="en-US">
              <a:solidFill>
                <a:srgbClr val="FFFF00"/>
              </a:solidFill>
            </a:endParaRPr>
          </a:p>
        </p:txBody>
      </p:sp>
      <p:sp>
        <p:nvSpPr>
          <p:cNvPr id="3" name="文本占位符 2"/>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27</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pic>
        <p:nvPicPr>
          <p:cNvPr id="248834" name="Picture 2"/>
          <p:cNvPicPr>
            <a:picLocks noChangeAspect="1" noChangeArrowheads="1"/>
          </p:cNvPicPr>
          <p:nvPr/>
        </p:nvPicPr>
        <p:blipFill>
          <a:blip r:embed="rId2"/>
          <a:srcRect/>
          <a:stretch>
            <a:fillRect/>
          </a:stretch>
        </p:blipFill>
        <p:spPr bwMode="auto">
          <a:xfrm>
            <a:off x="0" y="928676"/>
            <a:ext cx="6175816"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Times New Roman" panose="02020603050405020304" pitchFamily="18" charset="0"/>
                <a:ea typeface="微软雅黑" panose="020B0503020204020204" pitchFamily="34" charset="-122"/>
                <a:cs typeface="+mj-cs"/>
                <a:sym typeface="Calibri" panose="020F0502020204030204" pitchFamily="34" charset="0"/>
              </a:rPr>
              <a:t>网络地址</a:t>
            </a:r>
          </a:p>
        </p:txBody>
      </p:sp>
      <p:sp>
        <p:nvSpPr>
          <p:cNvPr id="168962" name="Rectangle 3"/>
          <p:cNvSpPr>
            <a:spLocks noGrp="1"/>
          </p:cNvSpPr>
          <p:nvPr>
            <p:ph type="body" sz="quarter" idx="10"/>
          </p:nvPr>
        </p:nvSpPr>
        <p:spPr>
          <a:xfrm>
            <a:off x="28720" y="848678"/>
            <a:ext cx="6559406" cy="3323231"/>
          </a:xfrm>
        </p:spPr>
        <p:txBody>
          <a:bodyPr vert="horz" lIns="68592" tIns="34296" rIns="68592" bIns="34296" rtlCol="0">
            <a:normAutofit/>
          </a:bodyPr>
          <a:lstStyle/>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类地址</a:t>
            </a:r>
          </a:p>
          <a:p>
            <a:pPr marL="514350" marR="0" lvl="1" indent="-273050" algn="l" defTabSz="685800" rtl="0" eaLnBrk="1" fontAlgn="auto" latinLnBrk="0" hangingPunct="1">
              <a:lnSpc>
                <a:spcPct val="80000"/>
              </a:lnSpc>
              <a:spcBef>
                <a:spcPts val="375"/>
              </a:spcBef>
              <a:spcAft>
                <a:spcPts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字节为网络地址，其他</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个字节为主机地址。第</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字节的最高位固定为</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p>
          <a:p>
            <a:pPr marL="514350" marR="0" lvl="1" indent="-273050" algn="l" defTabSz="685800" rtl="0" eaLnBrk="1" fontAlgn="auto" latinLnBrk="0" hangingPunct="1">
              <a:lnSpc>
                <a:spcPct val="80000"/>
              </a:lnSpc>
              <a:spcBef>
                <a:spcPts val="375"/>
              </a:spcBef>
              <a:spcAft>
                <a:spcPts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1.0.0.1 – 126.255.255.255</a:t>
            </a:r>
          </a:p>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类地址</a:t>
            </a:r>
          </a:p>
          <a:p>
            <a:pPr marL="514350" marR="0" lvl="1" indent="-273050" algn="l" defTabSz="685800" rtl="0" eaLnBrk="1" fontAlgn="auto" latinLnBrk="0" hangingPunct="1">
              <a:lnSpc>
                <a:spcPct val="80000"/>
              </a:lnSpc>
              <a:spcBef>
                <a:spcPts val="375"/>
              </a:spcBef>
              <a:spcAft>
                <a:spcPts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字节和第</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字节是网络地址，其他</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个字节是主机地址。第</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字节的前两位固定为</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a:t>
            </a:r>
          </a:p>
          <a:p>
            <a:pPr marL="514350" marR="0" lvl="1" indent="-273050" algn="l" defTabSz="685800" rtl="0" eaLnBrk="1" fontAlgn="auto" latinLnBrk="0" hangingPunct="1">
              <a:lnSpc>
                <a:spcPct val="80000"/>
              </a:lnSpc>
              <a:spcBef>
                <a:spcPts val="375"/>
              </a:spcBef>
              <a:spcAft>
                <a:spcPts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128.0.0.1 – 191.255.255.255</a:t>
            </a: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endParaRPr kumimoji="0" lang="en-US" altLang="x-none" sz="1800" b="0" i="0" u="none" strike="noStrike" kern="1200" cap="none" spc="0" normalizeH="0" baseline="0" noProof="1">
              <a:ln>
                <a:noFill/>
              </a:ln>
              <a:solidFill>
                <a:schemeClr val="tx1"/>
              </a:solidFill>
              <a:effectLst/>
              <a:uLnTx/>
              <a:uFillTx/>
              <a:latin typeface="+mn-lt"/>
              <a:ea typeface="+mn-ea"/>
              <a:cs typeface="+mn-cs"/>
            </a:endParaRPr>
          </a:p>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endParaRPr kumimoji="0" lang="en-US" altLang="x-none" sz="2100" b="0" i="0" u="none" strike="noStrike" kern="1200" cap="none" spc="0" normalizeH="0" baseline="0" noProof="1">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28</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8962">
                                            <p:txEl>
                                              <p:pRg st="0" end="0"/>
                                            </p:txEl>
                                          </p:spTgt>
                                        </p:tgtEl>
                                        <p:attrNameLst>
                                          <p:attrName>style.visibility</p:attrName>
                                        </p:attrNameLst>
                                      </p:cBhvr>
                                      <p:to>
                                        <p:strVal val="visible"/>
                                      </p:to>
                                    </p:set>
                                    <p:animEffect transition="in" filter="wipe(down)">
                                      <p:cBhvr>
                                        <p:cTn id="7" dur="500"/>
                                        <p:tgtEl>
                                          <p:spTgt spid="16896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8962">
                                            <p:txEl>
                                              <p:pRg st="1" end="1"/>
                                            </p:txEl>
                                          </p:spTgt>
                                        </p:tgtEl>
                                        <p:attrNameLst>
                                          <p:attrName>style.visibility</p:attrName>
                                        </p:attrNameLst>
                                      </p:cBhvr>
                                      <p:to>
                                        <p:strVal val="visible"/>
                                      </p:to>
                                    </p:set>
                                    <p:animEffect transition="in" filter="wipe(down)">
                                      <p:cBhvr>
                                        <p:cTn id="10" dur="500"/>
                                        <p:tgtEl>
                                          <p:spTgt spid="16896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8962">
                                            <p:txEl>
                                              <p:pRg st="2" end="2"/>
                                            </p:txEl>
                                          </p:spTgt>
                                        </p:tgtEl>
                                        <p:attrNameLst>
                                          <p:attrName>style.visibility</p:attrName>
                                        </p:attrNameLst>
                                      </p:cBhvr>
                                      <p:to>
                                        <p:strVal val="visible"/>
                                      </p:to>
                                    </p:set>
                                    <p:animEffect transition="in" filter="wipe(down)">
                                      <p:cBhvr>
                                        <p:cTn id="13" dur="500"/>
                                        <p:tgtEl>
                                          <p:spTgt spid="16896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8962">
                                            <p:txEl>
                                              <p:pRg st="4" end="4"/>
                                            </p:txEl>
                                          </p:spTgt>
                                        </p:tgtEl>
                                        <p:attrNameLst>
                                          <p:attrName>style.visibility</p:attrName>
                                        </p:attrNameLst>
                                      </p:cBhvr>
                                      <p:to>
                                        <p:strVal val="visible"/>
                                      </p:to>
                                    </p:set>
                                    <p:animEffect transition="in" filter="wipe(down)">
                                      <p:cBhvr>
                                        <p:cTn id="18" dur="500"/>
                                        <p:tgtEl>
                                          <p:spTgt spid="168962">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8962">
                                            <p:txEl>
                                              <p:pRg st="5" end="5"/>
                                            </p:txEl>
                                          </p:spTgt>
                                        </p:tgtEl>
                                        <p:attrNameLst>
                                          <p:attrName>style.visibility</p:attrName>
                                        </p:attrNameLst>
                                      </p:cBhvr>
                                      <p:to>
                                        <p:strVal val="visible"/>
                                      </p:to>
                                    </p:set>
                                    <p:animEffect transition="in" filter="wipe(down)">
                                      <p:cBhvr>
                                        <p:cTn id="21" dur="500"/>
                                        <p:tgtEl>
                                          <p:spTgt spid="168962">
                                            <p:txEl>
                                              <p:pRg st="5" end="5"/>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68962">
                                            <p:txEl>
                                              <p:pRg st="6" end="6"/>
                                            </p:txEl>
                                          </p:spTgt>
                                        </p:tgtEl>
                                        <p:attrNameLst>
                                          <p:attrName>style.visibility</p:attrName>
                                        </p:attrNameLst>
                                      </p:cBhvr>
                                      <p:to>
                                        <p:strVal val="visible"/>
                                      </p:to>
                                    </p:set>
                                    <p:animEffect transition="in" filter="wipe(down)">
                                      <p:cBhvr>
                                        <p:cTn id="24" dur="500"/>
                                        <p:tgtEl>
                                          <p:spTgt spid="1689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819196"/>
            <a:ext cx="6894830" cy="2694071"/>
          </a:xfrm>
          <a:prstGeom prst="rect">
            <a:avLst/>
          </a:prstGeom>
          <a:noFill/>
        </p:spPr>
        <p:txBody>
          <a:bodyPr wrap="square" rtlCol="0" anchor="t">
            <a:spAutoFit/>
          </a:bodyPr>
          <a:lstStyle/>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r>
              <a:rPr lang="en-US" altLang="zh-CN">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类地址</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80000"/>
              </a:lnSpc>
              <a:spcBef>
                <a:spcPts val="375"/>
              </a:spcBef>
              <a:spcAft>
                <a:spcPts val="0"/>
              </a:spcAft>
              <a:buClrTx/>
              <a:buSzTx/>
              <a:buFont typeface="Arial" panose="020B0604020202020204" pitchFamily="34" charset="0"/>
              <a:buChar char="•"/>
              <a:defRPr/>
            </a:pPr>
            <a:r>
              <a:rPr lang="zh-CN" altLang="en-US"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前</a:t>
            </a: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个字节是网络地址，最后</a:t>
            </a: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个字节是主机地址。第</a:t>
            </a: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字节的前</a:t>
            </a: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位固定为</a:t>
            </a: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110</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80000"/>
              </a:lnSpc>
              <a:spcBef>
                <a:spcPts val="375"/>
              </a:spcBef>
              <a:spcAft>
                <a:spcPts val="0"/>
              </a:spcAft>
              <a:buClrTx/>
              <a:buSzTx/>
              <a:buFont typeface="Arial" panose="020B0604020202020204" pitchFamily="34" charset="0"/>
              <a:buChar char="•"/>
              <a:defRPr/>
            </a:pP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192.0.0.1 – 223.255.255.255</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273050" algn="l" defTabSz="685800" rtl="0" eaLnBrk="1" fontAlgn="auto" latinLnBrk="0" hangingPunct="1">
              <a:lnSpc>
                <a:spcPct val="80000"/>
              </a:lnSpc>
              <a:spcBef>
                <a:spcPts val="750"/>
              </a:spcBef>
              <a:spcAft>
                <a:spcPts val="0"/>
              </a:spcAft>
              <a:buClrTx/>
              <a:buSzTx/>
              <a:buFont typeface="Wingdings 3" panose="05040102010807070707" pitchFamily="18" charset="2"/>
              <a:buNone/>
              <a:defRPr/>
            </a:pP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273050" algn="l" defTabSz="685800" rtl="0" eaLnBrk="1" fontAlgn="auto" latinLnBrk="0" hangingPunct="1">
              <a:lnSpc>
                <a:spcPct val="80000"/>
              </a:lnSpc>
              <a:spcBef>
                <a:spcPts val="750"/>
              </a:spcBef>
              <a:spcAft>
                <a:spcPts val="0"/>
              </a:spcAft>
              <a:buClrTx/>
              <a:buSzTx/>
              <a:buFont typeface="Arial" panose="020B0604020202020204" pitchFamily="34" charset="0"/>
              <a:buChar char="•"/>
              <a:defRPr/>
            </a:pP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en-US"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类地址（组播地址）</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80000"/>
              </a:lnSpc>
              <a:spcBef>
                <a:spcPts val="375"/>
              </a:spcBef>
              <a:spcAft>
                <a:spcPts val="0"/>
              </a:spcAft>
              <a:buClrTx/>
              <a:buSzTx/>
              <a:buFont typeface="Arial" panose="020B0604020202020204" pitchFamily="34" charset="0"/>
              <a:buChar char="•"/>
              <a:defRPr/>
            </a:pPr>
            <a:r>
              <a:rPr lang="zh-CN" altLang="en-US"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不分网络地址和主机地址，第</a:t>
            </a: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字节的前</a:t>
            </a: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位固定为</a:t>
            </a: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1110</a:t>
            </a:r>
            <a:endPar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80000"/>
              </a:lnSpc>
              <a:spcBef>
                <a:spcPts val="375"/>
              </a:spcBef>
              <a:spcAft>
                <a:spcPts val="0"/>
              </a:spcAft>
              <a:buClrTx/>
              <a:buSzTx/>
              <a:buFont typeface="Arial" panose="020B0604020202020204" pitchFamily="34" charset="0"/>
              <a:buChar char="•"/>
              <a:defRPr/>
            </a:pPr>
            <a:r>
              <a:rPr lang="en-US" altLang="zh-CN" sz="20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224.0.0.1 – 239.255.255.255</a:t>
            </a:r>
            <a:endParaRPr lang="zh-CN" altLang="en-US" sz="2000"/>
          </a:p>
        </p:txBody>
      </p:sp>
      <p:sp>
        <p:nvSpPr>
          <p:cNvPr id="3" name="灯片编号占位符 2"/>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29</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olidFill>
                  <a:srgbClr val="FFFF00"/>
                </a:solidFill>
              </a:rPr>
              <a:t>网络编程的应用</a:t>
            </a:r>
            <a:endParaRPr lang="zh-CN" altLang="en-US">
              <a:solidFill>
                <a:srgbClr val="FFFF00"/>
              </a:solidFill>
            </a:endParaRPr>
          </a:p>
        </p:txBody>
      </p:sp>
      <p:sp>
        <p:nvSpPr>
          <p:cNvPr id="3" name="内容占位符 2"/>
          <p:cNvSpPr>
            <a:spLocks noGrp="1"/>
          </p:cNvSpPr>
          <p:nvPr>
            <p:ph idx="1"/>
          </p:nvPr>
        </p:nvSpPr>
        <p:spPr/>
        <p:txBody>
          <a:bodyPr/>
          <a:lstStyle/>
          <a:p>
            <a:r>
              <a:rPr lang="zh-CN" altLang="en-US" smtClean="0"/>
              <a:t>微信，</a:t>
            </a:r>
            <a:r>
              <a:rPr lang="en-US" altLang="zh-CN" smtClean="0"/>
              <a:t>QQ, </a:t>
            </a:r>
            <a:r>
              <a:rPr lang="zh-CN" altLang="en-US" smtClean="0"/>
              <a:t>淘宝旺旺</a:t>
            </a:r>
            <a:endParaRPr lang="en-US" altLang="zh-CN" smtClean="0"/>
          </a:p>
          <a:p>
            <a:r>
              <a:rPr lang="en-US" altLang="zh-CN" smtClean="0"/>
              <a:t>Email</a:t>
            </a:r>
          </a:p>
          <a:p>
            <a:r>
              <a:rPr lang="zh-CN" altLang="en-US" smtClean="0"/>
              <a:t>浏览网页</a:t>
            </a:r>
            <a:endParaRPr lang="en-US" altLang="zh-CN" smtClean="0"/>
          </a:p>
          <a:p>
            <a:pPr lvl="1"/>
            <a:r>
              <a:rPr lang="zh-CN" altLang="en-US" smtClean="0"/>
              <a:t>新闻</a:t>
            </a:r>
            <a:endParaRPr lang="en-US" altLang="zh-CN" smtClean="0"/>
          </a:p>
          <a:p>
            <a:pPr lvl="1"/>
            <a:r>
              <a:rPr lang="zh-CN" altLang="en-US" smtClean="0"/>
              <a:t>视频</a:t>
            </a:r>
            <a:endParaRPr lang="en-US" altLang="zh-CN" smtClean="0"/>
          </a:p>
          <a:p>
            <a:pPr lvl="1"/>
            <a:r>
              <a:rPr lang="zh-CN" altLang="en-US" smtClean="0"/>
              <a:t>游戏</a:t>
            </a:r>
            <a:endParaRPr lang="en-US" altLang="zh-CN" smtClean="0"/>
          </a:p>
          <a:p>
            <a:pPr lvl="1"/>
            <a:r>
              <a:rPr lang="zh-CN" altLang="en-US" smtClean="0"/>
              <a:t>订票</a:t>
            </a:r>
            <a:endParaRPr lang="en-US" altLang="zh-CN" smtClean="0"/>
          </a:p>
          <a:p>
            <a:pPr lvl="1"/>
            <a:r>
              <a:rPr lang="zh-CN" altLang="en-US" smtClean="0"/>
              <a:t>购物</a:t>
            </a:r>
            <a:endParaRPr lang="zh-CN" altLang="en-US"/>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3</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mtClean="0">
                <a:solidFill>
                  <a:srgbClr val="FFFF00"/>
                </a:solidFill>
              </a:rPr>
              <a:t>两级划分的缺点</a:t>
            </a:r>
            <a:endParaRPr lang="zh-CN" altLang="en-US">
              <a:solidFill>
                <a:srgbClr val="FFFF00"/>
              </a:solidFill>
            </a:endParaRPr>
          </a:p>
        </p:txBody>
      </p:sp>
      <p:sp>
        <p:nvSpPr>
          <p:cNvPr id="3" name="文本占位符 2"/>
          <p:cNvSpPr>
            <a:spLocks noGrp="1"/>
          </p:cNvSpPr>
          <p:nvPr>
            <p:ph type="body" sz="quarter" idx="10"/>
          </p:nvPr>
        </p:nvSpPr>
        <p:spPr>
          <a:xfrm>
            <a:off x="590400" y="915566"/>
            <a:ext cx="6481930" cy="3870762"/>
          </a:xfrm>
        </p:spPr>
        <p:txBody>
          <a:bodyPr>
            <a:noAutofit/>
          </a:bodyPr>
          <a:lstStyle/>
          <a:p>
            <a:endParaRPr lang="zh-CN" altLang="en-US" sz="1800" smtClean="0"/>
          </a:p>
          <a:p>
            <a:r>
              <a:rPr lang="en-US" altLang="zh-CN" sz="1800" smtClean="0"/>
              <a:t>IP </a:t>
            </a:r>
            <a:r>
              <a:rPr lang="zh-CN" altLang="en-US" sz="1800" smtClean="0"/>
              <a:t>地址空间的利用率低。 </a:t>
            </a:r>
          </a:p>
          <a:p>
            <a:r>
              <a:rPr lang="zh-CN" altLang="en-US" sz="1800" smtClean="0"/>
              <a:t>给每一个物理网络分配一个网络号会使路由表变得太大</a:t>
            </a:r>
          </a:p>
          <a:p>
            <a:r>
              <a:rPr lang="zh-CN" altLang="en-US" sz="1800" smtClean="0"/>
              <a:t>两级的 </a:t>
            </a:r>
            <a:r>
              <a:rPr lang="en-US" altLang="zh-CN" sz="1800" smtClean="0"/>
              <a:t>IP </a:t>
            </a:r>
            <a:r>
              <a:rPr lang="zh-CN" altLang="en-US" sz="1800" smtClean="0"/>
              <a:t>地址不够灵活。</a:t>
            </a:r>
          </a:p>
          <a:p>
            <a:pPr>
              <a:buNone/>
            </a:pPr>
            <a:r>
              <a:rPr lang="zh-CN" altLang="en-US" sz="1800" b="1" smtClean="0">
                <a:solidFill>
                  <a:srgbClr val="FFFF00"/>
                </a:solidFill>
                <a:latin typeface="黑体" pitchFamily="49" charset="-122"/>
                <a:ea typeface="黑体" pitchFamily="49" charset="-122"/>
              </a:rPr>
              <a:t>子网掩码的提出</a:t>
            </a:r>
          </a:p>
          <a:p>
            <a:r>
              <a:rPr lang="zh-CN" altLang="en-US" sz="1800" smtClean="0"/>
              <a:t>在</a:t>
            </a:r>
            <a:r>
              <a:rPr lang="en-US" altLang="zh-CN" sz="1800" smtClean="0"/>
              <a:t>IP </a:t>
            </a:r>
            <a:r>
              <a:rPr lang="zh-CN" altLang="en-US" sz="1800" smtClean="0"/>
              <a:t>地址中增加了一个“子网号字段”，使两级的 </a:t>
            </a:r>
            <a:r>
              <a:rPr lang="en-US" altLang="zh-CN" sz="1800" smtClean="0"/>
              <a:t>IP </a:t>
            </a:r>
            <a:r>
              <a:rPr lang="zh-CN" altLang="en-US" sz="1800" smtClean="0"/>
              <a:t>地址变成为三级的 </a:t>
            </a:r>
            <a:r>
              <a:rPr lang="en-US" altLang="zh-CN" sz="1800" smtClean="0"/>
              <a:t>IP </a:t>
            </a:r>
            <a:r>
              <a:rPr lang="zh-CN" altLang="en-US" sz="1800" smtClean="0"/>
              <a:t>地址。  </a:t>
            </a:r>
          </a:p>
          <a:p>
            <a:r>
              <a:rPr lang="zh-CN" altLang="en-US" sz="1800" smtClean="0"/>
              <a:t>从主机号借用若干个位作为子网号 </a:t>
            </a:r>
            <a:r>
              <a:rPr lang="en-US" altLang="zh-CN" sz="1800" smtClean="0"/>
              <a:t>subnet-id</a:t>
            </a:r>
            <a:r>
              <a:rPr lang="zh-CN" altLang="en-US" sz="1800" smtClean="0"/>
              <a:t>，而主机号 </a:t>
            </a:r>
            <a:r>
              <a:rPr lang="en-US" altLang="zh-CN" sz="1800" smtClean="0"/>
              <a:t>host-id </a:t>
            </a:r>
            <a:r>
              <a:rPr lang="zh-CN" altLang="en-US" sz="1800" smtClean="0"/>
              <a:t>也就相应减少了若干个位</a:t>
            </a:r>
          </a:p>
          <a:p>
            <a:r>
              <a:rPr lang="zh-CN" altLang="en-US" sz="1800" smtClean="0"/>
              <a:t>通过子网掩码与</a:t>
            </a:r>
            <a:r>
              <a:rPr lang="en-US" altLang="zh-CN" sz="1800" smtClean="0"/>
              <a:t>IP</a:t>
            </a:r>
            <a:r>
              <a:rPr lang="zh-CN" altLang="en-US" sz="1800" smtClean="0"/>
              <a:t>地址相与，可以求得子网号。</a:t>
            </a:r>
            <a:endParaRPr lang="en-US" altLang="zh-CN" sz="1800" smtClean="0"/>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30</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0"/>
          </p:nvPr>
        </p:nvSpPr>
        <p:spPr/>
        <p:txBody>
          <a:bodyPr/>
          <a:lstStyle/>
          <a:p>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31</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pic>
        <p:nvPicPr>
          <p:cNvPr id="249858" name="Picture 2"/>
          <p:cNvPicPr>
            <a:picLocks noChangeAspect="1" noChangeArrowheads="1"/>
          </p:cNvPicPr>
          <p:nvPr/>
        </p:nvPicPr>
        <p:blipFill>
          <a:blip r:embed="rId2"/>
          <a:srcRect/>
          <a:stretch>
            <a:fillRect/>
          </a:stretch>
        </p:blipFill>
        <p:spPr bwMode="auto">
          <a:xfrm>
            <a:off x="71406" y="1142991"/>
            <a:ext cx="6521450" cy="378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0"/>
          </p:nvPr>
        </p:nvSpPr>
        <p:spPr/>
        <p:txBody>
          <a:bodyPr/>
          <a:lstStyle/>
          <a:p>
            <a:endParaRPr lang="zh-CN" altLang="en-US"/>
          </a:p>
        </p:txBody>
      </p:sp>
      <p:pic>
        <p:nvPicPr>
          <p:cNvPr id="36866" name="Picture 2"/>
          <p:cNvPicPr>
            <a:picLocks noChangeAspect="1" noChangeArrowheads="1"/>
          </p:cNvPicPr>
          <p:nvPr/>
        </p:nvPicPr>
        <p:blipFill>
          <a:blip r:embed="rId2"/>
          <a:srcRect/>
          <a:stretch>
            <a:fillRect/>
          </a:stretch>
        </p:blipFill>
        <p:spPr bwMode="auto">
          <a:xfrm>
            <a:off x="142844" y="1000114"/>
            <a:ext cx="6886575"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0"/>
          </p:nvPr>
        </p:nvSpPr>
        <p:spPr/>
        <p:txBody>
          <a:bodyPr/>
          <a:lstStyle/>
          <a:p>
            <a:endParaRPr lang="zh-CN" altLang="en-US"/>
          </a:p>
        </p:txBody>
      </p:sp>
      <p:pic>
        <p:nvPicPr>
          <p:cNvPr id="37890" name="Picture 2"/>
          <p:cNvPicPr>
            <a:picLocks noChangeAspect="1" noChangeArrowheads="1"/>
          </p:cNvPicPr>
          <p:nvPr/>
        </p:nvPicPr>
        <p:blipFill>
          <a:blip r:embed="rId2"/>
          <a:srcRect/>
          <a:stretch>
            <a:fillRect/>
          </a:stretch>
        </p:blipFill>
        <p:spPr bwMode="auto">
          <a:xfrm>
            <a:off x="0" y="714362"/>
            <a:ext cx="6800850" cy="3162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smtClean="0">
                <a:solidFill>
                  <a:srgbClr val="FFFF00"/>
                </a:solidFill>
              </a:rPr>
              <a:t>子网掩码</a:t>
            </a:r>
            <a:endParaRPr lang="zh-CN" altLang="en-US">
              <a:solidFill>
                <a:srgbClr val="FFFF00"/>
              </a:solidFill>
            </a:endParaRPr>
          </a:p>
        </p:txBody>
      </p:sp>
      <p:sp>
        <p:nvSpPr>
          <p:cNvPr id="3" name="文本占位符 2"/>
          <p:cNvSpPr>
            <a:spLocks noGrp="1"/>
          </p:cNvSpPr>
          <p:nvPr>
            <p:ph type="body" sz="quarter" idx="10"/>
          </p:nvPr>
        </p:nvSpPr>
        <p:spPr>
          <a:xfrm>
            <a:off x="590400" y="915566"/>
            <a:ext cx="6696244" cy="4013638"/>
          </a:xfrm>
        </p:spPr>
        <p:txBody>
          <a:bodyPr>
            <a:normAutofit fontScale="92500" lnSpcReduction="20000"/>
          </a:bodyPr>
          <a:lstStyle/>
          <a:p>
            <a:r>
              <a:rPr lang="zh-CN" altLang="en-US" smtClean="0"/>
              <a:t>某个小型公司有四个部门：行政、研发、营销、售后，每个部门各</a:t>
            </a:r>
            <a:r>
              <a:rPr lang="en-US" altLang="zh-CN" smtClean="0"/>
              <a:t>40</a:t>
            </a:r>
            <a:r>
              <a:rPr lang="zh-CN" altLang="en-US" smtClean="0"/>
              <a:t>台计算机接入公司局域网交换机，如果要在</a:t>
            </a:r>
            <a:r>
              <a:rPr lang="en-US" altLang="zh-CN" smtClean="0"/>
              <a:t>192.168.1.0</a:t>
            </a:r>
            <a:r>
              <a:rPr lang="zh-CN" altLang="en-US" smtClean="0"/>
              <a:t>网段为每个部门划分子网，子网掩码应该怎么设置，每个子网的地址范围分别是什么？</a:t>
            </a:r>
            <a:endParaRPr lang="en-US" altLang="zh-CN" smtClean="0"/>
          </a:p>
          <a:p>
            <a:r>
              <a:rPr lang="en-US" altLang="zh-CN" smtClean="0"/>
              <a:t>192.168.1.0</a:t>
            </a:r>
            <a:r>
              <a:rPr lang="zh-CN" altLang="en-US" smtClean="0"/>
              <a:t>网段共</a:t>
            </a:r>
            <a:r>
              <a:rPr lang="en-US" altLang="zh-CN" smtClean="0"/>
              <a:t>256</a:t>
            </a:r>
            <a:r>
              <a:rPr lang="zh-CN" altLang="en-US" smtClean="0"/>
              <a:t>个地址，划分</a:t>
            </a:r>
            <a:r>
              <a:rPr lang="en-US" altLang="zh-CN" smtClean="0"/>
              <a:t>4</a:t>
            </a:r>
            <a:r>
              <a:rPr lang="zh-CN" altLang="en-US" smtClean="0"/>
              <a:t>个子网，每个子网需要</a:t>
            </a:r>
            <a:r>
              <a:rPr lang="en-US" altLang="zh-CN" smtClean="0"/>
              <a:t>64</a:t>
            </a:r>
            <a:r>
              <a:rPr lang="zh-CN" altLang="en-US" smtClean="0"/>
              <a:t>个地址；</a:t>
            </a:r>
            <a:r>
              <a:rPr lang="en-US" altLang="zh-CN" smtClean="0"/>
              <a:t>64</a:t>
            </a:r>
            <a:r>
              <a:rPr lang="zh-CN" altLang="en-US" smtClean="0"/>
              <a:t>是</a:t>
            </a:r>
            <a:r>
              <a:rPr lang="en-US" altLang="zh-CN" smtClean="0"/>
              <a:t>2</a:t>
            </a:r>
            <a:r>
              <a:rPr lang="zh-CN" altLang="en-US" smtClean="0"/>
              <a:t>的</a:t>
            </a:r>
            <a:r>
              <a:rPr lang="en-US" altLang="zh-CN" smtClean="0"/>
              <a:t>6</a:t>
            </a:r>
            <a:r>
              <a:rPr lang="zh-CN" altLang="en-US" smtClean="0"/>
              <a:t>次方，子网掩码应该以</a:t>
            </a:r>
            <a:r>
              <a:rPr lang="en-US" altLang="zh-CN" smtClean="0"/>
              <a:t>6</a:t>
            </a:r>
            <a:r>
              <a:rPr lang="zh-CN" altLang="en-US" smtClean="0"/>
              <a:t>个</a:t>
            </a:r>
            <a:r>
              <a:rPr lang="en-US" altLang="zh-CN" smtClean="0"/>
              <a:t>0</a:t>
            </a:r>
            <a:r>
              <a:rPr lang="zh-CN" altLang="en-US" smtClean="0"/>
              <a:t>结尾，剩下的用</a:t>
            </a:r>
            <a:r>
              <a:rPr lang="en-US" altLang="zh-CN" smtClean="0"/>
              <a:t>1</a:t>
            </a:r>
            <a:r>
              <a:rPr lang="zh-CN" altLang="en-US" smtClean="0"/>
              <a:t>补齐，由</a:t>
            </a:r>
            <a:r>
              <a:rPr lang="en-US" altLang="zh-CN" smtClean="0"/>
              <a:t>26</a:t>
            </a:r>
            <a:r>
              <a:rPr lang="zh-CN" altLang="en-US" smtClean="0"/>
              <a:t>个</a:t>
            </a:r>
            <a:r>
              <a:rPr lang="en-US" altLang="zh-CN" smtClean="0"/>
              <a:t>1</a:t>
            </a:r>
            <a:r>
              <a:rPr lang="zh-CN" altLang="en-US" smtClean="0"/>
              <a:t>和</a:t>
            </a:r>
            <a:r>
              <a:rPr lang="en-US" altLang="zh-CN" smtClean="0"/>
              <a:t>6</a:t>
            </a:r>
            <a:r>
              <a:rPr lang="zh-CN" altLang="en-US" smtClean="0"/>
              <a:t>个</a:t>
            </a:r>
            <a:r>
              <a:rPr lang="en-US" altLang="zh-CN" smtClean="0"/>
              <a:t>0</a:t>
            </a:r>
            <a:r>
              <a:rPr lang="zh-CN" altLang="en-US" smtClean="0"/>
              <a:t>组成，转换成十进制是</a:t>
            </a:r>
            <a:r>
              <a:rPr lang="en-US" altLang="zh-CN" smtClean="0"/>
              <a:t>255.255.255.192</a:t>
            </a:r>
            <a:r>
              <a:rPr lang="zh-CN" altLang="en-US" smtClean="0"/>
              <a:t>；</a:t>
            </a:r>
            <a:endParaRPr lang="en-US" altLang="zh-CN" smtClean="0"/>
          </a:p>
          <a:p>
            <a:r>
              <a:rPr lang="zh-CN" altLang="en-US" smtClean="0"/>
              <a:t>每个子网共</a:t>
            </a:r>
            <a:r>
              <a:rPr lang="en-US" altLang="zh-CN" smtClean="0"/>
              <a:t>64</a:t>
            </a:r>
            <a:r>
              <a:rPr lang="zh-CN" altLang="en-US" smtClean="0"/>
              <a:t>个</a:t>
            </a:r>
            <a:r>
              <a:rPr lang="en-US" altLang="zh-CN" smtClean="0"/>
              <a:t>IP</a:t>
            </a:r>
            <a:r>
              <a:rPr lang="zh-CN" altLang="en-US" smtClean="0"/>
              <a:t>地址，掐头去尾后可用地址只有</a:t>
            </a:r>
            <a:r>
              <a:rPr lang="en-US" altLang="zh-CN" smtClean="0"/>
              <a:t>62</a:t>
            </a:r>
            <a:r>
              <a:rPr lang="zh-CN" altLang="en-US" smtClean="0"/>
              <a:t>个，第</a:t>
            </a:r>
            <a:r>
              <a:rPr lang="en-US" altLang="zh-CN" smtClean="0"/>
              <a:t>1</a:t>
            </a:r>
            <a:r>
              <a:rPr lang="zh-CN" altLang="en-US" smtClean="0"/>
              <a:t>个子网的可用</a:t>
            </a:r>
            <a:r>
              <a:rPr lang="en-US" altLang="zh-CN" smtClean="0"/>
              <a:t>IP</a:t>
            </a:r>
            <a:r>
              <a:rPr lang="zh-CN" altLang="en-US" smtClean="0"/>
              <a:t>地址范围是：</a:t>
            </a:r>
            <a:r>
              <a:rPr lang="en-US" altLang="zh-CN" smtClean="0"/>
              <a:t>192.168.1.1-62</a:t>
            </a:r>
            <a:r>
              <a:rPr lang="zh-CN" altLang="en-US" smtClean="0"/>
              <a:t>，第</a:t>
            </a:r>
            <a:r>
              <a:rPr lang="en-US" altLang="zh-CN" smtClean="0"/>
              <a:t>2</a:t>
            </a:r>
            <a:r>
              <a:rPr lang="zh-CN" altLang="en-US" smtClean="0"/>
              <a:t>个子网可用</a:t>
            </a:r>
            <a:r>
              <a:rPr lang="en-US" altLang="zh-CN" smtClean="0"/>
              <a:t>IP</a:t>
            </a:r>
            <a:r>
              <a:rPr lang="zh-CN" altLang="en-US" smtClean="0"/>
              <a:t>地址范围是</a:t>
            </a:r>
            <a:r>
              <a:rPr lang="en-US" altLang="zh-CN" smtClean="0"/>
              <a:t>192.168.1.65-126</a:t>
            </a:r>
            <a:r>
              <a:rPr lang="zh-CN" altLang="en-US" smtClean="0"/>
              <a:t>，第</a:t>
            </a:r>
            <a:r>
              <a:rPr lang="en-US" altLang="zh-CN" smtClean="0"/>
              <a:t>1</a:t>
            </a:r>
            <a:r>
              <a:rPr lang="zh-CN" altLang="en-US" smtClean="0"/>
              <a:t>个子网的可用</a:t>
            </a:r>
            <a:r>
              <a:rPr lang="en-US" altLang="zh-CN" smtClean="0"/>
              <a:t>IP</a:t>
            </a:r>
            <a:r>
              <a:rPr lang="zh-CN" altLang="en-US" smtClean="0"/>
              <a:t>地址范围是：</a:t>
            </a:r>
            <a:r>
              <a:rPr lang="en-US" altLang="zh-CN" smtClean="0"/>
              <a:t>192.168.1.129-190</a:t>
            </a:r>
            <a:r>
              <a:rPr lang="zh-CN" altLang="en-US" smtClean="0"/>
              <a:t>，第</a:t>
            </a:r>
            <a:r>
              <a:rPr lang="en-US" altLang="zh-CN" smtClean="0"/>
              <a:t>2</a:t>
            </a:r>
            <a:r>
              <a:rPr lang="zh-CN" altLang="en-US" smtClean="0"/>
              <a:t>个子网可用</a:t>
            </a:r>
            <a:r>
              <a:rPr lang="en-US" altLang="zh-CN" smtClean="0"/>
              <a:t>IP</a:t>
            </a:r>
            <a:r>
              <a:rPr lang="zh-CN" altLang="en-US" smtClean="0"/>
              <a:t>地址范围是</a:t>
            </a:r>
            <a:r>
              <a:rPr lang="en-US" altLang="zh-CN" smtClean="0"/>
              <a:t>192.168.1.193-254</a:t>
            </a:r>
            <a:r>
              <a:rPr lang="zh-CN" altLang="en-US" smtClean="0"/>
              <a:t>；</a:t>
            </a:r>
            <a:endParaRPr lang="en-US" altLang="zh-CN" smtClean="0"/>
          </a:p>
          <a:p>
            <a:r>
              <a:rPr lang="zh-CN" altLang="en-US" smtClean="0"/>
              <a:t>该公司各部门计算机按照</a:t>
            </a:r>
            <a:r>
              <a:rPr lang="en-US" altLang="zh-CN" smtClean="0"/>
              <a:t>3</a:t>
            </a:r>
            <a:r>
              <a:rPr lang="zh-CN" altLang="en-US" smtClean="0"/>
              <a:t>中的</a:t>
            </a:r>
            <a:r>
              <a:rPr lang="en-US" altLang="zh-CN" smtClean="0"/>
              <a:t>IP</a:t>
            </a:r>
            <a:r>
              <a:rPr lang="zh-CN" altLang="en-US" smtClean="0"/>
              <a:t>地址范围进行设置，所有计算机的子网掩码都必须设置为</a:t>
            </a:r>
            <a:r>
              <a:rPr lang="en-US" altLang="zh-CN" smtClean="0"/>
              <a:t>255.255.255.192</a:t>
            </a:r>
            <a:r>
              <a:rPr lang="zh-CN" altLang="en-US" smtClean="0"/>
              <a:t>，设置完毕后各部门内的计算机能正常联网，不同部门间的计算机无法直接联通。</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smtClean="0">
                <a:solidFill>
                  <a:srgbClr val="FFFF00"/>
                </a:solidFill>
              </a:rPr>
              <a:t>思考</a:t>
            </a:r>
            <a:endParaRPr lang="zh-CN" altLang="en-US">
              <a:solidFill>
                <a:srgbClr val="FFFF00"/>
              </a:solidFill>
            </a:endParaRPr>
          </a:p>
        </p:txBody>
      </p:sp>
      <p:sp>
        <p:nvSpPr>
          <p:cNvPr id="3" name="文本占位符 2"/>
          <p:cNvSpPr>
            <a:spLocks noGrp="1"/>
          </p:cNvSpPr>
          <p:nvPr>
            <p:ph type="body" sz="quarter" idx="10"/>
          </p:nvPr>
        </p:nvSpPr>
        <p:spPr/>
        <p:txBody>
          <a:bodyPr/>
          <a:lstStyle/>
          <a:p>
            <a:r>
              <a:rPr lang="en-US" altLang="zh-CN" sz="2400" smtClean="0"/>
              <a:t>255.255.255.255</a:t>
            </a:r>
            <a:r>
              <a:rPr lang="zh-CN" altLang="en-US" sz="2400" smtClean="0"/>
              <a:t>掩码是什么？这个掩码下面有几台主机？</a:t>
            </a:r>
          </a:p>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FF00"/>
                </a:solidFill>
              </a:rPr>
              <a:t>IPv6</a:t>
            </a:r>
            <a:r>
              <a:rPr smtClean="0">
                <a:solidFill>
                  <a:srgbClr val="FFFF00"/>
                </a:solidFill>
              </a:rPr>
              <a:t>地址介绍</a:t>
            </a:r>
            <a:endParaRPr lang="zh-CN" altLang="en-US">
              <a:solidFill>
                <a:srgbClr val="FFFF00"/>
              </a:solidFill>
            </a:endParaRPr>
          </a:p>
        </p:txBody>
      </p:sp>
      <p:sp>
        <p:nvSpPr>
          <p:cNvPr id="3" name="文本占位符 2"/>
          <p:cNvSpPr>
            <a:spLocks noGrp="1"/>
          </p:cNvSpPr>
          <p:nvPr>
            <p:ph type="body" sz="quarter" idx="10"/>
          </p:nvPr>
        </p:nvSpPr>
        <p:spPr/>
        <p:txBody>
          <a:bodyPr/>
          <a:lstStyle/>
          <a:p>
            <a:r>
              <a:rPr lang="zh-CN" altLang="en-US" smtClean="0"/>
              <a:t>格式</a:t>
            </a:r>
            <a:endParaRPr lang="en-US" altLang="zh-CN" smtClean="0"/>
          </a:p>
          <a:p>
            <a:pPr lvl="1"/>
            <a:r>
              <a:rPr lang="en-US" altLang="zh-CN" smtClean="0"/>
              <a:t>16</a:t>
            </a:r>
            <a:r>
              <a:rPr lang="zh-CN" altLang="en-US" smtClean="0"/>
              <a:t>进制表示</a:t>
            </a:r>
            <a:endParaRPr lang="en-US" altLang="zh-CN" smtClean="0"/>
          </a:p>
          <a:p>
            <a:pPr lvl="2"/>
            <a:r>
              <a:rPr lang="en-US" smtClean="0"/>
              <a:t>X:X:X:X:X:X:X:X</a:t>
            </a:r>
            <a:endParaRPr lang="en-US" altLang="zh-CN" smtClean="0"/>
          </a:p>
          <a:p>
            <a:pPr lvl="1"/>
            <a:r>
              <a:rPr lang="zh-CN" altLang="en-US" smtClean="0">
                <a:hlinkClick r:id="rId2" action="ppaction://hlinksldjump"/>
              </a:rPr>
              <a:t>缩写规则</a:t>
            </a:r>
            <a:endParaRPr lang="en-US" altLang="zh-CN" smtClean="0"/>
          </a:p>
          <a:p>
            <a:pPr lvl="2"/>
            <a:r>
              <a:rPr lang="en-US" altLang="zh-CN" smtClean="0"/>
              <a:t>Ipv6</a:t>
            </a:r>
            <a:r>
              <a:rPr lang="zh-CN" altLang="en-US" smtClean="0"/>
              <a:t>的地址每个冒号里的前置</a:t>
            </a:r>
            <a:r>
              <a:rPr lang="en-US" altLang="zh-CN" smtClean="0"/>
              <a:t>0</a:t>
            </a:r>
            <a:r>
              <a:rPr lang="zh-CN" altLang="en-US" smtClean="0"/>
              <a:t>可以去掉</a:t>
            </a:r>
            <a:endParaRPr lang="en-US" altLang="zh-CN" smtClean="0"/>
          </a:p>
          <a:p>
            <a:pPr lvl="2"/>
            <a:r>
              <a:rPr lang="zh-CN" altLang="en-US" smtClean="0"/>
              <a:t>一个</a:t>
            </a:r>
            <a:r>
              <a:rPr lang="en-US" altLang="zh-CN" smtClean="0"/>
              <a:t>IPv6</a:t>
            </a:r>
            <a:r>
              <a:rPr lang="zh-CN" altLang="en-US" smtClean="0"/>
              <a:t>地址中问可能包含很长的一段</a:t>
            </a:r>
            <a:r>
              <a:rPr lang="en-US" altLang="zh-CN" smtClean="0"/>
              <a:t>0</a:t>
            </a:r>
            <a:r>
              <a:rPr lang="zh-CN" altLang="en-US" smtClean="0"/>
              <a:t>，可以把连续的一段</a:t>
            </a:r>
            <a:r>
              <a:rPr lang="en-US" altLang="zh-CN" smtClean="0"/>
              <a:t>0</a:t>
            </a:r>
            <a:r>
              <a:rPr lang="zh-CN" altLang="en-US" smtClean="0"/>
              <a:t>压缩为“</a:t>
            </a:r>
            <a:r>
              <a:rPr lang="en-US" altLang="zh-CN" smtClean="0"/>
              <a:t>::”</a:t>
            </a:r>
            <a:r>
              <a:rPr lang="zh-CN" altLang="en-US" smtClean="0"/>
              <a:t>。但为保证地址解析的唯一性，地址中”</a:t>
            </a:r>
            <a:r>
              <a:rPr lang="en-US" altLang="zh-CN" smtClean="0"/>
              <a:t>::”</a:t>
            </a:r>
            <a:r>
              <a:rPr lang="zh-CN" altLang="en-US" smtClean="0"/>
              <a:t>只能出现一次。</a:t>
            </a:r>
            <a:endParaRPr lang="en-US" altLang="zh-CN" smtClean="0"/>
          </a:p>
          <a:p>
            <a:pPr lvl="1"/>
            <a:r>
              <a:rPr lang="en-US" altLang="zh-CN" smtClean="0"/>
              <a:t>IPv6</a:t>
            </a:r>
            <a:r>
              <a:rPr lang="zh-CN" altLang="en-US" smtClean="0"/>
              <a:t>地址分为三类：单播地址，组播地址，任播地址。</a:t>
            </a:r>
            <a:endParaRPr lang="en-US" altLang="zh-CN" smtClean="0"/>
          </a:p>
          <a:p>
            <a:pPr lvl="2"/>
            <a:r>
              <a:rPr lang="zh-CN" altLang="en-US" smtClean="0"/>
              <a:t>没有广播，使用任播代替广播</a:t>
            </a:r>
            <a:endParaRPr lang="en-US" altLang="zh-CN" smtClean="0"/>
          </a:p>
          <a:p>
            <a:pPr lvl="3"/>
            <a:endParaRPr lang="en-US" altLang="zh-CN" smtClean="0"/>
          </a:p>
          <a:p>
            <a:pPr lvl="1"/>
            <a:endParaRPr lang="en-US" altLang="zh-CN" smtClean="0"/>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36</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mtClean="0">
                <a:solidFill>
                  <a:srgbClr val="FFFF00"/>
                </a:solidFill>
              </a:rPr>
              <a:t>IPv6</a:t>
            </a:r>
            <a:r>
              <a:rPr altLang="en-US" smtClean="0">
                <a:solidFill>
                  <a:srgbClr val="FFFF00"/>
                </a:solidFill>
              </a:rPr>
              <a:t>地址缩写规则</a:t>
            </a:r>
            <a:endParaRPr lang="zh-CN" altLang="en-US">
              <a:solidFill>
                <a:srgbClr val="FFFF00"/>
              </a:solidFill>
            </a:endParaRPr>
          </a:p>
        </p:txBody>
      </p:sp>
      <p:sp>
        <p:nvSpPr>
          <p:cNvPr id="3" name="文本占位符 2"/>
          <p:cNvSpPr>
            <a:spLocks noGrp="1"/>
          </p:cNvSpPr>
          <p:nvPr>
            <p:ph type="body" sz="quarter" idx="10"/>
          </p:nvPr>
        </p:nvSpPr>
        <p:spPr/>
        <p:txBody>
          <a:bodyPr/>
          <a:lstStyle/>
          <a:p>
            <a:endParaRPr lang="zh-CN" altLang="en-US"/>
          </a:p>
        </p:txBody>
      </p:sp>
      <p:pic>
        <p:nvPicPr>
          <p:cNvPr id="36866" name="Picture 2"/>
          <p:cNvPicPr>
            <a:picLocks noChangeAspect="1" noChangeArrowheads="1"/>
          </p:cNvPicPr>
          <p:nvPr/>
        </p:nvPicPr>
        <p:blipFill>
          <a:blip r:embed="rId2"/>
          <a:srcRect/>
          <a:stretch>
            <a:fillRect/>
          </a:stretch>
        </p:blipFill>
        <p:spPr bwMode="auto">
          <a:xfrm>
            <a:off x="0" y="1214428"/>
            <a:ext cx="8014111"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FF00"/>
                </a:solidFill>
              </a:rPr>
              <a:t>IPv6</a:t>
            </a:r>
            <a:r>
              <a:rPr smtClean="0">
                <a:solidFill>
                  <a:srgbClr val="FFFF00"/>
                </a:solidFill>
              </a:rPr>
              <a:t>协议栈</a:t>
            </a:r>
            <a:endParaRPr lang="zh-CN" altLang="en-US">
              <a:solidFill>
                <a:srgbClr val="FFFF00"/>
              </a:solidFill>
            </a:endParaRPr>
          </a:p>
        </p:txBody>
      </p:sp>
      <p:sp>
        <p:nvSpPr>
          <p:cNvPr id="3" name="文本占位符 2"/>
          <p:cNvSpPr>
            <a:spLocks noGrp="1"/>
          </p:cNvSpPr>
          <p:nvPr>
            <p:ph type="body" sz="quarter" idx="10"/>
          </p:nvPr>
        </p:nvSpPr>
        <p:spPr/>
        <p:txBody>
          <a:bodyPr/>
          <a:lstStyle/>
          <a:p>
            <a:endParaRPr lang="zh-CN" altLang="en-US"/>
          </a:p>
        </p:txBody>
      </p:sp>
      <p:pic>
        <p:nvPicPr>
          <p:cNvPr id="37890" name="Picture 2"/>
          <p:cNvPicPr>
            <a:picLocks noChangeAspect="1" noChangeArrowheads="1"/>
          </p:cNvPicPr>
          <p:nvPr/>
        </p:nvPicPr>
        <p:blipFill>
          <a:blip r:embed="rId2"/>
          <a:srcRect/>
          <a:stretch>
            <a:fillRect/>
          </a:stretch>
        </p:blipFill>
        <p:spPr bwMode="auto">
          <a:xfrm>
            <a:off x="0" y="1346200"/>
            <a:ext cx="5048250" cy="379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端口号</a:t>
            </a:r>
            <a:endParaRPr lang="zh-CN" altLang="en-US"/>
          </a:p>
        </p:txBody>
      </p:sp>
      <p:sp>
        <p:nvSpPr>
          <p:cNvPr id="3" name="文本占位符 2"/>
          <p:cNvSpPr>
            <a:spLocks noGrp="1"/>
          </p:cNvSpPr>
          <p:nvPr>
            <p:ph type="body" sz="quarter" idx="10"/>
          </p:nvPr>
        </p:nvSpPr>
        <p:spPr>
          <a:xfrm>
            <a:off x="590400" y="915566"/>
            <a:ext cx="6553368" cy="3727886"/>
          </a:xfrm>
        </p:spPr>
        <p:txBody>
          <a:bodyPr>
            <a:normAutofit fontScale="92500"/>
          </a:bodyPr>
          <a:lstStyle/>
          <a:p>
            <a:r>
              <a:rPr lang="zh-CN" altLang="en-US" smtClean="0"/>
              <a:t>什么是端口号</a:t>
            </a:r>
            <a:endParaRPr lang="en-US" altLang="zh-CN" smtClean="0"/>
          </a:p>
          <a:p>
            <a:pPr lvl="1"/>
            <a:r>
              <a:rPr lang="zh-CN" altLang="en-US" smtClean="0"/>
              <a:t>问题</a:t>
            </a:r>
            <a:r>
              <a:rPr lang="en-US" altLang="zh-CN" smtClean="0"/>
              <a:t>:</a:t>
            </a:r>
            <a:r>
              <a:rPr lang="zh-CN" altLang="en-US" smtClean="0"/>
              <a:t>一个电脑一般只有一个</a:t>
            </a:r>
            <a:r>
              <a:rPr lang="en-US" altLang="zh-CN" smtClean="0"/>
              <a:t>IP</a:t>
            </a:r>
            <a:r>
              <a:rPr lang="zh-CN" altLang="en-US" smtClean="0"/>
              <a:t>地址，那我在电脑上同时使用</a:t>
            </a:r>
            <a:r>
              <a:rPr lang="en-US" altLang="zh-CN" smtClean="0"/>
              <a:t>QQ</a:t>
            </a:r>
            <a:r>
              <a:rPr lang="zh-CN" altLang="en-US" smtClean="0"/>
              <a:t>聊天和微信聊天，为什么微信的信息不会传到</a:t>
            </a:r>
            <a:r>
              <a:rPr lang="en-US" altLang="zh-CN" smtClean="0"/>
              <a:t>QQ</a:t>
            </a:r>
            <a:r>
              <a:rPr lang="zh-CN" altLang="en-US" smtClean="0"/>
              <a:t>里面去？</a:t>
            </a:r>
            <a:endParaRPr lang="en-US" altLang="zh-CN" smtClean="0"/>
          </a:p>
          <a:p>
            <a:r>
              <a:rPr lang="en-US" altLang="zh-CN" smtClean="0">
                <a:sym typeface="宋体" panose="02010600030101010101" pitchFamily="2" charset="-122"/>
              </a:rPr>
              <a:t>TCP</a:t>
            </a:r>
            <a:r>
              <a:rPr lang="zh-CN" altLang="en-US" smtClean="0">
                <a:sym typeface="宋体" panose="02010600030101010101" pitchFamily="2" charset="-122"/>
              </a:rPr>
              <a:t>端口号与</a:t>
            </a:r>
            <a:r>
              <a:rPr lang="en-US" altLang="zh-CN" smtClean="0">
                <a:sym typeface="宋体" panose="02010600030101010101" pitchFamily="2" charset="-122"/>
              </a:rPr>
              <a:t>UDP</a:t>
            </a:r>
            <a:r>
              <a:rPr lang="zh-CN" altLang="en-US" smtClean="0">
                <a:sym typeface="宋体" panose="02010600030101010101" pitchFamily="2" charset="-122"/>
              </a:rPr>
              <a:t>端口号独立（面试可能问到）</a:t>
            </a:r>
            <a:endParaRPr lang="en-US" altLang="zh-CN" smtClean="0">
              <a:sym typeface="宋体" panose="02010600030101010101" pitchFamily="2" charset="-122"/>
            </a:endParaRPr>
          </a:p>
          <a:p>
            <a:pPr marL="276225" lvl="1">
              <a:spcBef>
                <a:spcPts val="500"/>
              </a:spcBef>
            </a:pPr>
            <a:r>
              <a:rPr lang="zh-CN" altLang="en-US" sz="2100" smtClean="0">
                <a:sym typeface="宋体" panose="02010600030101010101" pitchFamily="2" charset="-122"/>
              </a:rPr>
              <a:t>端口号一般由</a:t>
            </a:r>
            <a:r>
              <a:rPr lang="en-US" altLang="zh-CN" sz="2100" smtClean="0">
                <a:sym typeface="宋体" panose="02010600030101010101" pitchFamily="2" charset="-122"/>
              </a:rPr>
              <a:t>IANA (Internet Assigned Numbers Authority) </a:t>
            </a:r>
            <a:r>
              <a:rPr lang="zh-CN" altLang="en-US" sz="2100" smtClean="0">
                <a:sym typeface="宋体" panose="02010600030101010101" pitchFamily="2" charset="-122"/>
              </a:rPr>
              <a:t>管理众所周知端口：</a:t>
            </a:r>
            <a:r>
              <a:rPr lang="en-US" altLang="zh-CN" sz="2100" smtClean="0">
                <a:sym typeface="宋体" panose="02010600030101010101" pitchFamily="2" charset="-122"/>
              </a:rPr>
              <a:t>1~1023</a:t>
            </a:r>
            <a:r>
              <a:rPr lang="zh-CN" altLang="en-US" sz="2100" smtClean="0">
                <a:sym typeface="宋体" panose="02010600030101010101" pitchFamily="2" charset="-122"/>
              </a:rPr>
              <a:t>（</a:t>
            </a:r>
            <a:r>
              <a:rPr lang="en-US" altLang="zh-CN" sz="2100" smtClean="0">
                <a:sym typeface="宋体" panose="02010600030101010101" pitchFamily="2" charset="-122"/>
              </a:rPr>
              <a:t>1~255</a:t>
            </a:r>
            <a:r>
              <a:rPr lang="zh-CN" altLang="en-US" sz="2100" smtClean="0">
                <a:sym typeface="宋体" panose="02010600030101010101" pitchFamily="2" charset="-122"/>
              </a:rPr>
              <a:t>之间为众所周知端口，</a:t>
            </a:r>
            <a:r>
              <a:rPr lang="en-US" altLang="zh-CN" sz="2100" smtClean="0">
                <a:sym typeface="宋体" panose="02010600030101010101" pitchFamily="2" charset="-122"/>
              </a:rPr>
              <a:t>256~1023</a:t>
            </a:r>
            <a:r>
              <a:rPr lang="zh-CN" altLang="en-US" sz="2100" smtClean="0">
                <a:sym typeface="宋体" panose="02010600030101010101" pitchFamily="2" charset="-122"/>
              </a:rPr>
              <a:t>端口通常由</a:t>
            </a:r>
            <a:r>
              <a:rPr lang="en-US" altLang="zh-CN" sz="2100" smtClean="0">
                <a:sym typeface="宋体" panose="02010600030101010101" pitchFamily="2" charset="-122"/>
              </a:rPr>
              <a:t>UNIX</a:t>
            </a:r>
            <a:r>
              <a:rPr lang="zh-CN" altLang="en-US" sz="2100" smtClean="0">
                <a:sym typeface="宋体" panose="02010600030101010101" pitchFamily="2" charset="-122"/>
              </a:rPr>
              <a:t>系统占用）</a:t>
            </a:r>
          </a:p>
          <a:p>
            <a:pPr marL="276225" lvl="1">
              <a:spcBef>
                <a:spcPts val="500"/>
              </a:spcBef>
            </a:pPr>
            <a:r>
              <a:rPr lang="zh-CN" altLang="en-US" sz="2100" smtClean="0">
                <a:sym typeface="宋体" panose="02010600030101010101" pitchFamily="2" charset="-122"/>
              </a:rPr>
              <a:t>已登记端口：</a:t>
            </a:r>
            <a:r>
              <a:rPr lang="en-US" altLang="zh-CN" sz="2100" smtClean="0">
                <a:sym typeface="宋体" panose="02010600030101010101" pitchFamily="2" charset="-122"/>
              </a:rPr>
              <a:t>1024~49151</a:t>
            </a:r>
          </a:p>
          <a:p>
            <a:pPr marL="276225" lvl="1">
              <a:spcBef>
                <a:spcPts val="500"/>
              </a:spcBef>
            </a:pPr>
            <a:r>
              <a:rPr lang="zh-CN" altLang="en-US" sz="2100" smtClean="0">
                <a:sym typeface="宋体" panose="02010600030101010101" pitchFamily="2" charset="-122"/>
              </a:rPr>
              <a:t>动态或私有端口：</a:t>
            </a:r>
            <a:r>
              <a:rPr lang="en-US" altLang="zh-CN" sz="2100" smtClean="0">
                <a:sym typeface="宋体" panose="02010600030101010101" pitchFamily="2" charset="-122"/>
              </a:rPr>
              <a:t>49152~65535</a:t>
            </a:r>
          </a:p>
          <a:p>
            <a:r>
              <a:rPr lang="zh-CN" altLang="en-US" smtClean="0">
                <a:sym typeface="宋体" panose="02010600030101010101" pitchFamily="2" charset="-122"/>
              </a:rPr>
              <a:t>如何查看电脑上使用的端口？</a:t>
            </a:r>
            <a:endParaRPr lang="en-US" altLang="zh-CN" smtClean="0">
              <a:sym typeface="宋体" panose="02010600030101010101" pitchFamily="2" charset="-122"/>
            </a:endParaRPr>
          </a:p>
          <a:p>
            <a:pPr lvl="1"/>
            <a:r>
              <a:rPr lang="en-US" altLang="zh-CN" sz="1700" smtClean="0">
                <a:latin typeface="微软雅黑" panose="020B0503020204020204" pitchFamily="34" charset="-122"/>
                <a:ea typeface="微软雅黑" panose="020B0503020204020204" pitchFamily="34" charset="-122"/>
                <a:sym typeface="宋体" panose="02010600030101010101" pitchFamily="2" charset="-122"/>
              </a:rPr>
              <a:t>Netstat</a:t>
            </a: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命令</a:t>
            </a:r>
          </a:p>
          <a:p>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39</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454027" y="328614"/>
            <a:ext cx="5997575" cy="431800"/>
          </a:xfrm>
        </p:spPr>
        <p:txBody>
          <a:bodyPr vert="horz" wrap="square" lIns="69068" tIns="34534" rIns="69068" bIns="34534" anchor="ctr"/>
          <a:lstStyle/>
          <a:p>
            <a:pPr defTabSz="685800">
              <a:buNone/>
            </a:pPr>
            <a:r>
              <a:rPr lang="zh-CN" altLang="en-US" sz="3200" kern="1200" dirty="0">
                <a:solidFill>
                  <a:srgbClr val="FFFF00"/>
                </a:solidFill>
                <a:latin typeface="微软雅黑" panose="020B0503020204020204" pitchFamily="34" charset="-122"/>
                <a:ea typeface="微软雅黑" panose="020B0503020204020204" pitchFamily="34" charset="-122"/>
                <a:cs typeface="+mj-cs"/>
                <a:sym typeface="Calibri" panose="020F0502020204030204" pitchFamily="34" charset="0"/>
              </a:rPr>
              <a:t>主要内容</a:t>
            </a:r>
          </a:p>
        </p:txBody>
      </p:sp>
      <p:sp>
        <p:nvSpPr>
          <p:cNvPr id="17410" name="Rectangle 3"/>
          <p:cNvSpPr>
            <a:spLocks noGrp="1"/>
          </p:cNvSpPr>
          <p:nvPr>
            <p:ph type="body" sz="quarter" idx="10"/>
          </p:nvPr>
        </p:nvSpPr>
        <p:spPr>
          <a:xfrm>
            <a:off x="-173355" y="865506"/>
            <a:ext cx="7395845" cy="3671570"/>
          </a:xfrm>
          <a:noFill/>
          <a:ln>
            <a:noFill/>
          </a:ln>
        </p:spPr>
        <p:txBody>
          <a:bodyPr vert="horz" wrap="square" lIns="68592" tIns="34296" rIns="68592" bIns="34296" anchor="t"/>
          <a:lstStyle/>
          <a:p>
            <a:pPr marL="609600" indent="0" fontAlgn="auto">
              <a:lnSpc>
                <a:spcPct val="100000"/>
              </a:lnSpc>
              <a:spcBef>
                <a:spcPts val="540"/>
              </a:spcBef>
              <a:spcAft>
                <a:spcPts val="540"/>
              </a:spcAft>
              <a:buFont typeface="Wingdings" panose="05000000000000000000" pitchFamily="2" charset="2"/>
              <a:buAutoNum type="arabicPeriod"/>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Internet</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与</a:t>
            </a: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TCP/IP</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协议</a:t>
            </a:r>
          </a:p>
          <a:p>
            <a:pPr marL="914400" lvl="1" indent="0" fontAlgn="auto">
              <a:lnSpc>
                <a:spcPct val="100000"/>
              </a:lnSpc>
              <a:spcBef>
                <a:spcPts val="450"/>
              </a:spcBef>
              <a:buFont typeface="Wingdings" panose="05000000000000000000" pitchFamily="2" charset="2"/>
              <a:buAutoNum type="circleNumDbPlain"/>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Internet</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历史</a:t>
            </a:r>
          </a:p>
          <a:p>
            <a:pPr marL="914400" lvl="1" indent="0" fontAlgn="auto">
              <a:lnSpc>
                <a:spcPct val="100000"/>
              </a:lnSpc>
              <a:spcBef>
                <a:spcPts val="450"/>
              </a:spcBef>
              <a:buFont typeface="Wingdings" panose="05000000000000000000" pitchFamily="2" charset="2"/>
              <a:buAutoNum type="circleNumDbPlain"/>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OSI</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模型与</a:t>
            </a: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TCP/IP</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协议体系结构</a:t>
            </a:r>
          </a:p>
          <a:p>
            <a:pPr marL="914400" lvl="1" indent="0" fontAlgn="auto">
              <a:lnSpc>
                <a:spcPct val="100000"/>
              </a:lnSpc>
              <a:spcBef>
                <a:spcPts val="450"/>
              </a:spcBef>
              <a:buFont typeface="Wingdings" panose="05000000000000000000" pitchFamily="2" charset="2"/>
              <a:buAutoNum type="circleNumDbPlain"/>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TCP/IP</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协议</a:t>
            </a:r>
          </a:p>
          <a:p>
            <a:pPr marL="914400" lvl="1" indent="0" fontAlgn="auto">
              <a:lnSpc>
                <a:spcPct val="100000"/>
              </a:lnSpc>
              <a:spcBef>
                <a:spcPts val="450"/>
              </a:spcBef>
              <a:buFont typeface="Wingdings" panose="05000000000000000000" pitchFamily="2" charset="2"/>
              <a:buAutoNum type="circleNumDbPlain"/>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UDP</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协议</a:t>
            </a:r>
            <a:endParaRPr lang="zh-CN" altLang="en-US" sz="28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endParaRPr>
          </a:p>
          <a:p>
            <a:pPr marL="914400" lvl="1" indent="-639445">
              <a:lnSpc>
                <a:spcPct val="70000"/>
              </a:lnSpc>
              <a:spcBef>
                <a:spcPts val="450"/>
              </a:spcBef>
              <a:buFont typeface="Wingdings" panose="05000000000000000000" pitchFamily="2" charset="2"/>
              <a:buAutoNum type="circleNumDbPlain"/>
            </a:pPr>
            <a:endParaRPr lang="zh-CN" altLang="en-US" sz="16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70000"/>
              </a:lnSpc>
              <a:spcBef>
                <a:spcPts val="540"/>
              </a:spcBef>
              <a:spcAft>
                <a:spcPts val="540"/>
              </a:spcAft>
              <a:buFont typeface="Wingdings" panose="05000000000000000000" pitchFamily="2" charset="2"/>
              <a:buNone/>
            </a:pPr>
            <a:endParaRPr lang="zh-CN" altLang="en-US" sz="1800" dirty="0">
              <a:sym typeface="宋体" panose="02010600030101010101" pitchFamily="2" charset="-122"/>
            </a:endParaRPr>
          </a:p>
          <a:p>
            <a:pPr marL="609600" indent="-609600">
              <a:lnSpc>
                <a:spcPct val="70000"/>
              </a:lnSpc>
              <a:spcBef>
                <a:spcPts val="540"/>
              </a:spcBef>
              <a:spcAft>
                <a:spcPts val="540"/>
              </a:spcAft>
              <a:buFont typeface="Wingdings" panose="05000000000000000000" pitchFamily="2" charset="2"/>
              <a:buAutoNum type="arabicPeriod"/>
            </a:pPr>
            <a:endParaRPr lang="en-US" altLang="zh-CN" sz="1800" dirty="0">
              <a:latin typeface="宋体" panose="02010600030101010101" pitchFamily="2"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套接字和端口</a:t>
            </a:r>
          </a:p>
        </p:txBody>
      </p:sp>
      <p:sp>
        <p:nvSpPr>
          <p:cNvPr id="33" name="灯片编号占位符 32"/>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40</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9395" name="Rectangle 3"/>
          <p:cNvSpPr/>
          <p:nvPr/>
        </p:nvSpPr>
        <p:spPr>
          <a:xfrm>
            <a:off x="285720" y="1071552"/>
            <a:ext cx="6331585" cy="3490595"/>
          </a:xfrm>
          <a:prstGeom prst="rect">
            <a:avLst/>
          </a:prstGeom>
          <a:solidFill>
            <a:srgbClr val="99B7FF"/>
          </a:solidFill>
          <a:ln w="9525" cap="flat" cmpd="sng">
            <a:solidFill>
              <a:schemeClr val="tx1"/>
            </a:solidFill>
            <a:prstDash val="solid"/>
            <a:miter/>
            <a:headEnd type="none" w="med" len="med"/>
            <a:tailEnd type="none" w="med" len="med"/>
          </a:ln>
        </p:spPr>
        <p:txBody>
          <a:bodyPr anchor="t"/>
          <a:lstStyle/>
          <a:p>
            <a:pPr marL="273050" indent="-273050">
              <a:spcBef>
                <a:spcPts val="600"/>
              </a:spcBef>
              <a:buClr>
                <a:schemeClr val="accent1"/>
              </a:buClr>
              <a:buSzPct val="76000"/>
              <a:buFont typeface="Wingdings 3" panose="05040102010807070707" pitchFamily="18" charset="2"/>
              <a:buChar char=""/>
            </a:pPr>
            <a:endParaRPr lang="zh-CN" altLang="en-US" sz="2100" dirty="0">
              <a:latin typeface="Arial" panose="020B0604020202020204" pitchFamily="34" charset="0"/>
              <a:ea typeface="宋体" panose="02010600030101010101" pitchFamily="2" charset="-122"/>
            </a:endParaRPr>
          </a:p>
        </p:txBody>
      </p:sp>
      <p:sp>
        <p:nvSpPr>
          <p:cNvPr id="59396" name="Text Box 4"/>
          <p:cNvSpPr txBox="1"/>
          <p:nvPr/>
        </p:nvSpPr>
        <p:spPr>
          <a:xfrm>
            <a:off x="2061178" y="1346507"/>
            <a:ext cx="11430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spcBef>
                <a:spcPct val="20000"/>
              </a:spcBef>
              <a:buClr>
                <a:srgbClr val="FF0000"/>
              </a:buClr>
              <a:buChar char="•"/>
            </a:pPr>
            <a:r>
              <a:rPr lang="zh-CN" altLang="en-US" sz="1500" dirty="0">
                <a:solidFill>
                  <a:schemeClr val="bg1"/>
                </a:solidFill>
                <a:latin typeface="Bookman Old Style" panose="02050604050505020204" pitchFamily="18" charset="0"/>
                <a:ea typeface="宋体" panose="02010600030101010101" pitchFamily="2" charset="-122"/>
              </a:rPr>
              <a:t>进程 </a:t>
            </a:r>
            <a:r>
              <a:rPr lang="en-US" altLang="zh-CN" sz="1500" dirty="0">
                <a:solidFill>
                  <a:schemeClr val="bg1"/>
                </a:solidFill>
                <a:latin typeface="Bookman Old Style" panose="02050604050505020204" pitchFamily="18" charset="0"/>
                <a:ea typeface="宋体" panose="02010600030101010101" pitchFamily="2" charset="-122"/>
              </a:rPr>
              <a:t>-2 </a:t>
            </a:r>
            <a:endParaRPr lang="en-US" altLang="zh-CN" sz="1500" i="1" dirty="0">
              <a:solidFill>
                <a:schemeClr val="bg1"/>
              </a:solidFill>
              <a:latin typeface="Bookman Old Style" panose="02050604050505020204" pitchFamily="18" charset="0"/>
              <a:ea typeface="宋体" panose="02010600030101010101" pitchFamily="2" charset="-122"/>
            </a:endParaRPr>
          </a:p>
        </p:txBody>
      </p:sp>
      <p:sp>
        <p:nvSpPr>
          <p:cNvPr id="59397" name="Line 5"/>
          <p:cNvSpPr/>
          <p:nvPr/>
        </p:nvSpPr>
        <p:spPr>
          <a:xfrm>
            <a:off x="746728" y="2260906"/>
            <a:ext cx="428625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59398" name="Text Box 6"/>
          <p:cNvSpPr txBox="1"/>
          <p:nvPr/>
        </p:nvSpPr>
        <p:spPr>
          <a:xfrm>
            <a:off x="1603978" y="2706995"/>
            <a:ext cx="9144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spcBef>
                <a:spcPct val="20000"/>
              </a:spcBef>
              <a:buClr>
                <a:srgbClr val="FF0000"/>
              </a:buClr>
              <a:buChar char="•"/>
            </a:pPr>
            <a:r>
              <a:rPr lang="en-US" altLang="zh-CN" sz="1500" dirty="0">
                <a:solidFill>
                  <a:schemeClr val="bg1"/>
                </a:solidFill>
                <a:latin typeface="Bookman Old Style" panose="02050604050505020204" pitchFamily="18" charset="0"/>
                <a:ea typeface="宋体" panose="02010600030101010101" pitchFamily="2" charset="-122"/>
              </a:rPr>
              <a:t>TCP</a:t>
            </a:r>
            <a:endParaRPr lang="en-US" altLang="zh-CN" sz="1500" i="1" dirty="0">
              <a:solidFill>
                <a:schemeClr val="bg1"/>
              </a:solidFill>
              <a:latin typeface="Bookman Old Style" panose="02050604050505020204" pitchFamily="18" charset="0"/>
              <a:ea typeface="宋体" panose="02010600030101010101" pitchFamily="2" charset="-122"/>
            </a:endParaRPr>
          </a:p>
        </p:txBody>
      </p:sp>
      <p:sp>
        <p:nvSpPr>
          <p:cNvPr id="59399" name="Text Box 7"/>
          <p:cNvSpPr txBox="1"/>
          <p:nvPr/>
        </p:nvSpPr>
        <p:spPr>
          <a:xfrm>
            <a:off x="2518378" y="2706995"/>
            <a:ext cx="9144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spcBef>
                <a:spcPct val="20000"/>
              </a:spcBef>
              <a:buClr>
                <a:srgbClr val="FF0000"/>
              </a:buClr>
              <a:buChar char="•"/>
            </a:pPr>
            <a:r>
              <a:rPr lang="en-US" altLang="zh-CN" sz="1500" dirty="0">
                <a:solidFill>
                  <a:schemeClr val="bg1"/>
                </a:solidFill>
                <a:latin typeface="Bookman Old Style" panose="02050604050505020204" pitchFamily="18" charset="0"/>
                <a:ea typeface="宋体" panose="02010600030101010101" pitchFamily="2" charset="-122"/>
              </a:rPr>
              <a:t>UDP</a:t>
            </a:r>
            <a:endParaRPr lang="en-US" altLang="zh-CN" sz="1500" i="1" dirty="0">
              <a:solidFill>
                <a:schemeClr val="bg1"/>
              </a:solidFill>
              <a:latin typeface="Bookman Old Style" panose="02050604050505020204" pitchFamily="18" charset="0"/>
              <a:ea typeface="宋体" panose="02010600030101010101" pitchFamily="2" charset="-122"/>
            </a:endParaRPr>
          </a:p>
        </p:txBody>
      </p:sp>
      <p:sp>
        <p:nvSpPr>
          <p:cNvPr id="59400" name="Text Box 8"/>
          <p:cNvSpPr txBox="1"/>
          <p:nvPr/>
        </p:nvSpPr>
        <p:spPr>
          <a:xfrm>
            <a:off x="1603978" y="3030845"/>
            <a:ext cx="18288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spcBef>
                <a:spcPct val="20000"/>
              </a:spcBef>
              <a:buClr>
                <a:srgbClr val="FF0000"/>
              </a:buClr>
              <a:buChar char="•"/>
            </a:pPr>
            <a:r>
              <a:rPr lang="en-US" altLang="zh-CN" sz="1500" dirty="0">
                <a:solidFill>
                  <a:schemeClr val="bg1"/>
                </a:solidFill>
                <a:latin typeface="Bookman Old Style" panose="02050604050505020204" pitchFamily="18" charset="0"/>
                <a:ea typeface="宋体" panose="02010600030101010101" pitchFamily="2" charset="-122"/>
              </a:rPr>
              <a:t>IP (+ICMP)</a:t>
            </a:r>
            <a:endParaRPr lang="en-US" altLang="zh-CN" sz="1500" i="1" dirty="0">
              <a:solidFill>
                <a:schemeClr val="bg1"/>
              </a:solidFill>
              <a:latin typeface="Bookman Old Style" panose="02050604050505020204" pitchFamily="18" charset="0"/>
              <a:ea typeface="宋体" panose="02010600030101010101" pitchFamily="2" charset="-122"/>
            </a:endParaRPr>
          </a:p>
        </p:txBody>
      </p:sp>
      <p:sp>
        <p:nvSpPr>
          <p:cNvPr id="59401" name="Text Box 9"/>
          <p:cNvSpPr txBox="1"/>
          <p:nvPr/>
        </p:nvSpPr>
        <p:spPr>
          <a:xfrm>
            <a:off x="1603978" y="3335645"/>
            <a:ext cx="18288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spcBef>
                <a:spcPct val="20000"/>
              </a:spcBef>
              <a:buClr>
                <a:srgbClr val="FF0000"/>
              </a:buClr>
              <a:buChar char="•"/>
            </a:pPr>
            <a:r>
              <a:rPr lang="zh-CN" altLang="en-US" sz="1500" dirty="0">
                <a:solidFill>
                  <a:schemeClr val="bg1"/>
                </a:solidFill>
                <a:latin typeface="Bookman Old Style" panose="02050604050505020204" pitchFamily="18" charset="0"/>
                <a:ea typeface="宋体" panose="02010600030101010101" pitchFamily="2" charset="-122"/>
              </a:rPr>
              <a:t>网络层</a:t>
            </a:r>
            <a:endParaRPr lang="zh-CN" altLang="en-US" sz="1500" i="1" dirty="0">
              <a:solidFill>
                <a:schemeClr val="bg1"/>
              </a:solidFill>
              <a:latin typeface="Bookman Old Style" panose="02050604050505020204" pitchFamily="18" charset="0"/>
              <a:ea typeface="宋体" panose="02010600030101010101" pitchFamily="2" charset="-122"/>
            </a:endParaRPr>
          </a:p>
        </p:txBody>
      </p:sp>
      <p:sp>
        <p:nvSpPr>
          <p:cNvPr id="59402" name="Line 10"/>
          <p:cNvSpPr/>
          <p:nvPr/>
        </p:nvSpPr>
        <p:spPr>
          <a:xfrm>
            <a:off x="803878" y="3918256"/>
            <a:ext cx="428625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59403" name="Line 11"/>
          <p:cNvSpPr/>
          <p:nvPr/>
        </p:nvSpPr>
        <p:spPr>
          <a:xfrm>
            <a:off x="2518378" y="3632506"/>
            <a:ext cx="0" cy="2857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59404" name="Text Box 12"/>
          <p:cNvSpPr txBox="1"/>
          <p:nvPr/>
        </p:nvSpPr>
        <p:spPr>
          <a:xfrm>
            <a:off x="4363053" y="4007157"/>
            <a:ext cx="657552" cy="323165"/>
          </a:xfrm>
          <a:prstGeom prst="rect">
            <a:avLst/>
          </a:prstGeom>
          <a:noFill/>
          <a:ln w="9525">
            <a:noFill/>
          </a:ln>
        </p:spPr>
        <p:txBody>
          <a:bodyPr wrap="none" anchor="t">
            <a:spAutoFit/>
          </a:bodyPr>
          <a:lstStyle/>
          <a:p>
            <a:pPr algn="ctr">
              <a:spcBef>
                <a:spcPct val="20000"/>
              </a:spcBef>
              <a:buClr>
                <a:srgbClr val="FF0000"/>
              </a:buClr>
              <a:buChar char="•"/>
            </a:pPr>
            <a:r>
              <a:rPr lang="zh-CN" altLang="en-US" sz="1500" dirty="0">
                <a:solidFill>
                  <a:schemeClr val="bg1"/>
                </a:solidFill>
                <a:latin typeface="Bookman Old Style" panose="02050604050505020204" pitchFamily="18" charset="0"/>
                <a:ea typeface="宋体" panose="02010600030101010101" pitchFamily="2" charset="-122"/>
              </a:rPr>
              <a:t>网线</a:t>
            </a:r>
            <a:endParaRPr lang="zh-CN" altLang="en-US" sz="1500" i="1" dirty="0">
              <a:solidFill>
                <a:schemeClr val="bg1"/>
              </a:solidFill>
              <a:latin typeface="Bookman Old Style" panose="02050604050505020204" pitchFamily="18" charset="0"/>
              <a:ea typeface="宋体" panose="02010600030101010101" pitchFamily="2" charset="-122"/>
            </a:endParaRPr>
          </a:p>
        </p:txBody>
      </p:sp>
      <p:sp>
        <p:nvSpPr>
          <p:cNvPr id="59405" name="Text Box 13"/>
          <p:cNvSpPr txBox="1"/>
          <p:nvPr/>
        </p:nvSpPr>
        <p:spPr>
          <a:xfrm>
            <a:off x="803878" y="1346507"/>
            <a:ext cx="11430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spcBef>
                <a:spcPct val="20000"/>
              </a:spcBef>
              <a:buClr>
                <a:srgbClr val="FF0000"/>
              </a:buClr>
              <a:buChar char="•"/>
            </a:pPr>
            <a:r>
              <a:rPr lang="zh-CN" altLang="en-US" sz="1500" dirty="0">
                <a:solidFill>
                  <a:schemeClr val="bg1"/>
                </a:solidFill>
                <a:latin typeface="Bookman Old Style" panose="02050604050505020204" pitchFamily="18" charset="0"/>
                <a:ea typeface="宋体" panose="02010600030101010101" pitchFamily="2" charset="-122"/>
              </a:rPr>
              <a:t>进程 </a:t>
            </a:r>
            <a:r>
              <a:rPr lang="en-US" altLang="zh-CN" sz="1500" dirty="0">
                <a:solidFill>
                  <a:schemeClr val="bg1"/>
                </a:solidFill>
                <a:latin typeface="Bookman Old Style" panose="02050604050505020204" pitchFamily="18" charset="0"/>
                <a:ea typeface="宋体" panose="02010600030101010101" pitchFamily="2" charset="-122"/>
              </a:rPr>
              <a:t>-1 </a:t>
            </a:r>
            <a:endParaRPr lang="en-US" altLang="zh-CN" sz="1500" i="1" dirty="0">
              <a:solidFill>
                <a:schemeClr val="bg1"/>
              </a:solidFill>
              <a:latin typeface="Bookman Old Style" panose="02050604050505020204" pitchFamily="18" charset="0"/>
              <a:ea typeface="宋体" panose="02010600030101010101" pitchFamily="2" charset="-122"/>
            </a:endParaRPr>
          </a:p>
        </p:txBody>
      </p:sp>
      <p:sp>
        <p:nvSpPr>
          <p:cNvPr id="58381" name="Rectangle 14"/>
          <p:cNvSpPr/>
          <p:nvPr/>
        </p:nvSpPr>
        <p:spPr>
          <a:xfrm>
            <a:off x="1718278" y="2592694"/>
            <a:ext cx="114300" cy="114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82" name="Rectangle 15"/>
          <p:cNvSpPr/>
          <p:nvPr/>
        </p:nvSpPr>
        <p:spPr>
          <a:xfrm>
            <a:off x="2175478" y="2592694"/>
            <a:ext cx="114300" cy="114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83" name="Rectangle 16"/>
          <p:cNvSpPr/>
          <p:nvPr/>
        </p:nvSpPr>
        <p:spPr>
          <a:xfrm>
            <a:off x="2632678" y="2592694"/>
            <a:ext cx="114300" cy="114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84" name="Rectangle 17"/>
          <p:cNvSpPr/>
          <p:nvPr/>
        </p:nvSpPr>
        <p:spPr>
          <a:xfrm>
            <a:off x="3089878" y="2592694"/>
            <a:ext cx="114300" cy="114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410" name="Text Box 18"/>
          <p:cNvSpPr txBox="1"/>
          <p:nvPr/>
        </p:nvSpPr>
        <p:spPr>
          <a:xfrm>
            <a:off x="4690078" y="1346507"/>
            <a:ext cx="120015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spcBef>
                <a:spcPct val="20000"/>
              </a:spcBef>
              <a:buClr>
                <a:srgbClr val="FF0000"/>
              </a:buClr>
              <a:buChar char="•"/>
            </a:pPr>
            <a:r>
              <a:rPr lang="zh-CN" altLang="en-US" sz="1500" dirty="0">
                <a:solidFill>
                  <a:schemeClr val="bg1"/>
                </a:solidFill>
                <a:latin typeface="Bookman Old Style" panose="02050604050505020204" pitchFamily="18" charset="0"/>
                <a:ea typeface="宋体" panose="02010600030101010101" pitchFamily="2" charset="-122"/>
              </a:rPr>
              <a:t>进程 </a:t>
            </a:r>
            <a:r>
              <a:rPr lang="en-US" altLang="zh-CN" sz="1500" dirty="0">
                <a:solidFill>
                  <a:schemeClr val="bg1"/>
                </a:solidFill>
                <a:latin typeface="Bookman Old Style" panose="02050604050505020204" pitchFamily="18" charset="0"/>
                <a:ea typeface="宋体" panose="02010600030101010101" pitchFamily="2" charset="-122"/>
              </a:rPr>
              <a:t>-4 </a:t>
            </a:r>
            <a:endParaRPr lang="en-US" altLang="zh-CN" sz="1500" i="1" dirty="0">
              <a:solidFill>
                <a:schemeClr val="bg1"/>
              </a:solidFill>
              <a:latin typeface="Bookman Old Style" panose="02050604050505020204" pitchFamily="18" charset="0"/>
              <a:ea typeface="宋体" panose="02010600030101010101" pitchFamily="2" charset="-122"/>
            </a:endParaRPr>
          </a:p>
        </p:txBody>
      </p:sp>
      <p:sp>
        <p:nvSpPr>
          <p:cNvPr id="59411" name="Text Box 19"/>
          <p:cNvSpPr txBox="1"/>
          <p:nvPr/>
        </p:nvSpPr>
        <p:spPr>
          <a:xfrm>
            <a:off x="3318478" y="1346507"/>
            <a:ext cx="120015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spcBef>
                <a:spcPct val="20000"/>
              </a:spcBef>
              <a:buClr>
                <a:srgbClr val="FF0000"/>
              </a:buClr>
              <a:buChar char="•"/>
            </a:pPr>
            <a:r>
              <a:rPr lang="zh-CN" altLang="en-US" sz="1500" dirty="0">
                <a:solidFill>
                  <a:schemeClr val="bg1"/>
                </a:solidFill>
                <a:latin typeface="Bookman Old Style" panose="02050604050505020204" pitchFamily="18" charset="0"/>
                <a:ea typeface="宋体" panose="02010600030101010101" pitchFamily="2" charset="-122"/>
              </a:rPr>
              <a:t>进程 </a:t>
            </a:r>
            <a:r>
              <a:rPr lang="en-US" altLang="zh-CN" sz="1500" dirty="0">
                <a:solidFill>
                  <a:schemeClr val="bg1"/>
                </a:solidFill>
                <a:latin typeface="Bookman Old Style" panose="02050604050505020204" pitchFamily="18" charset="0"/>
                <a:ea typeface="宋体" panose="02010600030101010101" pitchFamily="2" charset="-122"/>
              </a:rPr>
              <a:t>-3 </a:t>
            </a:r>
            <a:endParaRPr lang="en-US" altLang="zh-CN" sz="1500" i="1" dirty="0">
              <a:solidFill>
                <a:schemeClr val="bg1"/>
              </a:solidFill>
              <a:latin typeface="Bookman Old Style" panose="02050604050505020204" pitchFamily="18" charset="0"/>
              <a:ea typeface="宋体" panose="02010600030101010101" pitchFamily="2" charset="-122"/>
            </a:endParaRPr>
          </a:p>
        </p:txBody>
      </p:sp>
      <p:sp>
        <p:nvSpPr>
          <p:cNvPr id="58387" name="Rectangle 20"/>
          <p:cNvSpPr/>
          <p:nvPr/>
        </p:nvSpPr>
        <p:spPr>
          <a:xfrm>
            <a:off x="1318228" y="1632256"/>
            <a:ext cx="114300" cy="114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88" name="Rectangle 21"/>
          <p:cNvSpPr/>
          <p:nvPr/>
        </p:nvSpPr>
        <p:spPr>
          <a:xfrm>
            <a:off x="2518378" y="1632256"/>
            <a:ext cx="114300" cy="114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89" name="Rectangle 22"/>
          <p:cNvSpPr/>
          <p:nvPr/>
        </p:nvSpPr>
        <p:spPr>
          <a:xfrm>
            <a:off x="3718528" y="1632256"/>
            <a:ext cx="114300" cy="114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90" name="Rectangle 23"/>
          <p:cNvSpPr/>
          <p:nvPr/>
        </p:nvSpPr>
        <p:spPr>
          <a:xfrm>
            <a:off x="5090128" y="1632256"/>
            <a:ext cx="114300" cy="114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416" name="Line 24"/>
          <p:cNvSpPr/>
          <p:nvPr/>
        </p:nvSpPr>
        <p:spPr>
          <a:xfrm>
            <a:off x="1375378" y="1746556"/>
            <a:ext cx="400050" cy="857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59417" name="Line 25"/>
          <p:cNvSpPr/>
          <p:nvPr/>
        </p:nvSpPr>
        <p:spPr>
          <a:xfrm flipH="1">
            <a:off x="2232628" y="1746556"/>
            <a:ext cx="342900" cy="857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59418" name="Line 26"/>
          <p:cNvSpPr/>
          <p:nvPr/>
        </p:nvSpPr>
        <p:spPr>
          <a:xfrm flipH="1">
            <a:off x="2689828" y="1746556"/>
            <a:ext cx="1085850" cy="857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59419" name="Line 27"/>
          <p:cNvSpPr/>
          <p:nvPr/>
        </p:nvSpPr>
        <p:spPr>
          <a:xfrm flipH="1">
            <a:off x="3147028" y="1746556"/>
            <a:ext cx="1943100" cy="857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59420" name="Text Box 28"/>
          <p:cNvSpPr txBox="1"/>
          <p:nvPr/>
        </p:nvSpPr>
        <p:spPr>
          <a:xfrm>
            <a:off x="910242" y="2522845"/>
            <a:ext cx="657552" cy="323165"/>
          </a:xfrm>
          <a:prstGeom prst="rect">
            <a:avLst/>
          </a:prstGeom>
          <a:noFill/>
          <a:ln w="9525">
            <a:noFill/>
          </a:ln>
        </p:spPr>
        <p:txBody>
          <a:bodyPr wrap="none" anchor="t">
            <a:spAutoFit/>
          </a:bodyPr>
          <a:lstStyle/>
          <a:p>
            <a:pPr algn="ctr">
              <a:spcBef>
                <a:spcPct val="20000"/>
              </a:spcBef>
              <a:buClr>
                <a:srgbClr val="FF0000"/>
              </a:buClr>
              <a:buChar char="•"/>
            </a:pPr>
            <a:r>
              <a:rPr lang="zh-CN" altLang="en-US" sz="1500" dirty="0">
                <a:solidFill>
                  <a:schemeClr val="bg1"/>
                </a:solidFill>
                <a:latin typeface="Bookman Old Style" panose="02050604050505020204" pitchFamily="18" charset="0"/>
                <a:ea typeface="宋体" panose="02010600030101010101" pitchFamily="2" charset="-122"/>
              </a:rPr>
              <a:t>端口</a:t>
            </a:r>
            <a:endParaRPr lang="zh-CN" altLang="en-US" sz="1500" i="1" dirty="0">
              <a:solidFill>
                <a:schemeClr val="bg1"/>
              </a:solidFill>
              <a:latin typeface="Bookman Old Style" panose="02050604050505020204" pitchFamily="18" charset="0"/>
              <a:ea typeface="宋体" panose="02010600030101010101" pitchFamily="2" charset="-122"/>
            </a:endParaRPr>
          </a:p>
        </p:txBody>
      </p:sp>
      <p:sp>
        <p:nvSpPr>
          <p:cNvPr id="59421" name="Line 29"/>
          <p:cNvSpPr/>
          <p:nvPr/>
        </p:nvSpPr>
        <p:spPr>
          <a:xfrm>
            <a:off x="4118578" y="2260906"/>
            <a:ext cx="0" cy="1657350"/>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sp>
      <p:sp>
        <p:nvSpPr>
          <p:cNvPr id="59422" name="Text Box 30"/>
          <p:cNvSpPr txBox="1"/>
          <p:nvPr/>
        </p:nvSpPr>
        <p:spPr>
          <a:xfrm>
            <a:off x="3820128" y="2978457"/>
            <a:ext cx="657552" cy="323165"/>
          </a:xfrm>
          <a:prstGeom prst="rect">
            <a:avLst/>
          </a:prstGeom>
          <a:solidFill>
            <a:srgbClr val="404040"/>
          </a:solidFill>
          <a:ln w="9525">
            <a:noFill/>
          </a:ln>
        </p:spPr>
        <p:txBody>
          <a:bodyPr wrap="none" anchor="t">
            <a:spAutoFit/>
          </a:bodyPr>
          <a:lstStyle/>
          <a:p>
            <a:pPr algn="ctr">
              <a:spcBef>
                <a:spcPct val="20000"/>
              </a:spcBef>
              <a:buClr>
                <a:srgbClr val="FF0000"/>
              </a:buClr>
              <a:buChar char="•"/>
            </a:pPr>
            <a:r>
              <a:rPr lang="zh-CN" altLang="en-US" sz="1500" dirty="0">
                <a:latin typeface="Bookman Old Style" panose="02050604050505020204" pitchFamily="18" charset="0"/>
                <a:ea typeface="宋体" panose="02010600030101010101" pitchFamily="2" charset="-122"/>
              </a:rPr>
              <a:t>内核</a:t>
            </a:r>
            <a:endParaRPr lang="zh-CN" altLang="en-US" i="1" dirty="0">
              <a:latin typeface="Arial" panose="020B0604020202020204" pitchFamily="34" charset="0"/>
              <a:ea typeface="宋体" panose="02010600030101010101" pitchFamily="2" charset="-122"/>
            </a:endParaRPr>
          </a:p>
        </p:txBody>
      </p:sp>
      <p:sp>
        <p:nvSpPr>
          <p:cNvPr id="59423" name="Line 31"/>
          <p:cNvSpPr/>
          <p:nvPr/>
        </p:nvSpPr>
        <p:spPr>
          <a:xfrm flipV="1">
            <a:off x="1432528" y="2592694"/>
            <a:ext cx="228600" cy="57150"/>
          </a:xfrm>
          <a:prstGeom prst="line">
            <a:avLst/>
          </a:prstGeom>
          <a:ln>
            <a:headEnd type="none" w="med" len="med"/>
            <a:tailEnd type="triangle" w="med" len="med"/>
          </a:ln>
        </p:spPr>
        <p:style>
          <a:lnRef idx="2">
            <a:schemeClr val="dk1"/>
          </a:lnRef>
          <a:fillRef idx="0">
            <a:schemeClr val="dk1"/>
          </a:fillRef>
          <a:effectRef idx="1">
            <a:schemeClr val="dk1"/>
          </a:effectRef>
          <a:fontRef idx="minor">
            <a:schemeClr val="tx1"/>
          </a:fontRef>
        </p:style>
      </p:sp>
      <p:sp>
        <p:nvSpPr>
          <p:cNvPr id="59424" name="AutoShape 32"/>
          <p:cNvSpPr/>
          <p:nvPr/>
        </p:nvSpPr>
        <p:spPr>
          <a:xfrm>
            <a:off x="4404328" y="2318056"/>
            <a:ext cx="2057400" cy="723900"/>
          </a:xfrm>
          <a:prstGeom prst="wedgeEllipseCallout">
            <a:avLst>
              <a:gd name="adj1" fmla="val -15278"/>
              <a:gd name="adj2" fmla="val -122699"/>
            </a:avLst>
          </a:prstGeom>
          <a:solidFill>
            <a:srgbClr val="595959"/>
          </a:solidFill>
          <a:ln w="9525" cap="flat" cmpd="sng">
            <a:solidFill>
              <a:schemeClr val="tx1"/>
            </a:solidFill>
            <a:prstDash val="solid"/>
            <a:miter/>
            <a:headEnd type="none" w="med" len="med"/>
            <a:tailEnd type="none" w="med" len="med"/>
          </a:ln>
        </p:spPr>
        <p:txBody>
          <a:bodyPr anchor="t"/>
          <a:lstStyle/>
          <a:p>
            <a:pPr algn="ctr">
              <a:spcBef>
                <a:spcPct val="20000"/>
              </a:spcBef>
              <a:buClr>
                <a:srgbClr val="FF0000"/>
              </a:buClr>
              <a:buChar char="•"/>
            </a:pPr>
            <a:r>
              <a:rPr lang="zh-CN" altLang="en-US" sz="1200" b="1" dirty="0">
                <a:solidFill>
                  <a:schemeClr val="bg1"/>
                </a:solidFill>
                <a:latin typeface="华文楷体" panose="02010600040101010101" pitchFamily="2" charset="-122"/>
                <a:ea typeface="华文楷体" panose="02010600040101010101" pitchFamily="2" charset="-122"/>
              </a:rPr>
              <a:t>每个 </a:t>
            </a:r>
            <a:r>
              <a:rPr lang="en-US" altLang="zh-CN" sz="1200" b="1" dirty="0">
                <a:solidFill>
                  <a:schemeClr val="bg1"/>
                </a:solidFill>
                <a:latin typeface="华文楷体" panose="02010600040101010101" pitchFamily="2" charset="-122"/>
                <a:ea typeface="华文楷体" panose="02010600040101010101" pitchFamily="2" charset="-122"/>
              </a:rPr>
              <a:t>socket </a:t>
            </a:r>
            <a:r>
              <a:rPr lang="zh-CN" altLang="en-US" sz="1200" b="1" dirty="0">
                <a:solidFill>
                  <a:schemeClr val="bg1"/>
                </a:solidFill>
                <a:latin typeface="华文楷体" panose="02010600040101010101" pitchFamily="2" charset="-122"/>
                <a:ea typeface="华文楷体" panose="02010600040101010101" pitchFamily="2" charset="-122"/>
              </a:rPr>
              <a:t>都和端口、协议相联系</a:t>
            </a:r>
            <a:endParaRPr lang="zh-CN" altLang="en-US" sz="1200" b="1" i="1"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vert="horz" lIns="69068" tIns="34534" rIns="69068" bIns="34534" rtlCol="0" anchor="ct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2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UDP</a:t>
            </a:r>
            <a:r>
              <a:rPr kumimoji="0" lang="zh-CN" altLang="en-US" sz="32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和</a:t>
            </a:r>
            <a:r>
              <a:rPr kumimoji="0" lang="en-US" altLang="zh-CN" sz="32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TCP</a:t>
            </a:r>
          </a:p>
        </p:txBody>
      </p:sp>
      <p:sp>
        <p:nvSpPr>
          <p:cNvPr id="41986" name="Rectangle 3"/>
          <p:cNvSpPr>
            <a:spLocks noGrp="1"/>
          </p:cNvSpPr>
          <p:nvPr>
            <p:ph type="body" sz="quarter" idx="10"/>
          </p:nvPr>
        </p:nvSpPr>
        <p:spPr>
          <a:xfrm>
            <a:off x="590550" y="916306"/>
            <a:ext cx="5045710" cy="3651885"/>
          </a:xfrm>
          <a:noFill/>
          <a:ln>
            <a:noFill/>
          </a:ln>
        </p:spPr>
        <p:txBody>
          <a:bodyPr vert="horz" wrap="square" lIns="68592" tIns="34296" rIns="68592" bIns="34296" anchor="t">
            <a:normAutofit/>
          </a:bodyPr>
          <a:lstStyle/>
          <a:p>
            <a:pPr marL="273050" indent="-273050">
              <a:spcBef>
                <a:spcPts val="600"/>
              </a:spcBef>
              <a:spcAft>
                <a:spcPts val="600"/>
              </a:spcAft>
              <a:buFont typeface="Wingdings" panose="05000000000000000000" pitchFamily="2" charset="2"/>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共同点：同为传输层协议</a:t>
            </a:r>
          </a:p>
          <a:p>
            <a:pPr marL="273050" indent="-273050">
              <a:spcBef>
                <a:spcPts val="600"/>
              </a:spcBef>
              <a:spcAft>
                <a:spcPts val="600"/>
              </a:spcAft>
              <a:buFont typeface="Wingdings" panose="05000000000000000000" pitchFamily="2" charset="2"/>
              <a:buChar char=""/>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不同点：（</a:t>
            </a:r>
            <a:r>
              <a:rPr lang="zh-CN" altLang="en-US" sz="24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面试重点</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endParaRPr lang="en-US" altLang="zh-CN" sz="24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548005" lvl="1" indent="-271780">
              <a:spcBef>
                <a:spcPts val="500"/>
              </a:spcBef>
              <a:spcAft>
                <a:spcPts val="600"/>
              </a:spcAft>
            </a:pP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发微信和打电话区别？</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548005" lvl="1" indent="-27178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TCP</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：有连接，可靠</a:t>
            </a:r>
          </a:p>
          <a:p>
            <a:pPr marL="548005" lvl="1" indent="-27178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UDP</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：无连接，不保证可靠</a:t>
            </a:r>
          </a:p>
          <a:p>
            <a:pPr marL="548005" lvl="1" indent="-271780">
              <a:spcBef>
                <a:spcPts val="500"/>
              </a:spcBef>
            </a:pPr>
            <a:endParaRPr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DoS(</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拒绝式服务</a:t>
            </a:r>
            <a:r>
              <a:rPr lang="en-US" altLang="zh-CN" sz="24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攻击？</a:t>
            </a:r>
            <a:endParaRPr lang="zh-CN" altLang="en-US" sz="1800" dirty="0">
              <a:sym typeface="宋体" panose="02010600030101010101" pitchFamily="2" charset="-122"/>
            </a:endParaRPr>
          </a:p>
          <a:p>
            <a:pPr marL="273050" indent="-273050">
              <a:spcBef>
                <a:spcPts val="600"/>
              </a:spcBef>
              <a:spcAft>
                <a:spcPts val="600"/>
              </a:spcAft>
              <a:buFont typeface="Wingdings" panose="05000000000000000000" pitchFamily="2" charset="2"/>
              <a:buNone/>
            </a:pPr>
            <a:endParaRPr lang="zh-CN" altLang="en-US" sz="1800" dirty="0">
              <a:latin typeface="宋体" panose="02010600030101010101" pitchFamily="2"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41</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vert="horz" lIns="69068" tIns="34534" rIns="69068" bIns="34534"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TCP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协议特点</a:t>
            </a:r>
          </a:p>
        </p:txBody>
      </p:sp>
      <p:sp>
        <p:nvSpPr>
          <p:cNvPr id="43010" name="Rectangle 3"/>
          <p:cNvSpPr>
            <a:spLocks noGrp="1"/>
          </p:cNvSpPr>
          <p:nvPr>
            <p:ph type="body" sz="quarter" idx="10"/>
          </p:nvPr>
        </p:nvSpPr>
        <p:spPr>
          <a:xfrm>
            <a:off x="204472" y="767081"/>
            <a:ext cx="6664325" cy="3895725"/>
          </a:xfrm>
          <a:noFill/>
          <a:ln>
            <a:noFill/>
          </a:ln>
        </p:spPr>
        <p:txBody>
          <a:bodyPr vert="horz" wrap="square" lIns="69068" tIns="34534" rIns="69068" bIns="34534" anchor="t"/>
          <a:lstStyle/>
          <a:p>
            <a:pPr marL="0" indent="0" fontAlgn="base">
              <a:lnSpc>
                <a:spcPct val="100000"/>
              </a:lnSpc>
              <a:spcBef>
                <a:spcPts val="600"/>
              </a:spcBef>
              <a:spcAft>
                <a:spcPts val="600"/>
              </a:spcAft>
              <a:buNone/>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TCP</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（即传输控制协议）：是一种面向连接的传输层协议，它能提供高可靠性通信</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即数据无误、数据无丢失、数据无失序、数据无重复到达的通信</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1800" dirty="0">
              <a:latin typeface="宋体" panose="02010600030101010101" pitchFamily="2" charset="-122"/>
              <a:sym typeface="宋体" panose="02010600030101010101" pitchFamily="2" charset="-122"/>
            </a:endParaRPr>
          </a:p>
          <a:p>
            <a:pPr marL="0" indent="0">
              <a:spcBef>
                <a:spcPts val="600"/>
              </a:spcBef>
              <a:spcAft>
                <a:spcPts val="600"/>
              </a:spcAft>
              <a:buNone/>
            </a:pPr>
            <a:endParaRPr lang="en-US" altLang="zh-CN" sz="1800" dirty="0">
              <a:latin typeface="宋体" panose="02010600030101010101" pitchFamily="2" charset="-122"/>
              <a:sym typeface="宋体" panose="02010600030101010101" pitchFamily="2" charset="-122"/>
            </a:endParaRPr>
          </a:p>
          <a:p>
            <a:pPr marL="0" indent="0">
              <a:spcBef>
                <a:spcPts val="600"/>
              </a:spcBef>
              <a:spcAft>
                <a:spcPts val="600"/>
              </a:spcAft>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适用情况：</a:t>
            </a:r>
          </a:p>
          <a:p>
            <a:pPr marL="0" lvl="1" indent="0">
              <a:lnSpc>
                <a:spcPct val="70000"/>
              </a:lnSpc>
              <a:spcBef>
                <a:spcPts val="540"/>
              </a:spcBef>
              <a:spcAft>
                <a:spcPts val="540"/>
              </a:spcAft>
              <a:buNone/>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   1 </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对差错敏感，比如文件传输，用户交互。</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0" lvl="1" indent="0">
              <a:lnSpc>
                <a:spcPct val="70000"/>
              </a:lnSpc>
              <a:spcBef>
                <a:spcPts val="540"/>
              </a:spcBef>
              <a:spcAft>
                <a:spcPts val="540"/>
              </a:spcAft>
              <a:buNone/>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   2 </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网络环境差，如无线传输</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42</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FF00"/>
                </a:solidFill>
              </a:rPr>
              <a:t>TCP</a:t>
            </a:r>
            <a:r>
              <a:rPr smtClean="0">
                <a:solidFill>
                  <a:srgbClr val="FFFF00"/>
                </a:solidFill>
              </a:rPr>
              <a:t>为什么是可靠的</a:t>
            </a:r>
            <a:endParaRPr lang="zh-CN" altLang="en-US">
              <a:solidFill>
                <a:srgbClr val="FFFF00"/>
              </a:solidFill>
            </a:endParaRPr>
          </a:p>
        </p:txBody>
      </p:sp>
      <p:sp>
        <p:nvSpPr>
          <p:cNvPr id="3" name="文本占位符 2"/>
          <p:cNvSpPr>
            <a:spLocks noGrp="1"/>
          </p:cNvSpPr>
          <p:nvPr>
            <p:ph type="body" sz="quarter" idx="10"/>
          </p:nvPr>
        </p:nvSpPr>
        <p:spPr/>
        <p:txBody>
          <a:bodyPr/>
          <a:lstStyle/>
          <a:p>
            <a:r>
              <a:rPr lang="zh-CN" altLang="en-US" smtClean="0"/>
              <a:t>微信上聊天例子</a:t>
            </a:r>
            <a:endParaRPr lang="en-US" altLang="zh-CN" smtClean="0"/>
          </a:p>
          <a:p>
            <a:pPr lvl="1"/>
            <a:r>
              <a:rPr lang="zh-CN" altLang="en-US" smtClean="0"/>
              <a:t>发一个微信，对方看到了没有？</a:t>
            </a:r>
            <a:endParaRPr lang="en-US" altLang="zh-CN" smtClean="0"/>
          </a:p>
          <a:p>
            <a:r>
              <a:rPr lang="zh-CN" altLang="en-US" smtClean="0"/>
              <a:t>对话的例子</a:t>
            </a:r>
            <a:endParaRPr lang="en-US" altLang="zh-CN" smtClean="0"/>
          </a:p>
          <a:p>
            <a:pPr lvl="1"/>
            <a:r>
              <a:rPr lang="zh-CN" altLang="en-US" smtClean="0"/>
              <a:t>打个电话对方给你应答</a:t>
            </a:r>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43</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vert="horz" lIns="69068" tIns="34534" rIns="69068" bIns="34534"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UDP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协议的特点</a:t>
            </a:r>
            <a:b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br>
            <a:endPar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45058" name="Rectangle 3"/>
          <p:cNvSpPr>
            <a:spLocks noGrp="1"/>
          </p:cNvSpPr>
          <p:nvPr>
            <p:ph type="body" sz="quarter" idx="10"/>
          </p:nvPr>
        </p:nvSpPr>
        <p:spPr>
          <a:xfrm>
            <a:off x="219077" y="843281"/>
            <a:ext cx="5385435" cy="3540760"/>
          </a:xfrm>
          <a:noFill/>
          <a:ln>
            <a:noFill/>
          </a:ln>
        </p:spPr>
        <p:txBody>
          <a:bodyPr vert="horz" wrap="square" lIns="69068" tIns="34534" rIns="69068" bIns="34534" anchor="t"/>
          <a:lstStyle/>
          <a:p>
            <a:pPr marL="0" indent="0" fontAlgn="base">
              <a:spcBef>
                <a:spcPts val="540"/>
              </a:spcBef>
              <a:spcAft>
                <a:spcPts val="540"/>
              </a:spcAft>
              <a:buNone/>
            </a:pP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UDP</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User Datagram Protocol</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）用户数据报协议，是不可靠的无连接的协议。在数据发送前，因为不需要进行连接，所以可以进行高效率的数据传输。</a:t>
            </a:r>
            <a:endParaRPr lang="zh-CN" altLang="en-US" sz="1800" dirty="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70000"/>
              </a:lnSpc>
              <a:spcBef>
                <a:spcPts val="540"/>
              </a:spcBef>
              <a:spcAft>
                <a:spcPts val="540"/>
              </a:spcAft>
              <a:buNone/>
            </a:pP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44</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41606" y="313056"/>
            <a:ext cx="6478905" cy="4178300"/>
          </a:xfrm>
        </p:spPr>
        <p:txBody>
          <a:bodyPr>
            <a:normAutofit/>
          </a:bodyPr>
          <a:lstStyle/>
          <a:p>
            <a:pPr marL="0" indent="0">
              <a:lnSpc>
                <a:spcPct val="70000"/>
              </a:lnSpc>
              <a:spcBef>
                <a:spcPts val="540"/>
              </a:spcBef>
              <a:spcAft>
                <a:spcPts val="540"/>
              </a:spcAft>
              <a:buNone/>
            </a:pPr>
            <a:endParaRPr lang="en-US" altLang="zh-CN" sz="2100" smtClean="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70000"/>
              </a:lnSpc>
              <a:spcBef>
                <a:spcPts val="540"/>
              </a:spcBef>
              <a:spcAft>
                <a:spcPts val="540"/>
              </a:spcAft>
              <a:buNone/>
            </a:pP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适用</a:t>
            </a:r>
            <a:r>
              <a:rPr lang="zh-CN" altLang="en-US" sz="2100">
                <a:latin typeface="微软雅黑" panose="020B0503020204020204" pitchFamily="34" charset="-122"/>
                <a:ea typeface="微软雅黑" panose="020B0503020204020204" pitchFamily="34" charset="-122"/>
                <a:sym typeface="宋体" panose="02010600030101010101" pitchFamily="2" charset="-122"/>
              </a:rPr>
              <a:t>情况</a:t>
            </a: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a:t>
            </a:r>
            <a:endParaRPr lang="en-US" altLang="zh-CN" sz="2100" smtClean="0">
              <a:latin typeface="微软雅黑" panose="020B0503020204020204" pitchFamily="34" charset="-122"/>
              <a:ea typeface="微软雅黑" panose="020B0503020204020204" pitchFamily="34" charset="-122"/>
              <a:sym typeface="宋体" panose="02010600030101010101" pitchFamily="2" charset="-122"/>
            </a:endParaRPr>
          </a:p>
          <a:p>
            <a:pPr marL="274955" lvl="1" indent="0">
              <a:lnSpc>
                <a:spcPct val="100000"/>
              </a:lnSpc>
              <a:spcBef>
                <a:spcPts val="450"/>
              </a:spcBef>
              <a:buFont typeface="Wingdings" panose="05000000000000000000" pitchFamily="2" charset="2"/>
              <a:buNone/>
            </a:pPr>
            <a:r>
              <a:rPr lang="en-US" altLang="zh-CN" sz="2100" smtClean="0">
                <a:latin typeface="微软雅黑" panose="020B0503020204020204" pitchFamily="34" charset="-122"/>
                <a:ea typeface="微软雅黑" panose="020B0503020204020204" pitchFamily="34" charset="-122"/>
                <a:sym typeface="宋体" panose="02010600030101010101" pitchFamily="2" charset="-122"/>
              </a:rPr>
              <a:t>1 </a:t>
            </a: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网络状态好的环境，比如局域网。</a:t>
            </a:r>
            <a:endParaRPr lang="en-US" altLang="zh-CN" sz="2100" smtClean="0">
              <a:latin typeface="微软雅黑" panose="020B0503020204020204" pitchFamily="34" charset="-122"/>
              <a:ea typeface="微软雅黑" panose="020B0503020204020204" pitchFamily="34" charset="-122"/>
              <a:sym typeface="宋体" panose="02010600030101010101" pitchFamily="2" charset="-122"/>
            </a:endParaRPr>
          </a:p>
          <a:p>
            <a:pPr marL="274955" lvl="1" indent="0">
              <a:lnSpc>
                <a:spcPct val="100000"/>
              </a:lnSpc>
              <a:spcBef>
                <a:spcPts val="450"/>
              </a:spcBef>
              <a:buNone/>
            </a:pPr>
            <a:r>
              <a:rPr lang="en-US" altLang="zh-CN" sz="2100" smtClean="0">
                <a:latin typeface="微软雅黑" panose="020B0503020204020204" pitchFamily="34" charset="-122"/>
                <a:ea typeface="微软雅黑" panose="020B0503020204020204" pitchFamily="34" charset="-122"/>
                <a:sym typeface="宋体" panose="02010600030101010101" pitchFamily="2" charset="-122"/>
              </a:rPr>
              <a:t>2 </a:t>
            </a: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对差错不敏感，如流媒体、</a:t>
            </a:r>
            <a:r>
              <a:rPr lang="en-US" altLang="zh-CN" sz="2100" smtClean="0">
                <a:latin typeface="微软雅黑" panose="020B0503020204020204" pitchFamily="34" charset="-122"/>
                <a:ea typeface="微软雅黑" panose="020B0503020204020204" pitchFamily="34" charset="-122"/>
                <a:sym typeface="宋体" panose="02010600030101010101" pitchFamily="2" charset="-122"/>
              </a:rPr>
              <a:t>VOD</a:t>
            </a: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a:t>
            </a:r>
            <a:r>
              <a:rPr lang="en-US" altLang="zh-CN" sz="2100" smtClean="0">
                <a:latin typeface="微软雅黑" panose="020B0503020204020204" pitchFamily="34" charset="-122"/>
                <a:ea typeface="微软雅黑" panose="020B0503020204020204" pitchFamily="34" charset="-122"/>
                <a:sym typeface="宋体" panose="02010600030101010101" pitchFamily="2" charset="-122"/>
              </a:rPr>
              <a:t>VoIP</a:t>
            </a: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a:t>
            </a:r>
            <a:r>
              <a:rPr lang="en-US" altLang="zh-CN" sz="2100" smtClean="0">
                <a:latin typeface="微软雅黑" panose="020B0503020204020204" pitchFamily="34" charset="-122"/>
                <a:ea typeface="微软雅黑" panose="020B0503020204020204" pitchFamily="34" charset="-122"/>
                <a:sym typeface="宋体" panose="02010600030101010101" pitchFamily="2" charset="-122"/>
              </a:rPr>
              <a:t>IPTV</a:t>
            </a: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等网络多媒体服务中通常采用</a:t>
            </a:r>
            <a:r>
              <a:rPr lang="en-US" altLang="zh-CN" sz="2100" smtClean="0">
                <a:latin typeface="微软雅黑" panose="020B0503020204020204" pitchFamily="34" charset="-122"/>
                <a:ea typeface="微软雅黑" panose="020B0503020204020204" pitchFamily="34" charset="-122"/>
                <a:sym typeface="宋体" panose="02010600030101010101" pitchFamily="2" charset="-122"/>
              </a:rPr>
              <a:t>UDP</a:t>
            </a: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方式进行实时数据传输</a:t>
            </a:r>
            <a:endParaRPr lang="en-US" altLang="zh-CN" sz="2100" smtClean="0">
              <a:latin typeface="微软雅黑" panose="020B0503020204020204" pitchFamily="34" charset="-122"/>
              <a:ea typeface="微软雅黑" panose="020B0503020204020204" pitchFamily="34" charset="-122"/>
              <a:sym typeface="宋体" panose="02010600030101010101" pitchFamily="2" charset="-122"/>
            </a:endParaRPr>
          </a:p>
          <a:p>
            <a:pPr marL="274955" lvl="1" indent="0">
              <a:lnSpc>
                <a:spcPct val="100000"/>
              </a:lnSpc>
              <a:spcBef>
                <a:spcPts val="450"/>
              </a:spcBef>
              <a:buFont typeface="Wingdings" panose="05000000000000000000" pitchFamily="2" charset="2"/>
              <a:buNone/>
            </a:pPr>
            <a:r>
              <a:rPr lang="en-US" altLang="zh-CN" sz="2100" smtClean="0">
                <a:latin typeface="微软雅黑" panose="020B0503020204020204" pitchFamily="34" charset="-122"/>
                <a:ea typeface="微软雅黑" panose="020B0503020204020204" pitchFamily="34" charset="-122"/>
                <a:sym typeface="宋体" panose="02010600030101010101" pitchFamily="2" charset="-122"/>
              </a:rPr>
              <a:t>3 </a:t>
            </a: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广播</a:t>
            </a:r>
            <a:r>
              <a:rPr lang="en-US" altLang="zh-CN" sz="2100" smtClean="0">
                <a:latin typeface="微软雅黑" panose="020B0503020204020204" pitchFamily="34" charset="-122"/>
                <a:ea typeface="微软雅黑" panose="020B0503020204020204" pitchFamily="34" charset="-122"/>
                <a:sym typeface="宋体" panose="02010600030101010101" pitchFamily="2" charset="-122"/>
              </a:rPr>
              <a:t>/</a:t>
            </a:r>
            <a:r>
              <a:rPr lang="zh-CN" altLang="en-US" sz="2100" smtClean="0">
                <a:latin typeface="微软雅黑" panose="020B0503020204020204" pitchFamily="34" charset="-122"/>
                <a:ea typeface="微软雅黑" panose="020B0503020204020204" pitchFamily="34" charset="-122"/>
                <a:sym typeface="宋体" panose="02010600030101010101" pitchFamily="2" charset="-122"/>
              </a:rPr>
              <a:t>组播式通信中。</a:t>
            </a:r>
            <a:endParaRPr lang="en-US" altLang="zh-CN" sz="2100" smtClean="0">
              <a:latin typeface="微软雅黑" panose="020B0503020204020204" pitchFamily="34" charset="-122"/>
              <a:ea typeface="微软雅黑" panose="020B0503020204020204" pitchFamily="34" charset="-122"/>
              <a:sym typeface="宋体" panose="02010600030101010101" pitchFamily="2" charset="-122"/>
            </a:endParaRPr>
          </a:p>
          <a:p>
            <a:pPr marL="0" lvl="1" indent="0">
              <a:lnSpc>
                <a:spcPct val="70000"/>
              </a:lnSpc>
              <a:spcBef>
                <a:spcPts val="540"/>
              </a:spcBef>
              <a:spcAft>
                <a:spcPts val="540"/>
              </a:spcAft>
              <a:buNone/>
            </a:pPr>
            <a:endParaRPr lang="en-US" altLang="zh-CN" sz="2100" smtClean="0">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70000"/>
              </a:lnSpc>
              <a:spcBef>
                <a:spcPts val="540"/>
              </a:spcBef>
              <a:spcAft>
                <a:spcPts val="540"/>
              </a:spcAft>
              <a:buNone/>
            </a:pPr>
            <a:endParaRPr lang="zh-CN" altLang="en-US" sz="2100" dirty="0">
              <a:latin typeface="微软雅黑" panose="020B0503020204020204" pitchFamily="34" charset="-122"/>
              <a:ea typeface="微软雅黑" panose="020B0503020204020204" pitchFamily="34" charset="-122"/>
              <a:sym typeface="宋体" panose="02010600030101010101" pitchFamily="2" charset="-122"/>
            </a:endParaRPr>
          </a:p>
          <a:p>
            <a:pPr marL="274955" lvl="1" indent="0">
              <a:lnSpc>
                <a:spcPct val="70000"/>
              </a:lnSpc>
              <a:spcBef>
                <a:spcPts val="450"/>
              </a:spcBef>
              <a:buFont typeface="Wingdings" panose="05000000000000000000" pitchFamily="2" charset="2"/>
              <a:buNone/>
            </a:pPr>
            <a:endParaRPr lang="en-US" altLang="zh-CN" sz="2100" smtClean="0">
              <a:latin typeface="微软雅黑" panose="020B0503020204020204" pitchFamily="34" charset="-122"/>
              <a:ea typeface="微软雅黑" panose="020B0503020204020204" pitchFamily="34" charset="-122"/>
              <a:sym typeface="宋体" panose="02010600030101010101" pitchFamily="2" charset="-122"/>
            </a:endParaRPr>
          </a:p>
          <a:p>
            <a:pPr marL="274955" lvl="1" indent="0">
              <a:lnSpc>
                <a:spcPct val="70000"/>
              </a:lnSpc>
              <a:spcBef>
                <a:spcPts val="450"/>
              </a:spcBef>
              <a:buFont typeface="Wingdings" panose="05000000000000000000" pitchFamily="2" charset="2"/>
              <a:buNone/>
            </a:pPr>
            <a:endParaRPr lang="zh-CN" altLang="en-US" sz="2100" dirty="0">
              <a:latin typeface="微软雅黑" panose="020B0503020204020204" pitchFamily="34" charset="-122"/>
              <a:ea typeface="微软雅黑" panose="020B0503020204020204" pitchFamily="34" charset="-122"/>
              <a:sym typeface="宋体" panose="02010600030101010101" pitchFamily="2" charset="-122"/>
            </a:endParaRPr>
          </a:p>
          <a:p>
            <a:pPr marL="274955" lvl="1" indent="0">
              <a:lnSpc>
                <a:spcPct val="70000"/>
              </a:lnSpc>
              <a:spcBef>
                <a:spcPts val="450"/>
              </a:spcBef>
              <a:buFont typeface="Wingdings" panose="05000000000000000000" pitchFamily="2" charset="2"/>
              <a:buNone/>
            </a:pPr>
            <a:endParaRPr lang="zh-CN" altLang="en-US" sz="21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45</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46</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7105" name="Rectangle 2"/>
          <p:cNvSpPr>
            <a:spLocks noGrp="1"/>
          </p:cNvSpPr>
          <p:nvPr>
            <p:ph type="body" idx="4294967295"/>
          </p:nvPr>
        </p:nvSpPr>
        <p:spPr>
          <a:xfrm>
            <a:off x="2" y="298451"/>
            <a:ext cx="6418263" cy="4379913"/>
          </a:xfrm>
          <a:noFill/>
          <a:ln>
            <a:noFill/>
          </a:ln>
        </p:spPr>
        <p:txBody>
          <a:bodyPr wrap="square" lIns="68592" tIns="34296" rIns="68592" bIns="34296" anchor="t"/>
          <a:lstStyle/>
          <a:p>
            <a:pPr marL="609600" indent="-609600">
              <a:spcBef>
                <a:spcPts val="600"/>
              </a:spcBef>
              <a:spcAft>
                <a:spcPts val="600"/>
              </a:spcAft>
              <a:buFont typeface="Wingdings" panose="05000000000000000000" pitchFamily="2" charset="2"/>
              <a:buAutoNum type="arabicPeriod" startAt="2"/>
            </a:pPr>
            <a:r>
              <a:rPr lang="en-US" altLang="zh-CN" sz="24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TCP/IP</a:t>
            </a:r>
            <a:r>
              <a:rPr lang="zh-CN" altLang="en-US" sz="24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网络编程</a:t>
            </a:r>
            <a:r>
              <a:rPr lang="en-US" altLang="zh-CN" sz="24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24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基础篇</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914400" lvl="1" indent="-639445">
              <a:lnSpc>
                <a:spcPct val="120000"/>
              </a:lnSpc>
              <a:spcBef>
                <a:spcPts val="500"/>
              </a:spcBef>
              <a:buFont typeface="Wingdings" panose="05000000000000000000" pitchFamily="2" charset="2"/>
              <a:buAutoNum type="circleNumDbPlain"/>
            </a:pPr>
            <a:r>
              <a:rPr lang="zh-CN" altLang="en-US" sz="24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预备知识</a:t>
            </a:r>
            <a:endPar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914400" lvl="1" indent="-639445">
              <a:lnSpc>
                <a:spcPct val="120000"/>
              </a:lnSpc>
              <a:spcBef>
                <a:spcPts val="500"/>
              </a:spcBef>
              <a:buFont typeface="Wingdings" panose="05000000000000000000" pitchFamily="2" charset="2"/>
              <a:buAutoNum type="circleNumDbPlain"/>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系统调用</a:t>
            </a:r>
          </a:p>
          <a:p>
            <a:pPr marL="914400" lvl="1" indent="-639445">
              <a:lnSpc>
                <a:spcPct val="120000"/>
              </a:lnSpc>
              <a:spcBef>
                <a:spcPts val="500"/>
              </a:spcBef>
              <a:buFont typeface="Wingdings" panose="05000000000000000000" pitchFamily="2" charset="2"/>
              <a:buAutoNum type="circleNumDbPlain"/>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TCP</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服务器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客户端</a:t>
            </a:r>
          </a:p>
          <a:p>
            <a:pPr marL="914400" lvl="1" indent="-639445">
              <a:lnSpc>
                <a:spcPct val="120000"/>
              </a:lnSpc>
              <a:spcBef>
                <a:spcPts val="500"/>
              </a:spcBef>
              <a:buFont typeface="Wingdings" panose="05000000000000000000" pitchFamily="2" charset="2"/>
              <a:buAutoNum type="circleNumDbPlain"/>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UDP</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服务器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客户端</a:t>
            </a:r>
          </a:p>
          <a:p>
            <a:pPr marL="914400" lvl="1" indent="-639445">
              <a:lnSpc>
                <a:spcPct val="120000"/>
              </a:lnSpc>
              <a:spcBef>
                <a:spcPts val="500"/>
              </a:spcBef>
              <a:buFont typeface="Wingdings" panose="05000000000000000000" pitchFamily="2" charset="2"/>
              <a:buAutoNum type="circleNumDbPlain"/>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常用网络调试工具介绍</a:t>
            </a:r>
          </a:p>
          <a:p>
            <a:pPr marL="914400" lvl="1" indent="-639445">
              <a:lnSpc>
                <a:spcPct val="120000"/>
              </a:lnSpc>
              <a:spcBef>
                <a:spcPts val="500"/>
              </a:spcBef>
              <a:buFont typeface="Wingdings" panose="05000000000000000000" pitchFamily="2" charset="2"/>
              <a:buAutoNum type="circleNumDbPlain"/>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模型和服务器模型</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914400" lvl="1" indent="-639445">
              <a:lnSpc>
                <a:spcPct val="120000"/>
              </a:lnSpc>
              <a:spcBef>
                <a:spcPts val="500"/>
              </a:spcBef>
              <a:buFont typeface="Wingdings" panose="05000000000000000000" pitchFamily="2" charset="2"/>
              <a:buNone/>
            </a:pPr>
            <a:endPar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TCP/IP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网络编程预备知识</a:t>
            </a:r>
          </a:p>
        </p:txBody>
      </p:sp>
      <p:sp>
        <p:nvSpPr>
          <p:cNvPr id="48130" name="Rectangle 3"/>
          <p:cNvSpPr>
            <a:spLocks noGrp="1"/>
          </p:cNvSpPr>
          <p:nvPr>
            <p:ph type="body" sz="quarter" idx="10"/>
          </p:nvPr>
        </p:nvSpPr>
        <p:spPr>
          <a:noFill/>
          <a:ln>
            <a:noFill/>
          </a:ln>
        </p:spPr>
        <p:txBody>
          <a:bodyPr vert="horz" wrap="square" lIns="68592" tIns="34296" rIns="68592" bIns="34296" anchor="t"/>
          <a:lstStyle/>
          <a:p>
            <a:pPr marL="273050" indent="-273050">
              <a:spcBef>
                <a:spcPts val="600"/>
              </a:spcBef>
              <a:spcAft>
                <a:spcPts val="600"/>
              </a:spcAft>
              <a:buFont typeface="Wingdings" panose="05000000000000000000" pitchFamily="2" charset="2"/>
              <a:buChar char=""/>
            </a:pPr>
            <a:endParaRPr lang="en-US" altLang="zh-CN" sz="2400" dirty="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IP</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地址</a:t>
            </a:r>
          </a:p>
          <a:p>
            <a:pPr marL="273050" indent="-273050">
              <a:spcBef>
                <a:spcPts val="600"/>
              </a:spcBef>
              <a:spcAft>
                <a:spcPts val="600"/>
              </a:spcAft>
              <a:buFont typeface="Wingdings" panose="05000000000000000000" pitchFamily="2" charset="2"/>
              <a:buChar char=""/>
            </a:pPr>
            <a:r>
              <a:rPr lang="zh-CN" altLang="en-US" sz="2400" smtClean="0">
                <a:latin typeface="微软雅黑" panose="020B0503020204020204" pitchFamily="34" charset="-122"/>
                <a:ea typeface="微软雅黑" panose="020B0503020204020204" pitchFamily="34" charset="-122"/>
                <a:sym typeface="宋体" panose="02010600030101010101" pitchFamily="2" charset="-122"/>
              </a:rPr>
              <a:t>端口</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号</a:t>
            </a:r>
          </a:p>
          <a:p>
            <a:pPr marL="273050" indent="-273050">
              <a:spcBef>
                <a:spcPts val="600"/>
              </a:spcBef>
              <a:spcAft>
                <a:spcPts val="600"/>
              </a:spcAft>
              <a:buFont typeface="Wingdings" panose="05000000000000000000" pitchFamily="2" charset="2"/>
              <a:buChar char=""/>
            </a:pPr>
            <a:r>
              <a:rPr lang="zh-CN" altLang="en-US" sz="2400" smtClean="0">
                <a:latin typeface="微软雅黑" panose="020B0503020204020204" pitchFamily="34" charset="-122"/>
                <a:ea typeface="微软雅黑" panose="020B0503020204020204" pitchFamily="34" charset="-122"/>
                <a:sym typeface="宋体" panose="02010600030101010101" pitchFamily="2" charset="-122"/>
              </a:rPr>
              <a:t>字节序</a:t>
            </a:r>
            <a:endParaRPr lang="en-US" altLang="zh-CN" sz="24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en-US" altLang="zh-CN" sz="2400" smtClean="0">
                <a:latin typeface="微软雅黑" panose="020B0503020204020204" pitchFamily="34" charset="-122"/>
                <a:ea typeface="微软雅黑" panose="020B0503020204020204" pitchFamily="34" charset="-122"/>
                <a:sym typeface="宋体" panose="02010600030101010101" pitchFamily="2" charset="-122"/>
              </a:rPr>
              <a:t>Socket</a:t>
            </a:r>
          </a:p>
          <a:p>
            <a:pPr marL="273050" indent="-273050">
              <a:spcBef>
                <a:spcPts val="600"/>
              </a:spcBef>
              <a:spcAft>
                <a:spcPts val="600"/>
              </a:spcAft>
              <a:buFont typeface="Wingdings" panose="05000000000000000000" pitchFamily="2" charset="2"/>
              <a:buChar char=""/>
            </a:pPr>
            <a:endParaRPr lang="zh-CN" altLang="en-US" sz="2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47</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vert="horz" lIns="67877" tIns="33343" rIns="67877" bIns="33343"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Socket 简介</a:t>
            </a:r>
          </a:p>
        </p:txBody>
      </p:sp>
      <p:sp>
        <p:nvSpPr>
          <p:cNvPr id="49154" name="Rectangle 3"/>
          <p:cNvSpPr>
            <a:spLocks noGrp="1"/>
          </p:cNvSpPr>
          <p:nvPr>
            <p:ph type="body" sz="quarter" idx="10"/>
          </p:nvPr>
        </p:nvSpPr>
        <p:spPr>
          <a:xfrm>
            <a:off x="590550" y="916306"/>
            <a:ext cx="5784850" cy="3535045"/>
          </a:xfrm>
          <a:noFill/>
          <a:ln>
            <a:noFill/>
          </a:ln>
        </p:spPr>
        <p:txBody>
          <a:bodyPr vert="horz" wrap="square" lIns="67877" tIns="33343" rIns="67877" bIns="33343" anchor="t">
            <a:normAutofit/>
          </a:bodyPr>
          <a:lstStyle/>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什么是</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socket</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en-US" altLang="zh-CN" sz="1700" smtClean="0">
                <a:latin typeface="微软雅黑" panose="020B0503020204020204" pitchFamily="34" charset="-122"/>
                <a:ea typeface="微软雅黑" panose="020B0503020204020204" pitchFamily="34" charset="-122"/>
                <a:sym typeface="宋体" panose="02010600030101010101" pitchFamily="2" charset="-122"/>
              </a:rPr>
              <a:t>Socket  </a:t>
            </a: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（插口）</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600" smtClean="0">
                <a:latin typeface="微软雅黑" panose="020B0503020204020204" pitchFamily="34" charset="-122"/>
                <a:ea typeface="微软雅黑" panose="020B0503020204020204" pitchFamily="34" charset="-122"/>
                <a:sym typeface="宋体" panose="02010600030101010101" pitchFamily="2" charset="-122"/>
              </a:rPr>
              <a:t>独立于具体协议的网络编程接口</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en-US" altLang="zh-CN" sz="1600" smtClean="0">
                <a:latin typeface="微软雅黑" panose="020B0503020204020204" pitchFamily="34" charset="-122"/>
                <a:ea typeface="微软雅黑" panose="020B0503020204020204" pitchFamily="34" charset="-122"/>
                <a:sym typeface="宋体" panose="02010600030101010101" pitchFamily="2" charset="-122"/>
              </a:rPr>
              <a:t>BSD Socket</a:t>
            </a:r>
            <a:r>
              <a:rPr lang="zh-CN" altLang="en-US" sz="1600" smtClean="0">
                <a:latin typeface="微软雅黑" panose="020B0503020204020204" pitchFamily="34" charset="-122"/>
                <a:ea typeface="微软雅黑" panose="020B0503020204020204" pitchFamily="34" charset="-122"/>
                <a:sym typeface="宋体" panose="02010600030101010101" pitchFamily="2" charset="-122"/>
              </a:rPr>
              <a:t>（伯克利套接字）是通过标准的</a:t>
            </a:r>
            <a:r>
              <a:rPr lang="en-US" altLang="zh-CN" sz="1600" smtClean="0">
                <a:latin typeface="微软雅黑" panose="020B0503020204020204" pitchFamily="34" charset="-122"/>
                <a:ea typeface="微软雅黑" panose="020B0503020204020204" pitchFamily="34" charset="-122"/>
                <a:sym typeface="宋体" panose="02010600030101010101" pitchFamily="2" charset="-122"/>
              </a:rPr>
              <a:t>UNIX</a:t>
            </a:r>
            <a:r>
              <a:rPr lang="zh-CN" altLang="en-US" sz="1600" smtClean="0">
                <a:latin typeface="微软雅黑" panose="020B0503020204020204" pitchFamily="34" charset="-122"/>
                <a:ea typeface="微软雅黑" panose="020B0503020204020204" pitchFamily="34" charset="-122"/>
                <a:sym typeface="宋体" panose="02010600030101010101" pitchFamily="2" charset="-122"/>
              </a:rPr>
              <a:t>文件描述符和其它程序通讯的一个方法，目前已经被广泛移植到各个平台。一套通用的接口。</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48</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为什么需要</a:t>
            </a: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Socket</a:t>
            </a:r>
          </a:p>
        </p:txBody>
      </p:sp>
      <p:sp>
        <p:nvSpPr>
          <p:cNvPr id="51202" name="Rectangle 3"/>
          <p:cNvSpPr>
            <a:spLocks noGrp="1"/>
          </p:cNvSpPr>
          <p:nvPr>
            <p:ph type="body" sz="quarter" idx="10"/>
          </p:nvPr>
        </p:nvSpPr>
        <p:spPr>
          <a:xfrm>
            <a:off x="142875" y="843281"/>
            <a:ext cx="6205220" cy="3773170"/>
          </a:xfrm>
          <a:noFill/>
          <a:ln>
            <a:noFill/>
          </a:ln>
        </p:spPr>
        <p:txBody>
          <a:bodyPr vert="horz" wrap="square" lIns="68592" tIns="34296" rIns="68592" bIns="34296" anchor="t"/>
          <a:lstStyle/>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为什么学了驾照所有的小汽车都可以开了？</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普通的</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I/O</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操作过程</a:t>
            </a:r>
            <a:endParaRPr lang="zh-CN" altLang="en-US" sz="2000" smtClean="0">
              <a:sym typeface="宋体" panose="02010600030101010101" pitchFamily="2" charset="-122"/>
            </a:endParaRPr>
          </a:p>
          <a:p>
            <a:pPr marL="548005" lvl="1" indent="-271780">
              <a:spcBef>
                <a:spcPts val="500"/>
              </a:spcBef>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打开文件－＞读</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写操作－＞关闭文件</a:t>
            </a:r>
            <a:endParaRPr lang="zh-CN" altLang="en-US" sz="2000" smtClean="0">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TCP/IP</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协议被集成到操作系统的内核中，引入了新型的“</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I/O”</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操作</a:t>
            </a:r>
            <a:endParaRPr lang="zh-CN" altLang="en-US" sz="2000" smtClean="0">
              <a:sym typeface="宋体" panose="02010600030101010101" pitchFamily="2" charset="-122"/>
            </a:endParaRPr>
          </a:p>
          <a:p>
            <a:pPr marL="548005" lvl="1" indent="-271780">
              <a:spcBef>
                <a:spcPts val="500"/>
              </a:spcBef>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进行网络通信的两个进程在不同的机器上，如何连接？</a:t>
            </a:r>
          </a:p>
          <a:p>
            <a:pPr marL="548005" lvl="1" indent="-271780">
              <a:spcBef>
                <a:spcPts val="500"/>
              </a:spcBef>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网络协议具有多样性，如何进行统一的操作</a:t>
            </a:r>
            <a:endParaRPr lang="zh-CN" altLang="en-US" sz="2000" smtClean="0">
              <a:sym typeface="宋体" panose="02010600030101010101" pitchFamily="2" charset="-122"/>
            </a:endParaRPr>
          </a:p>
          <a:p>
            <a:pPr marL="479425" lvl="1" indent="-228600">
              <a:spcBef>
                <a:spcPts val="500"/>
              </a:spcBef>
            </a:pPr>
            <a:endParaRPr lang="zh-CN" altLang="en-US" sz="2300" dirty="0">
              <a:sym typeface="宋体" panose="02010600030101010101" pitchFamily="2" charset="-122"/>
            </a:endParaRPr>
          </a:p>
          <a:p>
            <a:pPr marL="273050" indent="-273050">
              <a:spcBef>
                <a:spcPts val="600"/>
              </a:spcBef>
              <a:spcAft>
                <a:spcPts val="600"/>
              </a:spcAft>
              <a:buFont typeface="Wingdings" panose="05000000000000000000" pitchFamily="2" charset="2"/>
              <a:buChar char=""/>
            </a:pPr>
            <a:endParaRPr lang="en-US" altLang="zh-CN" sz="1800" dirty="0">
              <a:latin typeface="宋体" panose="02010600030101010101" pitchFamily="2"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49</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Effect transition="in" filter="wipe(down)">
                                      <p:cBhvr>
                                        <p:cTn id="7" dur="500"/>
                                        <p:tgtEl>
                                          <p:spTgt spid="51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02">
                                            <p:txEl>
                                              <p:pRg st="2" end="2"/>
                                            </p:txEl>
                                          </p:spTgt>
                                        </p:tgtEl>
                                        <p:attrNameLst>
                                          <p:attrName>style.visibility</p:attrName>
                                        </p:attrNameLst>
                                      </p:cBhvr>
                                      <p:to>
                                        <p:strVal val="visible"/>
                                      </p:to>
                                    </p:set>
                                    <p:animEffect transition="in" filter="wipe(down)">
                                      <p:cBhvr>
                                        <p:cTn id="12" dur="500"/>
                                        <p:tgtEl>
                                          <p:spTgt spid="51202">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1202">
                                            <p:txEl>
                                              <p:pRg st="3" end="3"/>
                                            </p:txEl>
                                          </p:spTgt>
                                        </p:tgtEl>
                                        <p:attrNameLst>
                                          <p:attrName>style.visibility</p:attrName>
                                        </p:attrNameLst>
                                      </p:cBhvr>
                                      <p:to>
                                        <p:strVal val="visible"/>
                                      </p:to>
                                    </p:set>
                                    <p:animEffect transition="in" filter="wipe(down)">
                                      <p:cBhvr>
                                        <p:cTn id="15" dur="500"/>
                                        <p:tgtEl>
                                          <p:spTgt spid="5120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1202">
                                            <p:txEl>
                                              <p:pRg st="4" end="4"/>
                                            </p:txEl>
                                          </p:spTgt>
                                        </p:tgtEl>
                                        <p:attrNameLst>
                                          <p:attrName>style.visibility</p:attrName>
                                        </p:attrNameLst>
                                      </p:cBhvr>
                                      <p:to>
                                        <p:strVal val="visible"/>
                                      </p:to>
                                    </p:set>
                                    <p:animEffect transition="in" filter="wipe(down)">
                                      <p:cBhvr>
                                        <p:cTn id="20" dur="500"/>
                                        <p:tgtEl>
                                          <p:spTgt spid="51202">
                                            <p:txEl>
                                              <p:pRg st="4" end="4"/>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1202">
                                            <p:txEl>
                                              <p:pRg st="5" end="5"/>
                                            </p:txEl>
                                          </p:spTgt>
                                        </p:tgtEl>
                                        <p:attrNameLst>
                                          <p:attrName>style.visibility</p:attrName>
                                        </p:attrNameLst>
                                      </p:cBhvr>
                                      <p:to>
                                        <p:strVal val="visible"/>
                                      </p:to>
                                    </p:set>
                                    <p:animEffect transition="in" filter="wipe(down)">
                                      <p:cBhvr>
                                        <p:cTn id="23" dur="500"/>
                                        <p:tgtEl>
                                          <p:spTgt spid="51202">
                                            <p:txEl>
                                              <p:pRg st="5" end="5"/>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202">
                                            <p:txEl>
                                              <p:pRg st="6" end="6"/>
                                            </p:txEl>
                                          </p:spTgt>
                                        </p:tgtEl>
                                        <p:attrNameLst>
                                          <p:attrName>style.visibility</p:attrName>
                                        </p:attrNameLst>
                                      </p:cBhvr>
                                      <p:to>
                                        <p:strVal val="visible"/>
                                      </p:to>
                                    </p:set>
                                    <p:animEffect transition="in" filter="wipe(down)">
                                      <p:cBhvr>
                                        <p:cTn id="26" dur="500"/>
                                        <p:tgtEl>
                                          <p:spTgt spid="512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p:cNvSpPr>
          <p:nvPr/>
        </p:nvSpPr>
        <p:spPr>
          <a:xfrm>
            <a:off x="332740" y="215265"/>
            <a:ext cx="8013700" cy="4244340"/>
          </a:xfrm>
          <a:prstGeom prst="rect">
            <a:avLst/>
          </a:prstGeom>
          <a:noFill/>
          <a:ln>
            <a:noFill/>
          </a:ln>
        </p:spPr>
        <p:txBody>
          <a:bodyPr vert="horz" wrap="square" lIns="68592" tIns="34296" rIns="68592" bIns="34296" rtlCol="0" anchor="t">
            <a:normAutofit fontScale="87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914400" lvl="1" indent="0" fontAlgn="base">
              <a:lnSpc>
                <a:spcPct val="100000"/>
              </a:lnSpc>
              <a:spcBef>
                <a:spcPts val="450"/>
              </a:spcBef>
              <a:buFont typeface="Wingdings" panose="05000000000000000000" pitchFamily="2" charset="2"/>
              <a:buNone/>
            </a:pPr>
            <a:endParaRPr lang="zh-CN" altLang="en-US" sz="2800" dirty="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marL="0" indent="0" fontAlgn="base">
              <a:lnSpc>
                <a:spcPct val="100000"/>
              </a:lnSpc>
              <a:spcBef>
                <a:spcPts val="540"/>
              </a:spcBef>
              <a:spcAft>
                <a:spcPts val="540"/>
              </a:spcAft>
              <a:buFont typeface="Wingdings" panose="05000000000000000000" pitchFamily="2" charset="2"/>
              <a:buNone/>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2.   TCP/IP</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网络程序设计</a:t>
            </a:r>
          </a:p>
          <a:p>
            <a:pPr marL="914400" lvl="1" indent="0" fontAlgn="base">
              <a:lnSpc>
                <a:spcPct val="100000"/>
              </a:lnSpc>
              <a:spcBef>
                <a:spcPts val="450"/>
              </a:spcBef>
              <a:buFont typeface="Wingdings" panose="05000000000000000000" pitchFamily="2" charset="2"/>
              <a:buAutoNum type="circleNumDbPlain"/>
            </a:pP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预备知识</a:t>
            </a:r>
          </a:p>
          <a:p>
            <a:pPr marL="914400" lvl="1" indent="0" fontAlgn="base">
              <a:lnSpc>
                <a:spcPct val="100000"/>
              </a:lnSpc>
              <a:spcBef>
                <a:spcPts val="450"/>
              </a:spcBef>
              <a:buFont typeface="Wingdings" panose="05000000000000000000" pitchFamily="2" charset="2"/>
              <a:buAutoNum type="circleNumDbPlain"/>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TCP</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服务器</a:t>
            </a: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客户端</a:t>
            </a:r>
          </a:p>
          <a:p>
            <a:pPr marL="914400" lvl="1" indent="0" fontAlgn="base">
              <a:lnSpc>
                <a:spcPct val="100000"/>
              </a:lnSpc>
              <a:spcBef>
                <a:spcPts val="450"/>
              </a:spcBef>
              <a:buFont typeface="Wingdings" panose="05000000000000000000" pitchFamily="2" charset="2"/>
              <a:buAutoNum type="circleNumDbPlain"/>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UDP</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服务器</a:t>
            </a: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客户端</a:t>
            </a:r>
          </a:p>
          <a:p>
            <a:pPr marL="914400" lvl="1" indent="0" fontAlgn="base">
              <a:lnSpc>
                <a:spcPct val="100000"/>
              </a:lnSpc>
              <a:spcBef>
                <a:spcPts val="450"/>
              </a:spcBef>
              <a:buFont typeface="Wingdings" panose="05000000000000000000" pitchFamily="2" charset="2"/>
              <a:buAutoNum type="circleNumDbPlain"/>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模型</a:t>
            </a:r>
          </a:p>
          <a:p>
            <a:pPr marL="914400" lvl="1" indent="0" fontAlgn="base">
              <a:lnSpc>
                <a:spcPct val="100000"/>
              </a:lnSpc>
              <a:spcBef>
                <a:spcPts val="450"/>
              </a:spcBef>
              <a:buFont typeface="Wingdings" panose="05000000000000000000" pitchFamily="2" charset="2"/>
              <a:buAutoNum type="circleNumDbPlain"/>
            </a:pP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服务器模型</a:t>
            </a:r>
          </a:p>
          <a:p>
            <a:pPr marL="914400" lvl="1" indent="0" fontAlgn="base">
              <a:lnSpc>
                <a:spcPct val="100000"/>
              </a:lnSpc>
              <a:spcBef>
                <a:spcPts val="450"/>
              </a:spcBef>
              <a:buFont typeface="Wingdings" panose="05000000000000000000" pitchFamily="2" charset="2"/>
              <a:buAutoNum type="circleNumDbPlain"/>
            </a:pP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广播和组播</a:t>
            </a:r>
          </a:p>
          <a:p>
            <a:pPr marL="914400" lvl="1" indent="0" fontAlgn="base">
              <a:lnSpc>
                <a:spcPct val="100000"/>
              </a:lnSpc>
              <a:spcBef>
                <a:spcPts val="450"/>
              </a:spcBef>
              <a:buFont typeface="Wingdings" panose="05000000000000000000" pitchFamily="2" charset="2"/>
              <a:buAutoNum type="circleNumDbPlain"/>
            </a:pPr>
            <a:r>
              <a:rPr lang="en-US" altLang="zh-CN"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UNIX</a:t>
            </a:r>
            <a:r>
              <a:rPr lang="zh-CN" altLang="en-US" sz="24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域套接字</a:t>
            </a:r>
          </a:p>
          <a:p>
            <a:pPr marL="914400" lvl="1" indent="0" fontAlgn="base">
              <a:lnSpc>
                <a:spcPct val="100000"/>
              </a:lnSpc>
              <a:spcBef>
                <a:spcPts val="450"/>
              </a:spcBef>
              <a:buFont typeface="Wingdings" panose="05000000000000000000" pitchFamily="2" charset="2"/>
              <a:buNone/>
            </a:pPr>
            <a:endParaRPr lang="zh-CN" altLang="en-US" sz="16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endParaRPr>
          </a:p>
          <a:p>
            <a:pPr marL="0" indent="0">
              <a:lnSpc>
                <a:spcPct val="70000"/>
              </a:lnSpc>
              <a:spcBef>
                <a:spcPts val="540"/>
              </a:spcBef>
              <a:spcAft>
                <a:spcPts val="540"/>
              </a:spcAft>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3. </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数据库开发</a:t>
            </a: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sqlite3</a:t>
            </a:r>
          </a:p>
          <a:p>
            <a:pPr marL="0" indent="0">
              <a:lnSpc>
                <a:spcPct val="70000"/>
              </a:lnSpc>
              <a:spcBef>
                <a:spcPts val="540"/>
              </a:spcBef>
              <a:spcAft>
                <a:spcPts val="540"/>
              </a:spcAft>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4. </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项目</a:t>
            </a:r>
            <a:endParaRPr lang="zh-CN" altLang="en-US" sz="1800" dirty="0">
              <a:sym typeface="宋体" panose="02010600030101010101" pitchFamily="2" charset="-122"/>
            </a:endParaRPr>
          </a:p>
          <a:p>
            <a:pPr marL="609600" indent="-609600">
              <a:lnSpc>
                <a:spcPct val="70000"/>
              </a:lnSpc>
              <a:spcBef>
                <a:spcPts val="540"/>
              </a:spcBef>
              <a:spcAft>
                <a:spcPts val="540"/>
              </a:spcAft>
              <a:buFont typeface="Wingdings" panose="05000000000000000000" pitchFamily="2" charset="2"/>
              <a:buAutoNum type="arabicPeriod"/>
            </a:pPr>
            <a:endParaRPr lang="en-US" altLang="zh-CN" sz="1800" dirty="0">
              <a:latin typeface="宋体" panose="02010600030101010101" pitchFamily="2" charset="-122"/>
              <a:sym typeface="宋体" panose="02010600030101010101" pitchFamily="2" charset="-122"/>
            </a:endParaRPr>
          </a:p>
        </p:txBody>
      </p:sp>
      <p:sp>
        <p:nvSpPr>
          <p:cNvPr id="3" name="灯片编号占位符 2"/>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600" smtClean="0">
                <a:solidFill>
                  <a:srgbClr val="FFFF00"/>
                </a:solidFill>
                <a:latin typeface="微软雅黑" panose="020B0503020204020204" pitchFamily="34" charset="-122"/>
                <a:ea typeface="微软雅黑" panose="020B0503020204020204" pitchFamily="34" charset="-122"/>
                <a:sym typeface="宋体" panose="02010600030101010101" pitchFamily="2" charset="-122"/>
              </a:rPr>
              <a:t>socket</a:t>
            </a:r>
            <a:r>
              <a:rPr sz="3600" smtClean="0">
                <a:solidFill>
                  <a:srgbClr val="FFFF00"/>
                </a:solidFill>
                <a:latin typeface="微软雅黑" panose="020B0503020204020204" pitchFamily="34" charset="-122"/>
                <a:ea typeface="微软雅黑" panose="020B0503020204020204" pitchFamily="34" charset="-122"/>
                <a:sym typeface="宋体" panose="02010600030101010101" pitchFamily="2" charset="-122"/>
              </a:rPr>
              <a:t>特点</a:t>
            </a:r>
            <a:endParaRPr lang="zh-CN" altLang="en-US">
              <a:solidFill>
                <a:srgbClr val="FFFF00"/>
              </a:solidFill>
            </a:endParaRPr>
          </a:p>
        </p:txBody>
      </p:sp>
      <p:sp>
        <p:nvSpPr>
          <p:cNvPr id="3" name="文本占位符 2"/>
          <p:cNvSpPr>
            <a:spLocks noGrp="1"/>
          </p:cNvSpPr>
          <p:nvPr>
            <p:ph type="body" sz="quarter" idx="10"/>
          </p:nvPr>
        </p:nvSpPr>
        <p:spPr/>
        <p:txBody>
          <a:bodyPr/>
          <a:lstStyle/>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和协议栈无关</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是一组</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API</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接口</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既可以实现网络通信也可以实现</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IPC</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通信。</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不是所有的网络通信都必须走</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Socket</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切记  </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Socket</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编程！</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  TCP/IP</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编程</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 </a:t>
            </a:r>
            <a:endParaRPr lang="zh-CN" altLang="en-US" sz="2000" smtClean="0">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50</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Socket</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类型</a:t>
            </a:r>
          </a:p>
        </p:txBody>
      </p:sp>
      <p:sp>
        <p:nvSpPr>
          <p:cNvPr id="53250" name="Rectangle 3"/>
          <p:cNvSpPr>
            <a:spLocks noGrp="1"/>
          </p:cNvSpPr>
          <p:nvPr>
            <p:ph type="body" sz="quarter" idx="10"/>
          </p:nvPr>
        </p:nvSpPr>
        <p:spPr>
          <a:xfrm>
            <a:off x="-24765" y="754380"/>
            <a:ext cx="6543040" cy="4080510"/>
          </a:xfrm>
          <a:noFill/>
          <a:ln>
            <a:noFill/>
          </a:ln>
        </p:spPr>
        <p:txBody>
          <a:bodyPr vert="horz" wrap="square" lIns="68592" tIns="34296" rIns="68592" bIns="34296" anchor="t">
            <a:normAutofit fontScale="92500" lnSpcReduction="20000"/>
          </a:bodyPr>
          <a:lstStyle/>
          <a:p>
            <a:pPr marL="273050" indent="0" fontAlgn="auto">
              <a:lnSpc>
                <a:spcPct val="100000"/>
              </a:lnSpc>
              <a:spcBef>
                <a:spcPts val="600"/>
              </a:spcBef>
              <a:spcAft>
                <a:spcPts val="600"/>
              </a:spcAft>
              <a:buFont typeface="Wingdings" panose="05000000000000000000" pitchFamily="2" charset="2"/>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流式套接字</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(SOCK_STREAM</a:t>
            </a:r>
            <a:r>
              <a:rPr lang="en-US" altLang="zh-CN" sz="2000" dirty="0">
                <a:latin typeface="宋体" panose="02010600030101010101" pitchFamily="2" charset="-122"/>
                <a:sym typeface="宋体" panose="02010600030101010101" pitchFamily="2" charset="-122"/>
              </a:rPr>
              <a:t>)</a:t>
            </a:r>
          </a:p>
          <a:p>
            <a:pPr marL="548005" lvl="1" indent="0" fontAlgn="auto">
              <a:lnSpc>
                <a:spcPct val="100000"/>
              </a:lnSpc>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提供了一个面向连接、可靠的数据传输服务，数据无差错、无重复的发送且按发送顺序接收。内设置流量控制，避免数据流淹没慢的接收方。数据被看作是字节流，无长度</a:t>
            </a:r>
            <a:r>
              <a:rPr lang="zh-CN" altLang="en-US" sz="2000">
                <a:latin typeface="微软雅黑" panose="020B0503020204020204" pitchFamily="34" charset="-122"/>
                <a:ea typeface="微软雅黑" panose="020B0503020204020204" pitchFamily="34" charset="-122"/>
                <a:sym typeface="宋体" panose="02010600030101010101" pitchFamily="2" charset="-122"/>
              </a:rPr>
              <a:t>限制</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。针对</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TCP</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a:p>
            <a:pPr marL="548005" lvl="1" indent="0" fontAlgn="auto">
              <a:lnSpc>
                <a:spcPct val="100000"/>
              </a:lnSpc>
              <a:spcBef>
                <a:spcPts val="500"/>
              </a:spcBef>
            </a:pPr>
            <a:endParaRPr lang="zh-CN" altLang="en-US" sz="2000" dirty="0">
              <a:sym typeface="宋体" panose="02010600030101010101" pitchFamily="2" charset="-122"/>
            </a:endParaRPr>
          </a:p>
          <a:p>
            <a:pPr marL="273050" indent="0" fontAlgn="auto">
              <a:lnSpc>
                <a:spcPct val="100000"/>
              </a:lnSpc>
              <a:spcBef>
                <a:spcPts val="600"/>
              </a:spcBef>
              <a:spcAft>
                <a:spcPts val="600"/>
              </a:spcAft>
              <a:buFont typeface="Wingdings" panose="05000000000000000000" pitchFamily="2" charset="2"/>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数据报套接字</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(SOCK_DGRAM)</a:t>
            </a:r>
            <a:endParaRPr lang="en-US" altLang="zh-CN" sz="2000" dirty="0">
              <a:latin typeface="宋体" panose="02010600030101010101" pitchFamily="2" charset="-122"/>
              <a:sym typeface="宋体" panose="02010600030101010101" pitchFamily="2" charset="-122"/>
            </a:endParaRPr>
          </a:p>
          <a:p>
            <a:pPr marL="548005" lvl="1" indent="0" fontAlgn="auto">
              <a:lnSpc>
                <a:spcPct val="100000"/>
              </a:lnSpc>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提供无连接服务。数据包以独立数据包的形式被发送，不提供无差错保证，数据可能丢失或重复，顺序发送，可能乱序</a:t>
            </a:r>
            <a:r>
              <a:rPr lang="zh-CN" altLang="en-US" sz="2000">
                <a:latin typeface="微软雅黑" panose="020B0503020204020204" pitchFamily="34" charset="-122"/>
                <a:ea typeface="微软雅黑" panose="020B0503020204020204" pitchFamily="34" charset="-122"/>
                <a:sym typeface="宋体" panose="02010600030101010101" pitchFamily="2" charset="-122"/>
              </a:rPr>
              <a:t>接收</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。针对</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UDP</a:t>
            </a:r>
            <a:endParaRPr lang="zh-CN" altLang="en-US" sz="2000" dirty="0">
              <a:sym typeface="宋体" panose="02010600030101010101" pitchFamily="2" charset="-122"/>
            </a:endParaRPr>
          </a:p>
          <a:p>
            <a:pPr marL="548005" lvl="1" indent="0" fontAlgn="auto">
              <a:lnSpc>
                <a:spcPct val="100000"/>
              </a:lnSpc>
              <a:spcBef>
                <a:spcPts val="500"/>
              </a:spcBef>
            </a:pPr>
            <a:endParaRPr lang="zh-CN" altLang="en-US" sz="2000" dirty="0">
              <a:sym typeface="宋体" panose="02010600030101010101" pitchFamily="2" charset="-122"/>
            </a:endParaRPr>
          </a:p>
          <a:p>
            <a:pPr marL="273050" indent="0" fontAlgn="auto">
              <a:lnSpc>
                <a:spcPct val="100000"/>
              </a:lnSpc>
              <a:spcBef>
                <a:spcPts val="600"/>
              </a:spcBef>
              <a:spcAft>
                <a:spcPts val="600"/>
              </a:spcAft>
              <a:buFont typeface="Wingdings" panose="05000000000000000000" pitchFamily="2" charset="2"/>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原始套接字</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(SOCK_RAW)</a:t>
            </a:r>
            <a:endParaRPr lang="en-US" altLang="zh-CN" sz="2000" dirty="0">
              <a:latin typeface="宋体" panose="02010600030101010101" pitchFamily="2" charset="-122"/>
              <a:sym typeface="宋体" panose="02010600030101010101" pitchFamily="2" charset="-122"/>
            </a:endParaRPr>
          </a:p>
          <a:p>
            <a:pPr marL="548005" lvl="1" indent="0" fontAlgn="auto">
              <a:lnSpc>
                <a:spcPct val="100000"/>
              </a:lnSpc>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可以对较低层次协议如</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IP</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ICMP</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直接访问。</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51</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wipe(down)">
                                      <p:cBhvr>
                                        <p:cTn id="7" dur="500"/>
                                        <p:tgtEl>
                                          <p:spTgt spid="53250">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3250">
                                            <p:txEl>
                                              <p:pRg st="1" end="1"/>
                                            </p:txEl>
                                          </p:spTgt>
                                        </p:tgtEl>
                                        <p:attrNameLst>
                                          <p:attrName>style.visibility</p:attrName>
                                        </p:attrNameLst>
                                      </p:cBhvr>
                                      <p:to>
                                        <p:strVal val="visible"/>
                                      </p:to>
                                    </p:set>
                                    <p:animEffect transition="in" filter="wipe(down)">
                                      <p:cBhvr>
                                        <p:cTn id="10" dur="500"/>
                                        <p:tgtEl>
                                          <p:spTgt spid="5325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250">
                                            <p:txEl>
                                              <p:pRg st="3" end="3"/>
                                            </p:txEl>
                                          </p:spTgt>
                                        </p:tgtEl>
                                        <p:attrNameLst>
                                          <p:attrName>style.visibility</p:attrName>
                                        </p:attrNameLst>
                                      </p:cBhvr>
                                      <p:to>
                                        <p:strVal val="visible"/>
                                      </p:to>
                                    </p:set>
                                    <p:animEffect transition="in" filter="wipe(down)">
                                      <p:cBhvr>
                                        <p:cTn id="15" dur="500"/>
                                        <p:tgtEl>
                                          <p:spTgt spid="53250">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3250">
                                            <p:txEl>
                                              <p:pRg st="4" end="4"/>
                                            </p:txEl>
                                          </p:spTgt>
                                        </p:tgtEl>
                                        <p:attrNameLst>
                                          <p:attrName>style.visibility</p:attrName>
                                        </p:attrNameLst>
                                      </p:cBhvr>
                                      <p:to>
                                        <p:strVal val="visible"/>
                                      </p:to>
                                    </p:set>
                                    <p:animEffect transition="in" filter="wipe(down)">
                                      <p:cBhvr>
                                        <p:cTn id="18" dur="500"/>
                                        <p:tgtEl>
                                          <p:spTgt spid="5325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3250">
                                            <p:txEl>
                                              <p:pRg st="6" end="6"/>
                                            </p:txEl>
                                          </p:spTgt>
                                        </p:tgtEl>
                                        <p:attrNameLst>
                                          <p:attrName>style.visibility</p:attrName>
                                        </p:attrNameLst>
                                      </p:cBhvr>
                                      <p:to>
                                        <p:strVal val="visible"/>
                                      </p:to>
                                    </p:set>
                                    <p:animEffect transition="in" filter="wipe(down)">
                                      <p:cBhvr>
                                        <p:cTn id="23" dur="500"/>
                                        <p:tgtEl>
                                          <p:spTgt spid="53250">
                                            <p:txEl>
                                              <p:pRg st="6" end="6"/>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3250">
                                            <p:txEl>
                                              <p:pRg st="7" end="7"/>
                                            </p:txEl>
                                          </p:spTgt>
                                        </p:tgtEl>
                                        <p:attrNameLst>
                                          <p:attrName>style.visibility</p:attrName>
                                        </p:attrNameLst>
                                      </p:cBhvr>
                                      <p:to>
                                        <p:strVal val="visible"/>
                                      </p:to>
                                    </p:set>
                                    <p:animEffect transition="in" filter="wipe(down)">
                                      <p:cBhvr>
                                        <p:cTn id="26" dur="500"/>
                                        <p:tgtEl>
                                          <p:spTgt spid="532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411510"/>
            <a:ext cx="6838648" cy="432048"/>
          </a:xfrm>
        </p:spPr>
        <p:txBody>
          <a:bodyPr/>
          <a:lstStyle/>
          <a:p>
            <a:r>
              <a:rPr lang="en-US" altLang="zh-CN" smtClean="0">
                <a:solidFill>
                  <a:srgbClr val="FFFF00"/>
                </a:solidFill>
              </a:rPr>
              <a:t>Socket</a:t>
            </a:r>
            <a:r>
              <a:rPr smtClean="0">
                <a:solidFill>
                  <a:srgbClr val="FFFF00"/>
                </a:solidFill>
              </a:rPr>
              <a:t>网络编程在网络协议中的位置</a:t>
            </a:r>
            <a:endParaRPr lang="zh-CN" altLang="en-US">
              <a:solidFill>
                <a:srgbClr val="FFFF00"/>
              </a:solidFill>
            </a:endParaRPr>
          </a:p>
        </p:txBody>
      </p:sp>
      <p:sp>
        <p:nvSpPr>
          <p:cNvPr id="3" name="文本占位符 2"/>
          <p:cNvSpPr>
            <a:spLocks noGrp="1"/>
          </p:cNvSpPr>
          <p:nvPr>
            <p:ph type="body" sz="quarter" idx="10"/>
          </p:nvPr>
        </p:nvSpPr>
        <p:spPr/>
        <p:txBody>
          <a:bodyPr/>
          <a:lstStyle/>
          <a:p>
            <a:endParaRPr lang="zh-CN" altLang="en-US"/>
          </a:p>
        </p:txBody>
      </p:sp>
      <p:sp>
        <p:nvSpPr>
          <p:cNvPr id="5" name="灯片编号占位符 4"/>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52</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pic>
        <p:nvPicPr>
          <p:cNvPr id="4" name="Picture 1"/>
          <p:cNvPicPr>
            <a:picLocks noChangeAspect="1" noChangeArrowheads="1"/>
          </p:cNvPicPr>
          <p:nvPr/>
        </p:nvPicPr>
        <p:blipFill>
          <a:blip r:embed="rId2"/>
          <a:srcRect/>
          <a:stretch>
            <a:fillRect/>
          </a:stretch>
        </p:blipFill>
        <p:spPr bwMode="auto">
          <a:xfrm>
            <a:off x="214282" y="928676"/>
            <a:ext cx="489585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1202" y="1144905"/>
            <a:ext cx="4782185" cy="3220720"/>
          </a:xfrm>
          <a:prstGeom prst="rect">
            <a:avLst/>
          </a:prstGeom>
          <a:solidFill>
            <a:srgbClr val="99B7FF"/>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7649" name="Rectangle 2"/>
          <p:cNvSpPr>
            <a:spLocks noGrp="1" noChangeArrowheads="1"/>
          </p:cNvSpPr>
          <p:nvPr>
            <p:ph type="title"/>
          </p:nvPr>
        </p:nvSpPr>
        <p:spPr>
          <a:xfrm>
            <a:off x="590872" y="411510"/>
            <a:ext cx="7124400" cy="432048"/>
          </a:xfrm>
        </p:spPr>
        <p:txBody>
          <a:bodyPr vert="horz" lIns="69068" tIns="34534" rIns="69068" bIns="34534" rtlCol="0" anchor="ctr">
            <a:normAutofit fontScale="90000"/>
          </a:bodyPr>
          <a:lstStyle/>
          <a:p>
            <a:pPr lvl="0">
              <a:defRPr/>
            </a:pPr>
            <a:r>
              <a:rPr lang="en-US" altLang="zh-CN" smtClean="0">
                <a:solidFill>
                  <a:srgbClr val="FFFF00"/>
                </a:solidFill>
              </a:rPr>
              <a:t>Socket</a:t>
            </a:r>
            <a:r>
              <a:rPr smtClean="0">
                <a:solidFill>
                  <a:srgbClr val="FFFF00"/>
                </a:solidFill>
              </a:rPr>
              <a:t>网络编程在网络协议中的位置</a:t>
            </a:r>
            <a:endPar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p:txBody>
      </p:sp>
      <p:sp>
        <p:nvSpPr>
          <p:cNvPr id="34" name="灯片编号占位符 3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53</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8915" name="Text Box 3"/>
          <p:cNvSpPr txBox="1"/>
          <p:nvPr/>
        </p:nvSpPr>
        <p:spPr>
          <a:xfrm>
            <a:off x="863602" y="1415415"/>
            <a:ext cx="684213" cy="292388"/>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eaLnBrk="0" hangingPunct="0"/>
            <a:r>
              <a:rPr lang="en-US" altLang="zh-CN" sz="1300" dirty="0">
                <a:ln>
                  <a:solidFill>
                    <a:schemeClr val="bg1"/>
                  </a:solidFill>
                </a:ln>
                <a:solidFill>
                  <a:schemeClr val="bg1"/>
                </a:solidFill>
                <a:latin typeface="Bookman Old Style" panose="02050604050505020204" pitchFamily="18" charset="0"/>
                <a:ea typeface="宋体" panose="02010600030101010101" pitchFamily="2" charset="-122"/>
              </a:rPr>
              <a:t>ftp</a:t>
            </a:r>
          </a:p>
        </p:txBody>
      </p:sp>
      <p:sp>
        <p:nvSpPr>
          <p:cNvPr id="38916" name="Text Box 4"/>
          <p:cNvSpPr txBox="1"/>
          <p:nvPr/>
        </p:nvSpPr>
        <p:spPr>
          <a:xfrm>
            <a:off x="3494407" y="1383665"/>
            <a:ext cx="537327" cy="292388"/>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eaLnBrk="0" hangingPunct="0"/>
            <a:r>
              <a:rPr lang="en-US" altLang="zh-CN" sz="1300" dirty="0">
                <a:ln>
                  <a:solidFill>
                    <a:schemeClr val="bg1"/>
                  </a:solidFill>
                </a:ln>
                <a:solidFill>
                  <a:schemeClr val="bg1"/>
                </a:solidFill>
                <a:latin typeface="Bookman Old Style" panose="02050604050505020204" pitchFamily="18" charset="0"/>
                <a:ea typeface="宋体" panose="02010600030101010101" pitchFamily="2" charset="-122"/>
              </a:rPr>
              <a:t>ping</a:t>
            </a:r>
          </a:p>
        </p:txBody>
      </p:sp>
      <p:sp>
        <p:nvSpPr>
          <p:cNvPr id="38917" name="Text Box 5"/>
          <p:cNvSpPr txBox="1"/>
          <p:nvPr/>
        </p:nvSpPr>
        <p:spPr>
          <a:xfrm>
            <a:off x="1835152" y="1386840"/>
            <a:ext cx="646331" cy="292388"/>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eaLnBrk="0" hangingPunct="0"/>
            <a:r>
              <a:rPr lang="en-US" altLang="zh-CN" sz="1300" dirty="0">
                <a:ln>
                  <a:solidFill>
                    <a:schemeClr val="bg1"/>
                  </a:solidFill>
                </a:ln>
                <a:solidFill>
                  <a:schemeClr val="bg1"/>
                </a:solidFill>
                <a:latin typeface="Bookman Old Style" panose="02050604050505020204" pitchFamily="18" charset="0"/>
                <a:ea typeface="宋体" panose="02010600030101010101" pitchFamily="2" charset="-122"/>
              </a:rPr>
              <a:t>telnet</a:t>
            </a:r>
          </a:p>
        </p:txBody>
      </p:sp>
      <p:sp>
        <p:nvSpPr>
          <p:cNvPr id="38918" name="Text Box 6"/>
          <p:cNvSpPr txBox="1"/>
          <p:nvPr/>
        </p:nvSpPr>
        <p:spPr>
          <a:xfrm>
            <a:off x="2749551" y="1383665"/>
            <a:ext cx="537327" cy="292388"/>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eaLnBrk="0" hangingPunct="0"/>
            <a:r>
              <a:rPr lang="en-US" altLang="zh-CN" sz="1300" dirty="0">
                <a:ln>
                  <a:solidFill>
                    <a:schemeClr val="bg1"/>
                  </a:solidFill>
                </a:ln>
                <a:solidFill>
                  <a:schemeClr val="bg1"/>
                </a:solidFill>
                <a:latin typeface="Bookman Old Style" panose="02050604050505020204" pitchFamily="18" charset="0"/>
                <a:ea typeface="宋体" panose="02010600030101010101" pitchFamily="2" charset="-122"/>
              </a:rPr>
              <a:t>mail</a:t>
            </a:r>
          </a:p>
        </p:txBody>
      </p:sp>
      <p:sp>
        <p:nvSpPr>
          <p:cNvPr id="38919" name="Line 7"/>
          <p:cNvSpPr/>
          <p:nvPr/>
        </p:nvSpPr>
        <p:spPr>
          <a:xfrm>
            <a:off x="863600" y="2069465"/>
            <a:ext cx="462915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sp>
      <p:sp>
        <p:nvSpPr>
          <p:cNvPr id="38920" name="Text Box 8"/>
          <p:cNvSpPr txBox="1"/>
          <p:nvPr/>
        </p:nvSpPr>
        <p:spPr>
          <a:xfrm>
            <a:off x="1149350" y="2469516"/>
            <a:ext cx="9144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eaLnBrk="0" hangingPunct="0"/>
            <a:r>
              <a:rPr lang="en-US" altLang="zh-CN" sz="1500" dirty="0">
                <a:ln>
                  <a:solidFill>
                    <a:sysClr val="windowText" lastClr="000000"/>
                  </a:solidFill>
                </a:ln>
                <a:solidFill>
                  <a:schemeClr val="bg1"/>
                </a:solidFill>
                <a:latin typeface="Bookman Old Style" panose="02050604050505020204" pitchFamily="18" charset="0"/>
                <a:ea typeface="宋体" panose="02010600030101010101" pitchFamily="2" charset="-122"/>
              </a:rPr>
              <a:t>TCP</a:t>
            </a:r>
          </a:p>
        </p:txBody>
      </p:sp>
      <p:sp>
        <p:nvSpPr>
          <p:cNvPr id="38921" name="Text Box 9"/>
          <p:cNvSpPr txBox="1"/>
          <p:nvPr/>
        </p:nvSpPr>
        <p:spPr>
          <a:xfrm>
            <a:off x="2063750" y="2469516"/>
            <a:ext cx="9144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eaLnBrk="0" hangingPunct="0"/>
            <a:r>
              <a:rPr lang="en-US" altLang="zh-CN" sz="1500" dirty="0">
                <a:ln>
                  <a:solidFill>
                    <a:sysClr val="windowText" lastClr="000000"/>
                  </a:solidFill>
                </a:ln>
                <a:solidFill>
                  <a:schemeClr val="bg1"/>
                </a:solidFill>
                <a:latin typeface="Bookman Old Style" panose="02050604050505020204" pitchFamily="18" charset="0"/>
                <a:ea typeface="宋体" panose="02010600030101010101" pitchFamily="2" charset="-122"/>
              </a:rPr>
              <a:t>UDP</a:t>
            </a:r>
          </a:p>
        </p:txBody>
      </p:sp>
      <p:sp>
        <p:nvSpPr>
          <p:cNvPr id="38922" name="Text Box 10"/>
          <p:cNvSpPr txBox="1"/>
          <p:nvPr/>
        </p:nvSpPr>
        <p:spPr>
          <a:xfrm>
            <a:off x="1149350" y="2812416"/>
            <a:ext cx="18288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eaLnBrk="0" hangingPunct="0"/>
            <a:r>
              <a:rPr lang="en-US" altLang="zh-CN" sz="1500" dirty="0">
                <a:ln>
                  <a:solidFill>
                    <a:sysClr val="windowText" lastClr="000000"/>
                  </a:solidFill>
                </a:ln>
                <a:solidFill>
                  <a:schemeClr val="bg1"/>
                </a:solidFill>
                <a:latin typeface="Bookman Old Style" panose="02050604050505020204" pitchFamily="18" charset="0"/>
                <a:ea typeface="宋体" panose="02010600030101010101" pitchFamily="2" charset="-122"/>
              </a:rPr>
              <a:t>IP (+ICMP)</a:t>
            </a:r>
          </a:p>
        </p:txBody>
      </p:sp>
      <p:sp>
        <p:nvSpPr>
          <p:cNvPr id="38923" name="Text Box 11"/>
          <p:cNvSpPr txBox="1"/>
          <p:nvPr/>
        </p:nvSpPr>
        <p:spPr>
          <a:xfrm>
            <a:off x="1149350" y="3155316"/>
            <a:ext cx="1828800" cy="323165"/>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eaLnBrk="0" hangingPunct="0"/>
            <a:r>
              <a:rPr lang="en-US" altLang="zh-CN" sz="1500" dirty="0">
                <a:ln>
                  <a:solidFill>
                    <a:sysClr val="windowText" lastClr="000000"/>
                  </a:solidFill>
                </a:ln>
                <a:solidFill>
                  <a:schemeClr val="bg1"/>
                </a:solidFill>
                <a:latin typeface="Bookman Old Style" panose="02050604050505020204" pitchFamily="18" charset="0"/>
                <a:ea typeface="宋体" panose="02010600030101010101" pitchFamily="2" charset="-122"/>
              </a:rPr>
              <a:t>Device Drivers</a:t>
            </a:r>
          </a:p>
        </p:txBody>
      </p:sp>
      <p:sp>
        <p:nvSpPr>
          <p:cNvPr id="38924" name="Line 12"/>
          <p:cNvSpPr/>
          <p:nvPr/>
        </p:nvSpPr>
        <p:spPr>
          <a:xfrm>
            <a:off x="1206500" y="1783715"/>
            <a:ext cx="285750" cy="74295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38925" name="Line 13"/>
          <p:cNvSpPr/>
          <p:nvPr/>
        </p:nvSpPr>
        <p:spPr>
          <a:xfrm flipH="1">
            <a:off x="1778000" y="1669415"/>
            <a:ext cx="285750" cy="857250"/>
          </a:xfrm>
          <a:prstGeom prst="line">
            <a:avLst/>
          </a:prstGeom>
          <a:ln>
            <a:headEnd type="none" w="med" len="med"/>
            <a:tailEnd type="triangle" w="med" len="med"/>
          </a:ln>
        </p:spPr>
        <p:style>
          <a:lnRef idx="2">
            <a:schemeClr val="dk1"/>
          </a:lnRef>
          <a:fillRef idx="0">
            <a:schemeClr val="dk1"/>
          </a:fillRef>
          <a:effectRef idx="1">
            <a:schemeClr val="dk1"/>
          </a:effectRef>
          <a:fontRef idx="minor">
            <a:schemeClr val="tx1"/>
          </a:fontRef>
        </p:style>
      </p:sp>
      <p:sp>
        <p:nvSpPr>
          <p:cNvPr id="38926" name="Line 14"/>
          <p:cNvSpPr/>
          <p:nvPr/>
        </p:nvSpPr>
        <p:spPr>
          <a:xfrm flipH="1">
            <a:off x="1892300" y="1669415"/>
            <a:ext cx="1085850" cy="857250"/>
          </a:xfrm>
          <a:prstGeom prst="line">
            <a:avLst/>
          </a:prstGeom>
          <a:ln>
            <a:headEnd type="none" w="med" len="med"/>
            <a:tailEnd type="triangle" w="med" len="med"/>
          </a:ln>
        </p:spPr>
        <p:style>
          <a:lnRef idx="2">
            <a:schemeClr val="dk1"/>
          </a:lnRef>
          <a:fillRef idx="0">
            <a:schemeClr val="dk1"/>
          </a:fillRef>
          <a:effectRef idx="1">
            <a:schemeClr val="dk1"/>
          </a:effectRef>
          <a:fontRef idx="minor">
            <a:schemeClr val="tx1"/>
          </a:fontRef>
        </p:style>
      </p:sp>
      <p:sp>
        <p:nvSpPr>
          <p:cNvPr id="38927" name="Line 15"/>
          <p:cNvSpPr/>
          <p:nvPr/>
        </p:nvSpPr>
        <p:spPr>
          <a:xfrm flipH="1">
            <a:off x="2578100" y="1669415"/>
            <a:ext cx="1200150" cy="1314450"/>
          </a:xfrm>
          <a:prstGeom prst="line">
            <a:avLst/>
          </a:prstGeom>
          <a:ln>
            <a:headEnd type="none" w="med" len="med"/>
            <a:tailEnd type="triangle" w="med" len="med"/>
          </a:ln>
        </p:spPr>
        <p:style>
          <a:lnRef idx="2">
            <a:schemeClr val="dk1"/>
          </a:lnRef>
          <a:fillRef idx="0">
            <a:schemeClr val="dk1"/>
          </a:fillRef>
          <a:effectRef idx="1">
            <a:schemeClr val="dk1"/>
          </a:effectRef>
          <a:fontRef idx="minor">
            <a:schemeClr val="tx1"/>
          </a:fontRef>
        </p:style>
      </p:sp>
      <p:sp>
        <p:nvSpPr>
          <p:cNvPr id="38928" name="Line 16"/>
          <p:cNvSpPr/>
          <p:nvPr/>
        </p:nvSpPr>
        <p:spPr>
          <a:xfrm>
            <a:off x="863600" y="3783965"/>
            <a:ext cx="428625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sp>
      <p:sp>
        <p:nvSpPr>
          <p:cNvPr id="38929" name="Line 17"/>
          <p:cNvSpPr/>
          <p:nvPr/>
        </p:nvSpPr>
        <p:spPr>
          <a:xfrm>
            <a:off x="2063750" y="3498215"/>
            <a:ext cx="0" cy="2857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38930" name="Text Box 18"/>
          <p:cNvSpPr txBox="1"/>
          <p:nvPr/>
        </p:nvSpPr>
        <p:spPr>
          <a:xfrm>
            <a:off x="4749802" y="3864929"/>
            <a:ext cx="569387" cy="323165"/>
          </a:xfrm>
          <a:prstGeom prst="rect">
            <a:avLst/>
          </a:prstGeom>
          <a:noFill/>
          <a:ln w="9525">
            <a:noFill/>
          </a:ln>
        </p:spPr>
        <p:txBody>
          <a:bodyPr wrap="none" anchor="t">
            <a:spAutoFit/>
          </a:bodyPr>
          <a:lstStyle/>
          <a:p>
            <a:pPr eaLnBrk="0" hangingPunct="0"/>
            <a:r>
              <a:rPr lang="zh-CN" altLang="en-US" sz="1500" dirty="0">
                <a:solidFill>
                  <a:schemeClr val="bg1"/>
                </a:solidFill>
                <a:latin typeface="Bookman Old Style" panose="02050604050505020204" pitchFamily="18" charset="0"/>
                <a:ea typeface="宋体" panose="02010600030101010101" pitchFamily="2" charset="-122"/>
              </a:rPr>
              <a:t>网线</a:t>
            </a:r>
          </a:p>
        </p:txBody>
      </p:sp>
      <p:sp>
        <p:nvSpPr>
          <p:cNvPr id="37906" name="Text Box 19"/>
          <p:cNvSpPr txBox="1"/>
          <p:nvPr/>
        </p:nvSpPr>
        <p:spPr>
          <a:xfrm>
            <a:off x="4349751" y="1259841"/>
            <a:ext cx="588623" cy="253916"/>
          </a:xfrm>
          <a:prstGeom prst="rect">
            <a:avLst/>
          </a:prstGeom>
          <a:noFill/>
          <a:ln w="9525">
            <a:noFill/>
          </a:ln>
        </p:spPr>
        <p:txBody>
          <a:bodyPr wrap="none">
            <a:spAutoFit/>
          </a:bodyPr>
          <a:lstStyle/>
          <a:p>
            <a:pPr marR="0" defTabSz="914400" eaLnBrk="0" hangingPunct="0">
              <a:buClrTx/>
              <a:buSzTx/>
              <a:buFont typeface="Arial" panose="020B0604020202020204" pitchFamily="34" charset="0"/>
              <a:buNone/>
              <a:defRPr/>
            </a:pPr>
            <a:r>
              <a:rPr kumimoji="0" lang="zh-CN" altLang="en-US" sz="1050" b="1" kern="1200" cap="none" spc="0" normalizeH="0" baseline="0" noProof="1">
                <a:solidFill>
                  <a:schemeClr val="bg1"/>
                </a:solidFill>
                <a:latin typeface="Bookman Old Style" panose="02050604050505020204" pitchFamily="18" charset="0"/>
                <a:ea typeface="宋体" panose="02010600030101010101" pitchFamily="2" charset="-122"/>
                <a:cs typeface="+mn-ea"/>
                <a:sym typeface="+mn-ea"/>
              </a:rPr>
              <a:t>应用层</a:t>
            </a:r>
          </a:p>
        </p:txBody>
      </p:sp>
      <p:sp>
        <p:nvSpPr>
          <p:cNvPr id="37907" name="AutoShape 20"/>
          <p:cNvSpPr/>
          <p:nvPr/>
        </p:nvSpPr>
        <p:spPr>
          <a:xfrm>
            <a:off x="4235450" y="1212215"/>
            <a:ext cx="57150" cy="571500"/>
          </a:xfrm>
          <a:prstGeom prst="rightBrace">
            <a:avLst>
              <a:gd name="adj1" fmla="val 83148"/>
              <a:gd name="adj2" fmla="val 50000"/>
            </a:avLst>
          </a:prstGeom>
          <a:noFill/>
          <a:ln w="9525" cap="flat" cmpd="sng">
            <a:solidFill>
              <a:schemeClr val="tx1"/>
            </a:solidFill>
            <a:prstDash val="solid"/>
            <a:roun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08" name="Text Box 21"/>
          <p:cNvSpPr txBox="1"/>
          <p:nvPr/>
        </p:nvSpPr>
        <p:spPr>
          <a:xfrm>
            <a:off x="3435352" y="2526666"/>
            <a:ext cx="1431925" cy="253916"/>
          </a:xfrm>
          <a:prstGeom prst="rect">
            <a:avLst/>
          </a:prstGeom>
          <a:noFill/>
          <a:ln w="9525">
            <a:noFill/>
          </a:ln>
        </p:spPr>
        <p:txBody>
          <a:bodyPr>
            <a:spAutoFit/>
          </a:bodyPr>
          <a:lstStyle/>
          <a:p>
            <a:pPr marR="0" defTabSz="914400" eaLnBrk="0" hangingPunct="0">
              <a:buClrTx/>
              <a:buSzTx/>
              <a:buFont typeface="Arial" panose="020B0604020202020204" pitchFamily="34" charset="0"/>
              <a:buNone/>
              <a:defRPr/>
            </a:pPr>
            <a:r>
              <a:rPr kumimoji="0" lang="zh-CN" altLang="en-US" sz="1050" b="1" kern="1200" cap="none" spc="0" normalizeH="0" baseline="0" noProof="1">
                <a:solidFill>
                  <a:schemeClr val="bg1"/>
                </a:solidFill>
                <a:latin typeface="Bookman Old Style" panose="02050604050505020204" pitchFamily="18" charset="0"/>
                <a:ea typeface="宋体" panose="02010600030101010101" pitchFamily="2" charset="-122"/>
                <a:cs typeface="+mn-ea"/>
                <a:sym typeface="+mn-ea"/>
              </a:rPr>
              <a:t>传输层</a:t>
            </a:r>
          </a:p>
        </p:txBody>
      </p:sp>
      <p:sp>
        <p:nvSpPr>
          <p:cNvPr id="37909" name="AutoShape 22"/>
          <p:cNvSpPr/>
          <p:nvPr/>
        </p:nvSpPr>
        <p:spPr>
          <a:xfrm>
            <a:off x="3263900" y="2469515"/>
            <a:ext cx="57150" cy="342900"/>
          </a:xfrm>
          <a:prstGeom prst="rightBrace">
            <a:avLst>
              <a:gd name="adj1" fmla="val 50000"/>
              <a:gd name="adj2"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0" name="Text Box 23"/>
          <p:cNvSpPr txBox="1"/>
          <p:nvPr/>
        </p:nvSpPr>
        <p:spPr>
          <a:xfrm>
            <a:off x="3435352" y="2869565"/>
            <a:ext cx="1431925" cy="253916"/>
          </a:xfrm>
          <a:prstGeom prst="rect">
            <a:avLst/>
          </a:prstGeom>
          <a:noFill/>
          <a:ln w="9525">
            <a:noFill/>
          </a:ln>
        </p:spPr>
        <p:txBody>
          <a:bodyPr>
            <a:spAutoFit/>
          </a:bodyPr>
          <a:lstStyle/>
          <a:p>
            <a:pPr marR="0" defTabSz="914400" eaLnBrk="0" hangingPunct="0">
              <a:buClrTx/>
              <a:buSzTx/>
              <a:buFont typeface="Arial" panose="020B0604020202020204" pitchFamily="34" charset="0"/>
              <a:buNone/>
              <a:defRPr/>
            </a:pPr>
            <a:r>
              <a:rPr kumimoji="0" lang="zh-CN" altLang="en-US" sz="1050" b="1" kern="1200" cap="none" spc="0" normalizeH="0" baseline="0" noProof="1">
                <a:solidFill>
                  <a:schemeClr val="bg1"/>
                </a:solidFill>
                <a:latin typeface="Bookman Old Style" panose="02050604050505020204" pitchFamily="18" charset="0"/>
                <a:ea typeface="宋体" panose="02010600030101010101" pitchFamily="2" charset="-122"/>
                <a:cs typeface="+mn-ea"/>
                <a:sym typeface="+mn-ea"/>
              </a:rPr>
              <a:t>网络层</a:t>
            </a:r>
          </a:p>
        </p:txBody>
      </p:sp>
      <p:sp>
        <p:nvSpPr>
          <p:cNvPr id="37911" name="AutoShape 24"/>
          <p:cNvSpPr/>
          <p:nvPr/>
        </p:nvSpPr>
        <p:spPr>
          <a:xfrm>
            <a:off x="3263900" y="2812415"/>
            <a:ext cx="57150" cy="342900"/>
          </a:xfrm>
          <a:prstGeom prst="rightBrace">
            <a:avLst>
              <a:gd name="adj1" fmla="val 50000"/>
              <a:gd name="adj2"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2" name="Text Box 25"/>
          <p:cNvSpPr txBox="1"/>
          <p:nvPr/>
        </p:nvSpPr>
        <p:spPr>
          <a:xfrm>
            <a:off x="3435352" y="3212466"/>
            <a:ext cx="1431925" cy="253916"/>
          </a:xfrm>
          <a:prstGeom prst="rect">
            <a:avLst/>
          </a:prstGeom>
          <a:noFill/>
          <a:ln w="9525">
            <a:noFill/>
          </a:ln>
        </p:spPr>
        <p:txBody>
          <a:bodyPr>
            <a:spAutoFit/>
          </a:bodyPr>
          <a:lstStyle/>
          <a:p>
            <a:pPr marR="0" defTabSz="914400" eaLnBrk="0" hangingPunct="0">
              <a:buClrTx/>
              <a:buSzTx/>
              <a:buFont typeface="Arial" panose="020B0604020202020204" pitchFamily="34" charset="0"/>
              <a:buNone/>
              <a:defRPr/>
            </a:pPr>
            <a:r>
              <a:rPr kumimoji="0" lang="zh-CN" altLang="en-US" sz="1050" b="1" kern="1200" cap="none" spc="0" normalizeH="0" baseline="0" noProof="1">
                <a:solidFill>
                  <a:schemeClr val="bg1"/>
                </a:solidFill>
                <a:latin typeface="Bookman Old Style" panose="02050604050505020204" pitchFamily="18" charset="0"/>
                <a:ea typeface="宋体" panose="02010600030101010101" pitchFamily="2" charset="-122"/>
                <a:cs typeface="+mn-ea"/>
                <a:sym typeface="+mn-ea"/>
              </a:rPr>
              <a:t>物理层</a:t>
            </a:r>
          </a:p>
        </p:txBody>
      </p:sp>
      <p:sp>
        <p:nvSpPr>
          <p:cNvPr id="37913" name="AutoShape 26"/>
          <p:cNvSpPr/>
          <p:nvPr/>
        </p:nvSpPr>
        <p:spPr>
          <a:xfrm>
            <a:off x="3263900" y="3155315"/>
            <a:ext cx="57150" cy="342900"/>
          </a:xfrm>
          <a:prstGeom prst="rightBrace">
            <a:avLst>
              <a:gd name="adj1" fmla="val 50000"/>
              <a:gd name="adj2"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39" name="Text Box 27"/>
          <p:cNvSpPr txBox="1"/>
          <p:nvPr/>
        </p:nvSpPr>
        <p:spPr>
          <a:xfrm>
            <a:off x="3116582" y="1954530"/>
            <a:ext cx="945515" cy="230832"/>
          </a:xfrm>
          <a:prstGeom prst="rect">
            <a:avLst/>
          </a:prstGeom>
          <a:solidFill>
            <a:srgbClr val="404040"/>
          </a:solidFill>
          <a:ln w="9525">
            <a:noFill/>
          </a:ln>
        </p:spPr>
        <p:txBody>
          <a:bodyPr wrap="square" anchor="t">
            <a:spAutoFit/>
          </a:bodyPr>
          <a:lstStyle/>
          <a:p>
            <a:pPr eaLnBrk="0" hangingPunct="0"/>
            <a:r>
              <a:rPr lang="en-US" altLang="zh-CN" sz="900" b="1" dirty="0">
                <a:latin typeface="Bookman Old Style" panose="02050604050505020204" pitchFamily="18" charset="0"/>
                <a:ea typeface="宋体" panose="02010600030101010101" pitchFamily="2" charset="-122"/>
              </a:rPr>
              <a:t>Raw Socket</a:t>
            </a:r>
          </a:p>
        </p:txBody>
      </p:sp>
      <p:sp>
        <p:nvSpPr>
          <p:cNvPr id="38940" name="Text Box 28"/>
          <p:cNvSpPr txBox="1"/>
          <p:nvPr/>
        </p:nvSpPr>
        <p:spPr>
          <a:xfrm>
            <a:off x="4605340" y="2148840"/>
            <a:ext cx="646331" cy="230832"/>
          </a:xfrm>
          <a:prstGeom prst="rect">
            <a:avLst/>
          </a:prstGeom>
          <a:noFill/>
          <a:ln w="9525">
            <a:noFill/>
          </a:ln>
        </p:spPr>
        <p:txBody>
          <a:bodyPr wrap="none" anchor="t">
            <a:spAutoFit/>
          </a:bodyPr>
          <a:lstStyle/>
          <a:p>
            <a:pPr eaLnBrk="0" hangingPunct="0"/>
            <a:r>
              <a:rPr lang="zh-CN" altLang="en-US" sz="900" b="1" dirty="0">
                <a:solidFill>
                  <a:schemeClr val="bg1"/>
                </a:solidFill>
                <a:latin typeface="Bookman Old Style" panose="02050604050505020204" pitchFamily="18" charset="0"/>
                <a:ea typeface="宋体" panose="02010600030101010101" pitchFamily="2" charset="-122"/>
              </a:rPr>
              <a:t>内核模式</a:t>
            </a:r>
          </a:p>
        </p:txBody>
      </p:sp>
      <p:sp>
        <p:nvSpPr>
          <p:cNvPr id="38941" name="Text Box 29"/>
          <p:cNvSpPr txBox="1"/>
          <p:nvPr/>
        </p:nvSpPr>
        <p:spPr>
          <a:xfrm>
            <a:off x="863600" y="1853565"/>
            <a:ext cx="685800" cy="369332"/>
          </a:xfrm>
          <a:prstGeom prst="rect">
            <a:avLst/>
          </a:prstGeom>
          <a:solidFill>
            <a:srgbClr val="404040"/>
          </a:solidFill>
          <a:ln w="9525">
            <a:noFill/>
          </a:ln>
        </p:spPr>
        <p:txBody>
          <a:bodyPr wrap="square" anchor="t">
            <a:spAutoFit/>
          </a:bodyPr>
          <a:lstStyle/>
          <a:p>
            <a:pPr eaLnBrk="0" hangingPunct="0"/>
            <a:r>
              <a:rPr lang="en-US" altLang="zh-CN" sz="900" b="1" dirty="0">
                <a:latin typeface="Bookman Old Style" panose="02050604050505020204" pitchFamily="18" charset="0"/>
                <a:ea typeface="宋体" panose="02010600030101010101" pitchFamily="2" charset="-122"/>
              </a:rPr>
              <a:t>Stream </a:t>
            </a:r>
          </a:p>
          <a:p>
            <a:pPr eaLnBrk="0" hangingPunct="0"/>
            <a:r>
              <a:rPr lang="en-US" altLang="zh-CN" sz="900" b="1" dirty="0">
                <a:latin typeface="Bookman Old Style" panose="02050604050505020204" pitchFamily="18" charset="0"/>
                <a:ea typeface="宋体" panose="02010600030101010101" pitchFamily="2" charset="-122"/>
              </a:rPr>
              <a:t>Socket</a:t>
            </a:r>
          </a:p>
        </p:txBody>
      </p:sp>
      <p:sp>
        <p:nvSpPr>
          <p:cNvPr id="38942" name="Text Box 30"/>
          <p:cNvSpPr txBox="1"/>
          <p:nvPr/>
        </p:nvSpPr>
        <p:spPr>
          <a:xfrm>
            <a:off x="1663702" y="1853565"/>
            <a:ext cx="629285" cy="369332"/>
          </a:xfrm>
          <a:prstGeom prst="rect">
            <a:avLst/>
          </a:prstGeom>
          <a:solidFill>
            <a:srgbClr val="404040"/>
          </a:solidFill>
          <a:ln w="9525">
            <a:noFill/>
          </a:ln>
        </p:spPr>
        <p:txBody>
          <a:bodyPr wrap="square" anchor="t">
            <a:spAutoFit/>
          </a:bodyPr>
          <a:lstStyle/>
          <a:p>
            <a:pPr eaLnBrk="0" hangingPunct="0"/>
            <a:r>
              <a:rPr lang="en-US" altLang="zh-CN" sz="900" b="1" dirty="0">
                <a:latin typeface="Bookman Old Style" panose="02050604050505020204" pitchFamily="18" charset="0"/>
                <a:ea typeface="宋体" panose="02010600030101010101" pitchFamily="2" charset="-122"/>
              </a:rPr>
              <a:t>Stream </a:t>
            </a:r>
          </a:p>
          <a:p>
            <a:pPr eaLnBrk="0" hangingPunct="0"/>
            <a:r>
              <a:rPr lang="en-US" altLang="zh-CN" sz="900" b="1" dirty="0">
                <a:latin typeface="Bookman Old Style" panose="02050604050505020204" pitchFamily="18" charset="0"/>
                <a:ea typeface="宋体" panose="02010600030101010101" pitchFamily="2" charset="-122"/>
              </a:rPr>
              <a:t>Socket</a:t>
            </a:r>
          </a:p>
        </p:txBody>
      </p:sp>
      <p:sp>
        <p:nvSpPr>
          <p:cNvPr id="38943" name="Text Box 31"/>
          <p:cNvSpPr txBox="1"/>
          <p:nvPr/>
        </p:nvSpPr>
        <p:spPr>
          <a:xfrm>
            <a:off x="2406652" y="1853565"/>
            <a:ext cx="696595" cy="369332"/>
          </a:xfrm>
          <a:prstGeom prst="rect">
            <a:avLst/>
          </a:prstGeom>
          <a:solidFill>
            <a:srgbClr val="404040"/>
          </a:solidFill>
          <a:ln w="9525">
            <a:noFill/>
          </a:ln>
        </p:spPr>
        <p:txBody>
          <a:bodyPr wrap="square" anchor="t">
            <a:spAutoFit/>
          </a:bodyPr>
          <a:lstStyle/>
          <a:p>
            <a:pPr eaLnBrk="0" hangingPunct="0"/>
            <a:r>
              <a:rPr lang="en-US" altLang="zh-CN" sz="900" b="1" dirty="0">
                <a:latin typeface="Bookman Old Style" panose="02050604050505020204" pitchFamily="18" charset="0"/>
                <a:ea typeface="宋体" panose="02010600030101010101" pitchFamily="2" charset="-122"/>
              </a:rPr>
              <a:t>Stream </a:t>
            </a:r>
          </a:p>
          <a:p>
            <a:pPr eaLnBrk="0" hangingPunct="0"/>
            <a:r>
              <a:rPr lang="en-US" altLang="zh-CN" sz="900" b="1" dirty="0">
                <a:latin typeface="Bookman Old Style" panose="02050604050505020204" pitchFamily="18" charset="0"/>
                <a:ea typeface="宋体" panose="02010600030101010101" pitchFamily="2" charset="-122"/>
              </a:rPr>
              <a:t>Socket</a:t>
            </a:r>
          </a:p>
        </p:txBody>
      </p:sp>
      <p:sp>
        <p:nvSpPr>
          <p:cNvPr id="38944" name="Text Box 32"/>
          <p:cNvSpPr txBox="1"/>
          <p:nvPr/>
        </p:nvSpPr>
        <p:spPr>
          <a:xfrm>
            <a:off x="4578351" y="1834515"/>
            <a:ext cx="646331" cy="230832"/>
          </a:xfrm>
          <a:prstGeom prst="rect">
            <a:avLst/>
          </a:prstGeom>
          <a:noFill/>
          <a:ln w="9525">
            <a:noFill/>
          </a:ln>
        </p:spPr>
        <p:txBody>
          <a:bodyPr wrap="none" anchor="t">
            <a:spAutoFit/>
          </a:bodyPr>
          <a:lstStyle/>
          <a:p>
            <a:pPr eaLnBrk="0" hangingPunct="0"/>
            <a:r>
              <a:rPr lang="zh-CN" altLang="en-US" sz="900" b="1" dirty="0">
                <a:solidFill>
                  <a:schemeClr val="bg1"/>
                </a:solidFill>
                <a:latin typeface="Bookman Old Style" panose="02050604050505020204" pitchFamily="18" charset="0"/>
                <a:ea typeface="宋体" panose="02010600030101010101" pitchFamily="2" charset="-122"/>
              </a:rPr>
              <a:t>用户模式</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IP地址的转换</a:t>
            </a:r>
          </a:p>
        </p:txBody>
      </p:sp>
      <p:sp>
        <p:nvSpPr>
          <p:cNvPr id="56322" name="Rectangle 3"/>
          <p:cNvSpPr>
            <a:spLocks noGrp="1"/>
          </p:cNvSpPr>
          <p:nvPr>
            <p:ph type="body" sz="quarter" idx="10"/>
          </p:nvPr>
        </p:nvSpPr>
        <p:spPr>
          <a:xfrm>
            <a:off x="83185" y="843281"/>
            <a:ext cx="6117590" cy="3693795"/>
          </a:xfrm>
        </p:spPr>
        <p:txBody>
          <a:bodyPr vert="horz" lIns="68592" tIns="34296" rIns="68592" bIns="34296" rtlCol="0">
            <a:noAutofit/>
          </a:bodyPr>
          <a:lstStyle/>
          <a:p>
            <a:pPr marL="0" marR="0" lvl="0" indent="0" algn="l" defTabSz="685800" rtl="0" eaLnBrk="1" fontAlgn="auto" latinLnBrk="0" hangingPunct="1">
              <a:lnSpc>
                <a:spcPct val="90000"/>
              </a:lnSpc>
              <a:spcBef>
                <a:spcPts val="750"/>
              </a:spcBef>
              <a:spcAft>
                <a:spcPts val="0"/>
              </a:spcAft>
              <a:buClrTx/>
              <a:buSzTx/>
              <a:buNone/>
              <a:defRPr/>
            </a:pPr>
            <a:r>
              <a:rPr kumimoji="0" lang="en-US" altLang="zh-CN" sz="24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inet_aton()</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41300" marR="0" lvl="1" indent="0" algn="l" defTabSz="685800" rtl="0" eaLnBrk="1" fontAlgn="auto" latinLnBrk="0" hangingPunct="1">
              <a:lnSpc>
                <a:spcPct val="90000"/>
              </a:lnSpc>
              <a:spcBef>
                <a:spcPts val="375"/>
              </a:spcBef>
              <a:spcAft>
                <a:spcPts val="0"/>
              </a:spcAft>
              <a:buClrTx/>
              <a:buSzTx/>
              <a:buNone/>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将</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strptr</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所指的字符串转换成</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32</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位的网络字节序二进制值</a:t>
            </a:r>
          </a:p>
          <a:p>
            <a:pPr marL="628650" marR="0" lvl="2" indent="0" algn="l" defTabSz="685800" rtl="0" eaLnBrk="1" fontAlgn="auto" latinLnBrk="0" hangingPunct="1">
              <a:lnSpc>
                <a:spcPct val="90000"/>
              </a:lnSpc>
              <a:spcBef>
                <a:spcPts val="375"/>
              </a:spcBef>
              <a:spcAft>
                <a:spcPts val="0"/>
              </a:spcAft>
              <a:buClrTx/>
              <a:buSzTx/>
              <a:buNone/>
              <a:defRPr/>
            </a:pPr>
            <a:r>
              <a:rPr kumimoji="0" lang="en-US" altLang="zh-CN" sz="2400" b="0" i="0" u="none" strike="noStrike" kern="1200" cap="none" spc="0" normalizeH="0" baseline="0" noProof="1">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#include &lt;arpa/inet.h&gt;</a:t>
            </a:r>
          </a:p>
          <a:p>
            <a:pPr marL="628650" marR="0" lvl="2" indent="0" algn="l" defTabSz="685800" rtl="0" eaLnBrk="1" fontAlgn="auto" latinLnBrk="0" hangingPunct="1">
              <a:lnSpc>
                <a:spcPct val="90000"/>
              </a:lnSpc>
              <a:spcBef>
                <a:spcPts val="375"/>
              </a:spcBef>
              <a:spcAft>
                <a:spcPts val="0"/>
              </a:spcAft>
              <a:buClrTx/>
              <a:buSzTx/>
              <a:buNone/>
              <a:defRPr/>
            </a:pPr>
            <a:r>
              <a:rPr kumimoji="0" lang="en-US" altLang="zh-CN" sz="2400" b="0" i="0" u="none" strike="noStrike" kern="1200" cap="none" spc="0" normalizeH="0" baseline="0" noProof="1">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int inet_aton(const char *strptr,struct in_addr *addrptr);</a:t>
            </a:r>
            <a:endParaRPr kumimoji="0" lang="en-US" altLang="zh-CN" sz="1800" b="0" i="0" u="none" strike="noStrike" kern="1200" cap="none" spc="0" normalizeH="0" baseline="0" noProof="1">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28650" marR="0" lvl="2" indent="0" algn="l" defTabSz="685800" rtl="0" eaLnBrk="1" fontAlgn="auto" latinLnBrk="0" hangingPunct="1">
              <a:lnSpc>
                <a:spcPct val="90000"/>
              </a:lnSpc>
              <a:spcBef>
                <a:spcPts val="375"/>
              </a:spcBef>
              <a:spcAft>
                <a:spcPts val="0"/>
              </a:spcAft>
              <a:buClrTx/>
              <a:buSzTx/>
              <a:buNone/>
              <a:defRPr/>
            </a:pPr>
            <a:endParaRPr kumimoji="0" lang="en-US" altLang="zh-CN" sz="1800" b="0" i="0" u="none" strike="noStrike" kern="1200" cap="none" spc="0" normalizeH="0" baseline="0" noProof="1">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41300" marR="0" lvl="1" indent="0" algn="l" defTabSz="685800" rtl="0" eaLnBrk="1" fontAlgn="auto" latinLnBrk="0" hangingPunct="1">
              <a:lnSpc>
                <a:spcPct val="90000"/>
              </a:lnSpc>
              <a:spcBef>
                <a:spcPts val="375"/>
              </a:spcBef>
              <a:spcAft>
                <a:spcPts val="0"/>
              </a:spcAft>
              <a:buClrTx/>
              <a:buSzTx/>
              <a:buNone/>
              <a:defRPr/>
            </a:pPr>
            <a:endParaRPr kumimoji="0" lang="en-US" altLang="zh-CN" sz="1600" b="0" i="0" u="none" strike="noStrike" kern="1200" cap="none" spc="0" normalizeH="0" baseline="0" noProof="1">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54</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smtClean="0">
                <a:solidFill>
                  <a:srgbClr val="FFFF00"/>
                </a:solidFill>
              </a:rPr>
              <a:t>计算机处理的</a:t>
            </a:r>
            <a:r>
              <a:rPr lang="en-US" altLang="zh-CN" smtClean="0">
                <a:solidFill>
                  <a:srgbClr val="FFFF00"/>
                </a:solidFill>
              </a:rPr>
              <a:t>IP</a:t>
            </a:r>
            <a:r>
              <a:rPr smtClean="0">
                <a:solidFill>
                  <a:srgbClr val="FFFF00"/>
                </a:solidFill>
              </a:rPr>
              <a:t>格式</a:t>
            </a:r>
            <a:endParaRPr lang="zh-CN" altLang="en-US">
              <a:solidFill>
                <a:srgbClr val="FFFF00"/>
              </a:solidFill>
            </a:endParaRPr>
          </a:p>
        </p:txBody>
      </p:sp>
      <p:sp>
        <p:nvSpPr>
          <p:cNvPr id="3" name="文本占位符 2"/>
          <p:cNvSpPr>
            <a:spLocks noGrp="1"/>
          </p:cNvSpPr>
          <p:nvPr>
            <p:ph type="body" sz="quarter" idx="10"/>
          </p:nvPr>
        </p:nvSpPr>
        <p:spPr/>
        <p:txBody>
          <a:bodyPr/>
          <a:lstStyle/>
          <a:p>
            <a:r>
              <a:rPr lang="zh-CN" altLang="en-US" smtClean="0"/>
              <a:t>二进制格式</a:t>
            </a:r>
            <a:endParaRPr lang="en-US" altLang="zh-CN" smtClean="0"/>
          </a:p>
          <a:p>
            <a:pPr lvl="1"/>
            <a:r>
              <a:rPr lang="zh-CN" altLang="en-US" smtClean="0"/>
              <a:t>看示例</a:t>
            </a:r>
            <a:endParaRPr lang="en-US" altLang="zh-CN" smtClean="0"/>
          </a:p>
          <a:p>
            <a:pPr lvl="1"/>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55</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28577" y="496570"/>
            <a:ext cx="6900879" cy="4575510"/>
          </a:xfrm>
        </p:spPr>
        <p:txBody>
          <a:bodyPr>
            <a:normAutofit/>
          </a:bodyPr>
          <a:lstStyle/>
          <a:p>
            <a:pPr marL="0" marR="0" lvl="0" indent="0" algn="l" defTabSz="685800" rtl="0" eaLnBrk="1" fontAlgn="auto" latinLnBrk="0" hangingPunct="1">
              <a:lnSpc>
                <a:spcPct val="90000"/>
              </a:lnSpc>
              <a:spcBef>
                <a:spcPts val="750"/>
              </a:spcBef>
              <a:spcAft>
                <a:spcPts val="0"/>
              </a:spcAft>
              <a:buClrTx/>
              <a:buSzTx/>
              <a:buNone/>
              <a:defRPr/>
            </a:pPr>
            <a:r>
              <a:rPr lang="en-US" altLang="zh-CN" sz="2100" dirty="0" err="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inet_addr</a:t>
            </a:r>
            <a:r>
              <a:rPr lang="en-US" altLang="zh-CN" sz="21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en-US" altLang="zh-CN" sz="21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41300" lvl="1" indent="0">
              <a:buNone/>
              <a:defRPr/>
            </a:pPr>
            <a:r>
              <a:rPr lang="zh-CN" altLang="en-US" sz="21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功能同上，返回转换后的地址</a:t>
            </a:r>
            <a:r>
              <a:rPr lang="zh-CN" altLang="en-US" sz="210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00" smtClean="0">
                <a:latin typeface="微软雅黑" panose="020B0503020204020204" pitchFamily="34" charset="-122"/>
                <a:ea typeface="微软雅黑" panose="020B0503020204020204" pitchFamily="34" charset="-122"/>
                <a:cs typeface="微软雅黑" panose="020B0503020204020204" pitchFamily="34" charset="-122"/>
                <a:sym typeface="+mn-ea"/>
              </a:rPr>
              <a:t>转换后的整数为</a:t>
            </a:r>
            <a:r>
              <a:rPr lang="zh-CN" altLang="en-US" sz="2400" smtClean="0">
                <a:solidFill>
                  <a:srgbClr val="FF0000"/>
                </a:solidFill>
              </a:rPr>
              <a:t>网络字节序</a:t>
            </a:r>
            <a:endParaRPr kumimoji="0" lang="zh-CN" altLang="en-US" sz="21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28650" marR="0" lvl="2" indent="0" algn="l" defTabSz="685800" rtl="0" eaLnBrk="1" fontAlgn="auto" latinLnBrk="0" hangingPunct="1">
              <a:lnSpc>
                <a:spcPct val="90000"/>
              </a:lnSpc>
              <a:spcBef>
                <a:spcPts val="375"/>
              </a:spcBef>
              <a:spcAft>
                <a:spcPts val="0"/>
              </a:spcAft>
              <a:buClrTx/>
              <a:buSzTx/>
              <a:buNone/>
              <a:defRPr/>
            </a:pPr>
            <a:r>
              <a:rPr lang="en-US" altLang="zh-CN" sz="210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in_addr_t inet_addr(const char *strptr</a:t>
            </a:r>
            <a:r>
              <a:rPr lang="en-US" altLang="zh-CN" sz="2100" smtClean="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628650" lvl="2" indent="0">
              <a:buNone/>
              <a:defRPr/>
            </a:pPr>
            <a:r>
              <a:rPr lang="en-US" sz="2400" smtClean="0">
                <a:solidFill>
                  <a:srgbClr val="FFFF00"/>
                </a:solidFill>
              </a:rPr>
              <a:t>in_addr_t inet_network(const char *cp);</a:t>
            </a:r>
            <a:r>
              <a:rPr lang="zh-CN" altLang="en-US" sz="2400" smtClean="0"/>
              <a:t>转换后的为</a:t>
            </a:r>
            <a:r>
              <a:rPr lang="zh-CN" altLang="en-US" sz="2400" smtClean="0">
                <a:solidFill>
                  <a:srgbClr val="FF0000"/>
                </a:solidFill>
              </a:rPr>
              <a:t>主机字节序</a:t>
            </a:r>
            <a:endParaRPr lang="en-US" altLang="zh-CN" sz="2400" smtClean="0">
              <a:solidFill>
                <a:srgbClr val="FF0000"/>
              </a:solidFill>
            </a:endParaRPr>
          </a:p>
          <a:p>
            <a:pPr marL="628650" lvl="2" indent="0">
              <a:buNone/>
              <a:defRPr/>
            </a:pPr>
            <a:r>
              <a:rPr kumimoji="0" lang="zh-CN" altLang="en-US" sz="2400" b="0" i="0" u="none" strike="noStrike" kern="1200" cap="none" spc="0" normalizeH="0" baseline="0" noProof="1"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缺陷：不能转换的地址为</a:t>
            </a:r>
            <a:r>
              <a:rPr kumimoji="0" lang="en-US" altLang="zh-CN" sz="2400" b="0" i="0" u="none" strike="noStrike" kern="1200" cap="none" spc="0" normalizeH="0" baseline="0" noProof="1"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255.255.255.255</a:t>
            </a:r>
            <a:r>
              <a:rPr kumimoji="0" lang="zh-CN" altLang="en-US" sz="2400" b="0" i="0" u="none" strike="noStrike" kern="1200" cap="none" spc="0" normalizeH="0" baseline="0" noProof="1"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且必须为</a:t>
            </a:r>
            <a:r>
              <a:rPr kumimoji="0" lang="en-US" altLang="zh-CN" sz="2400" b="0" i="0" u="none" strike="noStrike" kern="1200" cap="none" spc="0" normalizeH="0" baseline="0" noProof="1"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IPv4</a:t>
            </a:r>
            <a:r>
              <a:rPr kumimoji="0" lang="zh-CN" altLang="en-US" sz="2400" b="0" i="0" u="none" strike="noStrike" kern="1200" cap="none" spc="0" normalizeH="0" baseline="0" noProof="1"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endParaRPr kumimoji="0" lang="en-US" altLang="zh-CN" sz="2100" b="0" i="0" u="none" strike="noStrike" kern="1200" cap="none" spc="0" normalizeH="0" baseline="0" noProof="1"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685800" rtl="0" eaLnBrk="1" fontAlgn="auto" latinLnBrk="0" hangingPunct="1">
              <a:lnSpc>
                <a:spcPct val="90000"/>
              </a:lnSpc>
              <a:spcBef>
                <a:spcPts val="750"/>
              </a:spcBef>
              <a:spcAft>
                <a:spcPts val="0"/>
              </a:spcAft>
              <a:buClrTx/>
              <a:buSzTx/>
              <a:buNone/>
              <a:defRPr/>
            </a:pPr>
            <a:r>
              <a:rPr lang="en-US" altLang="zh-CN" sz="210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inet_ntoa()</a:t>
            </a:r>
          </a:p>
          <a:p>
            <a:pPr marL="241300" lvl="1" indent="0">
              <a:buNone/>
              <a:defRPr/>
            </a:pPr>
            <a:r>
              <a:rPr lang="zh-CN" altLang="en-US" sz="2100" smtClean="0">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en-US" altLang="zh-CN" sz="2100" smtClean="0">
                <a:latin typeface="微软雅黑" panose="020B0503020204020204" pitchFamily="34" charset="-122"/>
                <a:ea typeface="微软雅黑" panose="020B0503020204020204" pitchFamily="34" charset="-122"/>
                <a:cs typeface="微软雅黑" panose="020B0503020204020204" pitchFamily="34" charset="-122"/>
                <a:sym typeface="+mn-ea"/>
              </a:rPr>
              <a:t>32</a:t>
            </a:r>
            <a:r>
              <a:rPr lang="zh-CN" altLang="en-US" sz="2100" smtClean="0">
                <a:latin typeface="微软雅黑" panose="020B0503020204020204" pitchFamily="34" charset="-122"/>
                <a:ea typeface="微软雅黑" panose="020B0503020204020204" pitchFamily="34" charset="-122"/>
                <a:cs typeface="微软雅黑" panose="020B0503020204020204" pitchFamily="34" charset="-122"/>
                <a:sym typeface="+mn-ea"/>
              </a:rPr>
              <a:t>位网络字节序二进制地址转换成点分十进制的字符串。 </a:t>
            </a:r>
            <a:endParaRPr lang="zh-CN" altLang="en-US" sz="2100" noProof="1" smtClean="0">
              <a:latin typeface="微软雅黑" panose="020B0503020204020204" pitchFamily="34" charset="-122"/>
              <a:ea typeface="微软雅黑" panose="020B0503020204020204" pitchFamily="34" charset="-122"/>
              <a:cs typeface="微软雅黑" panose="020B0503020204020204" pitchFamily="34" charset="-122"/>
            </a:endParaRPr>
          </a:p>
          <a:p>
            <a:pPr marL="628650" lvl="2" indent="0">
              <a:buNone/>
              <a:defRPr/>
            </a:pPr>
            <a:r>
              <a:rPr lang="en-US" altLang="zh-CN" sz="210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rPr>
              <a:t>char *inet_ntoa(stuct in_addr inaddr);</a:t>
            </a:r>
            <a:endParaRPr lang="en-US" altLang="zh-CN" sz="210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41300" marR="0" lvl="1" indent="0" algn="l" defTabSz="685800" rtl="0" eaLnBrk="1" fontAlgn="auto" latinLnBrk="0" hangingPunct="1">
              <a:lnSpc>
                <a:spcPct val="90000"/>
              </a:lnSpc>
              <a:spcBef>
                <a:spcPts val="375"/>
              </a:spcBef>
              <a:spcAft>
                <a:spcPts val="0"/>
              </a:spcAft>
              <a:buClrTx/>
              <a:buSzTx/>
              <a:buNone/>
              <a:defRPr/>
            </a:pPr>
            <a:endParaRPr lang="en-US" altLang="zh-CN" sz="2100" noProof="1" smtClean="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28650" marR="0" lvl="2" indent="0" algn="l" defTabSz="685800" rtl="0" eaLnBrk="1" fontAlgn="auto" latinLnBrk="0" hangingPunct="1">
              <a:lnSpc>
                <a:spcPct val="90000"/>
              </a:lnSpc>
              <a:spcBef>
                <a:spcPts val="375"/>
              </a:spcBef>
              <a:spcAft>
                <a:spcPts val="0"/>
              </a:spcAft>
              <a:buClrTx/>
              <a:buSzTx/>
              <a:buNone/>
              <a:defRPr/>
            </a:pPr>
            <a:endParaRPr lang="en-US" altLang="zh-CN" sz="2100" smtClean="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56</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IP地址的转换</a:t>
            </a:r>
            <a:endParaRPr lang="zh-CN" altLang="en-US"/>
          </a:p>
        </p:txBody>
      </p:sp>
      <p:sp>
        <p:nvSpPr>
          <p:cNvPr id="3" name="文本占位符 2"/>
          <p:cNvSpPr>
            <a:spLocks noGrp="1"/>
          </p:cNvSpPr>
          <p:nvPr>
            <p:ph type="body" sz="quarter" idx="10"/>
          </p:nvPr>
        </p:nvSpPr>
        <p:spPr>
          <a:xfrm>
            <a:off x="590400" y="915566"/>
            <a:ext cx="7124872" cy="3727886"/>
          </a:xfrm>
        </p:spPr>
        <p:txBody>
          <a:bodyPr/>
          <a:lstStyle/>
          <a:p>
            <a:pPr marL="0" lvl="0" indent="0">
              <a:buNone/>
              <a:defRPr/>
            </a:pPr>
            <a:r>
              <a:rPr lang="en-US" altLang="zh-CN" noProof="1" smtClean="0">
                <a:latin typeface="微软雅黑" panose="020B0503020204020204" pitchFamily="34" charset="-122"/>
                <a:ea typeface="微软雅黑" panose="020B0503020204020204" pitchFamily="34" charset="-122"/>
                <a:cs typeface="微软雅黑" panose="020B0503020204020204" pitchFamily="34" charset="-122"/>
                <a:sym typeface="+mn-ea"/>
              </a:rPr>
              <a:t>Inet_pton()</a:t>
            </a:r>
          </a:p>
          <a:p>
            <a:pPr marL="0" lvl="0" indent="0">
              <a:buNone/>
              <a:defRPr/>
            </a:pPr>
            <a:r>
              <a:rPr lang="en-US" altLang="zh-CN" noProof="1"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      int inet_pton(int family, const char *src, void *dst);</a:t>
            </a:r>
          </a:p>
          <a:p>
            <a:pPr lvl="1" algn="just"/>
            <a:r>
              <a:rPr lang="zh-CN" altLang="en-US" smtClean="0"/>
              <a:t>支持</a:t>
            </a:r>
            <a:r>
              <a:rPr lang="en-US" altLang="zh-CN" smtClean="0"/>
              <a:t>IPv6, </a:t>
            </a:r>
            <a:r>
              <a:rPr lang="zh-CN" altLang="en-US" smtClean="0"/>
              <a:t>但仅支持点分十进制表示的 </a:t>
            </a:r>
            <a:r>
              <a:rPr lang="en-US" altLang="zh-CN" smtClean="0"/>
              <a:t>IPv4 </a:t>
            </a:r>
            <a:r>
              <a:rPr lang="zh-CN" altLang="en-US" smtClean="0"/>
              <a:t>地址</a:t>
            </a:r>
            <a:endParaRPr lang="en-US" altLang="zh-CN" smtClean="0"/>
          </a:p>
          <a:p>
            <a:pPr lvl="1" algn="just"/>
            <a:endParaRPr lang="en-US" altLang="zh-CN" smtClean="0"/>
          </a:p>
          <a:p>
            <a:pPr lvl="0" algn="just"/>
            <a:r>
              <a:rPr lang="en-US" altLang="zh-CN" noProof="1" smtClean="0">
                <a:latin typeface="微软雅黑" panose="020B0503020204020204" pitchFamily="34" charset="-122"/>
                <a:ea typeface="微软雅黑" panose="020B0503020204020204" pitchFamily="34" charset="-122"/>
                <a:cs typeface="微软雅黑" panose="020B0503020204020204" pitchFamily="34" charset="-122"/>
                <a:sym typeface="+mn-ea"/>
              </a:rPr>
              <a:t>Inet_ntop()</a:t>
            </a:r>
          </a:p>
          <a:p>
            <a:pPr lvl="1" algn="just"/>
            <a:r>
              <a:rPr lang="en-US" altLang="zh-CN" sz="2100" noProof="1"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const char *inet_ntop(int family, const void *addrptr, char *strptr, size_t len);</a:t>
            </a:r>
            <a:r>
              <a:rPr lang="en-US" b="1" smtClean="0"/>
              <a:t>  </a:t>
            </a:r>
            <a:endParaRPr lang="en-US" smtClean="0"/>
          </a:p>
          <a:p>
            <a:pPr lvl="1" algn="just"/>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57</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xfrm>
            <a:off x="590552" y="182564"/>
            <a:ext cx="5997575" cy="431800"/>
          </a:xfrm>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字节序</a:t>
            </a:r>
          </a:p>
        </p:txBody>
      </p:sp>
      <p:sp>
        <p:nvSpPr>
          <p:cNvPr id="62465" name="Rectangle 2"/>
          <p:cNvSpPr>
            <a:spLocks noGrp="1"/>
          </p:cNvSpPr>
          <p:nvPr>
            <p:ph type="body" sz="quarter" idx="10"/>
          </p:nvPr>
        </p:nvSpPr>
        <p:spPr>
          <a:xfrm>
            <a:off x="-86996" y="509271"/>
            <a:ext cx="6587821" cy="4258945"/>
          </a:xfrm>
        </p:spPr>
        <p:txBody>
          <a:bodyPr vert="horz" lIns="68592" tIns="34296" rIns="68592" bIns="34296" rtlCol="0">
            <a:noAutofit/>
          </a:bodyPr>
          <a:lstStyle/>
          <a:p>
            <a:pPr marL="171450" marR="0" lvl="0" indent="0" algn="l" defTabSz="685800" rtl="0" fontAlgn="auto">
              <a:lnSpc>
                <a:spcPct val="150000"/>
              </a:lnSpc>
              <a:spcBef>
                <a:spcPts val="750"/>
              </a:spcBef>
              <a:spcAft>
                <a:spcPts val="0"/>
              </a:spcAft>
              <a:buClrTx/>
              <a:buSzTx/>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不同类型</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CPU</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的主机中，内存存储</a:t>
            </a:r>
            <a:r>
              <a:rPr kumimoji="0" lang="zh-CN" altLang="en-US" sz="2000" b="0" i="0" u="none" strike="noStrike" kern="1200" cap="none" spc="0" normalizeH="0" baseline="0" noProof="1">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多</a:t>
            </a:r>
            <a:r>
              <a:rPr kumimoji="0" lang="zh-CN" altLang="en-US" sz="2000" b="0" i="0" u="none" strike="noStrike" kern="1200" cap="none" spc="0" normalizeH="0" baseline="0" noProof="1"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字节数据类型</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有</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两种方法，称为主机字节序</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(HBO</a:t>
            </a: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noProof="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面试重点概念</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0" algn="l" defTabSz="685800" rtl="0" fontAlgn="auto">
              <a:lnSpc>
                <a:spcPct val="150000"/>
              </a:lnSpc>
              <a:spcBef>
                <a:spcPts val="375"/>
              </a:spcBef>
              <a:spcAft>
                <a:spcPts val="0"/>
              </a:spcAft>
              <a:buClrTx/>
              <a:buSzTx/>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小端序（</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little-endian</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低序字节存储在低地址</a:t>
            </a:r>
          </a:p>
          <a:p>
            <a:pPr lvl="2" indent="0">
              <a:lnSpc>
                <a:spcPct val="150000"/>
              </a:lnSpc>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将低字节存储在起始地址，称为“</a:t>
            </a: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Little-Endian”</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字节序，</a:t>
            </a: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x86</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noProof="1" smtClean="0">
                <a:latin typeface="微软雅黑" panose="020B0503020204020204" pitchFamily="34" charset="-122"/>
                <a:ea typeface="微软雅黑" panose="020B0503020204020204" pitchFamily="34" charset="-122"/>
                <a:cs typeface="微软雅黑" panose="020B0503020204020204" pitchFamily="34" charset="-122"/>
              </a:rPr>
              <a:t> PC</a:t>
            </a:r>
            <a:r>
              <a:rPr lang="zh-CN" altLang="en-US" sz="2000" noProof="1" smtClean="0">
                <a:latin typeface="微软雅黑" panose="020B0503020204020204" pitchFamily="34" charset="-122"/>
                <a:ea typeface="微软雅黑" panose="020B0503020204020204" pitchFamily="34" charset="-122"/>
                <a:cs typeface="微软雅黑" panose="020B0503020204020204" pitchFamily="34" charset="-122"/>
              </a:rPr>
              <a:t>机电脑</a:t>
            </a:r>
            <a:r>
              <a:rPr lang="en-US" altLang="zh-CN" sz="2000" noProof="1" smtClean="0">
                <a:latin typeface="微软雅黑" panose="020B0503020204020204" pitchFamily="34" charset="-122"/>
                <a:ea typeface="微软雅黑" panose="020B0503020204020204" pitchFamily="34" charset="-122"/>
                <a:cs typeface="微软雅黑" panose="020B0503020204020204" pitchFamily="34" charset="-122"/>
              </a:rPr>
              <a:t>cpu</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）等采用的是这种方式；</a:t>
            </a:r>
          </a:p>
          <a:p>
            <a:pPr marL="514350" marR="0" lvl="1" indent="0" algn="l" defTabSz="685800" rtl="0" fontAlgn="auto">
              <a:lnSpc>
                <a:spcPct val="150000"/>
              </a:lnSpc>
              <a:spcBef>
                <a:spcPts val="375"/>
              </a:spcBef>
              <a:spcAft>
                <a:spcPts val="0"/>
              </a:spcAft>
              <a:buClrTx/>
              <a:buSz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大端序（</a:t>
            </a: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big-endian</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高序字节存储在低地址</a:t>
            </a:r>
          </a:p>
          <a:p>
            <a:pPr marL="857250" marR="0" lvl="2" indent="0" algn="l" defTabSz="685800" rtl="0" fontAlgn="auto">
              <a:lnSpc>
                <a:spcPct val="150000"/>
              </a:lnSpc>
              <a:spcBef>
                <a:spcPts val="375"/>
              </a:spcBef>
              <a:spcAft>
                <a:spcPts val="0"/>
              </a:spcAft>
              <a:buClrTx/>
              <a:buSz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将</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高字节存储在起始地址，称为“</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Big-Endian”</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字节序，由</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Motorola</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等所</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采用，</a:t>
            </a: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ARM</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大小端可选</a:t>
            </a:r>
          </a:p>
          <a:p>
            <a:pPr marL="0" marR="0" lvl="0" indent="0" algn="l" defTabSz="685800" rtl="0" eaLnBrk="1" fontAlgn="auto" latinLnBrk="0" hangingPunct="1">
              <a:lnSpc>
                <a:spcPct val="90000"/>
              </a:lnSpc>
              <a:spcBef>
                <a:spcPts val="750"/>
              </a:spcBef>
              <a:spcAft>
                <a:spcPts val="0"/>
              </a:spcAft>
              <a:buClrTx/>
              <a:buSzTx/>
              <a:buNone/>
              <a:defRPr/>
            </a:pP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58</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字节序</a:t>
            </a:r>
          </a:p>
        </p:txBody>
      </p:sp>
      <p:sp>
        <p:nvSpPr>
          <p:cNvPr id="65538" name="Rectangle 3"/>
          <p:cNvSpPr>
            <a:spLocks noGrp="1"/>
          </p:cNvSpPr>
          <p:nvPr>
            <p:ph type="body" sz="quarter" idx="10"/>
          </p:nvPr>
        </p:nvSpPr>
        <p:spPr>
          <a:xfrm>
            <a:off x="209550" y="819197"/>
            <a:ext cx="6719904" cy="3609941"/>
          </a:xfrm>
          <a:noFill/>
          <a:ln>
            <a:noFill/>
          </a:ln>
        </p:spPr>
        <p:txBody>
          <a:bodyPr vert="horz" wrap="square" lIns="68592" tIns="34296" rIns="68592" bIns="34296" anchor="t">
            <a:normAutofit/>
          </a:bodyPr>
          <a:lstStyle/>
          <a:p>
            <a:pPr marL="273050" indent="-273050">
              <a:spcBef>
                <a:spcPts val="600"/>
              </a:spcBef>
              <a:spcAft>
                <a:spcPts val="600"/>
              </a:spcAft>
              <a:buFont typeface="Wingdings" panose="05000000000000000000" pitchFamily="2" charset="2"/>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大端</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(Big-Endian):</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字节的高位在内存中放在存储单元的起始位置</a:t>
            </a:r>
          </a:p>
          <a:p>
            <a:pPr marL="615950" lvl="1" indent="-273050">
              <a:spcBef>
                <a:spcPts val="600"/>
              </a:spcBef>
              <a:spcAft>
                <a:spcPts val="600"/>
              </a:spcAft>
              <a:buFont typeface="Wingdings" panose="05000000000000000000" pitchFamily="2" charset="2"/>
              <a:buChar char=""/>
            </a:pPr>
            <a:r>
              <a:rPr lang="zh-CN" altLang="en-US" smtClean="0">
                <a:sym typeface="宋体" panose="02010600030101010101" pitchFamily="2" charset="-122"/>
              </a:rPr>
              <a:t>有趣的例子</a:t>
            </a:r>
            <a:endParaRPr lang="en-US" altLang="zh-CN" smtClean="0">
              <a:sym typeface="宋体" panose="02010600030101010101" pitchFamily="2" charset="-122"/>
            </a:endParaRPr>
          </a:p>
          <a:p>
            <a:pPr marL="958850" lvl="2" indent="-273050">
              <a:spcBef>
                <a:spcPts val="600"/>
              </a:spcBef>
              <a:spcAft>
                <a:spcPts val="600"/>
              </a:spcAft>
              <a:buFont typeface="Wingdings" panose="05000000000000000000" pitchFamily="2" charset="2"/>
              <a:buChar char=""/>
            </a:pPr>
            <a:r>
              <a:rPr lang="zh-CN" altLang="en-US" smtClean="0">
                <a:sym typeface="宋体" panose="02010600030101010101" pitchFamily="2" charset="-122"/>
              </a:rPr>
              <a:t>写出“我叫王老五”在大头序和小头序</a:t>
            </a:r>
            <a:r>
              <a:rPr lang="en-US" altLang="zh-CN" smtClean="0">
                <a:sym typeface="宋体" panose="02010600030101010101" pitchFamily="2" charset="-122"/>
              </a:rPr>
              <a:t>CPU</a:t>
            </a:r>
            <a:r>
              <a:rPr lang="zh-CN" altLang="en-US" smtClean="0">
                <a:sym typeface="宋体" panose="02010600030101010101" pitchFamily="2" charset="-122"/>
              </a:rPr>
              <a:t>中内存排列</a:t>
            </a:r>
            <a:endParaRPr lang="en-US" altLang="zh-CN" smtClean="0">
              <a:sym typeface="宋体" panose="02010600030101010101" pitchFamily="2" charset="-122"/>
            </a:endParaRPr>
          </a:p>
          <a:p>
            <a:pPr marL="958850" lvl="2" indent="-273050">
              <a:spcBef>
                <a:spcPts val="600"/>
              </a:spcBef>
              <a:spcAft>
                <a:spcPts val="600"/>
              </a:spcAft>
              <a:buFont typeface="Wingdings" panose="05000000000000000000" pitchFamily="2" charset="2"/>
              <a:buChar char=""/>
            </a:pPr>
            <a:r>
              <a:rPr lang="zh-CN" altLang="en-US" smtClean="0">
                <a:sym typeface="宋体" panose="02010600030101010101" pitchFamily="2" charset="-122"/>
              </a:rPr>
              <a:t>张三是个学生</a:t>
            </a:r>
            <a:endParaRPr lang="en-US" altLang="zh-CN" smtClean="0">
              <a:sym typeface="宋体" panose="02010600030101010101" pitchFamily="2" charset="-122"/>
            </a:endParaRPr>
          </a:p>
          <a:p>
            <a:pPr marL="958850" lvl="2" indent="-273050">
              <a:spcBef>
                <a:spcPts val="600"/>
              </a:spcBef>
              <a:spcAft>
                <a:spcPts val="600"/>
              </a:spcAft>
              <a:buFont typeface="Wingdings" panose="05000000000000000000" pitchFamily="2" charset="2"/>
              <a:buChar char=""/>
            </a:pPr>
            <a:endParaRPr lang="zh-CN" altLang="en-US" dirty="0">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小</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端</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(Little-Endian):</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与大端相反</a:t>
            </a:r>
            <a:endParaRPr lang="zh-CN" altLang="en-US" dirty="0">
              <a:sym typeface="宋体" panose="02010600030101010101" pitchFamily="2" charset="-122"/>
            </a:endParaRPr>
          </a:p>
          <a:p>
            <a:pPr marL="273050" indent="-273050">
              <a:spcBef>
                <a:spcPts val="600"/>
              </a:spcBef>
              <a:spcAft>
                <a:spcPts val="600"/>
              </a:spcAft>
              <a:buFont typeface="Wingdings" panose="05000000000000000000" pitchFamily="2" charset="2"/>
              <a:buChar char=""/>
            </a:pPr>
            <a:endParaRPr lang="en-US" altLang="zh-CN" dirty="0">
              <a:latin typeface="宋体" panose="02010600030101010101" pitchFamily="2"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59</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374652" y="298133"/>
            <a:ext cx="5997575" cy="431800"/>
          </a:xfrm>
        </p:spPr>
        <p:txBody>
          <a:bodyPr vert="horz" lIns="68592" tIns="34296" rIns="68592" bIns="34296" rtlCol="0" anchor="b">
            <a:noAutofit/>
          </a:bodyPr>
          <a:lstStyle/>
          <a:p>
            <a:pPr marL="914400" lvl="1" indent="-639445">
              <a:lnSpc>
                <a:spcPct val="120000"/>
              </a:lnSpc>
              <a:spcBef>
                <a:spcPts val="500"/>
              </a:spcBef>
            </a:pPr>
            <a:r>
              <a:rPr lang="zh-CN" altLang="en-US" sz="2800" smtClean="0">
                <a:solidFill>
                  <a:srgbClr val="FFFF00"/>
                </a:solidFill>
                <a:latin typeface="微软雅黑" panose="020B0503020204020204" pitchFamily="34" charset="-122"/>
                <a:ea typeface="微软雅黑" panose="020B0503020204020204" pitchFamily="34" charset="-122"/>
                <a:sym typeface="宋体" panose="02010600030101010101" pitchFamily="2" charset="-122"/>
              </a:rPr>
              <a:t>什么是因特网（</a:t>
            </a:r>
            <a:r>
              <a:rPr lang="en-US" altLang="zh-CN" sz="2800" smtClean="0">
                <a:solidFill>
                  <a:srgbClr val="FFFF00"/>
                </a:solidFill>
                <a:latin typeface="微软雅黑" panose="020B0503020204020204" pitchFamily="34" charset="-122"/>
                <a:ea typeface="微软雅黑" panose="020B0503020204020204" pitchFamily="34" charset="-122"/>
                <a:sym typeface="宋体" panose="02010600030101010101" pitchFamily="2" charset="-122"/>
              </a:rPr>
              <a:t>Internet</a:t>
            </a:r>
            <a:r>
              <a:rPr lang="zh-CN" altLang="en-US" sz="2800" smtClean="0">
                <a:solidFill>
                  <a:srgbClr val="FFFF0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800" dirty="0" smtClean="0">
              <a:solidFill>
                <a:srgbClr val="FFFF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458" name="Rectangle 3"/>
          <p:cNvSpPr>
            <a:spLocks noGrp="1"/>
          </p:cNvSpPr>
          <p:nvPr>
            <p:ph type="body" sz="quarter" idx="10"/>
          </p:nvPr>
        </p:nvSpPr>
        <p:spPr>
          <a:xfrm>
            <a:off x="26037" y="730250"/>
            <a:ext cx="6694805" cy="4140200"/>
          </a:xfrm>
          <a:noFill/>
          <a:ln>
            <a:noFill/>
          </a:ln>
        </p:spPr>
        <p:txBody>
          <a:bodyPr vert="horz" wrap="square" lIns="68592" tIns="34296" rIns="68592" bIns="34296" anchor="t">
            <a:noAutofit/>
          </a:bodyPr>
          <a:lstStyle/>
          <a:p>
            <a:pPr marL="273050" indent="-273050">
              <a:spcBef>
                <a:spcPts val="600"/>
              </a:spcBef>
              <a:spcAft>
                <a:spcPts val="600"/>
              </a:spcAft>
              <a:buFont typeface="Wingdings" panose="05000000000000000000" pitchFamily="2" charset="2"/>
              <a:buChar char=""/>
            </a:pPr>
            <a:r>
              <a:rPr lang="en-US" altLang="zh-CN" sz="2000" dirty="0" smtClean="0">
                <a:latin typeface="微软雅黑" panose="020B0503020204020204" pitchFamily="34" charset="-122"/>
                <a:ea typeface="微软雅黑" panose="020B0503020204020204" pitchFamily="34" charset="-122"/>
                <a:sym typeface="宋体" panose="02010600030101010101" pitchFamily="2" charset="-122"/>
              </a:rPr>
              <a:t>NET</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举例</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电力网</a:t>
            </a:r>
            <a:endParaRPr lang="en-US" altLang="zh-CN" sz="1700" dirty="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有线电视网</a:t>
            </a:r>
            <a:endParaRPr lang="en-US" altLang="zh-CN" sz="1700" dirty="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电信电话网</a:t>
            </a:r>
            <a:endParaRPr lang="en-US" altLang="zh-CN" sz="1700" dirty="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en-US" altLang="zh-CN" sz="2000" dirty="0" smtClean="0">
                <a:latin typeface="微软雅黑" panose="020B0503020204020204" pitchFamily="34" charset="-122"/>
                <a:ea typeface="微软雅黑" panose="020B0503020204020204" pitchFamily="34" charset="-122"/>
                <a:sym typeface="宋体" panose="02010600030101010101" pitchFamily="2" charset="-122"/>
              </a:rPr>
              <a:t>Internet</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能干什么？</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en-US" altLang="zh-CN" sz="2000" dirty="0" smtClean="0">
                <a:latin typeface="微软雅黑" panose="020B0503020204020204" pitchFamily="34" charset="-122"/>
                <a:ea typeface="微软雅黑" panose="020B0503020204020204" pitchFamily="34" charset="-122"/>
                <a:sym typeface="宋体" panose="02010600030101010101" pitchFamily="2" charset="-122"/>
              </a:rPr>
              <a:t>Internet</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的最重要特征？</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包（分组）交换</a:t>
            </a:r>
            <a:endParaRPr lang="en-US" altLang="zh-CN" sz="1700" dirty="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电路交换</a:t>
            </a:r>
            <a:endParaRPr lang="en-US" altLang="zh-CN" sz="1700" dirty="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两种交换的区别</a:t>
            </a:r>
            <a:endParaRPr lang="en-US" altLang="zh-CN" sz="1700" dirty="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包交换的优点</a:t>
            </a:r>
            <a:endParaRPr lang="en-US" altLang="zh-CN" sz="1700" dirty="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endParaRPr lang="zh-CN" altLang="en-US" sz="17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down)">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down)">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down)">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down)">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down)">
                                      <p:cBhvr>
                                        <p:cTn id="27" dur="500"/>
                                        <p:tgtEl>
                                          <p:spTgt spid="19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wipe(down)">
                                      <p:cBhvr>
                                        <p:cTn id="32" dur="500"/>
                                        <p:tgtEl>
                                          <p:spTgt spid="194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wipe(down)">
                                      <p:cBhvr>
                                        <p:cTn id="37" dur="500"/>
                                        <p:tgtEl>
                                          <p:spTgt spid="194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9458">
                                            <p:txEl>
                                              <p:pRg st="7" end="7"/>
                                            </p:txEl>
                                          </p:spTgt>
                                        </p:tgtEl>
                                        <p:attrNameLst>
                                          <p:attrName>style.visibility</p:attrName>
                                        </p:attrNameLst>
                                      </p:cBhvr>
                                      <p:to>
                                        <p:strVal val="visible"/>
                                      </p:to>
                                    </p:set>
                                    <p:animEffect transition="in" filter="wipe(down)">
                                      <p:cBhvr>
                                        <p:cTn id="42" dur="500"/>
                                        <p:tgtEl>
                                          <p:spTgt spid="194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458">
                                            <p:txEl>
                                              <p:pRg st="8" end="8"/>
                                            </p:txEl>
                                          </p:spTgt>
                                        </p:tgtEl>
                                        <p:attrNameLst>
                                          <p:attrName>style.visibility</p:attrName>
                                        </p:attrNameLst>
                                      </p:cBhvr>
                                      <p:to>
                                        <p:strVal val="visible"/>
                                      </p:to>
                                    </p:set>
                                    <p:animEffect transition="in" filter="wipe(down)">
                                      <p:cBhvr>
                                        <p:cTn id="47" dur="500"/>
                                        <p:tgtEl>
                                          <p:spTgt spid="1945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458">
                                            <p:txEl>
                                              <p:pRg st="9" end="9"/>
                                            </p:txEl>
                                          </p:spTgt>
                                        </p:tgtEl>
                                        <p:attrNameLst>
                                          <p:attrName>style.visibility</p:attrName>
                                        </p:attrNameLst>
                                      </p:cBhvr>
                                      <p:to>
                                        <p:strVal val="visible"/>
                                      </p:to>
                                    </p:set>
                                    <p:animEffect transition="in" filter="wipe(down)">
                                      <p:cBhvr>
                                        <p:cTn id="52" dur="500"/>
                                        <p:tgtEl>
                                          <p:spTgt spid="1945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uiExpand="1"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8435" y="274320"/>
            <a:ext cx="6327140" cy="3506088"/>
          </a:xfrm>
          <a:prstGeom prst="rect">
            <a:avLst/>
          </a:prstGeom>
          <a:noFill/>
        </p:spPr>
        <p:txBody>
          <a:bodyPr wrap="square" rtlCol="0" anchor="t">
            <a:spAutoFit/>
          </a:bodyPr>
          <a:lstStyle/>
          <a:p>
            <a:pPr marL="171450" marR="0" lvl="0" indent="-273050" algn="l" defTabSz="685800" rtl="0" fontAlgn="auto">
              <a:lnSpc>
                <a:spcPct val="150000"/>
              </a:lnSpc>
              <a:spcBef>
                <a:spcPts val="700"/>
              </a:spcBef>
              <a:spcAft>
                <a:spcPts val="0"/>
              </a:spcAft>
              <a:buClrTx/>
              <a:buSzTx/>
              <a:buFont typeface="Arial" panose="020B0604020202020204" pitchFamily="34" charset="0"/>
              <a:buChar char="•"/>
              <a:defRPr/>
            </a:pPr>
            <a:r>
              <a:rPr lang="zh-CN" altLang="en-US" sz="24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网络中传输的数据必须按网络字节序，即大端字节序</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273050" algn="l" defTabSz="685800" rtl="0" fontAlgn="auto">
              <a:lnSpc>
                <a:spcPct val="150000"/>
              </a:lnSpc>
              <a:spcBef>
                <a:spcPts val="700"/>
              </a:spcBef>
              <a:spcAft>
                <a:spcPts val="0"/>
              </a:spcAft>
              <a:buClrTx/>
              <a:buSzTx/>
              <a:buFont typeface="Arial" panose="020B0604020202020204" pitchFamily="34" charset="0"/>
              <a:buChar char="•"/>
              <a:defRPr/>
            </a:pPr>
            <a:r>
              <a:rPr lang="zh-CN" altLang="en-US" sz="24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在大部分</a:t>
            </a:r>
            <a:r>
              <a:rPr lang="en-US" altLang="zh-CN" sz="24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PC</a:t>
            </a:r>
            <a:r>
              <a:rPr lang="zh-CN" altLang="en-US" sz="24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机上，当应用进程将整数送入</a:t>
            </a:r>
            <a:r>
              <a:rPr lang="en-US" altLang="zh-CN" sz="24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socket</a:t>
            </a:r>
            <a:r>
              <a:rPr lang="zh-CN" altLang="en-US" sz="24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前，需要转化成网络字节序；当应用进程从</a:t>
            </a:r>
            <a:r>
              <a:rPr lang="en-US" altLang="zh-CN" sz="24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socket</a:t>
            </a:r>
            <a:r>
              <a:rPr lang="zh-CN" altLang="en-US" sz="240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取出整数后，要转化成小端字节序）</a:t>
            </a:r>
          </a:p>
        </p:txBody>
      </p:sp>
      <p:sp>
        <p:nvSpPr>
          <p:cNvPr id="3" name="灯片编号占位符 2"/>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60</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字节序</a:t>
            </a:r>
          </a:p>
        </p:txBody>
      </p:sp>
      <p:sp>
        <p:nvSpPr>
          <p:cNvPr id="64514" name="Rectangle 3"/>
          <p:cNvSpPr>
            <a:spLocks noGrp="1"/>
          </p:cNvSpPr>
          <p:nvPr>
            <p:ph type="body" sz="quarter" idx="10"/>
          </p:nvPr>
        </p:nvSpPr>
        <p:spPr>
          <a:xfrm>
            <a:off x="81280" y="843280"/>
            <a:ext cx="6311900" cy="3677920"/>
          </a:xfrm>
          <a:noFill/>
          <a:ln>
            <a:noFill/>
          </a:ln>
        </p:spPr>
        <p:txBody>
          <a:bodyPr vert="horz" wrap="square" lIns="68592" tIns="34296" rIns="68592" bIns="34296" anchor="t">
            <a:normAutofit fontScale="92500" lnSpcReduction="10000"/>
          </a:bodyPr>
          <a:lstStyle/>
          <a:p>
            <a:pPr marL="273050" indent="-273050">
              <a:spcBef>
                <a:spcPts val="600"/>
              </a:spcBef>
              <a:spcAft>
                <a:spcPts val="600"/>
              </a:spcAft>
              <a:buFont typeface="Wingdings" panose="05000000000000000000" pitchFamily="2" charset="2"/>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网络字节序</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(NBO - Network Byte Order)</a:t>
            </a:r>
          </a:p>
          <a:p>
            <a:pPr marL="548005" lvl="1" indent="-271780">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使用统一的字节顺序，避免</a:t>
            </a:r>
            <a:r>
              <a:rPr lang="zh-CN" altLang="en-US" sz="2000">
                <a:latin typeface="微软雅黑" panose="020B0503020204020204" pitchFamily="34" charset="-122"/>
                <a:ea typeface="微软雅黑" panose="020B0503020204020204" pitchFamily="34" charset="-122"/>
                <a:sym typeface="宋体" panose="02010600030101010101" pitchFamily="2" charset="-122"/>
              </a:rPr>
              <a:t>兼容性</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问题</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548005" lvl="1" indent="-271780">
              <a:spcBef>
                <a:spcPts val="500"/>
              </a:spcBef>
            </a:pPr>
            <a:r>
              <a:rPr lang="zh-CN" altLang="en-US" sz="200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网络字节序是大头序</a:t>
            </a:r>
            <a:r>
              <a:rPr lang="en-US" altLang="zh-CN" sz="200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noProof="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big-endian)</a:t>
            </a:r>
            <a:endPar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marL="548005" lvl="1" indent="-271780">
              <a:spcBef>
                <a:spcPts val="500"/>
              </a:spcBef>
            </a:pP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主机字节序</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(HBO - Host Byte Order)</a:t>
            </a:r>
          </a:p>
          <a:p>
            <a:pPr marL="548005" lvl="1" indent="-271780">
              <a:lnSpc>
                <a:spcPct val="150000"/>
              </a:lnSpc>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不同的机器</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HBO</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是不一样的，这与</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CPU</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的设计有关</a:t>
            </a:r>
          </a:p>
          <a:p>
            <a:pPr marL="548005" lvl="1" indent="-271780">
              <a:lnSpc>
                <a:spcPct val="15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Motorola 68K</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系列、</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ARM</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系列，</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HBO</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与</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NBO</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是一致的</a:t>
            </a:r>
          </a:p>
          <a:p>
            <a:pPr marL="548005" lvl="1" indent="-271780">
              <a:lnSpc>
                <a:spcPct val="15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Intel X86</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系列，</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HBO</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与</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NBO</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不一致</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61</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字节序</a:t>
            </a:r>
            <a:endParaRPr lang="zh-CN" altLang="en-US"/>
          </a:p>
        </p:txBody>
      </p:sp>
      <p:sp>
        <p:nvSpPr>
          <p:cNvPr id="3" name="文本占位符 2"/>
          <p:cNvSpPr>
            <a:spLocks noGrp="1"/>
          </p:cNvSpPr>
          <p:nvPr>
            <p:ph type="body" sz="quarter" idx="10"/>
          </p:nvPr>
        </p:nvSpPr>
        <p:spPr/>
        <p:txBody>
          <a:bodyPr/>
          <a:lstStyle/>
          <a:p>
            <a:r>
              <a:rPr lang="zh-CN" altLang="en-US" smtClean="0"/>
              <a:t>面试题</a:t>
            </a:r>
            <a:endParaRPr lang="en-US" altLang="zh-CN" smtClean="0"/>
          </a:p>
          <a:p>
            <a:pPr lvl="1"/>
            <a:r>
              <a:rPr lang="zh-CN" altLang="en-US" smtClean="0"/>
              <a:t>编写一段代码，判断</a:t>
            </a:r>
            <a:r>
              <a:rPr lang="en-US" altLang="zh-CN" smtClean="0"/>
              <a:t>CPU</a:t>
            </a:r>
            <a:r>
              <a:rPr lang="zh-CN" altLang="en-US" smtClean="0"/>
              <a:t>是大头序还是小头序。</a:t>
            </a:r>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62</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字节序转换函数</a:t>
            </a:r>
          </a:p>
        </p:txBody>
      </p:sp>
      <p:sp>
        <p:nvSpPr>
          <p:cNvPr id="66562" name="Rectangle 3"/>
          <p:cNvSpPr>
            <a:spLocks noGrp="1"/>
          </p:cNvSpPr>
          <p:nvPr>
            <p:ph type="body" sz="quarter" idx="10"/>
          </p:nvPr>
        </p:nvSpPr>
        <p:spPr>
          <a:xfrm>
            <a:off x="-200025" y="843280"/>
            <a:ext cx="6712585" cy="3671570"/>
          </a:xfrm>
          <a:noFill/>
          <a:ln>
            <a:noFill/>
          </a:ln>
        </p:spPr>
        <p:txBody>
          <a:bodyPr vert="horz" wrap="square" lIns="68592" tIns="34296" rIns="68592" bIns="34296" anchor="t"/>
          <a:lstStyle/>
          <a:p>
            <a:pPr marL="548005" lvl="1" indent="-271780" fontAlgn="base">
              <a:lnSpc>
                <a:spcPct val="100000"/>
              </a:lnSpc>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把给定系统所采用的字节序称为主机字节序。为了避免不同类别主机之间在数据交换时由于对于字节序的不同而导致的差错，引入了网络字节序。</a:t>
            </a:r>
          </a:p>
          <a:p>
            <a:pPr marL="548005" lvl="1" indent="-271780">
              <a:spcBef>
                <a:spcPts val="500"/>
              </a:spcBef>
            </a:pP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a:p>
            <a:pPr marL="548005" lvl="1" indent="-271780">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主机字节序到网络字节序</a:t>
            </a:r>
          </a:p>
          <a:p>
            <a:pPr marL="822325" lvl="2" indent="-228600">
              <a:spcBef>
                <a:spcPts val="500"/>
              </a:spcBef>
            </a:pP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u_long htonl (u_long hostlong);</a:t>
            </a:r>
          </a:p>
          <a:p>
            <a:pPr marL="822325" lvl="2" indent="-228600">
              <a:spcBef>
                <a:spcPts val="500"/>
              </a:spcBef>
            </a:pP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u_short htons (u_short short);</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822325" lvl="2" indent="-228600">
              <a:spcBef>
                <a:spcPts val="500"/>
              </a:spcBef>
            </a:pPr>
            <a:r>
              <a:rPr lang="zh-CN" altLang="en-US" sz="200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u_char htonc((u_char uchar);</a:t>
            </a:r>
            <a:endParaRPr lang="en-US" altLang="zh-CN"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marL="548005" lvl="1" indent="-271780">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网络字节序到主机字节序</a:t>
            </a:r>
          </a:p>
          <a:p>
            <a:pPr marL="822325" lvl="2" indent="-228600">
              <a:spcBef>
                <a:spcPts val="500"/>
              </a:spcBef>
            </a:pP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u_long ntohl (u_long hostlong);</a:t>
            </a:r>
          </a:p>
          <a:p>
            <a:pPr marL="822325" lvl="2" indent="-228600">
              <a:spcBef>
                <a:spcPts val="500"/>
              </a:spcBef>
            </a:pP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u_short ntohs (u_short short);</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63</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64</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7585" name="Rectangle 2"/>
          <p:cNvSpPr>
            <a:spLocks noGrp="1"/>
          </p:cNvSpPr>
          <p:nvPr>
            <p:ph type="body" idx="4294967295"/>
          </p:nvPr>
        </p:nvSpPr>
        <p:spPr>
          <a:xfrm>
            <a:off x="0" y="282576"/>
            <a:ext cx="5607050" cy="4395788"/>
          </a:xfrm>
          <a:noFill/>
          <a:ln>
            <a:noFill/>
          </a:ln>
        </p:spPr>
        <p:txBody>
          <a:bodyPr wrap="square" lIns="68592" tIns="34296" rIns="68592" bIns="34296" anchor="t"/>
          <a:lstStyle/>
          <a:p>
            <a:pPr marL="609600" indent="-609600">
              <a:spcBef>
                <a:spcPts val="600"/>
              </a:spcBef>
              <a:spcAft>
                <a:spcPts val="600"/>
              </a:spcAft>
              <a:buFont typeface="Wingdings" panose="05000000000000000000" pitchFamily="2" charset="2"/>
              <a:buAutoNum type="arabicPeriod" startAt="2"/>
            </a:pPr>
            <a:r>
              <a:rPr lang="en-US" altLang="zh-CN" sz="30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TCP/IP</a:t>
            </a:r>
            <a:r>
              <a:rPr lang="zh-CN" altLang="en-US" sz="30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网络编程</a:t>
            </a:r>
            <a:r>
              <a:rPr lang="en-US" altLang="zh-CN" sz="30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0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基础篇</a:t>
            </a:r>
            <a:endParaRPr lang="zh-CN" altLang="en-US" sz="2400" b="1" dirty="0">
              <a:sym typeface="宋体" panose="02010600030101010101" pitchFamily="2" charset="-122"/>
            </a:endParaRPr>
          </a:p>
          <a:p>
            <a:pPr marL="914400" lvl="1" indent="-639445">
              <a:lnSpc>
                <a:spcPct val="120000"/>
              </a:lnSpc>
              <a:spcBef>
                <a:spcPts val="500"/>
              </a:spcBef>
              <a:buFont typeface="Wingdings" panose="05000000000000000000" pitchFamily="2" charset="2"/>
              <a:buAutoNum type="circleNumDbPlain"/>
            </a:pP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预备知识</a:t>
            </a:r>
          </a:p>
          <a:p>
            <a:pPr marL="914400" lvl="1" indent="-639445">
              <a:lnSpc>
                <a:spcPct val="120000"/>
              </a:lnSpc>
              <a:spcBef>
                <a:spcPts val="500"/>
              </a:spcBef>
              <a:buFont typeface="Wingdings" panose="05000000000000000000" pitchFamily="2" charset="2"/>
              <a:buAutoNum type="circleNumDbPlain"/>
            </a:pPr>
            <a:r>
              <a:rPr lang="zh-CN" altLang="en-US" sz="28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系统调用</a:t>
            </a:r>
            <a:endParaRPr lang="zh-CN" altLang="en-US" sz="2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marL="914400" lvl="1" indent="-639445">
              <a:lnSpc>
                <a:spcPct val="120000"/>
              </a:lnSpc>
              <a:spcBef>
                <a:spcPts val="500"/>
              </a:spcBef>
              <a:buFont typeface="Wingdings" panose="05000000000000000000" pitchFamily="2" charset="2"/>
              <a:buAutoNum type="circleNumDbPlain"/>
            </a:pPr>
            <a:r>
              <a:rPr lang="en-US" altLang="zh-CN" sz="2800" dirty="0">
                <a:latin typeface="微软雅黑" panose="020B0503020204020204" pitchFamily="34" charset="-122"/>
                <a:ea typeface="微软雅黑" panose="020B0503020204020204" pitchFamily="34" charset="-122"/>
                <a:sym typeface="宋体" panose="02010600030101010101" pitchFamily="2" charset="-122"/>
              </a:rPr>
              <a:t>TCP</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服务器</a:t>
            </a:r>
            <a:r>
              <a:rPr lang="en-US" altLang="zh-CN" sz="28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客户端</a:t>
            </a:r>
          </a:p>
          <a:p>
            <a:pPr marL="914400" lvl="1" indent="-639445">
              <a:lnSpc>
                <a:spcPct val="120000"/>
              </a:lnSpc>
              <a:spcBef>
                <a:spcPts val="500"/>
              </a:spcBef>
              <a:buFont typeface="Wingdings" panose="05000000000000000000" pitchFamily="2" charset="2"/>
              <a:buAutoNum type="circleNumDbPlain"/>
            </a:pPr>
            <a:r>
              <a:rPr lang="en-US" altLang="zh-CN" sz="2800" dirty="0">
                <a:latin typeface="微软雅黑" panose="020B0503020204020204" pitchFamily="34" charset="-122"/>
                <a:ea typeface="微软雅黑" panose="020B0503020204020204" pitchFamily="34" charset="-122"/>
                <a:sym typeface="宋体" panose="02010600030101010101" pitchFamily="2" charset="-122"/>
              </a:rPr>
              <a:t>UDP</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服务器</a:t>
            </a:r>
            <a:r>
              <a:rPr lang="en-US" altLang="zh-CN" sz="28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客户端</a:t>
            </a:r>
          </a:p>
          <a:p>
            <a:pPr marL="914400" lvl="1" indent="-639445">
              <a:lnSpc>
                <a:spcPct val="120000"/>
              </a:lnSpc>
              <a:spcBef>
                <a:spcPts val="500"/>
              </a:spcBef>
              <a:buFont typeface="Wingdings" panose="05000000000000000000" pitchFamily="2" charset="2"/>
              <a:buAutoNum type="circleNumDbPlain"/>
            </a:pP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常用网络调试工具介绍</a:t>
            </a:r>
          </a:p>
          <a:p>
            <a:pPr marL="914400" lvl="1" indent="-639445">
              <a:lnSpc>
                <a:spcPct val="120000"/>
              </a:lnSpc>
              <a:spcBef>
                <a:spcPts val="500"/>
              </a:spcBef>
              <a:buFont typeface="Wingdings" panose="05000000000000000000" pitchFamily="2" charset="2"/>
              <a:buAutoNum type="circleNumDbPlain"/>
            </a:pPr>
            <a:r>
              <a:rPr lang="en-US" altLang="zh-CN" sz="2800" dirty="0">
                <a:latin typeface="微软雅黑" panose="020B0503020204020204" pitchFamily="34" charset="-122"/>
                <a:ea typeface="微软雅黑" panose="020B0503020204020204" pitchFamily="34" charset="-122"/>
                <a:sym typeface="宋体" panose="02010600030101010101" pitchFamily="2" charset="-122"/>
              </a:rPr>
              <a:t>I/O</a:t>
            </a:r>
            <a:r>
              <a:rPr lang="zh-CN" altLang="en-US" sz="2800" dirty="0">
                <a:latin typeface="微软雅黑" panose="020B0503020204020204" pitchFamily="34" charset="-122"/>
                <a:ea typeface="微软雅黑" panose="020B0503020204020204" pitchFamily="34" charset="-122"/>
                <a:sym typeface="宋体" panose="02010600030101010101" pitchFamily="2" charset="-122"/>
              </a:rPr>
              <a:t>模型和服务器模型</a:t>
            </a:r>
            <a:endParaRPr lang="zh-CN" altLang="en-US" sz="1400" b="1" dirty="0">
              <a:latin typeface="宋体" panose="02010600030101010101" pitchFamily="2" charset="-122"/>
              <a:sym typeface="宋体" panose="02010600030101010101" pitchFamily="2" charset="-122"/>
            </a:endParaRPr>
          </a:p>
          <a:p>
            <a:pPr marL="914400" lvl="1" indent="-639445">
              <a:lnSpc>
                <a:spcPct val="120000"/>
              </a:lnSpc>
              <a:spcBef>
                <a:spcPts val="500"/>
              </a:spcBef>
              <a:buFont typeface="Wingdings" panose="05000000000000000000" pitchFamily="2" charset="2"/>
              <a:buNone/>
            </a:pPr>
            <a:endParaRPr lang="en-US" altLang="zh-CN" sz="1400" b="1" dirty="0">
              <a:solidFill>
                <a:srgbClr val="0000FF"/>
              </a:solidFill>
              <a:latin typeface="宋体" panose="02010600030101010101" pitchFamily="2" charset="-122"/>
              <a:sym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TCP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服务器端流程</a:t>
            </a:r>
          </a:p>
        </p:txBody>
      </p:sp>
      <p:sp>
        <p:nvSpPr>
          <p:cNvPr id="17" name="灯片编号占位符 1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65</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8611" name="AutoShape 4"/>
          <p:cNvSpPr/>
          <p:nvPr/>
        </p:nvSpPr>
        <p:spPr>
          <a:xfrm>
            <a:off x="1081088" y="1417955"/>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socket</a:t>
            </a:r>
          </a:p>
        </p:txBody>
      </p:sp>
      <p:sp>
        <p:nvSpPr>
          <p:cNvPr id="68612" name="AutoShape 5"/>
          <p:cNvSpPr/>
          <p:nvPr/>
        </p:nvSpPr>
        <p:spPr>
          <a:xfrm>
            <a:off x="1109663" y="2767330"/>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listen</a:t>
            </a:r>
          </a:p>
        </p:txBody>
      </p:sp>
      <p:sp>
        <p:nvSpPr>
          <p:cNvPr id="68613" name="AutoShape 6"/>
          <p:cNvSpPr/>
          <p:nvPr/>
        </p:nvSpPr>
        <p:spPr>
          <a:xfrm>
            <a:off x="1109663" y="3470593"/>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accept</a:t>
            </a:r>
          </a:p>
        </p:txBody>
      </p:sp>
      <p:sp>
        <p:nvSpPr>
          <p:cNvPr id="68614" name="AutoShape 7"/>
          <p:cNvSpPr/>
          <p:nvPr/>
        </p:nvSpPr>
        <p:spPr>
          <a:xfrm>
            <a:off x="1109663" y="4172268"/>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send/recv</a:t>
            </a:r>
          </a:p>
        </p:txBody>
      </p:sp>
      <p:sp>
        <p:nvSpPr>
          <p:cNvPr id="68615" name="Line 8"/>
          <p:cNvSpPr/>
          <p:nvPr/>
        </p:nvSpPr>
        <p:spPr>
          <a:xfrm>
            <a:off x="1757363" y="1040131"/>
            <a:ext cx="0" cy="269875"/>
          </a:xfrm>
          <a:prstGeom prst="line">
            <a:avLst/>
          </a:prstGeom>
          <a:ln w="9525" cap="flat" cmpd="sng">
            <a:solidFill>
              <a:schemeClr val="tx1"/>
            </a:solidFill>
            <a:prstDash val="solid"/>
            <a:round/>
            <a:headEnd type="none" w="med" len="med"/>
            <a:tailEnd type="triangle" w="med" len="med"/>
          </a:ln>
        </p:spPr>
      </p:sp>
      <p:sp>
        <p:nvSpPr>
          <p:cNvPr id="68616" name="Line 9"/>
          <p:cNvSpPr/>
          <p:nvPr/>
        </p:nvSpPr>
        <p:spPr>
          <a:xfrm>
            <a:off x="1757363" y="1741806"/>
            <a:ext cx="0" cy="269875"/>
          </a:xfrm>
          <a:prstGeom prst="line">
            <a:avLst/>
          </a:prstGeom>
          <a:ln w="9525" cap="flat" cmpd="sng">
            <a:solidFill>
              <a:schemeClr val="tx1"/>
            </a:solidFill>
            <a:prstDash val="solid"/>
            <a:round/>
            <a:headEnd type="none" w="med" len="med"/>
            <a:tailEnd type="triangle" w="med" len="med"/>
          </a:ln>
        </p:spPr>
      </p:sp>
      <p:sp>
        <p:nvSpPr>
          <p:cNvPr id="68617" name="Line 10"/>
          <p:cNvSpPr/>
          <p:nvPr/>
        </p:nvSpPr>
        <p:spPr>
          <a:xfrm>
            <a:off x="1757363" y="2443481"/>
            <a:ext cx="0" cy="269875"/>
          </a:xfrm>
          <a:prstGeom prst="line">
            <a:avLst/>
          </a:prstGeom>
          <a:ln w="9525" cap="flat" cmpd="sng">
            <a:solidFill>
              <a:schemeClr val="tx1"/>
            </a:solidFill>
            <a:prstDash val="solid"/>
            <a:round/>
            <a:headEnd type="none" w="med" len="med"/>
            <a:tailEnd type="triangle" w="med" len="med"/>
          </a:ln>
        </p:spPr>
      </p:sp>
      <p:sp>
        <p:nvSpPr>
          <p:cNvPr id="68618" name="Line 11"/>
          <p:cNvSpPr/>
          <p:nvPr/>
        </p:nvSpPr>
        <p:spPr>
          <a:xfrm>
            <a:off x="1757363" y="3146744"/>
            <a:ext cx="0" cy="269875"/>
          </a:xfrm>
          <a:prstGeom prst="line">
            <a:avLst/>
          </a:prstGeom>
          <a:ln w="9525" cap="flat" cmpd="sng">
            <a:solidFill>
              <a:schemeClr val="tx1"/>
            </a:solidFill>
            <a:prstDash val="solid"/>
            <a:round/>
            <a:headEnd type="none" w="med" len="med"/>
            <a:tailEnd type="triangle" w="med" len="med"/>
          </a:ln>
        </p:spPr>
      </p:sp>
      <p:sp>
        <p:nvSpPr>
          <p:cNvPr id="68619" name="Line 12"/>
          <p:cNvSpPr/>
          <p:nvPr/>
        </p:nvSpPr>
        <p:spPr>
          <a:xfrm>
            <a:off x="1757363" y="3848419"/>
            <a:ext cx="0" cy="269875"/>
          </a:xfrm>
          <a:prstGeom prst="line">
            <a:avLst/>
          </a:prstGeom>
          <a:ln w="9525" cap="flat" cmpd="sng">
            <a:solidFill>
              <a:schemeClr val="tx1"/>
            </a:solidFill>
            <a:prstDash val="solid"/>
            <a:round/>
            <a:headEnd type="none" w="med" len="med"/>
            <a:tailEnd type="triangle" w="med" len="med"/>
          </a:ln>
        </p:spPr>
      </p:sp>
      <p:sp>
        <p:nvSpPr>
          <p:cNvPr id="68620" name="Line 13"/>
          <p:cNvSpPr/>
          <p:nvPr/>
        </p:nvSpPr>
        <p:spPr>
          <a:xfrm flipH="1">
            <a:off x="3622675" y="3308669"/>
            <a:ext cx="26988" cy="833437"/>
          </a:xfrm>
          <a:prstGeom prst="line">
            <a:avLst/>
          </a:prstGeom>
          <a:ln w="9525" cap="flat" cmpd="sng">
            <a:solidFill>
              <a:schemeClr val="tx1"/>
            </a:solidFill>
            <a:prstDash val="solid"/>
            <a:round/>
            <a:headEnd type="none" w="med" len="med"/>
            <a:tailEnd type="none" w="med" len="med"/>
          </a:ln>
        </p:spPr>
      </p:sp>
      <p:sp>
        <p:nvSpPr>
          <p:cNvPr id="68621" name="AutoShape 14"/>
          <p:cNvSpPr/>
          <p:nvPr/>
        </p:nvSpPr>
        <p:spPr>
          <a:xfrm>
            <a:off x="2946400" y="4172268"/>
            <a:ext cx="1350963"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close</a:t>
            </a:r>
          </a:p>
        </p:txBody>
      </p:sp>
      <p:sp>
        <p:nvSpPr>
          <p:cNvPr id="68622" name="Line 15"/>
          <p:cNvSpPr/>
          <p:nvPr/>
        </p:nvSpPr>
        <p:spPr>
          <a:xfrm>
            <a:off x="2516190" y="4334193"/>
            <a:ext cx="376237" cy="0"/>
          </a:xfrm>
          <a:prstGeom prst="line">
            <a:avLst/>
          </a:prstGeom>
          <a:ln w="9525" cap="flat" cmpd="sng">
            <a:solidFill>
              <a:schemeClr val="tx1"/>
            </a:solidFill>
            <a:prstDash val="solid"/>
            <a:round/>
            <a:headEnd type="none" w="med" len="med"/>
            <a:tailEnd type="triangle" w="med" len="med"/>
          </a:ln>
        </p:spPr>
      </p:sp>
      <p:sp>
        <p:nvSpPr>
          <p:cNvPr id="68623" name="Line 16"/>
          <p:cNvSpPr/>
          <p:nvPr/>
        </p:nvSpPr>
        <p:spPr>
          <a:xfrm flipH="1">
            <a:off x="1866902" y="3308668"/>
            <a:ext cx="1782763" cy="0"/>
          </a:xfrm>
          <a:prstGeom prst="line">
            <a:avLst/>
          </a:prstGeom>
          <a:ln w="9525" cap="flat" cmpd="sng">
            <a:solidFill>
              <a:schemeClr val="tx1"/>
            </a:solidFill>
            <a:prstDash val="solid"/>
            <a:round/>
            <a:headEnd type="none" w="med" len="med"/>
            <a:tailEnd type="triangle" w="med" len="med"/>
          </a:ln>
        </p:spPr>
      </p:sp>
      <p:sp>
        <p:nvSpPr>
          <p:cNvPr id="68624" name="AutoShape 4"/>
          <p:cNvSpPr/>
          <p:nvPr/>
        </p:nvSpPr>
        <p:spPr>
          <a:xfrm>
            <a:off x="1109663" y="2011680"/>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bind</a:t>
            </a:r>
          </a:p>
          <a:p>
            <a:pPr marL="273050" indent="-273050" algn="ctr">
              <a:lnSpc>
                <a:spcPct val="80000"/>
              </a:lnSpc>
              <a:buClr>
                <a:schemeClr val="accent1"/>
              </a:buClr>
              <a:buSzPct val="76000"/>
              <a:buFont typeface="Wingdings 3" panose="05040102010807070707" pitchFamily="18" charset="2"/>
              <a:buNone/>
            </a:pP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TCP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客户端流程</a:t>
            </a:r>
          </a:p>
        </p:txBody>
      </p:sp>
      <p:sp>
        <p:nvSpPr>
          <p:cNvPr id="14" name="灯片编号占位符 1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66</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9635" name="AutoShape 4"/>
          <p:cNvSpPr/>
          <p:nvPr/>
        </p:nvSpPr>
        <p:spPr>
          <a:xfrm>
            <a:off x="937578" y="1381125"/>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socket</a:t>
            </a:r>
          </a:p>
        </p:txBody>
      </p:sp>
      <p:sp>
        <p:nvSpPr>
          <p:cNvPr id="69636" name="AutoShape 5"/>
          <p:cNvSpPr/>
          <p:nvPr/>
        </p:nvSpPr>
        <p:spPr>
          <a:xfrm>
            <a:off x="937578" y="2784475"/>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connect</a:t>
            </a:r>
          </a:p>
        </p:txBody>
      </p:sp>
      <p:sp>
        <p:nvSpPr>
          <p:cNvPr id="69637" name="AutoShape 6"/>
          <p:cNvSpPr/>
          <p:nvPr/>
        </p:nvSpPr>
        <p:spPr>
          <a:xfrm>
            <a:off x="937578" y="3487738"/>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send/recv</a:t>
            </a:r>
          </a:p>
        </p:txBody>
      </p:sp>
      <p:sp>
        <p:nvSpPr>
          <p:cNvPr id="69638" name="Line 7"/>
          <p:cNvSpPr/>
          <p:nvPr/>
        </p:nvSpPr>
        <p:spPr>
          <a:xfrm>
            <a:off x="1585278" y="1057276"/>
            <a:ext cx="0" cy="269875"/>
          </a:xfrm>
          <a:prstGeom prst="line">
            <a:avLst/>
          </a:prstGeom>
          <a:ln w="9525" cap="flat" cmpd="sng">
            <a:solidFill>
              <a:schemeClr val="tx1"/>
            </a:solidFill>
            <a:prstDash val="solid"/>
            <a:round/>
            <a:headEnd type="none" w="med" len="med"/>
            <a:tailEnd type="triangle" w="med" len="med"/>
          </a:ln>
        </p:spPr>
      </p:sp>
      <p:sp>
        <p:nvSpPr>
          <p:cNvPr id="69639" name="Line 8"/>
          <p:cNvSpPr/>
          <p:nvPr/>
        </p:nvSpPr>
        <p:spPr>
          <a:xfrm>
            <a:off x="1585278" y="1758951"/>
            <a:ext cx="0" cy="271463"/>
          </a:xfrm>
          <a:prstGeom prst="line">
            <a:avLst/>
          </a:prstGeom>
          <a:ln w="9525" cap="flat" cmpd="sng">
            <a:solidFill>
              <a:schemeClr val="tx1"/>
            </a:solidFill>
            <a:prstDash val="solid"/>
            <a:round/>
            <a:headEnd type="none" w="med" len="med"/>
            <a:tailEnd type="triangle" w="med" len="med"/>
          </a:ln>
        </p:spPr>
      </p:sp>
      <p:sp>
        <p:nvSpPr>
          <p:cNvPr id="69640" name="Line 9"/>
          <p:cNvSpPr/>
          <p:nvPr/>
        </p:nvSpPr>
        <p:spPr>
          <a:xfrm>
            <a:off x="1585278" y="2460626"/>
            <a:ext cx="0" cy="271463"/>
          </a:xfrm>
          <a:prstGeom prst="line">
            <a:avLst/>
          </a:prstGeom>
          <a:ln w="9525" cap="flat" cmpd="sng">
            <a:solidFill>
              <a:schemeClr val="tx1"/>
            </a:solidFill>
            <a:prstDash val="solid"/>
            <a:round/>
            <a:headEnd type="none" w="med" len="med"/>
            <a:tailEnd type="triangle" w="med" len="med"/>
          </a:ln>
        </p:spPr>
      </p:sp>
      <p:sp>
        <p:nvSpPr>
          <p:cNvPr id="69641" name="Line 10"/>
          <p:cNvSpPr/>
          <p:nvPr/>
        </p:nvSpPr>
        <p:spPr>
          <a:xfrm>
            <a:off x="1585278" y="3163889"/>
            <a:ext cx="0" cy="269875"/>
          </a:xfrm>
          <a:prstGeom prst="line">
            <a:avLst/>
          </a:prstGeom>
          <a:ln w="9525" cap="flat" cmpd="sng">
            <a:solidFill>
              <a:schemeClr val="tx1"/>
            </a:solidFill>
            <a:prstDash val="solid"/>
            <a:round/>
            <a:headEnd type="none" w="med" len="med"/>
            <a:tailEnd type="triangle" w="med" len="med"/>
          </a:ln>
        </p:spPr>
      </p:sp>
      <p:sp>
        <p:nvSpPr>
          <p:cNvPr id="69642" name="Text Box 11"/>
          <p:cNvSpPr txBox="1"/>
          <p:nvPr/>
        </p:nvSpPr>
        <p:spPr>
          <a:xfrm>
            <a:off x="2558415" y="2082801"/>
            <a:ext cx="1404938" cy="369332"/>
          </a:xfrm>
          <a:prstGeom prst="rect">
            <a:avLst/>
          </a:prstGeom>
          <a:noFill/>
          <a:ln w="9525">
            <a:noFill/>
          </a:ln>
        </p:spPr>
        <p:txBody>
          <a:bodyPr anchor="t">
            <a:spAutoFit/>
          </a:bodyPr>
          <a:lstStyle/>
          <a:p>
            <a:pPr>
              <a:spcBef>
                <a:spcPct val="50000"/>
              </a:spcBef>
              <a:buSzPct val="76000"/>
            </a:pPr>
            <a:r>
              <a:rPr lang="en-US" altLang="zh-CN" dirty="0">
                <a:latin typeface="Arial" panose="020B0604020202020204" pitchFamily="34" charset="0"/>
                <a:ea typeface="宋体" panose="02010600030101010101" pitchFamily="2" charset="-122"/>
              </a:rPr>
              <a:t>&lt;</a:t>
            </a:r>
            <a:r>
              <a:rPr lang="zh-CN" altLang="en-US" dirty="0">
                <a:latin typeface="Arial" panose="020B0604020202020204" pitchFamily="34" charset="0"/>
                <a:ea typeface="宋体" panose="02010600030101010101" pitchFamily="2" charset="-122"/>
              </a:rPr>
              <a:t>可选</a:t>
            </a:r>
            <a:r>
              <a:rPr lang="en-US" altLang="zh-CN" dirty="0">
                <a:latin typeface="Arial" panose="020B0604020202020204" pitchFamily="34" charset="0"/>
                <a:ea typeface="宋体" panose="02010600030101010101" pitchFamily="2" charset="-122"/>
              </a:rPr>
              <a:t>&gt;</a:t>
            </a:r>
          </a:p>
        </p:txBody>
      </p:sp>
      <p:sp>
        <p:nvSpPr>
          <p:cNvPr id="69643" name="AutoShape 12"/>
          <p:cNvSpPr/>
          <p:nvPr/>
        </p:nvSpPr>
        <p:spPr>
          <a:xfrm>
            <a:off x="937578" y="4189413"/>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close</a:t>
            </a:r>
          </a:p>
        </p:txBody>
      </p:sp>
      <p:sp>
        <p:nvSpPr>
          <p:cNvPr id="69644" name="Line 13"/>
          <p:cNvSpPr/>
          <p:nvPr/>
        </p:nvSpPr>
        <p:spPr>
          <a:xfrm>
            <a:off x="1585278" y="3865564"/>
            <a:ext cx="0" cy="269875"/>
          </a:xfrm>
          <a:prstGeom prst="line">
            <a:avLst/>
          </a:prstGeom>
          <a:ln w="9525" cap="flat" cmpd="sng">
            <a:solidFill>
              <a:schemeClr val="tx1"/>
            </a:solidFill>
            <a:prstDash val="solid"/>
            <a:round/>
            <a:headEnd type="none" w="med" len="med"/>
            <a:tailEnd type="triangle" w="med" len="med"/>
          </a:ln>
        </p:spPr>
      </p:sp>
      <p:sp>
        <p:nvSpPr>
          <p:cNvPr id="68624" name="AutoShape 4"/>
          <p:cNvSpPr/>
          <p:nvPr/>
        </p:nvSpPr>
        <p:spPr>
          <a:xfrm>
            <a:off x="937578" y="2103120"/>
            <a:ext cx="1350962" cy="32385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anchor="t"/>
          <a:lstStyle/>
          <a:p>
            <a:pPr marL="273050" indent="-273050" algn="ctr">
              <a:lnSpc>
                <a:spcPct val="80000"/>
              </a:lnSpc>
              <a:buClr>
                <a:schemeClr val="accent1"/>
              </a:buClr>
              <a:buSzPct val="76000"/>
              <a:buFont typeface="Wingdings 3" panose="05040102010807070707" pitchFamily="18" charset="2"/>
              <a:buNone/>
            </a:pPr>
            <a:r>
              <a:rPr lang="en-US" altLang="zh-CN" dirty="0">
                <a:latin typeface="Times New Roman" panose="02020603050405020304" pitchFamily="18" charset="0"/>
                <a:ea typeface="宋体" panose="02010600030101010101" pitchFamily="2" charset="-122"/>
              </a:rPr>
              <a:t>bind</a:t>
            </a:r>
          </a:p>
          <a:p>
            <a:pPr marL="273050" indent="-273050" algn="ctr">
              <a:lnSpc>
                <a:spcPct val="80000"/>
              </a:lnSpc>
              <a:buClr>
                <a:schemeClr val="accent1"/>
              </a:buClr>
              <a:buSzPct val="76000"/>
              <a:buFont typeface="Wingdings 3" panose="05040102010807070707" pitchFamily="18" charset="2"/>
              <a:buNone/>
            </a:pP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noChangeArrowheads="1"/>
          </p:cNvSpPr>
          <p:nvPr>
            <p:ph type="title"/>
          </p:nvPr>
        </p:nvSpPr>
        <p:spPr/>
        <p:txBody>
          <a:bodyPr vert="horz" lIns="91440" tIns="45720" rIns="91440" bIns="45720"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TCP</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通信流程</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67</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pic>
        <p:nvPicPr>
          <p:cNvPr id="70659" name="Picture 3" descr="图形2_5"/>
          <p:cNvPicPr>
            <a:picLocks noChangeAspect="1"/>
          </p:cNvPicPr>
          <p:nvPr/>
        </p:nvPicPr>
        <p:blipFill>
          <a:blip r:embed="rId2">
            <a:duotone>
              <a:prstClr val="black"/>
              <a:schemeClr val="accent5">
                <a:tint val="45000"/>
                <a:satMod val="400000"/>
              </a:schemeClr>
            </a:duotone>
          </a:blip>
          <a:stretch>
            <a:fillRect/>
          </a:stretch>
        </p:blipFill>
        <p:spPr>
          <a:xfrm>
            <a:off x="228716" y="856207"/>
            <a:ext cx="7307263" cy="4056062"/>
          </a:xfrm>
          <a:prstGeom prst="rect">
            <a:avLst/>
          </a:prstGeom>
          <a:noFill/>
          <a:ln w="9525">
            <a:noFill/>
          </a:ln>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565152" y="279401"/>
            <a:ext cx="5997575" cy="366713"/>
          </a:xfrm>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网络编程相关</a:t>
            </a: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API</a:t>
            </a:r>
          </a:p>
        </p:txBody>
      </p:sp>
      <p:sp>
        <p:nvSpPr>
          <p:cNvPr id="71682" name="Rectangle 3"/>
          <p:cNvSpPr>
            <a:spLocks noGrp="1"/>
          </p:cNvSpPr>
          <p:nvPr>
            <p:ph type="body" sz="quarter" idx="10"/>
          </p:nvPr>
        </p:nvSpPr>
        <p:spPr>
          <a:xfrm>
            <a:off x="222252" y="735966"/>
            <a:ext cx="5146675" cy="3538220"/>
          </a:xfrm>
          <a:noFill/>
          <a:ln>
            <a:noFill/>
          </a:ln>
        </p:spPr>
        <p:txBody>
          <a:bodyPr vert="horz" wrap="square" lIns="68592" tIns="34296" rIns="68592" bIns="34296" anchor="t"/>
          <a:lstStyle/>
          <a:p>
            <a:pPr marL="273050" indent="0" fontAlgn="base">
              <a:lnSpc>
                <a:spcPct val="100000"/>
              </a:lnSpc>
              <a:spcBef>
                <a:spcPts val="600"/>
              </a:spcBef>
              <a:spcAft>
                <a:spcPts val="600"/>
              </a:spcAft>
              <a:buFont typeface="Wingdings" panose="05000000000000000000" pitchFamily="2" charset="2"/>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网络编程常用函数</a:t>
            </a:r>
          </a:p>
          <a:p>
            <a:pPr marL="548005" lvl="1" indent="0" fontAlgn="base">
              <a:lnSpc>
                <a:spcPct val="10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socket()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创建套接字</a:t>
            </a:r>
          </a:p>
          <a:p>
            <a:pPr marL="548005" lvl="1" indent="0" fontAlgn="base">
              <a:lnSpc>
                <a:spcPct val="10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bind()</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绑定本机地址和端口</a:t>
            </a:r>
          </a:p>
          <a:p>
            <a:pPr marL="548005" lvl="1" indent="0" fontAlgn="base">
              <a:lnSpc>
                <a:spcPct val="10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connect()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建立连接</a:t>
            </a:r>
          </a:p>
          <a:p>
            <a:pPr marL="548005" lvl="1" indent="0" fontAlgn="base">
              <a:lnSpc>
                <a:spcPct val="10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listen()</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设置监听套接字</a:t>
            </a:r>
          </a:p>
          <a:p>
            <a:pPr marL="548005" lvl="1" indent="0" fontAlgn="base">
              <a:lnSpc>
                <a:spcPct val="10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accept()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接受</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TCP</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连接</a:t>
            </a:r>
          </a:p>
          <a:p>
            <a:pPr marL="548005" lvl="1" indent="0" fontAlgn="base">
              <a:lnSpc>
                <a:spcPct val="10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recv(), read(), recvfrom()</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数据接收</a:t>
            </a:r>
          </a:p>
          <a:p>
            <a:pPr marL="548005" lvl="1" indent="0" fontAlgn="base">
              <a:lnSpc>
                <a:spcPct val="10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send(), write(), sendto()</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数据发送</a:t>
            </a:r>
          </a:p>
          <a:p>
            <a:pPr marL="548005" lvl="1" indent="0" fontAlgn="base">
              <a:lnSpc>
                <a:spcPct val="100000"/>
              </a:lnSpc>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close(), shutdown()</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关闭套接字</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68</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socket</a:t>
            </a:r>
          </a:p>
        </p:txBody>
      </p:sp>
      <p:sp>
        <p:nvSpPr>
          <p:cNvPr id="72706" name="Rectangle 3"/>
          <p:cNvSpPr>
            <a:spLocks noGrp="1"/>
          </p:cNvSpPr>
          <p:nvPr>
            <p:ph type="body" sz="quarter" idx="10"/>
          </p:nvPr>
        </p:nvSpPr>
        <p:spPr>
          <a:xfrm>
            <a:off x="-38100" y="843280"/>
            <a:ext cx="6175375" cy="3804920"/>
          </a:xfrm>
          <a:noFill/>
          <a:ln>
            <a:noFill/>
          </a:ln>
        </p:spPr>
        <p:txBody>
          <a:bodyPr vert="horz" wrap="square" lIns="69068" tIns="34534" rIns="69068" bIns="34534" anchor="t">
            <a:noAutofit/>
          </a:bodyPr>
          <a:lstStyle/>
          <a:p>
            <a:pPr marL="273050" indent="-273050">
              <a:spcBef>
                <a:spcPts val="600"/>
              </a:spcBef>
              <a:spcAft>
                <a:spcPts val="60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int socket (int domain, int type, int protocol);</a:t>
            </a:r>
          </a:p>
          <a:p>
            <a:pPr marL="548005" lvl="1" indent="-271780">
              <a:spcBef>
                <a:spcPts val="500"/>
              </a:spcBef>
            </a:pPr>
            <a:r>
              <a:rPr lang="en-US" altLang="zh-CN" dirty="0">
                <a:latin typeface="微软雅黑" panose="020B0503020204020204" pitchFamily="34" charset="-122"/>
                <a:ea typeface="微软雅黑" panose="020B0503020204020204" pitchFamily="34" charset="-122"/>
                <a:sym typeface="宋体" panose="02010600030101010101" pitchFamily="2" charset="-122"/>
              </a:rPr>
              <a:t>domain </a:t>
            </a:r>
            <a:r>
              <a:rPr lang="zh-CN" altLang="en-US" dirty="0">
                <a:latin typeface="微软雅黑" panose="020B0503020204020204" pitchFamily="34" charset="-122"/>
                <a:ea typeface="微软雅黑" panose="020B0503020204020204" pitchFamily="34" charset="-122"/>
                <a:sym typeface="宋体" panose="02010600030101010101" pitchFamily="2" charset="-122"/>
              </a:rPr>
              <a:t>是地址族</a:t>
            </a:r>
          </a:p>
          <a:p>
            <a:pPr marL="822325" lvl="2" indent="-228600">
              <a:spcBef>
                <a:spcPts val="500"/>
              </a:spcBef>
              <a:buFont typeface="Wingdings 3" panose="05040102010807070707" pitchFamily="18" charset="2"/>
              <a:buNone/>
            </a:pPr>
            <a:r>
              <a:rPr lang="en-US" altLang="zh-CN" sz="1800" smtClean="0">
                <a:latin typeface="微软雅黑" panose="020B0503020204020204" pitchFamily="34" charset="-122"/>
                <a:ea typeface="微软雅黑" panose="020B0503020204020204" pitchFamily="34" charset="-122"/>
                <a:sym typeface="宋体" panose="02010600030101010101" pitchFamily="2" charset="-122"/>
              </a:rPr>
              <a:t>PF_INET  PF_INET6 </a:t>
            </a:r>
            <a:r>
              <a:rPr lang="zh-CN" altLang="en-US" sz="1800" smtClean="0">
                <a:latin typeface="微软雅黑" panose="020B0503020204020204" pitchFamily="34" charset="-122"/>
                <a:ea typeface="微软雅黑" panose="020B0503020204020204" pitchFamily="34" charset="-122"/>
                <a:sym typeface="宋体" panose="02010600030101010101" pitchFamily="2" charset="-122"/>
              </a:rPr>
              <a:t>（</a:t>
            </a:r>
            <a:r>
              <a:rPr lang="en-US" altLang="zh-CN" sz="1800" smtClean="0">
                <a:latin typeface="微软雅黑" panose="020B0503020204020204" pitchFamily="34" charset="-122"/>
                <a:ea typeface="微软雅黑" panose="020B0503020204020204" pitchFamily="34" charset="-122"/>
                <a:sym typeface="宋体" panose="02010600030101010101" pitchFamily="2" charset="-122"/>
              </a:rPr>
              <a:t>AF_INET AF_INET6</a:t>
            </a:r>
            <a:r>
              <a:rPr lang="zh-CN" altLang="en-US" sz="1800" smtClean="0">
                <a:latin typeface="微软雅黑" panose="020B0503020204020204" pitchFamily="34" charset="-122"/>
                <a:ea typeface="微软雅黑" panose="020B0503020204020204" pitchFamily="34" charset="-122"/>
                <a:sym typeface="宋体" panose="02010600030101010101" pitchFamily="2" charset="-122"/>
              </a:rPr>
              <a:t>）</a:t>
            </a:r>
            <a:r>
              <a:rPr lang="en-US" altLang="zh-CN" sz="1800" smtClean="0">
                <a:latin typeface="微软雅黑" panose="020B0503020204020204" pitchFamily="34" charset="-122"/>
                <a:ea typeface="微软雅黑" panose="020B0503020204020204" pitchFamily="34" charset="-122"/>
                <a:sym typeface="宋体" panose="02010600030101010101" pitchFamily="2" charset="-122"/>
              </a:rPr>
              <a:t>// internet </a:t>
            </a:r>
            <a:r>
              <a:rPr lang="zh-CN" altLang="en-US" sz="1800" smtClean="0">
                <a:latin typeface="微软雅黑" panose="020B0503020204020204" pitchFamily="34" charset="-122"/>
                <a:ea typeface="微软雅黑" panose="020B0503020204020204" pitchFamily="34" charset="-122"/>
                <a:sym typeface="宋体" panose="02010600030101010101" pitchFamily="2" charset="-122"/>
              </a:rPr>
              <a:t>协议</a:t>
            </a:r>
          </a:p>
          <a:p>
            <a:pPr marL="822325" lvl="2" indent="-228600">
              <a:spcBef>
                <a:spcPts val="500"/>
              </a:spcBef>
              <a:buFont typeface="Wingdings 3" panose="05040102010807070707" pitchFamily="18" charset="2"/>
              <a:buNone/>
            </a:pPr>
            <a:r>
              <a:rPr lang="en-US" altLang="zh-CN" sz="1800" smtClean="0">
                <a:latin typeface="微软雅黑" panose="020B0503020204020204" pitchFamily="34" charset="-122"/>
                <a:ea typeface="微软雅黑" panose="020B0503020204020204" pitchFamily="34" charset="-122"/>
                <a:sym typeface="宋体" panose="02010600030101010101" pitchFamily="2" charset="-122"/>
              </a:rPr>
              <a:t>PF_UNIX PF_LOCAL  // unix internal</a:t>
            </a:r>
            <a:r>
              <a:rPr lang="zh-CN" altLang="en-US" sz="1800" smtClean="0">
                <a:latin typeface="微软雅黑" panose="020B0503020204020204" pitchFamily="34" charset="-122"/>
                <a:ea typeface="微软雅黑" panose="020B0503020204020204" pitchFamily="34" charset="-122"/>
                <a:sym typeface="宋体" panose="02010600030101010101" pitchFamily="2" charset="-122"/>
              </a:rPr>
              <a:t>协议</a:t>
            </a:r>
          </a:p>
          <a:p>
            <a:pPr marL="822325" lvl="2" indent="-228600">
              <a:spcBef>
                <a:spcPts val="500"/>
              </a:spcBef>
              <a:buFont typeface="Wingdings 3" panose="05040102010807070707" pitchFamily="18" charset="2"/>
              <a:buNone/>
            </a:pPr>
            <a:r>
              <a:rPr lang="en-US" altLang="zh-CN" sz="1800" smtClean="0">
                <a:latin typeface="微软雅黑" panose="020B0503020204020204" pitchFamily="34" charset="-122"/>
                <a:ea typeface="微软雅黑" panose="020B0503020204020204" pitchFamily="34" charset="-122"/>
                <a:sym typeface="宋体" panose="02010600030101010101" pitchFamily="2" charset="-122"/>
              </a:rPr>
              <a:t>PF_NETLINK	AF_NETLINK   //</a:t>
            </a:r>
            <a:r>
              <a:rPr lang="zh-CN" altLang="en-US" sz="1800" smtClean="0">
                <a:latin typeface="微软雅黑" panose="020B0503020204020204" pitchFamily="34" charset="-122"/>
                <a:ea typeface="微软雅黑" panose="020B0503020204020204" pitchFamily="34" charset="-122"/>
                <a:sym typeface="宋体" panose="02010600030101010101" pitchFamily="2" charset="-122"/>
              </a:rPr>
              <a:t>内核和用户通信</a:t>
            </a:r>
          </a:p>
          <a:p>
            <a:pPr marL="822325" lvl="2" indent="-228600">
              <a:spcBef>
                <a:spcPts val="500"/>
              </a:spcBef>
              <a:buFont typeface="Wingdings 3" panose="05040102010807070707" pitchFamily="18" charset="2"/>
              <a:buNone/>
            </a:pPr>
            <a:r>
              <a:rPr lang="en-US" altLang="zh-CN" sz="1800" smtClean="0">
                <a:latin typeface="微软雅黑" panose="020B0503020204020204" pitchFamily="34" charset="-122"/>
                <a:ea typeface="微软雅黑" panose="020B0503020204020204" pitchFamily="34" charset="-122"/>
                <a:sym typeface="宋体" panose="02010600030101010101" pitchFamily="2" charset="-122"/>
              </a:rPr>
              <a:t>PF_PACKET	AF_PACKET     //</a:t>
            </a:r>
            <a:r>
              <a:rPr lang="zh-CN" altLang="en-US" sz="1800" smtClean="0">
                <a:latin typeface="微软雅黑" panose="020B0503020204020204" pitchFamily="34" charset="-122"/>
                <a:ea typeface="微软雅黑" panose="020B0503020204020204" pitchFamily="34" charset="-122"/>
                <a:sym typeface="宋体" panose="02010600030101010101" pitchFamily="2" charset="-122"/>
              </a:rPr>
              <a:t>用户自己定义包</a:t>
            </a:r>
          </a:p>
          <a:p>
            <a:pPr marL="548005" lvl="1" indent="-271780">
              <a:spcBef>
                <a:spcPts val="500"/>
              </a:spcBef>
            </a:pPr>
            <a:r>
              <a:rPr lang="en-US" altLang="zh-CN" smtClean="0">
                <a:latin typeface="微软雅黑" panose="020B0503020204020204" pitchFamily="34" charset="-122"/>
                <a:ea typeface="微软雅黑" panose="020B0503020204020204" pitchFamily="34" charset="-122"/>
                <a:sym typeface="宋体" panose="02010600030101010101" pitchFamily="2" charset="-122"/>
              </a:rPr>
              <a:t>type  // </a:t>
            </a:r>
            <a:r>
              <a:rPr lang="zh-CN" altLang="en-US" smtClean="0">
                <a:latin typeface="微软雅黑" panose="020B0503020204020204" pitchFamily="34" charset="-122"/>
                <a:ea typeface="微软雅黑" panose="020B0503020204020204" pitchFamily="34" charset="-122"/>
                <a:sym typeface="宋体" panose="02010600030101010101" pitchFamily="2" charset="-122"/>
              </a:rPr>
              <a:t>套接字类型</a:t>
            </a:r>
          </a:p>
          <a:p>
            <a:pPr marL="822325" lvl="2" indent="-228600">
              <a:spcBef>
                <a:spcPts val="500"/>
              </a:spcBef>
              <a:buFont typeface="Wingdings 3" panose="05040102010807070707" pitchFamily="18" charset="2"/>
              <a:buNone/>
            </a:pPr>
            <a:r>
              <a:rPr lang="en-US" altLang="zh-CN" sz="1800" smtClean="0">
                <a:latin typeface="微软雅黑" panose="020B0503020204020204" pitchFamily="34" charset="-122"/>
                <a:ea typeface="微软雅黑" panose="020B0503020204020204" pitchFamily="34" charset="-122"/>
                <a:sym typeface="宋体" panose="02010600030101010101" pitchFamily="2" charset="-122"/>
              </a:rPr>
              <a:t>SOCK_STREAM   </a:t>
            </a: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 </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流式套接字</a:t>
            </a:r>
          </a:p>
          <a:p>
            <a:pPr marL="822325" lvl="2" indent="-228600">
              <a:spcBef>
                <a:spcPts val="500"/>
              </a:spcBef>
              <a:buFont typeface="Wingdings 3" panose="05040102010807070707" pitchFamily="18" charset="2"/>
              <a:buNone/>
            </a:pP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SOCK_DGRAM    // </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数据报套接字</a:t>
            </a:r>
          </a:p>
          <a:p>
            <a:pPr marL="822325" lvl="2" indent="-228600">
              <a:spcBef>
                <a:spcPts val="500"/>
              </a:spcBef>
              <a:buFont typeface="Wingdings 3" panose="05040102010807070707" pitchFamily="18" charset="2"/>
              <a:buNone/>
            </a:pP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SOCK_RAW         //  </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原始套接字</a:t>
            </a:r>
          </a:p>
          <a:p>
            <a:pPr marL="548005" lvl="1" indent="-271780">
              <a:spcBef>
                <a:spcPts val="500"/>
              </a:spcBef>
            </a:pPr>
            <a:r>
              <a:rPr lang="en-US" altLang="zh-CN" dirty="0">
                <a:latin typeface="微软雅黑" panose="020B0503020204020204" pitchFamily="34" charset="-122"/>
                <a:ea typeface="微软雅黑" panose="020B0503020204020204" pitchFamily="34" charset="-122"/>
                <a:sym typeface="宋体" panose="02010600030101010101" pitchFamily="2" charset="-122"/>
              </a:rPr>
              <a:t>protocol </a:t>
            </a:r>
            <a:r>
              <a:rPr lang="zh-CN" altLang="en-US" dirty="0">
                <a:latin typeface="微软雅黑" panose="020B0503020204020204" pitchFamily="34" charset="-122"/>
                <a:ea typeface="微软雅黑" panose="020B0503020204020204" pitchFamily="34" charset="-122"/>
                <a:sym typeface="宋体" panose="02010600030101010101" pitchFamily="2" charset="-122"/>
              </a:rPr>
              <a:t>参数通常置为</a:t>
            </a:r>
            <a:r>
              <a:rPr lang="en-US" altLang="zh-CN" dirty="0">
                <a:latin typeface="微软雅黑" panose="020B0503020204020204" pitchFamily="34" charset="-122"/>
                <a:ea typeface="微软雅黑" panose="020B0503020204020204" pitchFamily="34" charset="-122"/>
                <a:sym typeface="宋体" panose="02010600030101010101" pitchFamily="2" charset="-122"/>
              </a:rPr>
              <a:t>0</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69</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FF00"/>
                </a:solidFill>
              </a:rPr>
              <a:t>Internet</a:t>
            </a:r>
            <a:r>
              <a:rPr smtClean="0">
                <a:solidFill>
                  <a:srgbClr val="FFFF00"/>
                </a:solidFill>
              </a:rPr>
              <a:t>的历史</a:t>
            </a:r>
            <a:endParaRPr lang="zh-CN" altLang="en-US">
              <a:solidFill>
                <a:srgbClr val="FFFF00"/>
              </a:solidFill>
            </a:endParaRPr>
          </a:p>
        </p:txBody>
      </p:sp>
      <p:sp>
        <p:nvSpPr>
          <p:cNvPr id="3" name="文本占位符 2"/>
          <p:cNvSpPr>
            <a:spLocks noGrp="1"/>
          </p:cNvSpPr>
          <p:nvPr>
            <p:ph type="body" sz="quarter" idx="10"/>
          </p:nvPr>
        </p:nvSpPr>
        <p:spPr>
          <a:xfrm>
            <a:off x="590400" y="915566"/>
            <a:ext cx="8014048" cy="4085076"/>
          </a:xfrm>
        </p:spPr>
        <p:txBody>
          <a:bodyPr>
            <a:normAutofit fontScale="47500" lnSpcReduction="20000"/>
          </a:bodyPr>
          <a:lstStyle/>
          <a:p>
            <a:r>
              <a:rPr lang="en-US" altLang="zh-CN" dirty="0" smtClean="0"/>
              <a:t>1969</a:t>
            </a:r>
            <a:r>
              <a:rPr lang="zh-CN" altLang="en-US" smtClean="0"/>
              <a:t>年， 阿帕网（</a:t>
            </a:r>
            <a:r>
              <a:rPr lang="en-US" altLang="zh-CN" dirty="0" err="1" smtClean="0"/>
              <a:t>arpanet</a:t>
            </a:r>
            <a:r>
              <a:rPr lang="zh-CN" altLang="en-US" smtClean="0"/>
              <a:t>）诞生</a:t>
            </a:r>
            <a:endParaRPr lang="en-US" altLang="zh-CN" smtClean="0"/>
          </a:p>
          <a:p>
            <a:r>
              <a:rPr lang="en-US" altLang="zh-CN" smtClean="0"/>
              <a:t>1971</a:t>
            </a:r>
            <a:r>
              <a:rPr lang="zh-CN" altLang="en-US" smtClean="0"/>
              <a:t>年，电子邮件出现</a:t>
            </a:r>
            <a:endParaRPr lang="en-US" altLang="zh-CN" smtClean="0"/>
          </a:p>
          <a:p>
            <a:r>
              <a:rPr lang="en-US" altLang="zh-CN" smtClean="0"/>
              <a:t>1973</a:t>
            </a:r>
            <a:r>
              <a:rPr lang="zh-CN" altLang="en-US" smtClean="0"/>
              <a:t>年，第一个跨大西洋的连接和电子邮件普及</a:t>
            </a:r>
            <a:endParaRPr lang="en-US" altLang="zh-CN" smtClean="0"/>
          </a:p>
          <a:p>
            <a:r>
              <a:rPr lang="en-US" altLang="zh-CN" smtClean="0"/>
              <a:t>1974</a:t>
            </a:r>
            <a:r>
              <a:rPr lang="zh-CN" altLang="en-US" smtClean="0"/>
              <a:t>年，</a:t>
            </a:r>
            <a:r>
              <a:rPr lang="en-US" altLang="zh-CN" smtClean="0"/>
              <a:t>TCP/IP</a:t>
            </a:r>
            <a:r>
              <a:rPr lang="zh-CN" altLang="en-US" smtClean="0"/>
              <a:t>诞生</a:t>
            </a:r>
            <a:endParaRPr lang="en-US" altLang="zh-CN" smtClean="0"/>
          </a:p>
          <a:p>
            <a:r>
              <a:rPr lang="en-US" altLang="zh-CN" smtClean="0"/>
              <a:t>1977</a:t>
            </a:r>
            <a:r>
              <a:rPr lang="zh-CN" altLang="en-US" smtClean="0"/>
              <a:t>年，电脑上出现了调制解调器</a:t>
            </a:r>
            <a:endParaRPr lang="en-US" altLang="zh-CN" smtClean="0"/>
          </a:p>
          <a:p>
            <a:r>
              <a:rPr lang="en-US" altLang="zh-CN" smtClean="0"/>
              <a:t>1979</a:t>
            </a:r>
            <a:r>
              <a:rPr lang="zh-CN" altLang="en-US" smtClean="0"/>
              <a:t>年，出现了多角色游戏</a:t>
            </a:r>
            <a:endParaRPr lang="en-US" altLang="zh-CN" smtClean="0"/>
          </a:p>
          <a:p>
            <a:r>
              <a:rPr lang="en-US" altLang="zh-CN" smtClean="0"/>
              <a:t>1983</a:t>
            </a:r>
            <a:r>
              <a:rPr lang="zh-CN" altLang="en-US" smtClean="0"/>
              <a:t>年，</a:t>
            </a:r>
            <a:r>
              <a:rPr lang="en-US" altLang="zh-CN" smtClean="0"/>
              <a:t>TCP/IP</a:t>
            </a:r>
            <a:r>
              <a:rPr lang="zh-CN" altLang="en-US" smtClean="0"/>
              <a:t>做为</a:t>
            </a:r>
            <a:r>
              <a:rPr lang="en-US" altLang="zh-CN" smtClean="0"/>
              <a:t>intnet</a:t>
            </a:r>
            <a:r>
              <a:rPr lang="zh-CN" altLang="en-US" smtClean="0"/>
              <a:t>的协议</a:t>
            </a:r>
            <a:endParaRPr lang="en-US" altLang="zh-CN" smtClean="0"/>
          </a:p>
          <a:p>
            <a:r>
              <a:rPr lang="en-US" altLang="zh-CN" smtClean="0"/>
              <a:t>1984</a:t>
            </a:r>
            <a:r>
              <a:rPr lang="zh-CN" altLang="en-US" smtClean="0"/>
              <a:t>年，主机数超过了</a:t>
            </a:r>
            <a:r>
              <a:rPr lang="en-US" altLang="zh-CN" smtClean="0"/>
              <a:t>1000</a:t>
            </a:r>
            <a:r>
              <a:rPr lang="zh-CN" altLang="en-US" smtClean="0"/>
              <a:t>台，域名系统出现</a:t>
            </a:r>
            <a:endParaRPr lang="en-US" altLang="zh-CN" smtClean="0"/>
          </a:p>
          <a:p>
            <a:r>
              <a:rPr lang="en-US" altLang="zh-CN" smtClean="0"/>
              <a:t>1987</a:t>
            </a:r>
            <a:r>
              <a:rPr lang="zh-CN" altLang="en-US" smtClean="0"/>
              <a:t>年，互联网上主机超过了</a:t>
            </a:r>
            <a:r>
              <a:rPr lang="en-US" altLang="zh-CN" smtClean="0"/>
              <a:t>3</a:t>
            </a:r>
            <a:r>
              <a:rPr lang="zh-CN" altLang="en-US" smtClean="0"/>
              <a:t>万台。</a:t>
            </a:r>
            <a:endParaRPr lang="en-US" altLang="zh-CN" smtClean="0"/>
          </a:p>
          <a:p>
            <a:r>
              <a:rPr lang="en-US" altLang="zh-CN" smtClean="0"/>
              <a:t>1990</a:t>
            </a:r>
            <a:r>
              <a:rPr lang="zh-CN" altLang="en-US" smtClean="0"/>
              <a:t>年，万维网协议诞生</a:t>
            </a:r>
            <a:endParaRPr lang="en-US" altLang="zh-CN" smtClean="0"/>
          </a:p>
          <a:p>
            <a:r>
              <a:rPr lang="en-US" altLang="zh-CN" smtClean="0"/>
              <a:t>1991</a:t>
            </a:r>
            <a:r>
              <a:rPr lang="zh-CN" altLang="en-US" smtClean="0"/>
              <a:t>年，第一个网页诞生</a:t>
            </a:r>
            <a:endParaRPr lang="en-US" altLang="zh-CN" smtClean="0"/>
          </a:p>
          <a:p>
            <a:r>
              <a:rPr lang="en-US" altLang="zh-CN" smtClean="0"/>
              <a:t>1993</a:t>
            </a:r>
            <a:r>
              <a:rPr lang="zh-CN" altLang="en-US" smtClean="0"/>
              <a:t>年，第一个大众图像化浏览器（</a:t>
            </a:r>
            <a:r>
              <a:rPr lang="en-US" altLang="zh-CN" smtClean="0"/>
              <a:t>Mosaic</a:t>
            </a:r>
            <a:r>
              <a:rPr lang="zh-CN" altLang="en-US" smtClean="0"/>
              <a:t>）诞生</a:t>
            </a:r>
            <a:endParaRPr lang="en-US" altLang="zh-CN" smtClean="0"/>
          </a:p>
          <a:p>
            <a:r>
              <a:rPr lang="en-US" altLang="zh-CN" smtClean="0"/>
              <a:t>1994</a:t>
            </a:r>
            <a:r>
              <a:rPr lang="zh-CN" altLang="en-US" smtClean="0"/>
              <a:t>年，</a:t>
            </a:r>
            <a:r>
              <a:rPr lang="en-US" altLang="zh-CN" smtClean="0"/>
              <a:t>netscap Navigator</a:t>
            </a:r>
            <a:r>
              <a:rPr lang="zh-CN" altLang="en-US" smtClean="0"/>
              <a:t>发布</a:t>
            </a:r>
            <a:endParaRPr lang="en-US" altLang="zh-CN" smtClean="0"/>
          </a:p>
          <a:p>
            <a:r>
              <a:rPr lang="en-US" altLang="zh-CN" smtClean="0"/>
              <a:t>1995</a:t>
            </a:r>
            <a:r>
              <a:rPr lang="zh-CN" altLang="en-US" smtClean="0"/>
              <a:t>年，互联网商业化</a:t>
            </a:r>
            <a:endParaRPr lang="en-US" altLang="zh-CN" smtClean="0"/>
          </a:p>
          <a:p>
            <a:r>
              <a:rPr lang="en-US" altLang="zh-CN" smtClean="0"/>
              <a:t>1998</a:t>
            </a:r>
            <a:r>
              <a:rPr lang="zh-CN" altLang="en-US" smtClean="0"/>
              <a:t>年，</a:t>
            </a:r>
            <a:r>
              <a:rPr lang="en-US" altLang="zh-CN" smtClean="0"/>
              <a:t>google</a:t>
            </a:r>
            <a:r>
              <a:rPr lang="zh-CN" altLang="en-US" smtClean="0"/>
              <a:t>诞生</a:t>
            </a:r>
            <a:endParaRPr lang="en-US" altLang="zh-CN" smtClean="0"/>
          </a:p>
          <a:p>
            <a:r>
              <a:rPr lang="en-US" altLang="zh-CN" smtClean="0"/>
              <a:t>2004</a:t>
            </a:r>
            <a:r>
              <a:rPr lang="zh-CN" altLang="en-US" smtClean="0"/>
              <a:t>年，</a:t>
            </a:r>
            <a:r>
              <a:rPr lang="en-US" altLang="zh-CN" smtClean="0"/>
              <a:t>web2.0</a:t>
            </a:r>
            <a:r>
              <a:rPr lang="zh-CN" altLang="en-US" smtClean="0"/>
              <a:t>出现</a:t>
            </a:r>
            <a:endParaRPr lang="en-US" altLang="zh-CN" smtClean="0"/>
          </a:p>
          <a:p>
            <a:r>
              <a:rPr lang="en-US" altLang="zh-CN" smtClean="0"/>
              <a:t>2008</a:t>
            </a:r>
            <a:r>
              <a:rPr lang="zh-CN" altLang="en-US" smtClean="0"/>
              <a:t>年，移动互联网</a:t>
            </a:r>
            <a:endParaRPr lang="en-US" altLang="zh-CN" smtClean="0"/>
          </a:p>
          <a:p>
            <a:r>
              <a:rPr lang="en-US" altLang="zh-CN" smtClean="0"/>
              <a:t>2015</a:t>
            </a:r>
            <a:r>
              <a:rPr lang="zh-CN" altLang="en-US" smtClean="0"/>
              <a:t>年，物联网，虚拟现实</a:t>
            </a:r>
            <a:endParaRPr lang="en-US" altLang="zh-CN" smtClean="0"/>
          </a:p>
          <a:p>
            <a:endParaRPr lang="en-US" altLang="zh-CN" smtClean="0"/>
          </a:p>
          <a:p>
            <a:pPr lvl="1"/>
            <a:endParaRPr lang="zh-CN" altLang="en-US"/>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down)">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down)">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wipe(down)">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wipe(down)">
                                      <p:cBhvr>
                                        <p:cTn id="9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4"/>
          <p:cNvSpPr>
            <a:spLocks noGrp="1" noChangeArrowheads="1"/>
          </p:cNvSpPr>
          <p:nvPr>
            <p:ph type="title"/>
          </p:nvPr>
        </p:nvSpPr>
        <p:spPr/>
        <p:txBody>
          <a:bodyPr vert="horz" lIns="91440" tIns="45720" rIns="91440" bIns="45720"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socket</a:t>
            </a:r>
          </a:p>
        </p:txBody>
      </p:sp>
      <p:sp>
        <p:nvSpPr>
          <p:cNvPr id="27" name="灯片编号占位符 2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70</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3731" name="Text Box 2"/>
          <p:cNvSpPr txBox="1"/>
          <p:nvPr/>
        </p:nvSpPr>
        <p:spPr>
          <a:xfrm>
            <a:off x="1847850" y="2316164"/>
            <a:ext cx="5995988" cy="369332"/>
          </a:xfrm>
          <a:prstGeom prst="rect">
            <a:avLst/>
          </a:prstGeom>
          <a:noFill/>
          <a:ln w="9525">
            <a:noFill/>
          </a:ln>
        </p:spPr>
        <p:txBody>
          <a:bodyPr anchor="t">
            <a:spAutoFit/>
          </a:bodyPr>
          <a:lstStyle/>
          <a:p>
            <a:r>
              <a:rPr lang="en-US" altLang="zh-CN" i="1" dirty="0">
                <a:latin typeface="Times New Roman" panose="02020603050405020304" pitchFamily="18" charset="0"/>
                <a:ea typeface="MS PGothic" panose="020B0600070205080204" pitchFamily="34" charset="-128"/>
              </a:rPr>
              <a:t>int </a:t>
            </a:r>
            <a:r>
              <a:rPr lang="en-US" altLang="zh-CN" dirty="0">
                <a:latin typeface="Times New Roman" panose="02020603050405020304" pitchFamily="18" charset="0"/>
                <a:ea typeface="MS PGothic" panose="020B0600070205080204" pitchFamily="34" charset="-128"/>
              </a:rPr>
              <a:t>socket_fd =</a:t>
            </a:r>
            <a:r>
              <a:rPr lang="en-US" altLang="zh-CN" b="1" i="1" dirty="0">
                <a:latin typeface="Times New Roman" panose="02020603050405020304" pitchFamily="18" charset="0"/>
                <a:ea typeface="MS PGothic" panose="020B0600070205080204" pitchFamily="34" charset="-128"/>
              </a:rPr>
              <a:t>socket</a:t>
            </a:r>
            <a:r>
              <a:rPr lang="en-US" altLang="zh-CN" dirty="0">
                <a:latin typeface="Times New Roman" panose="02020603050405020304" pitchFamily="18" charset="0"/>
                <a:ea typeface="MS PGothic" panose="020B0600070205080204" pitchFamily="34" charset="-128"/>
              </a:rPr>
              <a:t> (PF_INET,  SOCK_STREAM,  0);</a:t>
            </a:r>
          </a:p>
        </p:txBody>
      </p:sp>
      <p:grpSp>
        <p:nvGrpSpPr>
          <p:cNvPr id="2" name="Group 4"/>
          <p:cNvGrpSpPr/>
          <p:nvPr/>
        </p:nvGrpSpPr>
        <p:grpSpPr>
          <a:xfrm>
            <a:off x="1276350" y="2681288"/>
            <a:ext cx="4032250" cy="579826"/>
            <a:chOff x="0" y="0"/>
            <a:chExt cx="3386" cy="488"/>
          </a:xfrm>
        </p:grpSpPr>
        <p:sp>
          <p:nvSpPr>
            <p:cNvPr id="73733" name="Text Box 4"/>
            <p:cNvSpPr txBox="1"/>
            <p:nvPr/>
          </p:nvSpPr>
          <p:spPr>
            <a:xfrm>
              <a:off x="0" y="216"/>
              <a:ext cx="2239" cy="272"/>
            </a:xfrm>
            <a:prstGeom prst="rect">
              <a:avLst/>
            </a:prstGeom>
            <a:noFill/>
            <a:ln w="9525">
              <a:noFill/>
            </a:ln>
          </p:spPr>
          <p:txBody>
            <a:bodyPr wrap="none" anchor="t">
              <a:spAutoFit/>
            </a:bodyPr>
            <a:lstStyle/>
            <a:p>
              <a:r>
                <a:rPr lang="ja-JP" altLang="en-US" sz="1500" dirty="0">
                  <a:latin typeface="Arial" panose="020B0604020202020204" pitchFamily="34" charset="0"/>
                  <a:ea typeface="MS PGothic" panose="020B0600070205080204" pitchFamily="34" charset="-128"/>
                </a:rPr>
                <a:t>“</a:t>
              </a:r>
              <a:r>
                <a:rPr lang="en-US" altLang="zh-CN" sz="1500" dirty="0">
                  <a:latin typeface="Times New Roman" panose="02020603050405020304" pitchFamily="18" charset="0"/>
                  <a:ea typeface="MS PGothic" panose="020B0600070205080204" pitchFamily="34" charset="-128"/>
                </a:rPr>
                <a:t>PF_INET” = </a:t>
              </a:r>
              <a:r>
                <a:rPr lang="zh-CN" altLang="en-US" sz="1500" dirty="0">
                  <a:latin typeface="Arial" panose="020B0604020202020204" pitchFamily="34" charset="0"/>
                  <a:ea typeface="宋体" panose="02010600030101010101" pitchFamily="2" charset="-122"/>
                </a:rPr>
                <a:t>使用网络协议</a:t>
              </a:r>
              <a:r>
                <a:rPr lang="zh-CN" altLang="en-US" sz="1500" dirty="0">
                  <a:solidFill>
                    <a:schemeClr val="tx2"/>
                  </a:solidFill>
                  <a:latin typeface="Arial" panose="020B0604020202020204" pitchFamily="34" charset="0"/>
                  <a:ea typeface="MS PGothic" panose="020B0600070205080204" pitchFamily="34" charset="-128"/>
                </a:rPr>
                <a:t>族</a:t>
              </a:r>
              <a:endParaRPr lang="en-US" altLang="zh-CN" sz="1500" dirty="0">
                <a:solidFill>
                  <a:schemeClr val="tx2"/>
                </a:solidFill>
                <a:latin typeface="Times New Roman" panose="02020603050405020304" pitchFamily="18" charset="0"/>
                <a:ea typeface="MS PGothic" panose="020B0600070205080204" pitchFamily="34" charset="-128"/>
              </a:endParaRPr>
            </a:p>
          </p:txBody>
        </p:sp>
        <p:grpSp>
          <p:nvGrpSpPr>
            <p:cNvPr id="3" name="Group 6"/>
            <p:cNvGrpSpPr/>
            <p:nvPr/>
          </p:nvGrpSpPr>
          <p:grpSpPr>
            <a:xfrm>
              <a:off x="2058" y="0"/>
              <a:ext cx="1328" cy="344"/>
              <a:chOff x="0" y="0"/>
              <a:chExt cx="1328" cy="344"/>
            </a:xfrm>
          </p:grpSpPr>
          <p:sp>
            <p:nvSpPr>
              <p:cNvPr id="73735" name="Line 6"/>
              <p:cNvSpPr/>
              <p:nvPr/>
            </p:nvSpPr>
            <p:spPr>
              <a:xfrm>
                <a:off x="552" y="0"/>
                <a:ext cx="776" cy="0"/>
              </a:xfrm>
              <a:prstGeom prst="line">
                <a:avLst/>
              </a:prstGeom>
              <a:ln w="28575" cap="flat" cmpd="sng">
                <a:solidFill>
                  <a:schemeClr val="tx2"/>
                </a:solidFill>
                <a:prstDash val="solid"/>
                <a:round/>
                <a:headEnd type="none" w="med" len="med"/>
                <a:tailEnd type="none" w="med" len="med"/>
              </a:ln>
            </p:spPr>
          </p:sp>
          <p:sp>
            <p:nvSpPr>
              <p:cNvPr id="73736" name="Line 7"/>
              <p:cNvSpPr/>
              <p:nvPr/>
            </p:nvSpPr>
            <p:spPr>
              <a:xfrm>
                <a:off x="0" y="344"/>
                <a:ext cx="688" cy="0"/>
              </a:xfrm>
              <a:prstGeom prst="line">
                <a:avLst/>
              </a:prstGeom>
              <a:ln w="28575" cap="flat" cmpd="sng">
                <a:solidFill>
                  <a:schemeClr val="tx2"/>
                </a:solidFill>
                <a:prstDash val="solid"/>
                <a:round/>
                <a:headEnd type="none" w="med" len="med"/>
                <a:tailEnd type="none" w="med" len="med"/>
              </a:ln>
            </p:spPr>
          </p:sp>
          <p:sp>
            <p:nvSpPr>
              <p:cNvPr id="73737" name="Line 8"/>
              <p:cNvSpPr/>
              <p:nvPr/>
            </p:nvSpPr>
            <p:spPr>
              <a:xfrm flipV="1">
                <a:off x="688" y="16"/>
                <a:ext cx="240" cy="328"/>
              </a:xfrm>
              <a:prstGeom prst="line">
                <a:avLst/>
              </a:prstGeom>
              <a:ln w="28575" cap="flat" cmpd="sng">
                <a:solidFill>
                  <a:schemeClr val="tx2"/>
                </a:solidFill>
                <a:prstDash val="solid"/>
                <a:round/>
                <a:headEnd type="none" w="med" len="med"/>
                <a:tailEnd type="arrow" w="med" len="med"/>
              </a:ln>
            </p:spPr>
          </p:sp>
        </p:grpSp>
      </p:grpSp>
      <p:grpSp>
        <p:nvGrpSpPr>
          <p:cNvPr id="4" name="Group 10"/>
          <p:cNvGrpSpPr/>
          <p:nvPr/>
        </p:nvGrpSpPr>
        <p:grpSpPr>
          <a:xfrm>
            <a:off x="1462090" y="2652714"/>
            <a:ext cx="5718175" cy="1124345"/>
            <a:chOff x="0" y="0"/>
            <a:chExt cx="4802" cy="945"/>
          </a:xfrm>
        </p:grpSpPr>
        <p:sp>
          <p:nvSpPr>
            <p:cNvPr id="73739" name="Text Box 10"/>
            <p:cNvSpPr txBox="1"/>
            <p:nvPr/>
          </p:nvSpPr>
          <p:spPr>
            <a:xfrm>
              <a:off x="0" y="673"/>
              <a:ext cx="2312" cy="272"/>
            </a:xfrm>
            <a:prstGeom prst="rect">
              <a:avLst/>
            </a:prstGeom>
            <a:noFill/>
            <a:ln w="9525">
              <a:noFill/>
            </a:ln>
          </p:spPr>
          <p:txBody>
            <a:bodyPr wrap="none" anchor="t">
              <a:spAutoFit/>
            </a:bodyPr>
            <a:lstStyle/>
            <a:p>
              <a:r>
                <a:rPr lang="ja-JP" altLang="en-US" sz="1500" dirty="0">
                  <a:solidFill>
                    <a:srgbClr val="FF0000"/>
                  </a:solidFill>
                  <a:latin typeface="Arial" panose="020B0604020202020204" pitchFamily="34" charset="0"/>
                  <a:ea typeface="MS PGothic" panose="020B0600070205080204" pitchFamily="34" charset="-128"/>
                </a:rPr>
                <a:t>“</a:t>
              </a:r>
              <a:r>
                <a:rPr lang="en-US" altLang="zh-CN" sz="1500" dirty="0">
                  <a:latin typeface="Times New Roman" panose="02020603050405020304" pitchFamily="18" charset="0"/>
                  <a:ea typeface="MS PGothic" panose="020B0600070205080204" pitchFamily="34" charset="-128"/>
                </a:rPr>
                <a:t>SOCK_STREAM” = </a:t>
              </a:r>
              <a:r>
                <a:rPr lang="zh-CN" altLang="en-US" sz="1500" dirty="0">
                  <a:latin typeface="Arial" panose="020B0604020202020204" pitchFamily="34" charset="0"/>
                  <a:ea typeface="MS PGothic" panose="020B0600070205080204" pitchFamily="34" charset="-128"/>
                </a:rPr>
                <a:t>使用</a:t>
              </a:r>
              <a:r>
                <a:rPr lang="ja-JP" altLang="en-US" sz="1500" dirty="0">
                  <a:latin typeface="Arial" panose="020B0604020202020204" pitchFamily="34" charset="0"/>
                  <a:ea typeface="MS PGothic" panose="020B0600070205080204" pitchFamily="34" charset="-128"/>
                </a:rPr>
                <a:t> </a:t>
              </a:r>
              <a:r>
                <a:rPr lang="en-US" altLang="zh-CN" sz="1500" dirty="0">
                  <a:latin typeface="Times New Roman" panose="02020603050405020304" pitchFamily="18" charset="0"/>
                  <a:ea typeface="MS PGothic" panose="020B0600070205080204" pitchFamily="34" charset="-128"/>
                </a:rPr>
                <a:t>TCP</a:t>
              </a:r>
            </a:p>
          </p:txBody>
        </p:sp>
        <p:grpSp>
          <p:nvGrpSpPr>
            <p:cNvPr id="5" name="Group 12"/>
            <p:cNvGrpSpPr/>
            <p:nvPr/>
          </p:nvGrpSpPr>
          <p:grpSpPr>
            <a:xfrm>
              <a:off x="2138" y="0"/>
              <a:ext cx="2664" cy="800"/>
              <a:chOff x="0" y="0"/>
              <a:chExt cx="2664" cy="800"/>
            </a:xfrm>
          </p:grpSpPr>
          <p:sp>
            <p:nvSpPr>
              <p:cNvPr id="73741" name="Line 12"/>
              <p:cNvSpPr/>
              <p:nvPr/>
            </p:nvSpPr>
            <p:spPr>
              <a:xfrm>
                <a:off x="1304" y="0"/>
                <a:ext cx="1360" cy="0"/>
              </a:xfrm>
              <a:prstGeom prst="line">
                <a:avLst/>
              </a:prstGeom>
              <a:ln w="28575" cap="flat" cmpd="sng">
                <a:solidFill>
                  <a:srgbClr val="FF0000"/>
                </a:solidFill>
                <a:prstDash val="solid"/>
                <a:round/>
                <a:headEnd type="none" w="med" len="med"/>
                <a:tailEnd type="none" w="med" len="med"/>
              </a:ln>
            </p:spPr>
          </p:sp>
          <p:sp>
            <p:nvSpPr>
              <p:cNvPr id="73742" name="Line 13"/>
              <p:cNvSpPr/>
              <p:nvPr/>
            </p:nvSpPr>
            <p:spPr>
              <a:xfrm>
                <a:off x="0" y="800"/>
                <a:ext cx="1408" cy="0"/>
              </a:xfrm>
              <a:prstGeom prst="line">
                <a:avLst/>
              </a:prstGeom>
              <a:ln w="28575" cap="flat" cmpd="sng">
                <a:solidFill>
                  <a:srgbClr val="FF0000"/>
                </a:solidFill>
                <a:prstDash val="solid"/>
                <a:round/>
                <a:headEnd type="none" w="med" len="med"/>
                <a:tailEnd type="none" w="med" len="med"/>
              </a:ln>
            </p:spPr>
          </p:sp>
          <p:sp>
            <p:nvSpPr>
              <p:cNvPr id="73743" name="Line 14"/>
              <p:cNvSpPr/>
              <p:nvPr/>
            </p:nvSpPr>
            <p:spPr>
              <a:xfrm flipV="1">
                <a:off x="1392" y="24"/>
                <a:ext cx="472" cy="776"/>
              </a:xfrm>
              <a:prstGeom prst="line">
                <a:avLst/>
              </a:prstGeom>
              <a:ln w="28575" cap="flat" cmpd="sng">
                <a:solidFill>
                  <a:srgbClr val="FF0000"/>
                </a:solidFill>
                <a:prstDash val="solid"/>
                <a:round/>
                <a:headEnd type="none" w="med" len="med"/>
                <a:tailEnd type="arrow" w="med" len="med"/>
              </a:ln>
            </p:spPr>
          </p:sp>
        </p:grpSp>
      </p:grpSp>
      <p:grpSp>
        <p:nvGrpSpPr>
          <p:cNvPr id="6" name="Group 16"/>
          <p:cNvGrpSpPr/>
          <p:nvPr/>
        </p:nvGrpSpPr>
        <p:grpSpPr>
          <a:xfrm>
            <a:off x="1849757" y="1320800"/>
            <a:ext cx="5385229" cy="1331913"/>
            <a:chOff x="0" y="0"/>
            <a:chExt cx="4857" cy="1119"/>
          </a:xfrm>
        </p:grpSpPr>
        <p:sp>
          <p:nvSpPr>
            <p:cNvPr id="72719" name="AutoShape 16"/>
            <p:cNvSpPr/>
            <p:nvPr/>
          </p:nvSpPr>
          <p:spPr>
            <a:xfrm>
              <a:off x="0" y="863"/>
              <a:ext cx="1871" cy="256"/>
            </a:xfrm>
            <a:prstGeom prst="roundRect">
              <a:avLst>
                <a:gd name="adj" fmla="val 16667"/>
              </a:avLst>
            </a:prstGeom>
            <a:noFill/>
            <a:ln w="28575" cap="flat" cmpd="sng">
              <a:solidFill>
                <a:schemeClr val="accent1"/>
              </a:solidFill>
              <a:prstDash val="dash"/>
              <a:roun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46" name="Text Box 17"/>
            <p:cNvSpPr txBox="1"/>
            <p:nvPr/>
          </p:nvSpPr>
          <p:spPr>
            <a:xfrm>
              <a:off x="2716" y="0"/>
              <a:ext cx="2141" cy="465"/>
            </a:xfrm>
            <a:prstGeom prst="rect">
              <a:avLst/>
            </a:prstGeom>
            <a:noFill/>
            <a:ln w="9525">
              <a:noFill/>
            </a:ln>
          </p:spPr>
          <p:txBody>
            <a:bodyPr wrap="none" anchor="t">
              <a:spAutoFit/>
            </a:bodyPr>
            <a:lstStyle/>
            <a:p>
              <a:r>
                <a:rPr lang="en-US" altLang="zh-CN" sz="1500" dirty="0">
                  <a:latin typeface="Times New Roman" panose="02020603050405020304" pitchFamily="18" charset="0"/>
                  <a:ea typeface="MS PGothic" panose="020B0600070205080204" pitchFamily="34" charset="-128"/>
                </a:rPr>
                <a:t>returns socket ID on success</a:t>
              </a:r>
            </a:p>
            <a:p>
              <a:r>
                <a:rPr lang="en-US" altLang="zh-CN" sz="1500" dirty="0">
                  <a:latin typeface="Times New Roman" panose="02020603050405020304" pitchFamily="18" charset="0"/>
                  <a:ea typeface="MS PGothic" panose="020B0600070205080204" pitchFamily="34" charset="-128"/>
                </a:rPr>
                <a:t>return -1 on error</a:t>
              </a:r>
            </a:p>
          </p:txBody>
        </p:sp>
        <p:grpSp>
          <p:nvGrpSpPr>
            <p:cNvPr id="7" name="Group 19"/>
            <p:cNvGrpSpPr/>
            <p:nvPr/>
          </p:nvGrpSpPr>
          <p:grpSpPr>
            <a:xfrm>
              <a:off x="1696" y="127"/>
              <a:ext cx="1032" cy="688"/>
              <a:chOff x="0" y="0"/>
              <a:chExt cx="1032" cy="688"/>
            </a:xfrm>
          </p:grpSpPr>
          <p:sp>
            <p:nvSpPr>
              <p:cNvPr id="73748" name="Line 19"/>
              <p:cNvSpPr/>
              <p:nvPr/>
            </p:nvSpPr>
            <p:spPr>
              <a:xfrm flipH="1">
                <a:off x="656" y="8"/>
                <a:ext cx="376" cy="0"/>
              </a:xfrm>
              <a:prstGeom prst="line">
                <a:avLst/>
              </a:prstGeom>
              <a:ln w="28575" cap="flat" cmpd="sng">
                <a:solidFill>
                  <a:schemeClr val="accent1"/>
                </a:solidFill>
                <a:prstDash val="solid"/>
                <a:round/>
                <a:headEnd type="none" w="med" len="med"/>
                <a:tailEnd type="none" w="med" len="med"/>
              </a:ln>
            </p:spPr>
          </p:sp>
          <p:sp>
            <p:nvSpPr>
              <p:cNvPr id="73749" name="Line 20"/>
              <p:cNvSpPr/>
              <p:nvPr/>
            </p:nvSpPr>
            <p:spPr>
              <a:xfrm flipH="1">
                <a:off x="0" y="0"/>
                <a:ext cx="656" cy="688"/>
              </a:xfrm>
              <a:prstGeom prst="line">
                <a:avLst/>
              </a:prstGeom>
              <a:ln w="28575" cap="flat" cmpd="sng">
                <a:solidFill>
                  <a:schemeClr val="accent1"/>
                </a:solidFill>
                <a:prstDash val="solid"/>
                <a:round/>
                <a:headEnd type="none" w="med" len="med"/>
                <a:tailEnd type="arrow" w="med" len="med"/>
              </a:ln>
            </p:spPr>
          </p:sp>
        </p:grpSp>
      </p:grpSp>
      <p:grpSp>
        <p:nvGrpSpPr>
          <p:cNvPr id="8" name="Group 22"/>
          <p:cNvGrpSpPr/>
          <p:nvPr/>
        </p:nvGrpSpPr>
        <p:grpSpPr>
          <a:xfrm>
            <a:off x="3924302" y="2657476"/>
            <a:ext cx="3394075" cy="1715295"/>
            <a:chOff x="0" y="0"/>
            <a:chExt cx="2850" cy="1440"/>
          </a:xfrm>
        </p:grpSpPr>
        <p:sp>
          <p:nvSpPr>
            <p:cNvPr id="73751" name="Text Box 22"/>
            <p:cNvSpPr txBox="1"/>
            <p:nvPr/>
          </p:nvSpPr>
          <p:spPr>
            <a:xfrm>
              <a:off x="0" y="1169"/>
              <a:ext cx="599" cy="271"/>
            </a:xfrm>
            <a:prstGeom prst="rect">
              <a:avLst/>
            </a:prstGeom>
            <a:noFill/>
            <a:ln w="9525">
              <a:noFill/>
            </a:ln>
          </p:spPr>
          <p:txBody>
            <a:bodyPr wrap="none" anchor="t">
              <a:spAutoFit/>
            </a:bodyPr>
            <a:lstStyle/>
            <a:p>
              <a:r>
                <a:rPr lang="zh-CN" altLang="en-US" sz="1500" dirty="0">
                  <a:latin typeface="Arial" panose="020B0604020202020204" pitchFamily="34" charset="0"/>
                  <a:ea typeface="MS PGothic" panose="020B0600070205080204" pitchFamily="34" charset="-128"/>
                </a:rPr>
                <a:t>总是</a:t>
              </a:r>
              <a:r>
                <a:rPr lang="en-US" altLang="zh-CN" sz="1500" dirty="0">
                  <a:latin typeface="Times New Roman" panose="02020603050405020304" pitchFamily="18" charset="0"/>
                  <a:ea typeface="MS PGothic" panose="020B0600070205080204" pitchFamily="34" charset="-128"/>
                </a:rPr>
                <a:t> 0</a:t>
              </a:r>
            </a:p>
          </p:txBody>
        </p:sp>
        <p:sp>
          <p:nvSpPr>
            <p:cNvPr id="73752" name="Line 23"/>
            <p:cNvSpPr/>
            <p:nvPr/>
          </p:nvSpPr>
          <p:spPr>
            <a:xfrm flipV="1">
              <a:off x="2714" y="0"/>
              <a:ext cx="136" cy="0"/>
            </a:xfrm>
            <a:prstGeom prst="line">
              <a:avLst/>
            </a:prstGeom>
            <a:ln w="28575" cap="flat" cmpd="sng">
              <a:solidFill>
                <a:schemeClr val="tx1"/>
              </a:solidFill>
              <a:prstDash val="solid"/>
              <a:round/>
              <a:headEnd type="none" w="med" len="med"/>
              <a:tailEnd type="none" w="med" len="med"/>
            </a:ln>
          </p:spPr>
        </p:sp>
        <p:sp>
          <p:nvSpPr>
            <p:cNvPr id="73753" name="Line 24"/>
            <p:cNvSpPr/>
            <p:nvPr/>
          </p:nvSpPr>
          <p:spPr>
            <a:xfrm>
              <a:off x="698" y="1304"/>
              <a:ext cx="1440" cy="0"/>
            </a:xfrm>
            <a:prstGeom prst="line">
              <a:avLst/>
            </a:prstGeom>
            <a:ln w="28575" cap="flat" cmpd="sng">
              <a:solidFill>
                <a:schemeClr val="tx1"/>
              </a:solidFill>
              <a:prstDash val="solid"/>
              <a:round/>
              <a:headEnd type="none" w="med" len="med"/>
              <a:tailEnd type="none" w="med" len="med"/>
            </a:ln>
          </p:spPr>
        </p:sp>
        <p:sp>
          <p:nvSpPr>
            <p:cNvPr id="73754" name="Line 25"/>
            <p:cNvSpPr/>
            <p:nvPr/>
          </p:nvSpPr>
          <p:spPr>
            <a:xfrm flipV="1">
              <a:off x="2122" y="8"/>
              <a:ext cx="656" cy="1296"/>
            </a:xfrm>
            <a:prstGeom prst="line">
              <a:avLst/>
            </a:prstGeom>
            <a:ln w="28575" cap="flat" cmpd="sng">
              <a:solidFill>
                <a:schemeClr val="tx1"/>
              </a:solidFill>
              <a:prstDash val="solid"/>
              <a:round/>
              <a:headEnd type="none" w="med" len="med"/>
              <a:tailEnd type="arrow"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bind ()</a:t>
            </a:r>
          </a:p>
        </p:txBody>
      </p:sp>
      <p:sp>
        <p:nvSpPr>
          <p:cNvPr id="75778" name="Rectangle 3"/>
          <p:cNvSpPr>
            <a:spLocks noGrp="1"/>
          </p:cNvSpPr>
          <p:nvPr>
            <p:ph type="body" sz="quarter" idx="10"/>
          </p:nvPr>
        </p:nvSpPr>
        <p:spPr>
          <a:xfrm>
            <a:off x="95252" y="735966"/>
            <a:ext cx="5756275" cy="4052570"/>
          </a:xfrm>
        </p:spPr>
        <p:txBody>
          <a:bodyPr vert="horz" lIns="68592" tIns="34296" rIns="68592" bIns="34296" rtlCol="0">
            <a:noAutofit/>
          </a:bodyPr>
          <a:lstStyle/>
          <a:p>
            <a:pPr marL="171450" marR="0" lvl="0" indent="-2730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zh-CN"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int bind(int sockfd, struct sockaddr *my_addr, int addrlen) ; </a:t>
            </a:r>
          </a:p>
          <a:p>
            <a:pPr marL="514350" marR="0" lvl="1" indent="-2730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zh-CN" altLang="en-US"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头文件</a:t>
            </a:r>
            <a:r>
              <a:rPr kumimoji="0" lang="en-US" altLang="zh-CN"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p>
          <a:p>
            <a:pPr marL="857250" marR="0" lvl="2" indent="-228600"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#include &lt;sys/types.h&gt;</a:t>
            </a:r>
          </a:p>
          <a:p>
            <a:pPr marL="857250" marR="0" lvl="2" indent="-228600"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#include &lt;sys/socket.h&gt;</a:t>
            </a:r>
          </a:p>
          <a:p>
            <a:pPr marL="857250" marR="0" lvl="2" indent="-228600"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endParaRPr kumimoji="0" lang="en-US" altLang="x-none"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14350" marR="0" lvl="1" indent="-2730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en-US" altLang="zh-CN"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sockfd: socket</a:t>
            </a:r>
            <a:r>
              <a:rPr kumimoji="0" lang="zh-CN" altLang="en-US"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调用返回的文件描述符  </a:t>
            </a:r>
          </a:p>
          <a:p>
            <a:pPr marL="514350" marR="0" lvl="1" indent="-2730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en-US" altLang="zh-CN"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addrlen: sockaddr</a:t>
            </a:r>
            <a:r>
              <a:rPr kumimoji="0" lang="zh-CN" altLang="en-US"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地址结构的长度</a:t>
            </a:r>
          </a:p>
          <a:p>
            <a:pPr marL="514350" marR="0" lvl="1" indent="-2730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zh-CN" altLang="en-US"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返回值：</a:t>
            </a:r>
            <a:r>
              <a:rPr kumimoji="0" lang="en-US" altLang="zh-CN"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a:t>
            </a:r>
            <a:r>
              <a:rPr kumimoji="0" lang="zh-CN" altLang="en-US"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或</a:t>
            </a:r>
            <a:r>
              <a:rPr kumimoji="0" lang="en-US" altLang="zh-CN" sz="2400" b="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71</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p:nvPr>
        </p:nvSpPr>
        <p:spPr/>
        <p:txBody>
          <a:bodyPr vert="horz" lIns="91440" tIns="45720" rIns="91440" bIns="45720"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bind</a:t>
            </a:r>
          </a:p>
        </p:txBody>
      </p:sp>
      <p:sp>
        <p:nvSpPr>
          <p:cNvPr id="26" name="灯片编号占位符 25"/>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72</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7827" name="Text Box 2"/>
          <p:cNvSpPr txBox="1"/>
          <p:nvPr/>
        </p:nvSpPr>
        <p:spPr>
          <a:xfrm>
            <a:off x="838299" y="2344738"/>
            <a:ext cx="6876952" cy="338554"/>
          </a:xfrm>
          <a:prstGeom prst="rect">
            <a:avLst/>
          </a:prstGeom>
          <a:noFill/>
          <a:ln w="9525">
            <a:noFill/>
          </a:ln>
        </p:spPr>
        <p:txBody>
          <a:bodyPr wrap="square" anchor="t">
            <a:spAutoFit/>
          </a:bodyPr>
          <a:lstStyle/>
          <a:p>
            <a:r>
              <a:rPr lang="en-US" altLang="zh-CN" sz="1600" b="1" i="1" dirty="0">
                <a:latin typeface="Times New Roman" panose="02020603050405020304" pitchFamily="18" charset="0"/>
                <a:ea typeface="MS PGothic" panose="020B0600070205080204" pitchFamily="34" charset="-128"/>
              </a:rPr>
              <a:t>int</a:t>
            </a:r>
            <a:r>
              <a:rPr lang="en-US" altLang="zh-CN" sz="1600" dirty="0">
                <a:latin typeface="Times New Roman" panose="02020603050405020304" pitchFamily="18" charset="0"/>
                <a:ea typeface="MS PGothic" panose="020B0600070205080204" pitchFamily="34" charset="-128"/>
              </a:rPr>
              <a:t> status = </a:t>
            </a:r>
            <a:r>
              <a:rPr lang="en-US" altLang="zh-CN" sz="1600" b="1" i="1" dirty="0">
                <a:latin typeface="Times New Roman" panose="02020603050405020304" pitchFamily="18" charset="0"/>
                <a:ea typeface="MS PGothic" panose="020B0600070205080204" pitchFamily="34" charset="-128"/>
              </a:rPr>
              <a:t>bind</a:t>
            </a:r>
            <a:r>
              <a:rPr lang="en-US" altLang="zh-CN" sz="1600" dirty="0">
                <a:latin typeface="Times New Roman" panose="02020603050405020304" pitchFamily="18" charset="0"/>
                <a:ea typeface="MS PGothic" panose="020B0600070205080204" pitchFamily="34" charset="-128"/>
              </a:rPr>
              <a:t> (sockfd,     (</a:t>
            </a:r>
            <a:r>
              <a:rPr lang="en-US" altLang="zh-CN" sz="1600" b="1" i="1" dirty="0">
                <a:latin typeface="Times New Roman" panose="02020603050405020304" pitchFamily="18" charset="0"/>
                <a:ea typeface="MS PGothic" panose="020B0600070205080204" pitchFamily="34" charset="-128"/>
              </a:rPr>
              <a:t>struct</a:t>
            </a:r>
            <a:r>
              <a:rPr lang="en-US" altLang="zh-CN" sz="1600" dirty="0">
                <a:latin typeface="Times New Roman" panose="02020603050405020304" pitchFamily="18" charset="0"/>
                <a:ea typeface="MS PGothic" panose="020B0600070205080204" pitchFamily="34" charset="-128"/>
              </a:rPr>
              <a:t> sockaddr *) &amp;my_addr,   </a:t>
            </a:r>
            <a:r>
              <a:rPr lang="en-US" altLang="zh-CN" sz="1600" b="1" i="1" dirty="0">
                <a:latin typeface="Times New Roman" panose="02020603050405020304" pitchFamily="18" charset="0"/>
                <a:ea typeface="MS PGothic" panose="020B0600070205080204" pitchFamily="34" charset="-128"/>
              </a:rPr>
              <a:t>sizeof</a:t>
            </a:r>
            <a:r>
              <a:rPr lang="en-US" altLang="zh-CN" sz="1600" dirty="0">
                <a:latin typeface="Times New Roman" panose="02020603050405020304" pitchFamily="18" charset="0"/>
                <a:ea typeface="MS PGothic" panose="020B0600070205080204" pitchFamily="34" charset="-128"/>
              </a:rPr>
              <a:t>(my_addr));</a:t>
            </a:r>
          </a:p>
        </p:txBody>
      </p:sp>
      <p:grpSp>
        <p:nvGrpSpPr>
          <p:cNvPr id="2" name="Group 4"/>
          <p:cNvGrpSpPr/>
          <p:nvPr/>
        </p:nvGrpSpPr>
        <p:grpSpPr>
          <a:xfrm>
            <a:off x="1935445" y="2664044"/>
            <a:ext cx="3727450" cy="1013622"/>
            <a:chOff x="0" y="0"/>
            <a:chExt cx="3786" cy="851"/>
          </a:xfrm>
        </p:grpSpPr>
        <p:sp>
          <p:nvSpPr>
            <p:cNvPr id="77829" name="Text Box 4"/>
            <p:cNvSpPr txBox="1"/>
            <p:nvPr/>
          </p:nvSpPr>
          <p:spPr>
            <a:xfrm>
              <a:off x="0" y="192"/>
              <a:ext cx="2351" cy="659"/>
            </a:xfrm>
            <a:prstGeom prst="rect">
              <a:avLst/>
            </a:prstGeom>
            <a:noFill/>
            <a:ln w="9525">
              <a:noFill/>
            </a:ln>
          </p:spPr>
          <p:txBody>
            <a:bodyPr anchor="t">
              <a:spAutoFit/>
            </a:bodyPr>
            <a:lstStyle/>
            <a:p>
              <a:r>
                <a:rPr lang="en-US" altLang="zh-CN" sz="1500" b="1" i="1" dirty="0">
                  <a:latin typeface="Times New Roman" panose="02020603050405020304" pitchFamily="18" charset="0"/>
                  <a:ea typeface="MS PGothic" panose="020B0600070205080204" pitchFamily="34" charset="-128"/>
                </a:rPr>
                <a:t>sockaddr_in</a:t>
              </a:r>
              <a:r>
                <a:rPr lang="en-US" altLang="zh-CN" sz="1500" dirty="0">
                  <a:solidFill>
                    <a:schemeClr val="tx2"/>
                  </a:solidFill>
                  <a:latin typeface="Times New Roman" panose="02020603050405020304" pitchFamily="18" charset="0"/>
                  <a:ea typeface="MS PGothic" panose="020B0600070205080204" pitchFamily="34" charset="-128"/>
                </a:rPr>
                <a:t> </a:t>
              </a:r>
              <a:r>
                <a:rPr lang="zh-CN" altLang="en-US" sz="1500" dirty="0">
                  <a:latin typeface="Arial" panose="020B0604020202020204" pitchFamily="34" charset="0"/>
                  <a:ea typeface="宋体" panose="02010600030101010101" pitchFamily="2" charset="-122"/>
                </a:rPr>
                <a:t>结构，</a:t>
              </a:r>
            </a:p>
            <a:p>
              <a:r>
                <a:rPr lang="zh-CN" altLang="en-US" sz="1500" dirty="0">
                  <a:latin typeface="Arial" panose="020B0604020202020204" pitchFamily="34" charset="0"/>
                  <a:ea typeface="宋体" panose="02010600030101010101" pitchFamily="2" charset="-122"/>
                </a:rPr>
                <a:t>描述本机的端口和</a:t>
              </a:r>
              <a:r>
                <a:rPr lang="en-US" altLang="zh-CN" sz="1500" dirty="0">
                  <a:latin typeface="Times New Roman" panose="02020603050405020304" pitchFamily="18" charset="0"/>
                  <a:ea typeface="宋体" panose="02010600030101010101" pitchFamily="2" charset="-122"/>
                </a:rPr>
                <a:t> IP </a:t>
              </a:r>
              <a:r>
                <a:rPr lang="zh-CN" altLang="en-US" sz="1500" dirty="0">
                  <a:latin typeface="Arial" panose="020B0604020202020204" pitchFamily="34" charset="0"/>
                  <a:ea typeface="宋体" panose="02010600030101010101" pitchFamily="2" charset="-122"/>
                </a:rPr>
                <a:t>地址</a:t>
              </a:r>
              <a:endParaRPr lang="en-US" altLang="zh-CN" sz="1500" dirty="0">
                <a:latin typeface="Times New Roman" panose="02020603050405020304" pitchFamily="18" charset="0"/>
                <a:ea typeface="宋体" panose="02010600030101010101" pitchFamily="2" charset="-122"/>
              </a:endParaRPr>
            </a:p>
          </p:txBody>
        </p:sp>
        <p:grpSp>
          <p:nvGrpSpPr>
            <p:cNvPr id="3" name="Group 6"/>
            <p:cNvGrpSpPr/>
            <p:nvPr/>
          </p:nvGrpSpPr>
          <p:grpSpPr>
            <a:xfrm>
              <a:off x="1786" y="0"/>
              <a:ext cx="2000" cy="344"/>
              <a:chOff x="0" y="0"/>
              <a:chExt cx="2000" cy="344"/>
            </a:xfrm>
          </p:grpSpPr>
          <p:sp>
            <p:nvSpPr>
              <p:cNvPr id="77831" name="Line 6"/>
              <p:cNvSpPr/>
              <p:nvPr/>
            </p:nvSpPr>
            <p:spPr>
              <a:xfrm>
                <a:off x="136" y="0"/>
                <a:ext cx="1864" cy="0"/>
              </a:xfrm>
              <a:prstGeom prst="line">
                <a:avLst/>
              </a:prstGeom>
              <a:ln w="28575" cap="flat" cmpd="sng">
                <a:solidFill>
                  <a:schemeClr val="tx2"/>
                </a:solidFill>
                <a:prstDash val="solid"/>
                <a:round/>
                <a:headEnd type="none" w="med" len="med"/>
                <a:tailEnd type="none" w="med" len="med"/>
              </a:ln>
            </p:spPr>
          </p:sp>
          <p:sp>
            <p:nvSpPr>
              <p:cNvPr id="77832" name="Line 7"/>
              <p:cNvSpPr/>
              <p:nvPr/>
            </p:nvSpPr>
            <p:spPr>
              <a:xfrm>
                <a:off x="0" y="344"/>
                <a:ext cx="1040" cy="0"/>
              </a:xfrm>
              <a:prstGeom prst="line">
                <a:avLst/>
              </a:prstGeom>
              <a:ln w="28575" cap="flat" cmpd="sng">
                <a:solidFill>
                  <a:schemeClr val="tx2"/>
                </a:solidFill>
                <a:prstDash val="solid"/>
                <a:round/>
                <a:headEnd type="none" w="med" len="med"/>
                <a:tailEnd type="none" w="med" len="med"/>
              </a:ln>
            </p:spPr>
          </p:sp>
          <p:sp>
            <p:nvSpPr>
              <p:cNvPr id="77833" name="Line 8"/>
              <p:cNvSpPr/>
              <p:nvPr/>
            </p:nvSpPr>
            <p:spPr>
              <a:xfrm flipV="1">
                <a:off x="1040" y="16"/>
                <a:ext cx="240" cy="328"/>
              </a:xfrm>
              <a:prstGeom prst="line">
                <a:avLst/>
              </a:prstGeom>
              <a:ln w="28575" cap="flat" cmpd="sng">
                <a:solidFill>
                  <a:schemeClr val="tx2"/>
                </a:solidFill>
                <a:prstDash val="solid"/>
                <a:round/>
                <a:headEnd type="none" w="med" len="med"/>
                <a:tailEnd type="arrow" w="med" len="med"/>
              </a:ln>
            </p:spPr>
          </p:sp>
        </p:grpSp>
      </p:grpSp>
      <p:grpSp>
        <p:nvGrpSpPr>
          <p:cNvPr id="4" name="Group 10"/>
          <p:cNvGrpSpPr/>
          <p:nvPr/>
        </p:nvGrpSpPr>
        <p:grpSpPr>
          <a:xfrm>
            <a:off x="1990844" y="2683102"/>
            <a:ext cx="5319712" cy="1831978"/>
            <a:chOff x="0" y="0"/>
            <a:chExt cx="3930" cy="1538"/>
          </a:xfrm>
        </p:grpSpPr>
        <p:sp>
          <p:nvSpPr>
            <p:cNvPr id="77835" name="Text Box 10"/>
            <p:cNvSpPr txBox="1"/>
            <p:nvPr/>
          </p:nvSpPr>
          <p:spPr>
            <a:xfrm>
              <a:off x="0" y="1073"/>
              <a:ext cx="1256" cy="465"/>
            </a:xfrm>
            <a:prstGeom prst="rect">
              <a:avLst/>
            </a:prstGeom>
            <a:noFill/>
            <a:ln w="9525">
              <a:noFill/>
            </a:ln>
          </p:spPr>
          <p:txBody>
            <a:bodyPr anchor="t">
              <a:spAutoFit/>
            </a:bodyPr>
            <a:lstStyle/>
            <a:p>
              <a:r>
                <a:rPr lang="en-US" altLang="zh-CN" sz="1500" b="1" i="1" dirty="0">
                  <a:latin typeface="Times New Roman" panose="02020603050405020304" pitchFamily="18" charset="0"/>
                  <a:ea typeface="MS PGothic" panose="020B0600070205080204" pitchFamily="34" charset="-128"/>
                </a:rPr>
                <a:t>sockaddr_in</a:t>
              </a:r>
              <a:r>
                <a:rPr lang="en-US" altLang="zh-CN" sz="1500" dirty="0">
                  <a:latin typeface="Times New Roman" panose="02020603050405020304" pitchFamily="18" charset="0"/>
                  <a:ea typeface="MS PGothic" panose="020B0600070205080204" pitchFamily="34" charset="-128"/>
                </a:rPr>
                <a:t> </a:t>
              </a:r>
              <a:r>
                <a:rPr lang="zh-CN" altLang="en-US" sz="1500" dirty="0">
                  <a:latin typeface="Arial" panose="020B0604020202020204" pitchFamily="34" charset="0"/>
                  <a:ea typeface="宋体" panose="02010600030101010101" pitchFamily="2" charset="-122"/>
                </a:rPr>
                <a:t>结构的长度</a:t>
              </a:r>
              <a:endParaRPr lang="en-US" altLang="zh-CN" sz="1500" dirty="0">
                <a:latin typeface="Times New Roman" panose="02020603050405020304" pitchFamily="18" charset="0"/>
                <a:ea typeface="宋体" panose="02010600030101010101" pitchFamily="2" charset="-122"/>
              </a:endParaRPr>
            </a:p>
          </p:txBody>
        </p:sp>
        <p:grpSp>
          <p:nvGrpSpPr>
            <p:cNvPr id="5" name="Group 12"/>
            <p:cNvGrpSpPr/>
            <p:nvPr/>
          </p:nvGrpSpPr>
          <p:grpSpPr>
            <a:xfrm>
              <a:off x="1370" y="0"/>
              <a:ext cx="2560" cy="1208"/>
              <a:chOff x="0" y="0"/>
              <a:chExt cx="2560" cy="1208"/>
            </a:xfrm>
          </p:grpSpPr>
          <p:sp>
            <p:nvSpPr>
              <p:cNvPr id="77837" name="Line 12"/>
              <p:cNvSpPr/>
              <p:nvPr/>
            </p:nvSpPr>
            <p:spPr>
              <a:xfrm>
                <a:off x="1488" y="0"/>
                <a:ext cx="1072" cy="0"/>
              </a:xfrm>
              <a:prstGeom prst="line">
                <a:avLst/>
              </a:prstGeom>
              <a:ln w="28575" cap="flat" cmpd="sng">
                <a:solidFill>
                  <a:srgbClr val="CC0066"/>
                </a:solidFill>
                <a:prstDash val="solid"/>
                <a:round/>
                <a:headEnd type="none" w="med" len="med"/>
                <a:tailEnd type="none" w="med" len="med"/>
              </a:ln>
            </p:spPr>
          </p:sp>
          <p:sp>
            <p:nvSpPr>
              <p:cNvPr id="77838" name="Line 13"/>
              <p:cNvSpPr/>
              <p:nvPr/>
            </p:nvSpPr>
            <p:spPr>
              <a:xfrm>
                <a:off x="0" y="1208"/>
                <a:ext cx="1408" cy="0"/>
              </a:xfrm>
              <a:prstGeom prst="line">
                <a:avLst/>
              </a:prstGeom>
              <a:ln w="28575" cap="flat" cmpd="sng">
                <a:solidFill>
                  <a:srgbClr val="CC0066"/>
                </a:solidFill>
                <a:prstDash val="solid"/>
                <a:round/>
                <a:headEnd type="none" w="med" len="med"/>
                <a:tailEnd type="none" w="med" len="med"/>
              </a:ln>
            </p:spPr>
          </p:sp>
          <p:sp>
            <p:nvSpPr>
              <p:cNvPr id="77839" name="Line 14"/>
              <p:cNvSpPr/>
              <p:nvPr/>
            </p:nvSpPr>
            <p:spPr>
              <a:xfrm flipV="1">
                <a:off x="1392" y="8"/>
                <a:ext cx="712" cy="1200"/>
              </a:xfrm>
              <a:prstGeom prst="line">
                <a:avLst/>
              </a:prstGeom>
              <a:ln w="28575" cap="flat" cmpd="sng">
                <a:solidFill>
                  <a:srgbClr val="CC0066"/>
                </a:solidFill>
                <a:prstDash val="solid"/>
                <a:round/>
                <a:headEnd type="none" w="med" len="med"/>
                <a:tailEnd type="arrow" w="med" len="med"/>
              </a:ln>
            </p:spPr>
          </p:sp>
        </p:grpSp>
      </p:grpSp>
      <p:grpSp>
        <p:nvGrpSpPr>
          <p:cNvPr id="6" name="Group 16"/>
          <p:cNvGrpSpPr/>
          <p:nvPr/>
        </p:nvGrpSpPr>
        <p:grpSpPr>
          <a:xfrm>
            <a:off x="838301" y="1316039"/>
            <a:ext cx="4813049" cy="1341437"/>
            <a:chOff x="0" y="0"/>
            <a:chExt cx="3499" cy="1127"/>
          </a:xfrm>
        </p:grpSpPr>
        <p:sp>
          <p:nvSpPr>
            <p:cNvPr id="76815" name="AutoShape 16"/>
            <p:cNvSpPr/>
            <p:nvPr/>
          </p:nvSpPr>
          <p:spPr>
            <a:xfrm>
              <a:off x="0" y="871"/>
              <a:ext cx="648" cy="256"/>
            </a:xfrm>
            <a:prstGeom prst="roundRect">
              <a:avLst>
                <a:gd name="adj" fmla="val 16667"/>
              </a:avLst>
            </a:prstGeom>
            <a:noFill/>
            <a:ln w="28575" cap="flat" cmpd="sng">
              <a:solidFill>
                <a:schemeClr val="accent1"/>
              </a:solidFill>
              <a:prstDash val="dash"/>
              <a:roun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7842" name="Text Box 17"/>
            <p:cNvSpPr txBox="1"/>
            <p:nvPr/>
          </p:nvSpPr>
          <p:spPr>
            <a:xfrm>
              <a:off x="2062" y="0"/>
              <a:ext cx="1437" cy="272"/>
            </a:xfrm>
            <a:prstGeom prst="rect">
              <a:avLst/>
            </a:prstGeom>
            <a:noFill/>
            <a:ln w="9525">
              <a:noFill/>
            </a:ln>
          </p:spPr>
          <p:txBody>
            <a:bodyPr wrap="none" anchor="t">
              <a:spAutoFit/>
            </a:bodyPr>
            <a:lstStyle/>
            <a:p>
              <a:r>
                <a:rPr lang="en-US" altLang="zh-CN" sz="1500" dirty="0">
                  <a:solidFill>
                    <a:srgbClr val="92D050"/>
                  </a:solidFill>
                  <a:latin typeface="Times New Roman" panose="02020603050405020304" pitchFamily="18" charset="0"/>
                  <a:ea typeface="MS PGothic" panose="020B0600070205080204" pitchFamily="34" charset="-128"/>
                </a:rPr>
                <a:t>return code (-1 if error)</a:t>
              </a:r>
            </a:p>
          </p:txBody>
        </p:sp>
        <p:sp>
          <p:nvSpPr>
            <p:cNvPr id="77843" name="Line 18"/>
            <p:cNvSpPr/>
            <p:nvPr/>
          </p:nvSpPr>
          <p:spPr>
            <a:xfrm flipH="1">
              <a:off x="1704" y="135"/>
              <a:ext cx="376" cy="0"/>
            </a:xfrm>
            <a:prstGeom prst="line">
              <a:avLst/>
            </a:prstGeom>
            <a:ln w="28575" cap="flat" cmpd="sng">
              <a:solidFill>
                <a:schemeClr val="accent1"/>
              </a:solidFill>
              <a:prstDash val="solid"/>
              <a:round/>
              <a:headEnd type="none" w="med" len="med"/>
              <a:tailEnd type="none" w="med" len="med"/>
            </a:ln>
          </p:spPr>
        </p:sp>
        <p:sp>
          <p:nvSpPr>
            <p:cNvPr id="77844" name="Line 19"/>
            <p:cNvSpPr/>
            <p:nvPr/>
          </p:nvSpPr>
          <p:spPr>
            <a:xfrm flipH="1">
              <a:off x="664" y="127"/>
              <a:ext cx="1040" cy="728"/>
            </a:xfrm>
            <a:prstGeom prst="line">
              <a:avLst/>
            </a:prstGeom>
            <a:ln w="28575" cap="flat" cmpd="sng">
              <a:solidFill>
                <a:schemeClr val="accent1"/>
              </a:solidFill>
              <a:prstDash val="solid"/>
              <a:round/>
              <a:headEnd type="none" w="med" len="med"/>
              <a:tailEnd type="arrow" w="med" len="med"/>
            </a:ln>
          </p:spPr>
        </p:sp>
      </p:grpSp>
      <p:grpSp>
        <p:nvGrpSpPr>
          <p:cNvPr id="7" name="Group 21"/>
          <p:cNvGrpSpPr/>
          <p:nvPr/>
        </p:nvGrpSpPr>
        <p:grpSpPr>
          <a:xfrm>
            <a:off x="2751300" y="1775335"/>
            <a:ext cx="3494884" cy="598487"/>
            <a:chOff x="0" y="0"/>
            <a:chExt cx="2935" cy="503"/>
          </a:xfrm>
        </p:grpSpPr>
        <p:sp>
          <p:nvSpPr>
            <p:cNvPr id="77846" name="Text Box 21"/>
            <p:cNvSpPr txBox="1"/>
            <p:nvPr/>
          </p:nvSpPr>
          <p:spPr>
            <a:xfrm>
              <a:off x="862" y="0"/>
              <a:ext cx="2073" cy="272"/>
            </a:xfrm>
            <a:prstGeom prst="rect">
              <a:avLst/>
            </a:prstGeom>
            <a:noFill/>
            <a:ln w="9525">
              <a:noFill/>
            </a:ln>
          </p:spPr>
          <p:txBody>
            <a:bodyPr wrap="none" anchor="t">
              <a:spAutoFit/>
            </a:bodyPr>
            <a:lstStyle/>
            <a:p>
              <a:r>
                <a:rPr lang="en-US" altLang="zh-CN" sz="1500" dirty="0">
                  <a:solidFill>
                    <a:srgbClr val="FFFF00"/>
                  </a:solidFill>
                  <a:latin typeface="Times New Roman" panose="02020603050405020304" pitchFamily="18" charset="0"/>
                  <a:ea typeface="MS PGothic" panose="020B0600070205080204" pitchFamily="34" charset="-128"/>
                </a:rPr>
                <a:t>sockfd is returned by </a:t>
              </a:r>
              <a:r>
                <a:rPr lang="en-US" altLang="zh-CN" sz="1500" b="1" i="1" dirty="0">
                  <a:solidFill>
                    <a:srgbClr val="FFFF00"/>
                  </a:solidFill>
                  <a:latin typeface="Times New Roman" panose="02020603050405020304" pitchFamily="18" charset="0"/>
                  <a:ea typeface="MS PGothic" panose="020B0600070205080204" pitchFamily="34" charset="-128"/>
                </a:rPr>
                <a:t>socket()</a:t>
              </a:r>
            </a:p>
          </p:txBody>
        </p:sp>
        <p:grpSp>
          <p:nvGrpSpPr>
            <p:cNvPr id="8" name="Group 23"/>
            <p:cNvGrpSpPr/>
            <p:nvPr/>
          </p:nvGrpSpPr>
          <p:grpSpPr>
            <a:xfrm>
              <a:off x="0" y="119"/>
              <a:ext cx="880" cy="384"/>
              <a:chOff x="0" y="0"/>
              <a:chExt cx="880" cy="384"/>
            </a:xfrm>
          </p:grpSpPr>
          <p:sp>
            <p:nvSpPr>
              <p:cNvPr id="77848" name="Line 23"/>
              <p:cNvSpPr/>
              <p:nvPr/>
            </p:nvSpPr>
            <p:spPr>
              <a:xfrm>
                <a:off x="464" y="8"/>
                <a:ext cx="416" cy="0"/>
              </a:xfrm>
              <a:prstGeom prst="line">
                <a:avLst/>
              </a:prstGeom>
              <a:ln w="28575" cap="flat" cmpd="sng">
                <a:solidFill>
                  <a:srgbClr val="FF0000"/>
                </a:solidFill>
                <a:prstDash val="solid"/>
                <a:round/>
                <a:headEnd type="none" w="med" len="med"/>
                <a:tailEnd type="none" w="med" len="med"/>
              </a:ln>
            </p:spPr>
          </p:sp>
          <p:sp>
            <p:nvSpPr>
              <p:cNvPr id="77849" name="Line 24"/>
              <p:cNvSpPr/>
              <p:nvPr/>
            </p:nvSpPr>
            <p:spPr>
              <a:xfrm flipH="1">
                <a:off x="0" y="0"/>
                <a:ext cx="456" cy="384"/>
              </a:xfrm>
              <a:prstGeom prst="line">
                <a:avLst/>
              </a:prstGeom>
              <a:ln w="28575" cap="flat" cmpd="sng">
                <a:solidFill>
                  <a:srgbClr val="FF0000"/>
                </a:solidFill>
                <a:prstDash val="solid"/>
                <a:round/>
                <a:headEnd type="none" w="med" len="med"/>
                <a:tailEnd type="arrow" w="med" len="med"/>
              </a:ln>
            </p:spPr>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bind</a:t>
            </a:r>
            <a:r>
              <a:rPr kumimoji="0" lang="en-US" altLang="zh-CN" sz="3300" b="0" i="0" u="none" strike="noStrike" kern="1200" cap="none" spc="0" normalizeH="0" baseline="0" noProof="0" dirty="0">
                <a:ln>
                  <a:noFill/>
                </a:ln>
                <a:solidFill>
                  <a:srgbClr val="C0000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rPr>
              <a:t> </a:t>
            </a:r>
          </a:p>
        </p:txBody>
      </p:sp>
      <p:sp>
        <p:nvSpPr>
          <p:cNvPr id="78850" name="Rectangle 3"/>
          <p:cNvSpPr>
            <a:spLocks noGrp="1"/>
          </p:cNvSpPr>
          <p:nvPr>
            <p:ph type="body" sz="quarter" idx="10"/>
          </p:nvPr>
        </p:nvSpPr>
        <p:spPr>
          <a:xfrm>
            <a:off x="-228600" y="757556"/>
            <a:ext cx="6816090" cy="3921760"/>
          </a:xfrm>
          <a:noFill/>
          <a:ln>
            <a:noFill/>
          </a:ln>
        </p:spPr>
        <p:txBody>
          <a:bodyPr vert="horz" wrap="square" lIns="68592" tIns="34296" rIns="68592" bIns="34296" anchor="t">
            <a:noAutofit/>
          </a:bodyPr>
          <a:lstStyle/>
          <a:p>
            <a:pPr marL="273050" indent="-273050">
              <a:spcBef>
                <a:spcPts val="600"/>
              </a:spcBef>
              <a:spcAft>
                <a:spcPts val="600"/>
              </a:spcAft>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     int bind (int sockfd, struct sockaddr* addr, int addrLen);</a:t>
            </a:r>
          </a:p>
          <a:p>
            <a:pPr marL="548005" lvl="1" indent="-271780">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sockfd </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由</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socket() </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调用返回</a:t>
            </a:r>
          </a:p>
          <a:p>
            <a:pPr marL="548005" lvl="1" indent="-271780">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a:t>
            </a:r>
          </a:p>
          <a:p>
            <a:pPr marL="548005" lvl="1" indent="-271780">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addr </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是指向 </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sockaddr_in </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结构的指针，包含本机</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IP </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地址和端口号</a:t>
            </a:r>
          </a:p>
          <a:p>
            <a:pPr marL="822325" lvl="2" indent="-228600">
              <a:spcBef>
                <a:spcPts val="500"/>
              </a:spcBef>
              <a:buFont typeface="Wingdings 3" panose="05040102010807070707" pitchFamily="18" charset="2"/>
              <a:buNone/>
            </a:pPr>
            <a:r>
              <a:rPr lang="en-US" altLang="zh-CN" sz="20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struct sockaddr_in</a:t>
            </a:r>
          </a:p>
          <a:p>
            <a:pPr marL="1097280" lvl="3" indent="-228600">
              <a:spcBef>
                <a:spcPts val="400"/>
              </a:spcBef>
              <a:buFont typeface="Wingdings" panose="05000000000000000000" pitchFamily="2" charset="2"/>
              <a:buNone/>
            </a:pPr>
            <a:r>
              <a:rPr lang="en-US" altLang="zh-CN" sz="20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u_short sin_family // protocol family</a:t>
            </a:r>
          </a:p>
          <a:p>
            <a:pPr marL="1097280" lvl="3" indent="-228600">
              <a:spcBef>
                <a:spcPts val="400"/>
              </a:spcBef>
              <a:buFont typeface="Wingdings" panose="05000000000000000000" pitchFamily="2" charset="2"/>
              <a:buNone/>
            </a:pPr>
            <a:r>
              <a:rPr lang="en-US" altLang="zh-CN" sz="20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u_short sin_port     // port number</a:t>
            </a:r>
          </a:p>
          <a:p>
            <a:pPr marL="1097280" lvl="3" indent="-228600">
              <a:spcBef>
                <a:spcPts val="400"/>
              </a:spcBef>
              <a:buFont typeface="Wingdings" panose="05000000000000000000" pitchFamily="2" charset="2"/>
              <a:buNone/>
            </a:pPr>
            <a:r>
              <a:rPr lang="en-US" altLang="zh-CN" sz="2000" dirty="0">
                <a:solidFill>
                  <a:srgbClr val="FFFF00"/>
                </a:solidFill>
                <a:latin typeface="微软雅黑" panose="020B0503020204020204" pitchFamily="34" charset="-122"/>
                <a:ea typeface="微软雅黑" panose="020B0503020204020204" pitchFamily="34" charset="-122"/>
                <a:sym typeface="宋体" panose="02010600030101010101" pitchFamily="2" charset="-122"/>
              </a:rPr>
              <a:t>struct in_addr  sin_addr  //IP address (32-bits)</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1097280" lvl="3" indent="-228600">
              <a:spcBef>
                <a:spcPts val="400"/>
              </a:spcBef>
              <a:buFont typeface="Wingdings" panose="05000000000000000000" pitchFamily="2" charset="2"/>
              <a:buNone/>
            </a:pP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548005" lvl="1" indent="-271780">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addrLen : sizeof (struct sockaddr_in)</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73</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vert="horz" lIns="67877" tIns="33343" rIns="67877" bIns="33343"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 </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地址相关的数据结构</a:t>
            </a:r>
          </a:p>
        </p:txBody>
      </p:sp>
      <p:sp>
        <p:nvSpPr>
          <p:cNvPr id="63490" name="Rectangle 3"/>
          <p:cNvSpPr>
            <a:spLocks noGrp="1" noChangeArrowheads="1"/>
          </p:cNvSpPr>
          <p:nvPr>
            <p:ph type="body" sz="quarter" idx="10"/>
          </p:nvPr>
        </p:nvSpPr>
        <p:spPr>
          <a:xfrm>
            <a:off x="28575" y="843281"/>
            <a:ext cx="8013700" cy="4093845"/>
          </a:xfrm>
        </p:spPr>
        <p:txBody>
          <a:bodyPr vert="horz" lIns="67877" tIns="33343" rIns="67877" bIns="33343" rtlCol="0">
            <a:normAutofit fontScale="90000" lnSpcReduction="20000"/>
          </a:bodyPr>
          <a:lstStyle/>
          <a:p>
            <a:pPr marL="273050" marR="0" lvl="0" indent="-273050" algn="l" defTabSz="685800" rtl="0" eaLnBrk="1" fontAlgn="auto" latinLnBrk="0" hangingPunct="1">
              <a:lnSpc>
                <a:spcPct val="80000"/>
              </a:lnSpc>
              <a:spcBef>
                <a:spcPts val="600"/>
              </a:spcBef>
              <a:spcAft>
                <a:spcPts val="600"/>
              </a:spcAft>
              <a:buClrTx/>
              <a:buSzTx/>
              <a:buFont typeface="Wingdings" panose="05000000000000000000" pitchFamily="2" charset="2"/>
              <a:buChar char=""/>
              <a:defRPr/>
            </a:pPr>
            <a:r>
              <a:rPr kumimoji="0" lang="zh-CN" altLang="en-US"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通用地址结构</a:t>
            </a:r>
          </a:p>
          <a:p>
            <a:pPr marL="548005" marR="0" lvl="1" indent="-271780" algn="l" defTabSz="685800" rtl="0" eaLnBrk="1" fontAlgn="auto" latinLnBrk="0" hangingPunct="1">
              <a:lnSpc>
                <a:spcPct val="80000"/>
              </a:lnSpc>
              <a:spcBef>
                <a:spcPts val="500"/>
              </a:spcBef>
              <a:spcAft>
                <a:spcPts val="0"/>
              </a:spcAft>
              <a:buClrTx/>
              <a:buSzTx/>
              <a:buFont typeface="Wingdings 3" panose="05040102010807070707" pitchFamily="18" charset="2"/>
              <a:buNone/>
              <a:defRPr/>
            </a:pPr>
            <a:r>
              <a:rPr kumimoji="0" lang="zh-CN" altLang="en-US"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a:t>
            </a:r>
            <a:r>
              <a:rPr kumimoji="0" lang="en-US" altLang="zh-CN"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struct sockaddr</a:t>
            </a:r>
          </a:p>
          <a:p>
            <a:pPr marL="548005" marR="0" lvl="1" indent="-271780" algn="l" defTabSz="685800" rtl="0" eaLnBrk="1" fontAlgn="auto" latinLnBrk="0" hangingPunct="1">
              <a:lnSpc>
                <a:spcPct val="80000"/>
              </a:lnSpc>
              <a:spcBef>
                <a:spcPts val="500"/>
              </a:spcBef>
              <a:spcAft>
                <a:spcPts val="0"/>
              </a:spcAft>
              <a:buClrTx/>
              <a:buSzTx/>
              <a:buFont typeface="Wingdings 3" panose="05040102010807070707" pitchFamily="18" charset="2"/>
              <a:buNone/>
              <a:defRPr/>
            </a:pPr>
            <a:r>
              <a:rPr kumimoji="0" lang="en-US" altLang="zh-CN"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    </a:t>
            </a:r>
          </a:p>
          <a:p>
            <a:pPr marL="548005" marR="0" lvl="1" indent="-271780" algn="l" defTabSz="685800" rtl="0" eaLnBrk="1" fontAlgn="auto" latinLnBrk="0" hangingPunct="1">
              <a:lnSpc>
                <a:spcPct val="80000"/>
              </a:lnSpc>
              <a:spcBef>
                <a:spcPts val="500"/>
              </a:spcBef>
              <a:spcAft>
                <a:spcPts val="0"/>
              </a:spcAft>
              <a:buClrTx/>
              <a:buSzTx/>
              <a:buFont typeface="Wingdings 3" panose="05040102010807070707" pitchFamily="18" charset="2"/>
              <a:buNone/>
              <a:defRPr/>
            </a:pPr>
            <a:r>
              <a:rPr kumimoji="0" lang="en-US" altLang="zh-CN"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u_short  sa_family;    // 地址族, AF_xxx</a:t>
            </a:r>
          </a:p>
          <a:p>
            <a:pPr marL="548005" marR="0" lvl="1" indent="-271780" algn="l" defTabSz="685800" rtl="0" eaLnBrk="1" fontAlgn="auto" latinLnBrk="0" hangingPunct="1">
              <a:lnSpc>
                <a:spcPct val="80000"/>
              </a:lnSpc>
              <a:spcBef>
                <a:spcPts val="500"/>
              </a:spcBef>
              <a:spcAft>
                <a:spcPts val="0"/>
              </a:spcAft>
              <a:buClrTx/>
              <a:buSzTx/>
              <a:buFont typeface="Wingdings 3" panose="05040102010807070707" pitchFamily="18" charset="2"/>
              <a:buNone/>
              <a:defRPr/>
            </a:pPr>
            <a:r>
              <a:rPr kumimoji="0" lang="en-US" altLang="zh-CN"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char  sa_data[14];     // 14</a:t>
            </a:r>
            <a:r>
              <a:rPr kumimoji="0" lang="zh-CN" altLang="en-US"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字节协议地址</a:t>
            </a:r>
            <a:endParaRPr kumimoji="0" lang="en-US" altLang="zh-CN"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548005" marR="0" lvl="1" indent="-271780" algn="l" defTabSz="685800" rtl="0" eaLnBrk="1" fontAlgn="auto" latinLnBrk="0" hangingPunct="1">
              <a:lnSpc>
                <a:spcPct val="80000"/>
              </a:lnSpc>
              <a:spcBef>
                <a:spcPts val="500"/>
              </a:spcBef>
              <a:spcAft>
                <a:spcPts val="0"/>
              </a:spcAft>
              <a:buClrTx/>
              <a:buSzTx/>
              <a:buFont typeface="Wingdings 3" panose="05040102010807070707" pitchFamily="18" charset="2"/>
              <a:buNone/>
              <a:defRPr/>
            </a:pPr>
            <a:r>
              <a:rPr kumimoji="0" lang="zh-CN" altLang="en-US"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a:t>
            </a:r>
            <a:r>
              <a:rPr kumimoji="0" lang="en-US" altLang="zh-CN"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p>
          <a:p>
            <a:pPr marL="273050" marR="0" lvl="0" indent="-273050" algn="l" defTabSz="685800" rtl="0" eaLnBrk="1" fontAlgn="auto" latinLnBrk="0" hangingPunct="1">
              <a:lnSpc>
                <a:spcPct val="80000"/>
              </a:lnSpc>
              <a:spcBef>
                <a:spcPts val="600"/>
              </a:spcBef>
              <a:spcAft>
                <a:spcPts val="600"/>
              </a:spcAft>
              <a:buClrTx/>
              <a:buSzTx/>
              <a:buFont typeface="Wingdings" panose="05000000000000000000" pitchFamily="2" charset="2"/>
              <a:buChar char=""/>
              <a:defRPr/>
            </a:pPr>
            <a:r>
              <a:rPr kumimoji="0" lang="en-US" altLang="zh-CN" sz="200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Internet</a:t>
            </a:r>
            <a:r>
              <a:rPr kumimoji="0" lang="zh-CN" altLang="en-US"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协议地址</a:t>
            </a:r>
            <a:r>
              <a:rPr kumimoji="0" lang="zh-CN" altLang="en-US" sz="200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结构</a:t>
            </a:r>
            <a:endParaRPr kumimoji="0" lang="en-US" altLang="zh-CN" sz="200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548005" lvl="1" indent="-271780">
              <a:lnSpc>
                <a:spcPct val="80000"/>
              </a:lnSpc>
              <a:spcBef>
                <a:spcPts val="500"/>
              </a:spcBef>
              <a:buNone/>
              <a:defRPr/>
            </a:pP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struct sockaddr_in   {           </a:t>
            </a:r>
          </a:p>
          <a:p>
            <a:pPr marL="548005" lvl="1" indent="-271780">
              <a:lnSpc>
                <a:spcPct val="80000"/>
              </a:lnSpc>
              <a:spcBef>
                <a:spcPts val="500"/>
              </a:spcBef>
              <a:buNone/>
              <a:defRPr/>
            </a:pP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u_short sin_family;      // 地址族, AF_INET</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2 bytes</a:t>
            </a:r>
          </a:p>
          <a:p>
            <a:pPr marL="548005" lvl="1" indent="-271780">
              <a:lnSpc>
                <a:spcPct val="80000"/>
              </a:lnSpc>
              <a:spcBef>
                <a:spcPts val="500"/>
              </a:spcBef>
              <a:buNone/>
              <a:defRPr/>
            </a:pP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u_short sin_port;      // 端口</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2 bytes</a:t>
            </a:r>
          </a:p>
          <a:p>
            <a:pPr marL="548005" lvl="1" indent="-271780">
              <a:lnSpc>
                <a:spcPct val="80000"/>
              </a:lnSpc>
              <a:spcBef>
                <a:spcPts val="500"/>
              </a:spcBef>
              <a:buNone/>
              <a:defRPr/>
            </a:pP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struct in_addr sin_addr;  // IPV4地址</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4 bytes 	</a:t>
            </a:r>
          </a:p>
          <a:p>
            <a:pPr marL="548005" lvl="1" indent="-271780">
              <a:lnSpc>
                <a:spcPct val="80000"/>
              </a:lnSpc>
              <a:spcBef>
                <a:spcPts val="500"/>
              </a:spcBef>
              <a:buNone/>
              <a:defRPr/>
            </a:pP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char sin_zero[8];        // 8 bytes unused</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，作为填充</a:t>
            </a:r>
            <a:endParaRPr lang="zh-CN" altLang="en-US" sz="1500" smtClean="0">
              <a:sym typeface="宋体" panose="02010600030101010101" pitchFamily="2" charset="-122"/>
            </a:endParaRPr>
          </a:p>
          <a:p>
            <a:pPr marL="548005" lvl="1" indent="-271780">
              <a:lnSpc>
                <a:spcPct val="80000"/>
              </a:lnSpc>
              <a:spcBef>
                <a:spcPts val="500"/>
              </a:spcBef>
              <a:buNone/>
              <a:defRPr/>
            </a:pPr>
            <a:r>
              <a:rPr lang="zh-CN" altLang="en-US" sz="1500" smtClean="0">
                <a:sym typeface="宋体" panose="02010600030101010101" pitchFamily="2" charset="-122"/>
              </a:rPr>
              <a:t>  </a:t>
            </a:r>
            <a:r>
              <a:rPr lang="en-US" altLang="zh-CN" sz="1500" smtClean="0">
                <a:sym typeface="宋体" panose="02010600030101010101" pitchFamily="2" charset="-122"/>
              </a:rPr>
              <a:t>}; </a:t>
            </a:r>
            <a:endParaRPr lang="en-US" altLang="zh-CN" sz="1500" b="1" smtClean="0">
              <a:latin typeface="Courier New" panose="02070309020205020404" pitchFamily="49" charset="0"/>
              <a:sym typeface="宋体" panose="02010600030101010101" pitchFamily="2" charset="-122"/>
            </a:endParaRPr>
          </a:p>
          <a:p>
            <a:pPr marL="273050" marR="0" lvl="0" indent="-273050" algn="l" defTabSz="685800" rtl="0" eaLnBrk="1" fontAlgn="auto" latinLnBrk="0" hangingPunct="1">
              <a:lnSpc>
                <a:spcPct val="80000"/>
              </a:lnSpc>
              <a:spcBef>
                <a:spcPts val="600"/>
              </a:spcBef>
              <a:spcAft>
                <a:spcPts val="600"/>
              </a:spcAft>
              <a:buClrTx/>
              <a:buSzTx/>
              <a:buFont typeface="Wingdings" panose="05000000000000000000" pitchFamily="2" charset="2"/>
              <a:buChar char=""/>
              <a:defRPr/>
            </a:pPr>
            <a:endParaRPr kumimoji="0" lang="en-US" altLang="zh-CN" sz="200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273050" lvl="0" indent="-273050">
              <a:lnSpc>
                <a:spcPct val="80000"/>
              </a:lnSpc>
              <a:spcBef>
                <a:spcPts val="600"/>
              </a:spcBef>
              <a:spcAft>
                <a:spcPts val="600"/>
              </a:spcAft>
              <a:buFont typeface="Wingdings" panose="05000000000000000000" pitchFamily="2" charset="2"/>
              <a:buChar char=""/>
              <a:defRPr/>
            </a:pP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ipv6 </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的结构体 </a:t>
            </a:r>
            <a:r>
              <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sockaddr_in6</a:t>
            </a:r>
            <a:endParaRPr kumimoji="0" lang="zh-CN" altLang="en-US" sz="200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273050" lvl="0" indent="-273050">
              <a:lnSpc>
                <a:spcPct val="80000"/>
              </a:lnSpc>
              <a:spcBef>
                <a:spcPts val="600"/>
              </a:spcBef>
              <a:spcAft>
                <a:spcPts val="600"/>
              </a:spcAft>
              <a:buNone/>
              <a:defRPr/>
            </a:pPr>
            <a:r>
              <a:rPr kumimoji="0" lang="en-US" altLang="zh-CN" sz="1500" b="1" i="0" u="none" strike="noStrike" kern="1200" cap="none" spc="0" normalizeH="0" baseline="0" noProof="0" smtClean="0">
                <a:ln>
                  <a:noFill/>
                </a:ln>
                <a:solidFill>
                  <a:schemeClr val="tx1"/>
                </a:solidFill>
                <a:effectLst/>
                <a:uLnTx/>
                <a:uFillTx/>
                <a:latin typeface="Courier New" panose="02070309020205020404" pitchFamily="49" charset="0"/>
                <a:ea typeface="+mn-ea"/>
                <a:cs typeface="+mn-cs"/>
                <a:sym typeface="宋体" panose="02010600030101010101" pitchFamily="2" charset="-122"/>
              </a:rPr>
              <a:t>	</a:t>
            </a:r>
            <a:endParaRPr kumimoji="0" lang="en-US" altLang="zh-CN" sz="1500" b="1" i="0" u="none" strike="noStrike" kern="1200" cap="none" spc="0" normalizeH="0" baseline="0" noProof="0">
              <a:ln>
                <a:noFill/>
              </a:ln>
              <a:solidFill>
                <a:schemeClr val="tx1"/>
              </a:solidFill>
              <a:effectLst/>
              <a:uLnTx/>
              <a:uFillTx/>
              <a:latin typeface="Courier New" panose="02070309020205020404" pitchFamily="49" charset="0"/>
              <a:ea typeface="+mn-ea"/>
              <a:cs typeface="+mn-cs"/>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74</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FF00"/>
                </a:solidFill>
              </a:rPr>
              <a:t>Sockaddr</a:t>
            </a:r>
            <a:r>
              <a:rPr smtClean="0">
                <a:solidFill>
                  <a:srgbClr val="FFFF00"/>
                </a:solidFill>
              </a:rPr>
              <a:t>和</a:t>
            </a:r>
            <a:r>
              <a:rPr lang="en-US" altLang="zh-CN" smtClean="0">
                <a:solidFill>
                  <a:srgbClr val="FFFF00"/>
                </a:solidFill>
              </a:rPr>
              <a:t>sockaddr_in</a:t>
            </a:r>
            <a:r>
              <a:rPr smtClean="0">
                <a:solidFill>
                  <a:srgbClr val="FFFF00"/>
                </a:solidFill>
              </a:rPr>
              <a:t>区别</a:t>
            </a:r>
            <a:endParaRPr lang="zh-CN" altLang="en-US">
              <a:solidFill>
                <a:srgbClr val="FFFF00"/>
              </a:solidFill>
            </a:endParaRPr>
          </a:p>
        </p:txBody>
      </p:sp>
      <p:sp>
        <p:nvSpPr>
          <p:cNvPr id="3" name="文本占位符 2"/>
          <p:cNvSpPr>
            <a:spLocks noGrp="1"/>
          </p:cNvSpPr>
          <p:nvPr>
            <p:ph type="body" sz="quarter" idx="10"/>
          </p:nvPr>
        </p:nvSpPr>
        <p:spPr/>
        <p:txBody>
          <a:bodyPr/>
          <a:lstStyle/>
          <a:p>
            <a:endParaRPr lang="zh-CN" altLang="en-US"/>
          </a:p>
        </p:txBody>
      </p:sp>
      <p:pic>
        <p:nvPicPr>
          <p:cNvPr id="36866" name="Picture 2"/>
          <p:cNvPicPr>
            <a:picLocks noChangeAspect="1" noChangeArrowheads="1"/>
          </p:cNvPicPr>
          <p:nvPr/>
        </p:nvPicPr>
        <p:blipFill>
          <a:blip r:embed="rId2"/>
          <a:srcRect/>
          <a:stretch>
            <a:fillRect/>
          </a:stretch>
        </p:blipFill>
        <p:spPr bwMode="auto">
          <a:xfrm>
            <a:off x="0" y="964395"/>
            <a:ext cx="5600700" cy="40183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vert="horz" lIns="67877" tIns="33343" rIns="67877" bIns="33343"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 </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地址相关的数据结构</a:t>
            </a:r>
          </a:p>
        </p:txBody>
      </p:sp>
      <p:sp>
        <p:nvSpPr>
          <p:cNvPr id="75778" name="Rectangle 3"/>
          <p:cNvSpPr>
            <a:spLocks noGrp="1"/>
          </p:cNvSpPr>
          <p:nvPr>
            <p:ph type="body" sz="quarter" idx="10"/>
          </p:nvPr>
        </p:nvSpPr>
        <p:spPr>
          <a:xfrm>
            <a:off x="114300" y="842964"/>
            <a:ext cx="8013700" cy="3671887"/>
          </a:xfrm>
          <a:noFill/>
          <a:ln>
            <a:noFill/>
          </a:ln>
        </p:spPr>
        <p:txBody>
          <a:bodyPr vert="horz" wrap="square" lIns="67877" tIns="33343" rIns="67877" bIns="33343" anchor="t"/>
          <a:lstStyle/>
          <a:p>
            <a:pPr marL="273050" indent="-273050">
              <a:lnSpc>
                <a:spcPct val="80000"/>
              </a:lnSpc>
              <a:spcBef>
                <a:spcPts val="600"/>
              </a:spcBef>
              <a:spcAft>
                <a:spcPts val="600"/>
              </a:spcAft>
              <a:buFont typeface="Wingdings" panose="05000000000000000000" pitchFamily="2" charset="2"/>
              <a:buChar char=""/>
            </a:pPr>
            <a:r>
              <a:rPr lang="en-US" altLang="zh-CN" sz="2000">
                <a:latin typeface="微软雅黑" panose="020B0503020204020204" pitchFamily="34" charset="-122"/>
                <a:ea typeface="微软雅黑" panose="020B0503020204020204" pitchFamily="34" charset="-122"/>
                <a:sym typeface="宋体" panose="02010600030101010101" pitchFamily="2" charset="-122"/>
              </a:rPr>
              <a:t>IPv4</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地址结构</a:t>
            </a:r>
          </a:p>
          <a:p>
            <a:pPr marL="548005" lvl="1" indent="-271780">
              <a:lnSpc>
                <a:spcPct val="80000"/>
              </a:lnSpc>
              <a:spcBef>
                <a:spcPts val="500"/>
              </a:spcBef>
              <a:buFont typeface="Wingdings 3" panose="05040102010807070707" pitchFamily="18" charset="2"/>
              <a:buNone/>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 internet address  </a:t>
            </a:r>
          </a:p>
          <a:p>
            <a:pPr marL="548005" lvl="1" indent="-271780">
              <a:lnSpc>
                <a:spcPct val="80000"/>
              </a:lnSpc>
              <a:spcBef>
                <a:spcPts val="500"/>
              </a:spcBef>
              <a:buFont typeface="Wingdings 3" panose="05040102010807070707" pitchFamily="18" charset="2"/>
              <a:buNone/>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struct in_addr</a:t>
            </a:r>
          </a:p>
          <a:p>
            <a:pPr marL="548005" lvl="1" indent="-271780">
              <a:lnSpc>
                <a:spcPct val="80000"/>
              </a:lnSpc>
              <a:spcBef>
                <a:spcPts val="500"/>
              </a:spcBef>
              <a:buFont typeface="Wingdings 3" panose="05040102010807070707" pitchFamily="18" charset="2"/>
              <a:buNone/>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a:t>
            </a:r>
          </a:p>
          <a:p>
            <a:pPr marL="548005" lvl="1" indent="-271780">
              <a:lnSpc>
                <a:spcPct val="80000"/>
              </a:lnSpc>
              <a:spcBef>
                <a:spcPts val="500"/>
              </a:spcBef>
              <a:buFont typeface="Wingdings 3" panose="05040102010807070707" pitchFamily="18" charset="2"/>
              <a:buNone/>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     in_addr_t  s_addr;    // u32 network address </a:t>
            </a:r>
          </a:p>
          <a:p>
            <a:pPr marL="548005" lvl="1" indent="-271780">
              <a:lnSpc>
                <a:spcPct val="80000"/>
              </a:lnSpc>
              <a:spcBef>
                <a:spcPts val="500"/>
              </a:spcBef>
              <a:buFont typeface="Wingdings 3" panose="05040102010807070707" pitchFamily="18" charset="2"/>
              <a:buNone/>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a:t>
            </a:r>
          </a:p>
          <a:p>
            <a:pPr marL="273050" indent="-273050">
              <a:lnSpc>
                <a:spcPct val="80000"/>
              </a:lnSpc>
              <a:spcBef>
                <a:spcPts val="600"/>
              </a:spcBef>
              <a:spcAft>
                <a:spcPts val="600"/>
              </a:spcAft>
              <a:buFont typeface="Wingdings" panose="05000000000000000000" pitchFamily="2" charset="2"/>
              <a:buChar char=""/>
            </a:pP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273050" indent="-273050">
              <a:lnSpc>
                <a:spcPct val="80000"/>
              </a:lnSpc>
              <a:spcBef>
                <a:spcPts val="600"/>
              </a:spcBef>
              <a:spcAft>
                <a:spcPts val="600"/>
              </a:spcAft>
              <a:buFont typeface="Wingdings" panose="05000000000000000000" pitchFamily="2" charset="2"/>
              <a:buChar char=""/>
            </a:pP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IPv6</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地址结构</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lnSpc>
                <a:spcPct val="80000"/>
              </a:lnSpc>
              <a:spcBef>
                <a:spcPts val="600"/>
              </a:spcBef>
              <a:spcAft>
                <a:spcPts val="600"/>
              </a:spcAft>
              <a:buFont typeface="Wingdings" panose="05000000000000000000" pitchFamily="2" charset="2"/>
              <a:buChar char=""/>
            </a:pPr>
            <a:r>
              <a:rPr lang="en-US" sz="1600" smtClean="0"/>
              <a:t>in6_addr</a:t>
            </a:r>
            <a:endParaRPr lang="en-US" altLang="zh-CN" sz="1700" dirty="0">
              <a:latin typeface="微软雅黑" panose="020B0503020204020204" pitchFamily="34" charset="-122"/>
              <a:ea typeface="微软雅黑" panose="020B0503020204020204" pitchFamily="34" charset="-122"/>
              <a:sym typeface="宋体" panose="02010600030101010101" pitchFamily="2" charset="-122"/>
            </a:endParaRPr>
          </a:p>
          <a:p>
            <a:pPr marL="548005" lvl="1" indent="-271780">
              <a:lnSpc>
                <a:spcPct val="80000"/>
              </a:lnSpc>
              <a:spcBef>
                <a:spcPts val="500"/>
              </a:spcBef>
              <a:buFont typeface="Wingdings 3" panose="05040102010807070707" pitchFamily="18" charset="2"/>
              <a:buNone/>
            </a:pP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76</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vert="horz" lIns="69068" tIns="34534" rIns="69068" bIns="34534"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地址结构的一般用法</a:t>
            </a:r>
          </a:p>
        </p:txBody>
      </p:sp>
      <p:sp>
        <p:nvSpPr>
          <p:cNvPr id="79874" name="Rectangle 3"/>
          <p:cNvSpPr>
            <a:spLocks noGrp="1"/>
          </p:cNvSpPr>
          <p:nvPr>
            <p:ph type="body" sz="quarter" idx="10"/>
          </p:nvPr>
        </p:nvSpPr>
        <p:spPr>
          <a:xfrm>
            <a:off x="-57150" y="782956"/>
            <a:ext cx="6354445" cy="3867785"/>
          </a:xfrm>
        </p:spPr>
        <p:txBody>
          <a:bodyPr vert="horz" lIns="68592" tIns="34296" rIns="68592" bIns="34296" rtlCol="0">
            <a:noAutofit/>
          </a:bodyPr>
          <a:lstStyle/>
          <a:p>
            <a:pPr marL="609600" marR="0" lvl="0" indent="-609600" algn="l" defTabSz="685800" rtl="0" eaLnBrk="1" fontAlgn="auto" latinLnBrk="0" hangingPunct="1">
              <a:lnSpc>
                <a:spcPct val="90000"/>
              </a:lnSpc>
              <a:spcBef>
                <a:spcPts val="750"/>
              </a:spcBef>
              <a:spcAft>
                <a:spcPts val="0"/>
              </a:spcAft>
              <a:buClrTx/>
              <a:buSzTx/>
              <a:buFont typeface="Wingdings" panose="05000000000000000000" pitchFamily="2" charset="2"/>
              <a:buAutoNum type="arabicPeriod"/>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定义一个</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struct sockaddr_in</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类型的变量并清空</a:t>
            </a:r>
          </a:p>
          <a:p>
            <a:pPr marL="1371600" marR="0" lvl="2" indent="-777875"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000" b="0" i="0" strike="noStrike" kern="1200" cap="none" spc="0" normalizeH="0" baseline="0" noProof="1">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struct sockaddr_in myaddr;</a:t>
            </a:r>
          </a:p>
          <a:p>
            <a:pPr marL="1371600" marR="0" lvl="2" indent="-777875"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000" b="0" i="0" strike="noStrike" kern="1200" cap="none" spc="0" normalizeH="0" baseline="0" noProof="1">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memset(&amp;myaddr, 0, sizeof(myaddr));</a:t>
            </a:r>
          </a:p>
          <a:p>
            <a:pPr marL="609600" marR="0" lvl="0" indent="-609600" algn="l" defTabSz="685800" rtl="0" eaLnBrk="1" fontAlgn="auto" latinLnBrk="0" hangingPunct="1">
              <a:lnSpc>
                <a:spcPct val="90000"/>
              </a:lnSpc>
              <a:spcBef>
                <a:spcPts val="750"/>
              </a:spcBef>
              <a:spcAft>
                <a:spcPts val="0"/>
              </a:spcAft>
              <a:buClrTx/>
              <a:buSzTx/>
              <a:buFont typeface="Wingdings" panose="05000000000000000000" pitchFamily="2" charset="2"/>
              <a:buAutoNum type="arabicPeriod"/>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填充地址信息</a:t>
            </a:r>
          </a:p>
          <a:p>
            <a:pPr marL="1371600" marR="0" lvl="2" indent="-777875"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000" b="0" i="0" u="none" strike="noStrike" kern="1200" cap="none" spc="0" normalizeH="0" baseline="0" noProof="1">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myaddr.sin_family = PF_INET;</a:t>
            </a:r>
          </a:p>
          <a:p>
            <a:pPr marL="1371600" marR="0" lvl="2" indent="-777875"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000" b="0" i="0" u="none" strike="noStrike" kern="1200" cap="none" spc="0" normalizeH="0" baseline="0" noProof="1">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myaddr.sin_port = htons(8888); </a:t>
            </a:r>
          </a:p>
          <a:p>
            <a:pPr marL="1371600" marR="0" lvl="2" indent="-777875"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000" b="0" i="0" u="none" strike="noStrike" kern="1200" cap="none" spc="0" normalizeH="0" baseline="0" noProof="1">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myaddr.sin_addr.s_addr = inet_addr(“192.168.1.100”);</a:t>
            </a:r>
          </a:p>
          <a:p>
            <a:pPr marL="609600" marR="0" lvl="0" indent="-609600" algn="l" defTabSz="685800" rtl="0" eaLnBrk="1" fontAlgn="auto" latinLnBrk="0" hangingPunct="1">
              <a:lnSpc>
                <a:spcPct val="90000"/>
              </a:lnSpc>
              <a:spcBef>
                <a:spcPts val="750"/>
              </a:spcBef>
              <a:spcAft>
                <a:spcPts val="0"/>
              </a:spcAft>
              <a:buClrTx/>
              <a:buSzTx/>
              <a:buFont typeface="Wingdings" panose="05000000000000000000" pitchFamily="2" charset="2"/>
              <a:buAutoNum type="arabicPeriod"/>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将该变量强制转换为</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struct sockaddr</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类型在函数中使用</a:t>
            </a:r>
          </a:p>
          <a:p>
            <a:pPr marL="1371600" marR="0" lvl="2" indent="-777875"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000" b="0" i="0" u="none" strike="noStrike" kern="1200" cap="none" spc="0" normalizeH="0" baseline="0" noProof="1">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bind(listenfd, (struct sockaddr*)(&amp;myaddr), sizeof(myaddr));</a:t>
            </a: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77</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listen </a:t>
            </a:r>
          </a:p>
        </p:txBody>
      </p:sp>
      <p:sp>
        <p:nvSpPr>
          <p:cNvPr id="81922" name="Rectangle 3"/>
          <p:cNvSpPr>
            <a:spLocks noGrp="1"/>
          </p:cNvSpPr>
          <p:nvPr>
            <p:ph type="body" sz="quarter" idx="10"/>
          </p:nvPr>
        </p:nvSpPr>
        <p:spPr>
          <a:xfrm>
            <a:off x="57151" y="735965"/>
            <a:ext cx="6530975" cy="3383280"/>
          </a:xfrm>
        </p:spPr>
        <p:txBody>
          <a:bodyPr vert="horz" lIns="68592" tIns="34296" rIns="68592" bIns="34296" rtlCol="0">
            <a:normAutofit/>
          </a:bodyPr>
          <a:lstStyle/>
          <a:p>
            <a:pPr marL="0" marR="0" lvl="0" indent="0" algn="l" defTabSz="685800" rtl="0" eaLnBrk="1" fontAlgn="auto" latinLnBrk="0" hangingPunct="1">
              <a:lnSpc>
                <a:spcPct val="90000"/>
              </a:lnSpc>
              <a:spcBef>
                <a:spcPts val="750"/>
              </a:spcBef>
              <a:spcAft>
                <a:spcPts val="0"/>
              </a:spcAft>
              <a:buClrTx/>
              <a:buSzTx/>
              <a:buNone/>
              <a:defRPr/>
            </a:pPr>
            <a:r>
              <a:rPr kumimoji="0" lang="en-US" altLang="zh-CN"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int listen (int sockfd, int backlog);</a:t>
            </a:r>
          </a:p>
          <a:p>
            <a:pPr marL="274955" marR="0" lvl="1" indent="0" algn="l" defTabSz="685800" rtl="0" eaLnBrk="1" fontAlgn="auto" latinLnBrk="0" hangingPunct="1">
              <a:lnSpc>
                <a:spcPct val="120000"/>
              </a:lnSpc>
              <a:spcBef>
                <a:spcPts val="375"/>
              </a:spcBef>
              <a:spcAft>
                <a:spcPts val="0"/>
              </a:spcAft>
              <a:buClrTx/>
              <a:buSzTx/>
              <a:buNone/>
              <a:defRPr/>
            </a:pPr>
            <a:r>
              <a:rPr kumimoji="0" lang="en-US" altLang="zh-CN"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sockfd:</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监听连接的套接字</a:t>
            </a:r>
          </a:p>
          <a:p>
            <a:pPr marL="274955" marR="0" lvl="1" indent="0" algn="l" defTabSz="685800" rtl="0" eaLnBrk="1" fontAlgn="auto" latinLnBrk="0" hangingPunct="1">
              <a:lnSpc>
                <a:spcPct val="120000"/>
              </a:lnSpc>
              <a:spcBef>
                <a:spcPts val="375"/>
              </a:spcBef>
              <a:spcAft>
                <a:spcPts val="0"/>
              </a:spcAft>
              <a:buClrTx/>
              <a:buSzTx/>
              <a:buNone/>
              <a:defRPr/>
            </a:pPr>
            <a:r>
              <a:rPr kumimoji="0" lang="en-US" altLang="zh-CN"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backlog</a:t>
            </a:r>
          </a:p>
          <a:p>
            <a:pPr marL="593725" marR="0" lvl="2" indent="0" algn="l" defTabSz="685800" rtl="0" eaLnBrk="1" fontAlgn="auto" latinLnBrk="0" hangingPunct="1">
              <a:lnSpc>
                <a:spcPct val="120000"/>
              </a:lnSpc>
              <a:spcBef>
                <a:spcPts val="375"/>
              </a:spcBef>
              <a:spcAft>
                <a:spcPts val="0"/>
              </a:spcAft>
              <a:buClrTx/>
              <a:buSzTx/>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指定</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了完全成功连接</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的最大队列长度，它的作用在于处理可能同时出现的几个连接请求</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。此参数现在基本已经不用。</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93725" marR="0" lvl="2" indent="0" algn="l" defTabSz="685800" rtl="0" eaLnBrk="1" fontAlgn="auto" latinLnBrk="0" hangingPunct="1">
              <a:lnSpc>
                <a:spcPct val="120000"/>
              </a:lnSpc>
              <a:spcBef>
                <a:spcPts val="375"/>
              </a:spcBef>
              <a:spcAft>
                <a:spcPts val="0"/>
              </a:spcAft>
              <a:buClrTx/>
              <a:buSzTx/>
              <a:buNone/>
              <a:defRPr/>
            </a:pP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74955" marR="0" lvl="1" indent="0" algn="l" defTabSz="685800" rtl="0" eaLnBrk="1" fontAlgn="auto" latinLnBrk="0" hangingPunct="1">
              <a:lnSpc>
                <a:spcPct val="90000"/>
              </a:lnSpc>
              <a:spcBef>
                <a:spcPts val="375"/>
              </a:spcBef>
              <a:spcAft>
                <a:spcPts val="0"/>
              </a:spcAft>
              <a:buClrTx/>
              <a:buSzTx/>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返回值： </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 </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或 </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5" name="灯片编号占位符 4"/>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78</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8613" name="Text Box 4"/>
          <p:cNvSpPr txBox="1"/>
          <p:nvPr/>
        </p:nvSpPr>
        <p:spPr>
          <a:xfrm>
            <a:off x="57152" y="3928745"/>
            <a:ext cx="5898515" cy="707886"/>
          </a:xfrm>
          <a:prstGeom prst="rect">
            <a:avLst/>
          </a:prstGeom>
          <a:solidFill>
            <a:srgbClr val="363739"/>
          </a:solidFill>
          <a:ln w="9525">
            <a:noFill/>
          </a:ln>
        </p:spPr>
        <p:txBody>
          <a:bodyPr wrap="square" anchor="t">
            <a:spAutoFit/>
          </a:bodyPr>
          <a:lstStyle/>
          <a:p>
            <a:pPr>
              <a:spcBef>
                <a:spcPct val="20000"/>
              </a:spcBef>
              <a:buClr>
                <a:srgbClr val="FF0000"/>
              </a:buClr>
            </a:pPr>
            <a:r>
              <a:rPr lang="zh-CN" altLang="en-US"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完成</a:t>
            </a:r>
            <a:r>
              <a:rPr lang="en-US"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listen()</a:t>
            </a:r>
            <a:r>
              <a:rPr lang="zh-CN" altLang="en-US"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调用后，</a:t>
            </a:r>
            <a:r>
              <a:rPr lang="en-US"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socket</a:t>
            </a:r>
            <a:r>
              <a:rPr lang="zh-CN" altLang="en-US"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变成了监听</a:t>
            </a:r>
            <a:r>
              <a:rPr lang="en-US"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socket(listening socket).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p:cTn id="7" dur="1000" fill="hold"/>
                                        <p:tgtEl>
                                          <p:spTgt spid="68613"/>
                                        </p:tgtEl>
                                        <p:attrNameLst>
                                          <p:attrName>ppt_x</p:attrName>
                                        </p:attrNameLst>
                                      </p:cBhvr>
                                      <p:tavLst>
                                        <p:tav tm="0">
                                          <p:val>
                                            <p:strVal val="0-#ppt_w/2"/>
                                          </p:val>
                                        </p:tav>
                                        <p:tav tm="100000">
                                          <p:val>
                                            <p:strVal val="#ppt_x"/>
                                          </p:val>
                                        </p:tav>
                                      </p:tavLst>
                                    </p:anim>
                                    <p:anim calcmode="lin" valueType="num">
                                      <p:cBhvr>
                                        <p:cTn id="8" dur="1000" fill="hold"/>
                                        <p:tgtEl>
                                          <p:spTgt spid="68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accept()</a:t>
            </a:r>
          </a:p>
        </p:txBody>
      </p:sp>
      <p:sp>
        <p:nvSpPr>
          <p:cNvPr id="83970" name="Rectangle 3"/>
          <p:cNvSpPr>
            <a:spLocks noGrp="1"/>
          </p:cNvSpPr>
          <p:nvPr>
            <p:ph type="body" sz="quarter" idx="10"/>
          </p:nvPr>
        </p:nvSpPr>
        <p:spPr>
          <a:xfrm>
            <a:off x="-95250" y="842964"/>
            <a:ext cx="8013700" cy="3671888"/>
          </a:xfrm>
        </p:spPr>
        <p:txBody>
          <a:bodyPr vert="horz" lIns="68592" tIns="34296" rIns="68592" bIns="34296" rtlCol="0">
            <a:normAutofit/>
          </a:bodyPr>
          <a:lstStyle/>
          <a:p>
            <a:pPr marL="171450" marR="0" lvl="0" indent="-2730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int accept(int sockfd, struct sockaddr *addr, socklen_t *addrlen) ;</a:t>
            </a:r>
          </a:p>
          <a:p>
            <a:pPr marL="514350" marR="0" lvl="1" indent="-2730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返回值：已建立好连接的套接字或</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p>
          <a:p>
            <a:pPr marL="514350" marR="0" lvl="1" indent="-2730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头文件</a:t>
            </a:r>
          </a:p>
          <a:p>
            <a:pPr marL="857250" marR="0" lvl="2" indent="-228600"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#include &lt;sys/types.h&gt;</a:t>
            </a:r>
          </a:p>
          <a:p>
            <a:pPr marL="857250" marR="0" lvl="2" indent="-228600" algn="l" defTabSz="685800" rtl="0" eaLnBrk="1" fontAlgn="auto" latinLnBrk="0" hangingPunct="1">
              <a:lnSpc>
                <a:spcPct val="90000"/>
              </a:lnSpc>
              <a:spcBef>
                <a:spcPts val="375"/>
              </a:spcBef>
              <a:spcAft>
                <a:spcPts val="0"/>
              </a:spcAft>
              <a:buClrTx/>
              <a:buSzTx/>
              <a:buFont typeface="Wingdings 3" panose="05040102010807070707" pitchFamily="18" charset="2"/>
              <a:buNone/>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#include &lt;sys/socket.h&gt;  </a:t>
            </a:r>
          </a:p>
          <a:p>
            <a:pPr marL="514350" marR="0" lvl="1" indent="-2730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sockfd : </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监听套接字 </a:t>
            </a:r>
          </a:p>
          <a:p>
            <a:pPr marL="514350" marR="0" lvl="1" indent="-2730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addr : </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对方地址</a:t>
            </a:r>
          </a:p>
          <a:p>
            <a:pPr marL="514350" marR="0" lvl="1" indent="-2730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addrlen</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：地址长度</a:t>
            </a:r>
          </a:p>
        </p:txBody>
      </p:sp>
      <p:sp>
        <p:nvSpPr>
          <p:cNvPr id="5" name="灯片编号占位符 4"/>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79</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4995" name="Text Box 4"/>
          <p:cNvSpPr txBox="1"/>
          <p:nvPr/>
        </p:nvSpPr>
        <p:spPr>
          <a:xfrm>
            <a:off x="276225" y="3848735"/>
            <a:ext cx="4010660" cy="707886"/>
          </a:xfrm>
          <a:prstGeom prst="rect">
            <a:avLst/>
          </a:prstGeom>
          <a:solidFill>
            <a:srgbClr val="363739"/>
          </a:solidFill>
          <a:ln w="9525">
            <a:noFill/>
          </a:ln>
        </p:spPr>
        <p:txBody>
          <a:bodyPr wrap="square" anchor="t">
            <a:spAutoFit/>
          </a:bodyPr>
          <a:lstStyle/>
          <a:p>
            <a:pPr>
              <a:spcBef>
                <a:spcPct val="20000"/>
              </a:spcBef>
              <a:buClr>
                <a:srgbClr val="FF0000"/>
              </a:buClr>
            </a:pPr>
            <a:r>
              <a:rPr lang="en-US" altLang="zh-CN" sz="2000" dirty="0">
                <a:solidFill>
                  <a:srgbClr val="FFFF00"/>
                </a:solidFill>
                <a:latin typeface="微软雅黑" panose="020B0503020204020204" pitchFamily="34" charset="-122"/>
                <a:ea typeface="微软雅黑" panose="020B0503020204020204" pitchFamily="34" charset="-122"/>
              </a:rPr>
              <a:t>listen()</a:t>
            </a:r>
            <a:r>
              <a:rPr lang="zh-CN" altLang="en-US" sz="2000" dirty="0">
                <a:solidFill>
                  <a:srgbClr val="FFFF00"/>
                </a:solidFill>
                <a:latin typeface="微软雅黑" panose="020B0503020204020204" pitchFamily="34" charset="-122"/>
                <a:ea typeface="微软雅黑" panose="020B0503020204020204" pitchFamily="34" charset="-122"/>
              </a:rPr>
              <a:t>和</a:t>
            </a:r>
            <a:r>
              <a:rPr lang="en-US" altLang="zh-CN" sz="2000" dirty="0">
                <a:solidFill>
                  <a:srgbClr val="FFFF00"/>
                </a:solidFill>
                <a:latin typeface="微软雅黑" panose="020B0503020204020204" pitchFamily="34" charset="-122"/>
                <a:ea typeface="微软雅黑" panose="020B0503020204020204" pitchFamily="34" charset="-122"/>
              </a:rPr>
              <a:t>accept()</a:t>
            </a:r>
            <a:r>
              <a:rPr lang="zh-CN" altLang="en-US" sz="2000" dirty="0">
                <a:solidFill>
                  <a:srgbClr val="FFFF00"/>
                </a:solidFill>
                <a:latin typeface="微软雅黑" panose="020B0503020204020204" pitchFamily="34" charset="-122"/>
                <a:ea typeface="微软雅黑" panose="020B0503020204020204" pitchFamily="34" charset="-122"/>
              </a:rPr>
              <a:t>是</a:t>
            </a:r>
            <a:r>
              <a:rPr lang="en-US" altLang="zh-CN" sz="2000" dirty="0">
                <a:solidFill>
                  <a:srgbClr val="FFFF00"/>
                </a:solidFill>
                <a:latin typeface="微软雅黑" panose="020B0503020204020204" pitchFamily="34" charset="-122"/>
                <a:ea typeface="微软雅黑" panose="020B0503020204020204" pitchFamily="34" charset="-122"/>
              </a:rPr>
              <a:t>TCP</a:t>
            </a:r>
            <a:r>
              <a:rPr lang="zh-CN" altLang="en-US" sz="2000" dirty="0">
                <a:solidFill>
                  <a:srgbClr val="FFFF00"/>
                </a:solidFill>
                <a:latin typeface="微软雅黑" panose="020B0503020204020204" pitchFamily="34" charset="-122"/>
                <a:ea typeface="微软雅黑" panose="020B0503020204020204" pitchFamily="34" charset="-122"/>
              </a:rPr>
              <a:t>服务器端使用的函数</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altLang="en-US"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互联网的协议</a:t>
            </a:r>
            <a:r>
              <a:rPr lang="en-US" altLang="zh-CN" smtClean="0">
                <a:solidFill>
                  <a:srgbClr val="FFFF00"/>
                </a:solidFill>
                <a:latin typeface="微软雅黑" panose="020B0503020204020204" pitchFamily="34" charset="-122"/>
                <a:ea typeface="微软雅黑" panose="020B0503020204020204" pitchFamily="34" charset="-122"/>
                <a:sym typeface="Calibri" panose="020F0502020204030204" pitchFamily="34" charset="0"/>
              </a:rPr>
              <a:t>TCP/IP</a:t>
            </a:r>
            <a:endPar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0242" name="Rectangle 3"/>
          <p:cNvSpPr>
            <a:spLocks noGrp="1" noChangeArrowheads="1"/>
          </p:cNvSpPr>
          <p:nvPr>
            <p:ph type="body" sz="quarter" idx="10"/>
          </p:nvPr>
        </p:nvSpPr>
        <p:spPr>
          <a:xfrm>
            <a:off x="157482" y="843281"/>
            <a:ext cx="5620385" cy="3959225"/>
          </a:xfrm>
        </p:spPr>
        <p:txBody>
          <a:bodyPr vert="horz" lIns="68592" tIns="34296" rIns="68592" bIns="34296" rtlCol="0">
            <a:normAutofit fontScale="77500" lnSpcReduction="20000"/>
          </a:bodyPr>
          <a:lstStyle/>
          <a:p>
            <a:pPr marL="273050" marR="0" lvl="0" indent="-273050" algn="l" defTabSz="685800" rtl="0" fontAlgn="auto">
              <a:lnSpc>
                <a:spcPct val="100000"/>
              </a:lnSpc>
              <a:spcBef>
                <a:spcPts val="600"/>
              </a:spcBef>
              <a:spcAft>
                <a:spcPts val="600"/>
              </a:spcAft>
              <a:buClrTx/>
              <a:buSzTx/>
              <a:buFont typeface="Wingdings" panose="05000000000000000000" pitchFamily="2" charset="2"/>
              <a:buChar char=""/>
              <a:defRP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什么是协议？</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lnSpc>
                <a:spcPct val="100000"/>
              </a:lnSpc>
              <a:spcBef>
                <a:spcPts val="600"/>
              </a:spcBef>
              <a:spcAft>
                <a:spcPts val="600"/>
              </a:spcAft>
              <a:buFont typeface="Wingdings" panose="05000000000000000000" pitchFamily="2" charset="2"/>
              <a:buChar char=""/>
              <a:defRPr/>
            </a:pPr>
            <a:r>
              <a:rPr lang="zh-CN" altLang="en-US" sz="1600" smtClean="0">
                <a:latin typeface="微软雅黑" panose="020B0503020204020204" pitchFamily="34" charset="-122"/>
                <a:ea typeface="微软雅黑" panose="020B0503020204020204" pitchFamily="34" charset="-122"/>
                <a:sym typeface="宋体" panose="02010600030101010101" pitchFamily="2" charset="-122"/>
              </a:rPr>
              <a:t>思考：两个语言不通的人拉到一起能直接交流吗？</a:t>
            </a:r>
            <a:endParaRPr lang="en-US" altLang="zh-CN" sz="1600" smtClean="0">
              <a:latin typeface="微软雅黑" panose="020B0503020204020204" pitchFamily="34" charset="-122"/>
              <a:ea typeface="微软雅黑" panose="020B0503020204020204" pitchFamily="34" charset="-122"/>
              <a:sym typeface="宋体" panose="02010600030101010101" pitchFamily="2" charset="-122"/>
            </a:endParaRPr>
          </a:p>
          <a:p>
            <a:pPr marL="958850" lvl="2" indent="-273050">
              <a:lnSpc>
                <a:spcPct val="100000"/>
              </a:lnSpc>
              <a:spcBef>
                <a:spcPts val="600"/>
              </a:spcBef>
              <a:spcAft>
                <a:spcPts val="600"/>
              </a:spcAft>
              <a:buFont typeface="Wingdings" panose="05000000000000000000" pitchFamily="2" charset="2"/>
              <a:buChar char=""/>
              <a:defRPr/>
            </a:pPr>
            <a:r>
              <a:rPr lang="zh-CN" altLang="en-US" sz="1400" smtClean="0">
                <a:latin typeface="微软雅黑" panose="020B0503020204020204" pitchFamily="34" charset="-122"/>
                <a:ea typeface="微软雅黑" panose="020B0503020204020204" pitchFamily="34" charset="-122"/>
                <a:sym typeface="宋体" panose="02010600030101010101" pitchFamily="2" charset="-122"/>
              </a:rPr>
              <a:t>英国人：</a:t>
            </a:r>
            <a:r>
              <a:rPr lang="en-US" altLang="zh-CN" sz="1400" smtClean="0">
                <a:latin typeface="微软雅黑" panose="020B0503020204020204" pitchFamily="34" charset="-122"/>
                <a:ea typeface="微软雅黑" panose="020B0503020204020204" pitchFamily="34" charset="-122"/>
                <a:sym typeface="宋体" panose="02010600030101010101" pitchFamily="2" charset="-122"/>
              </a:rPr>
              <a:t>Good morning</a:t>
            </a:r>
            <a:r>
              <a:rPr lang="zh-CN" altLang="en-US" sz="1400" smtClean="0">
                <a:latin typeface="微软雅黑" panose="020B0503020204020204" pitchFamily="34" charset="-122"/>
                <a:ea typeface="微软雅黑" panose="020B0503020204020204" pitchFamily="34" charset="-122"/>
                <a:sym typeface="宋体" panose="02010600030101010101" pitchFamily="2" charset="-122"/>
              </a:rPr>
              <a:t>，</a:t>
            </a:r>
            <a:r>
              <a:rPr lang="en-US" altLang="zh-CN" sz="1400" smtClean="0">
                <a:latin typeface="微软雅黑" panose="020B0503020204020204" pitchFamily="34" charset="-122"/>
                <a:ea typeface="微软雅黑" panose="020B0503020204020204" pitchFamily="34" charset="-122"/>
                <a:sym typeface="宋体" panose="02010600030101010101" pitchFamily="2" charset="-122"/>
              </a:rPr>
              <a:t>I am glad to meet you.</a:t>
            </a:r>
          </a:p>
          <a:p>
            <a:pPr marL="958850" lvl="2" indent="-273050">
              <a:lnSpc>
                <a:spcPct val="100000"/>
              </a:lnSpc>
              <a:spcBef>
                <a:spcPts val="600"/>
              </a:spcBef>
              <a:spcAft>
                <a:spcPts val="600"/>
              </a:spcAft>
              <a:buFont typeface="Wingdings" panose="05000000000000000000" pitchFamily="2" charset="2"/>
              <a:buChar char=""/>
              <a:defRPr/>
            </a:pPr>
            <a:r>
              <a:rPr lang="zh-CN" altLang="en-US" sz="1400" smtClean="0">
                <a:latin typeface="微软雅黑" panose="020B0503020204020204" pitchFamily="34" charset="-122"/>
                <a:ea typeface="微软雅黑" panose="020B0503020204020204" pitchFamily="34" charset="-122"/>
                <a:sym typeface="宋体" panose="02010600030101010101" pitchFamily="2" charset="-122"/>
              </a:rPr>
              <a:t>日本人：</a:t>
            </a:r>
            <a:r>
              <a:rPr lang="ja-JP" altLang="en-US" sz="1100" smtClean="0"/>
              <a:t>おはようございます</a:t>
            </a:r>
            <a:r>
              <a:rPr lang="en-US" altLang="ja-JP" sz="1100" smtClean="0"/>
              <a:t>, </a:t>
            </a:r>
            <a:r>
              <a:rPr lang="ja-JP" altLang="en-US" sz="1100" smtClean="0"/>
              <a:t>はじめまして</a:t>
            </a:r>
            <a:endParaRPr lang="en-US" altLang="ja-JP" sz="1100" smtClean="0"/>
          </a:p>
          <a:p>
            <a:pPr marL="958850" lvl="2" indent="-273050">
              <a:lnSpc>
                <a:spcPct val="100000"/>
              </a:lnSpc>
              <a:spcBef>
                <a:spcPts val="600"/>
              </a:spcBef>
              <a:spcAft>
                <a:spcPts val="600"/>
              </a:spcAft>
              <a:buFont typeface="Wingdings" panose="05000000000000000000" pitchFamily="2" charset="2"/>
              <a:buChar char=""/>
              <a:defRPr/>
            </a:pPr>
            <a:r>
              <a:rPr lang="zh-CN" altLang="en-US" sz="1100" smtClean="0">
                <a:latin typeface="微软雅黑" panose="020B0503020204020204" pitchFamily="34" charset="-122"/>
                <a:ea typeface="微软雅黑" panose="020B0503020204020204" pitchFamily="34" charset="-122"/>
                <a:sym typeface="宋体" panose="02010600030101010101" pitchFamily="2" charset="-122"/>
              </a:rPr>
              <a:t>他们都在想，对方这个混蛋在讲什么？</a:t>
            </a:r>
            <a:endParaRPr lang="en-US" altLang="zh-CN" sz="1100" smtClean="0">
              <a:latin typeface="微软雅黑" panose="020B0503020204020204" pitchFamily="34" charset="-122"/>
              <a:ea typeface="微软雅黑" panose="020B0503020204020204" pitchFamily="34" charset="-122"/>
              <a:sym typeface="宋体" panose="02010600030101010101" pitchFamily="2" charset="-122"/>
            </a:endParaRPr>
          </a:p>
          <a:p>
            <a:pPr marL="958850" lvl="2" indent="-273050">
              <a:lnSpc>
                <a:spcPct val="100000"/>
              </a:lnSpc>
              <a:spcBef>
                <a:spcPts val="600"/>
              </a:spcBef>
              <a:spcAft>
                <a:spcPts val="600"/>
              </a:spcAft>
              <a:buFont typeface="Wingdings" panose="05000000000000000000" pitchFamily="2" charset="2"/>
              <a:buChar char=""/>
              <a:defRPr/>
            </a:pPr>
            <a:r>
              <a:rPr lang="zh-CN" altLang="en-US" sz="1100" smtClean="0">
                <a:latin typeface="微软雅黑" panose="020B0503020204020204" pitchFamily="34" charset="-122"/>
                <a:ea typeface="微软雅黑" panose="020B0503020204020204" pitchFamily="34" charset="-122"/>
                <a:sym typeface="宋体" panose="02010600030101010101" pitchFamily="2" charset="-122"/>
              </a:rPr>
              <a:t>他们如果交流需要一个翻译</a:t>
            </a:r>
            <a:endParaRPr lang="en-US" altLang="zh-CN" sz="11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lnSpc>
                <a:spcPct val="100000"/>
              </a:lnSpc>
              <a:spcBef>
                <a:spcPts val="600"/>
              </a:spcBef>
              <a:spcAft>
                <a:spcPts val="600"/>
              </a:spcAft>
              <a:buFont typeface="Wingdings" panose="05000000000000000000" pitchFamily="2" charset="2"/>
              <a:buChar char=""/>
              <a:defRP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两台电脑直接用电线直接连起来能通信吗？</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958850" lvl="2" indent="-273050">
              <a:lnSpc>
                <a:spcPct val="100000"/>
              </a:lnSpc>
              <a:spcBef>
                <a:spcPts val="600"/>
              </a:spcBef>
              <a:spcAft>
                <a:spcPts val="600"/>
              </a:spcAft>
              <a:buFont typeface="Wingdings" panose="05000000000000000000" pitchFamily="2" charset="2"/>
              <a:buChar char=""/>
              <a:defRPr/>
            </a:pPr>
            <a:r>
              <a:rPr lang="zh-CN" altLang="en-US" sz="1400" smtClean="0">
                <a:latin typeface="微软雅黑" panose="020B0503020204020204" pitchFamily="34" charset="-122"/>
                <a:ea typeface="微软雅黑" panose="020B0503020204020204" pitchFamily="34" charset="-122"/>
                <a:sym typeface="宋体" panose="02010600030101010101" pitchFamily="2" charset="-122"/>
              </a:rPr>
              <a:t>电脑通信需要协议来帮助。</a:t>
            </a:r>
            <a:endParaRPr lang="en-US" altLang="zh-CN" sz="1400" smtClean="0">
              <a:latin typeface="微软雅黑" panose="020B0503020204020204" pitchFamily="34" charset="-122"/>
              <a:ea typeface="微软雅黑" panose="020B0503020204020204" pitchFamily="34" charset="-122"/>
              <a:sym typeface="宋体" panose="02010600030101010101" pitchFamily="2" charset="-122"/>
            </a:endParaRPr>
          </a:p>
          <a:p>
            <a:pPr marL="273050" marR="0" lvl="0" indent="-273050" algn="l" defTabSz="685800" rtl="0" fontAlgn="auto">
              <a:lnSpc>
                <a:spcPct val="100000"/>
              </a:lnSpc>
              <a:spcBef>
                <a:spcPts val="600"/>
              </a:spcBef>
              <a:spcAft>
                <a:spcPts val="600"/>
              </a:spcAft>
              <a:buClrTx/>
              <a:buSzTx/>
              <a:buFont typeface="Wingdings" panose="05000000000000000000" pitchFamily="2" charset="2"/>
              <a:buChar char=""/>
              <a:defRPr/>
            </a:pP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什么是</a:t>
            </a:r>
            <a:r>
              <a:rPr lang="en-US" altLang="zh-CN" sz="2000" smtClean="0">
                <a:latin typeface="微软雅黑" panose="020B0503020204020204" pitchFamily="34" charset="-122"/>
                <a:ea typeface="微软雅黑" panose="020B0503020204020204" pitchFamily="34" charset="-122"/>
                <a:sym typeface="宋体" panose="02010600030101010101" pitchFamily="2" charset="-122"/>
              </a:rPr>
              <a:t>TCP/IP</a:t>
            </a:r>
            <a:r>
              <a:rPr lang="zh-CN" altLang="en-US" sz="2000" smtClean="0">
                <a:latin typeface="微软雅黑" panose="020B0503020204020204" pitchFamily="34" charset="-122"/>
                <a:ea typeface="微软雅黑" panose="020B0503020204020204" pitchFamily="34" charset="-122"/>
                <a:sym typeface="宋体" panose="02010600030101010101" pitchFamily="2" charset="-122"/>
              </a:rPr>
              <a:t>协议</a:t>
            </a:r>
            <a:endParaRPr lang="en-US" altLang="zh-CN" sz="2000" smtClean="0">
              <a:latin typeface="微软雅黑" panose="020B0503020204020204" pitchFamily="34" charset="-122"/>
              <a:ea typeface="微软雅黑" panose="020B0503020204020204" pitchFamily="34" charset="-122"/>
              <a:sym typeface="宋体" panose="02010600030101010101" pitchFamily="2" charset="-122"/>
            </a:endParaRPr>
          </a:p>
          <a:p>
            <a:pPr marL="615950" lvl="1" indent="-273050">
              <a:lnSpc>
                <a:spcPct val="100000"/>
              </a:lnSpc>
              <a:spcBef>
                <a:spcPts val="600"/>
              </a:spcBef>
              <a:spcAft>
                <a:spcPts val="600"/>
              </a:spcAft>
              <a:buFont typeface="Wingdings" panose="05000000000000000000" pitchFamily="2" charset="2"/>
              <a:buChar char=""/>
              <a:defRPr/>
            </a:pP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为什么需要</a:t>
            </a:r>
            <a:r>
              <a:rPr lang="en-US" altLang="zh-CN" sz="1700" smtClean="0">
                <a:latin typeface="微软雅黑" panose="020B0503020204020204" pitchFamily="34" charset="-122"/>
                <a:ea typeface="微软雅黑" panose="020B0503020204020204" pitchFamily="34" charset="-122"/>
                <a:sym typeface="宋体" panose="02010600030101010101" pitchFamily="2" charset="-122"/>
              </a:rPr>
              <a:t>TCP</a:t>
            </a: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和</a:t>
            </a:r>
            <a:r>
              <a:rPr lang="en-US" altLang="zh-CN" sz="1700" smtClean="0">
                <a:latin typeface="微软雅黑" panose="020B0503020204020204" pitchFamily="34" charset="-122"/>
                <a:ea typeface="微软雅黑" panose="020B0503020204020204" pitchFamily="34" charset="-122"/>
                <a:sym typeface="宋体" panose="02010600030101010101" pitchFamily="2" charset="-122"/>
              </a:rPr>
              <a:t>IP</a:t>
            </a:r>
            <a:r>
              <a:rPr lang="zh-CN" altLang="en-US" sz="1700" smtClean="0">
                <a:latin typeface="微软雅黑" panose="020B0503020204020204" pitchFamily="34" charset="-122"/>
                <a:ea typeface="微软雅黑" panose="020B0503020204020204" pitchFamily="34" charset="-122"/>
                <a:sym typeface="宋体" panose="02010600030101010101" pitchFamily="2" charset="-122"/>
              </a:rPr>
              <a:t>协议</a:t>
            </a:r>
            <a:endParaRPr lang="en-US" altLang="zh-CN" sz="1700" smtClean="0">
              <a:latin typeface="微软雅黑" panose="020B0503020204020204" pitchFamily="34" charset="-122"/>
              <a:ea typeface="微软雅黑" panose="020B0503020204020204" pitchFamily="34" charset="-122"/>
              <a:sym typeface="宋体" panose="02010600030101010101" pitchFamily="2" charset="-122"/>
            </a:endParaRPr>
          </a:p>
          <a:p>
            <a:pPr marL="958850" lvl="2" indent="-273050">
              <a:lnSpc>
                <a:spcPct val="100000"/>
              </a:lnSpc>
              <a:spcBef>
                <a:spcPts val="600"/>
              </a:spcBef>
              <a:spcAft>
                <a:spcPts val="600"/>
              </a:spcAft>
              <a:buFont typeface="Wingdings" panose="05000000000000000000" pitchFamily="2" charset="2"/>
              <a:buChar char=""/>
              <a:defRPr/>
            </a:pPr>
            <a:r>
              <a:rPr lang="zh-CN" altLang="en-US" sz="1400" smtClean="0">
                <a:latin typeface="微软雅黑" panose="020B0503020204020204" pitchFamily="34" charset="-122"/>
                <a:ea typeface="微软雅黑" panose="020B0503020204020204" pitchFamily="34" charset="-122"/>
                <a:sym typeface="宋体" panose="02010600030101010101" pitchFamily="2" charset="-122"/>
              </a:rPr>
              <a:t>翻译说错了，怎么办</a:t>
            </a:r>
            <a:endParaRPr lang="en-US" altLang="zh-CN" sz="1400" smtClean="0">
              <a:latin typeface="微软雅黑" panose="020B0503020204020204" pitchFamily="34" charset="-122"/>
              <a:ea typeface="微软雅黑" panose="020B0503020204020204" pitchFamily="34" charset="-122"/>
              <a:sym typeface="宋体" panose="02010600030101010101" pitchFamily="2" charset="-122"/>
            </a:endParaRPr>
          </a:p>
          <a:p>
            <a:pPr marL="958850" lvl="2" indent="-273050">
              <a:lnSpc>
                <a:spcPct val="100000"/>
              </a:lnSpc>
              <a:spcBef>
                <a:spcPts val="600"/>
              </a:spcBef>
              <a:spcAft>
                <a:spcPts val="600"/>
              </a:spcAft>
              <a:buFont typeface="Wingdings" panose="05000000000000000000" pitchFamily="2" charset="2"/>
              <a:buChar char=""/>
              <a:defRPr/>
            </a:pPr>
            <a:r>
              <a:rPr kumimoji="0" lang="zh-CN" altLang="en-US" sz="1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翻译说漏了，怎么办</a:t>
            </a:r>
            <a:endParaRPr kumimoji="0" lang="en-US" altLang="zh-CN" sz="1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958850" lvl="2" indent="-273050">
              <a:lnSpc>
                <a:spcPct val="100000"/>
              </a:lnSpc>
              <a:spcBef>
                <a:spcPts val="600"/>
              </a:spcBef>
              <a:spcAft>
                <a:spcPts val="600"/>
              </a:spcAft>
              <a:buFont typeface="Wingdings" panose="05000000000000000000" pitchFamily="2" charset="2"/>
              <a:buChar char=""/>
              <a:defRPr/>
            </a:pPr>
            <a:r>
              <a:rPr kumimoji="0" lang="zh-CN" altLang="en-US" sz="1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我们的谈话内容是机密的，你能保密吗</a:t>
            </a:r>
            <a:endParaRPr kumimoji="0" lang="en-US" altLang="zh-CN" sz="1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958850" lvl="2" indent="-273050">
              <a:lnSpc>
                <a:spcPct val="100000"/>
              </a:lnSpc>
              <a:spcBef>
                <a:spcPts val="600"/>
              </a:spcBef>
              <a:spcAft>
                <a:spcPts val="600"/>
              </a:spcAft>
              <a:buFont typeface="Wingdings" panose="05000000000000000000" pitchFamily="2" charset="2"/>
              <a:buChar char=""/>
              <a:defRPr/>
            </a:pPr>
            <a:endPar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wipe(down)">
                                      <p:cBhvr>
                                        <p:cTn id="7" dur="5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Effect transition="in" filter="wipe(down)">
                                      <p:cBhvr>
                                        <p:cTn id="12" dur="500"/>
                                        <p:tgtEl>
                                          <p:spTgt spid="10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42">
                                            <p:txEl>
                                              <p:pRg st="2" end="2"/>
                                            </p:txEl>
                                          </p:spTgt>
                                        </p:tgtEl>
                                        <p:attrNameLst>
                                          <p:attrName>style.visibility</p:attrName>
                                        </p:attrNameLst>
                                      </p:cBhvr>
                                      <p:to>
                                        <p:strVal val="visible"/>
                                      </p:to>
                                    </p:set>
                                    <p:animEffect transition="in" filter="wipe(down)">
                                      <p:cBhvr>
                                        <p:cTn id="17" dur="500"/>
                                        <p:tgtEl>
                                          <p:spTgt spid="10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42">
                                            <p:txEl>
                                              <p:pRg st="3" end="3"/>
                                            </p:txEl>
                                          </p:spTgt>
                                        </p:tgtEl>
                                        <p:attrNameLst>
                                          <p:attrName>style.visibility</p:attrName>
                                        </p:attrNameLst>
                                      </p:cBhvr>
                                      <p:to>
                                        <p:strVal val="visible"/>
                                      </p:to>
                                    </p:set>
                                    <p:animEffect transition="in" filter="wipe(down)">
                                      <p:cBhvr>
                                        <p:cTn id="22" dur="500"/>
                                        <p:tgtEl>
                                          <p:spTgt spid="10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42">
                                            <p:txEl>
                                              <p:pRg st="4" end="4"/>
                                            </p:txEl>
                                          </p:spTgt>
                                        </p:tgtEl>
                                        <p:attrNameLst>
                                          <p:attrName>style.visibility</p:attrName>
                                        </p:attrNameLst>
                                      </p:cBhvr>
                                      <p:to>
                                        <p:strVal val="visible"/>
                                      </p:to>
                                    </p:set>
                                    <p:animEffect transition="in" filter="wipe(down)">
                                      <p:cBhvr>
                                        <p:cTn id="27" dur="500"/>
                                        <p:tgtEl>
                                          <p:spTgt spid="102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242">
                                            <p:txEl>
                                              <p:pRg st="5" end="5"/>
                                            </p:txEl>
                                          </p:spTgt>
                                        </p:tgtEl>
                                        <p:attrNameLst>
                                          <p:attrName>style.visibility</p:attrName>
                                        </p:attrNameLst>
                                      </p:cBhvr>
                                      <p:to>
                                        <p:strVal val="visible"/>
                                      </p:to>
                                    </p:set>
                                    <p:animEffect transition="in" filter="wipe(down)">
                                      <p:cBhvr>
                                        <p:cTn id="32" dur="500"/>
                                        <p:tgtEl>
                                          <p:spTgt spid="102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242">
                                            <p:txEl>
                                              <p:pRg st="6" end="6"/>
                                            </p:txEl>
                                          </p:spTgt>
                                        </p:tgtEl>
                                        <p:attrNameLst>
                                          <p:attrName>style.visibility</p:attrName>
                                        </p:attrNameLst>
                                      </p:cBhvr>
                                      <p:to>
                                        <p:strVal val="visible"/>
                                      </p:to>
                                    </p:set>
                                    <p:animEffect transition="in" filter="wipe(down)">
                                      <p:cBhvr>
                                        <p:cTn id="37" dur="500"/>
                                        <p:tgtEl>
                                          <p:spTgt spid="102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242">
                                            <p:txEl>
                                              <p:pRg st="7" end="7"/>
                                            </p:txEl>
                                          </p:spTgt>
                                        </p:tgtEl>
                                        <p:attrNameLst>
                                          <p:attrName>style.visibility</p:attrName>
                                        </p:attrNameLst>
                                      </p:cBhvr>
                                      <p:to>
                                        <p:strVal val="visible"/>
                                      </p:to>
                                    </p:set>
                                    <p:animEffect transition="in" filter="wipe(down)">
                                      <p:cBhvr>
                                        <p:cTn id="42" dur="500"/>
                                        <p:tgtEl>
                                          <p:spTgt spid="1024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242">
                                            <p:txEl>
                                              <p:pRg st="8" end="8"/>
                                            </p:txEl>
                                          </p:spTgt>
                                        </p:tgtEl>
                                        <p:attrNameLst>
                                          <p:attrName>style.visibility</p:attrName>
                                        </p:attrNameLst>
                                      </p:cBhvr>
                                      <p:to>
                                        <p:strVal val="visible"/>
                                      </p:to>
                                    </p:set>
                                    <p:animEffect transition="in" filter="wipe(down)">
                                      <p:cBhvr>
                                        <p:cTn id="47" dur="500"/>
                                        <p:tgtEl>
                                          <p:spTgt spid="1024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242">
                                            <p:txEl>
                                              <p:pRg st="9" end="9"/>
                                            </p:txEl>
                                          </p:spTgt>
                                        </p:tgtEl>
                                        <p:attrNameLst>
                                          <p:attrName>style.visibility</p:attrName>
                                        </p:attrNameLst>
                                      </p:cBhvr>
                                      <p:to>
                                        <p:strVal val="visible"/>
                                      </p:to>
                                    </p:set>
                                    <p:animEffect transition="in" filter="wipe(down)">
                                      <p:cBhvr>
                                        <p:cTn id="52" dur="500"/>
                                        <p:tgtEl>
                                          <p:spTgt spid="1024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242">
                                            <p:txEl>
                                              <p:pRg st="10" end="10"/>
                                            </p:txEl>
                                          </p:spTgt>
                                        </p:tgtEl>
                                        <p:attrNameLst>
                                          <p:attrName>style.visibility</p:attrName>
                                        </p:attrNameLst>
                                      </p:cBhvr>
                                      <p:to>
                                        <p:strVal val="visible"/>
                                      </p:to>
                                    </p:set>
                                    <p:animEffect transition="in" filter="wipe(down)">
                                      <p:cBhvr>
                                        <p:cTn id="57" dur="500"/>
                                        <p:tgtEl>
                                          <p:spTgt spid="1024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242">
                                            <p:txEl>
                                              <p:pRg st="11" end="11"/>
                                            </p:txEl>
                                          </p:spTgt>
                                        </p:tgtEl>
                                        <p:attrNameLst>
                                          <p:attrName>style.visibility</p:attrName>
                                        </p:attrNameLst>
                                      </p:cBhvr>
                                      <p:to>
                                        <p:strVal val="visible"/>
                                      </p:to>
                                    </p:set>
                                    <p:animEffect transition="in" filter="wipe(down)">
                                      <p:cBhvr>
                                        <p:cTn id="62" dur="500"/>
                                        <p:tgtEl>
                                          <p:spTgt spid="1024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242">
                                            <p:txEl>
                                              <p:pRg st="12" end="12"/>
                                            </p:txEl>
                                          </p:spTgt>
                                        </p:tgtEl>
                                        <p:attrNameLst>
                                          <p:attrName>style.visibility</p:attrName>
                                        </p:attrNameLst>
                                      </p:cBhvr>
                                      <p:to>
                                        <p:strVal val="visible"/>
                                      </p:to>
                                    </p:set>
                                    <p:animEffect transition="in" filter="wipe(down)">
                                      <p:cBhvr>
                                        <p:cTn id="67" dur="500"/>
                                        <p:tgtEl>
                                          <p:spTgt spid="1024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uiExpand="1" build="allAtOnce"/>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p:txBody>
          <a:bodyPr vert="horz" lIns="91440" tIns="45720" rIns="91440" bIns="45720"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宋体" panose="02010600030101010101" pitchFamily="2" charset="-122"/>
                <a:cs typeface="+mj-cs"/>
              </a:rPr>
              <a:t>accept()</a:t>
            </a:r>
            <a:r>
              <a:rPr kumimoji="0" lang="en-US" altLang="zh-CN" sz="3300" b="0" i="0" u="none" strike="noStrike" kern="1200" cap="none" spc="0" normalizeH="0" baseline="0" noProof="0" dirty="0">
                <a:ln>
                  <a:noFill/>
                </a:ln>
                <a:solidFill>
                  <a:srgbClr val="C00000"/>
                </a:solidFill>
                <a:effectLst/>
                <a:uLnTx/>
                <a:uFillTx/>
                <a:latin typeface="微软雅黑" panose="020B0503020204020204" pitchFamily="34" charset="-122"/>
                <a:ea typeface="宋体" panose="02010600030101010101" pitchFamily="2" charset="-122"/>
                <a:cs typeface="+mj-cs"/>
                <a:sym typeface="Calibri" panose="020F0502020204030204" pitchFamily="34" charset="0"/>
              </a:rPr>
              <a:t/>
            </a:r>
            <a:br>
              <a:rPr kumimoji="0" lang="en-US" altLang="zh-CN" sz="3300" b="0" i="0" u="none" strike="noStrike" kern="1200" cap="none" spc="0" normalizeH="0" baseline="0" noProof="0" dirty="0">
                <a:ln>
                  <a:noFill/>
                </a:ln>
                <a:solidFill>
                  <a:srgbClr val="C00000"/>
                </a:solidFill>
                <a:effectLst/>
                <a:uLnTx/>
                <a:uFillTx/>
                <a:latin typeface="微软雅黑" panose="020B0503020204020204" pitchFamily="34" charset="-122"/>
                <a:ea typeface="宋体" panose="02010600030101010101" pitchFamily="2" charset="-122"/>
                <a:cs typeface="+mj-cs"/>
                <a:sym typeface="Calibri" panose="020F0502020204030204" pitchFamily="34" charset="0"/>
              </a:rPr>
            </a:br>
            <a:endParaRPr kumimoji="0" lang="zh-CN" altLang="en-US" sz="33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 name="灯片编号占位符 23"/>
          <p:cNvSpPr>
            <a:spLocks noGrp="1"/>
          </p:cNvSpPr>
          <p:nvPr>
            <p:ph type="sldNum" sz="quarter" idx="13"/>
          </p:nvPr>
        </p:nvSpPr>
        <p:spPr>
          <a:xfrm>
            <a:off x="6072198" y="4714890"/>
            <a:ext cx="2057400" cy="274638"/>
          </a:xfrm>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80</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6019" name="Text Box 2"/>
          <p:cNvSpPr txBox="1"/>
          <p:nvPr/>
        </p:nvSpPr>
        <p:spPr>
          <a:xfrm>
            <a:off x="441327" y="2339978"/>
            <a:ext cx="6102350" cy="323165"/>
          </a:xfrm>
          <a:prstGeom prst="rect">
            <a:avLst/>
          </a:prstGeom>
          <a:noFill/>
          <a:ln w="9525">
            <a:noFill/>
          </a:ln>
        </p:spPr>
        <p:txBody>
          <a:bodyPr anchor="t">
            <a:spAutoFit/>
          </a:bodyPr>
          <a:lstStyle/>
          <a:p>
            <a:r>
              <a:rPr lang="en-US" altLang="zh-CN" sz="1500" b="1" i="1" dirty="0">
                <a:latin typeface="Times New Roman" panose="02020603050405020304" pitchFamily="18" charset="0"/>
                <a:ea typeface="MS PGothic" panose="020B0600070205080204" pitchFamily="34" charset="-128"/>
              </a:rPr>
              <a:t>int</a:t>
            </a:r>
            <a:r>
              <a:rPr lang="en-US" altLang="zh-CN" sz="1500" dirty="0">
                <a:latin typeface="Times New Roman" panose="02020603050405020304" pitchFamily="18" charset="0"/>
                <a:ea typeface="MS PGothic" panose="020B0600070205080204" pitchFamily="34" charset="-128"/>
              </a:rPr>
              <a:t>  new_accepted_fd  =  </a:t>
            </a:r>
            <a:r>
              <a:rPr lang="en-US" altLang="zh-CN" sz="1500" b="1" i="1" dirty="0">
                <a:latin typeface="Times New Roman" panose="02020603050405020304" pitchFamily="18" charset="0"/>
                <a:ea typeface="MS PGothic" panose="020B0600070205080204" pitchFamily="34" charset="-128"/>
              </a:rPr>
              <a:t>accept</a:t>
            </a:r>
            <a:r>
              <a:rPr lang="en-US" altLang="zh-CN" sz="1500" dirty="0">
                <a:latin typeface="Times New Roman" panose="02020603050405020304" pitchFamily="18" charset="0"/>
                <a:ea typeface="MS PGothic" panose="020B0600070205080204" pitchFamily="34" charset="-128"/>
              </a:rPr>
              <a:t> (listen_fd,   (struct </a:t>
            </a:r>
            <a:r>
              <a:rPr lang="en-US" altLang="zh-CN" sz="1500" b="1" i="1" dirty="0">
                <a:latin typeface="Times New Roman" panose="02020603050405020304" pitchFamily="18" charset="0"/>
                <a:ea typeface="MS PGothic" panose="020B0600070205080204" pitchFamily="34" charset="-128"/>
              </a:rPr>
              <a:t>sockaddr</a:t>
            </a:r>
            <a:r>
              <a:rPr lang="en-US" altLang="zh-CN" sz="1500" dirty="0">
                <a:latin typeface="Times New Roman" panose="02020603050405020304" pitchFamily="18" charset="0"/>
                <a:ea typeface="MS PGothic" panose="020B0600070205080204" pitchFamily="34" charset="-128"/>
              </a:rPr>
              <a:t> *) addr,</a:t>
            </a:r>
          </a:p>
        </p:txBody>
      </p:sp>
      <p:sp>
        <p:nvSpPr>
          <p:cNvPr id="86020" name="Text Box 4"/>
          <p:cNvSpPr txBox="1"/>
          <p:nvPr/>
        </p:nvSpPr>
        <p:spPr>
          <a:xfrm>
            <a:off x="1871664" y="3900490"/>
            <a:ext cx="4343400" cy="338554"/>
          </a:xfrm>
          <a:prstGeom prst="rect">
            <a:avLst/>
          </a:prstGeom>
          <a:noFill/>
          <a:ln w="9525">
            <a:noFill/>
          </a:ln>
        </p:spPr>
        <p:txBody>
          <a:bodyPr anchor="t">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传递结构体</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addr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的长度并返回对方地址的长度</a:t>
            </a:r>
            <a:endParaRPr lang="zh-CN" altLang="en-US" sz="16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5"/>
          <p:cNvGrpSpPr/>
          <p:nvPr/>
        </p:nvGrpSpPr>
        <p:grpSpPr>
          <a:xfrm>
            <a:off x="4786314" y="2928940"/>
            <a:ext cx="1409700" cy="885825"/>
            <a:chOff x="0" y="0"/>
            <a:chExt cx="1184" cy="744"/>
          </a:xfrm>
        </p:grpSpPr>
        <p:sp>
          <p:nvSpPr>
            <p:cNvPr id="86022" name="Line 6"/>
            <p:cNvSpPr/>
            <p:nvPr/>
          </p:nvSpPr>
          <p:spPr>
            <a:xfrm flipV="1">
              <a:off x="0" y="0"/>
              <a:ext cx="1184" cy="0"/>
            </a:xfrm>
            <a:prstGeom prst="line">
              <a:avLst/>
            </a:prstGeom>
            <a:ln w="28575" cap="flat" cmpd="sng">
              <a:solidFill>
                <a:schemeClr val="tx2"/>
              </a:solidFill>
              <a:prstDash val="solid"/>
              <a:round/>
              <a:headEnd type="none" w="med" len="med"/>
              <a:tailEnd type="none" w="med" len="med"/>
            </a:ln>
          </p:spPr>
        </p:sp>
        <p:sp>
          <p:nvSpPr>
            <p:cNvPr id="86023" name="Line 7"/>
            <p:cNvSpPr/>
            <p:nvPr/>
          </p:nvSpPr>
          <p:spPr>
            <a:xfrm flipV="1">
              <a:off x="96" y="16"/>
              <a:ext cx="520" cy="728"/>
            </a:xfrm>
            <a:prstGeom prst="line">
              <a:avLst/>
            </a:prstGeom>
            <a:ln w="28575" cap="flat" cmpd="sng">
              <a:solidFill>
                <a:schemeClr val="tx2"/>
              </a:solidFill>
              <a:prstDash val="solid"/>
              <a:round/>
              <a:headEnd type="none" w="med" len="med"/>
              <a:tailEnd type="arrow" w="med" len="med"/>
            </a:ln>
          </p:spPr>
        </p:sp>
      </p:grpSp>
      <p:grpSp>
        <p:nvGrpSpPr>
          <p:cNvPr id="3" name="Group 8"/>
          <p:cNvGrpSpPr/>
          <p:nvPr/>
        </p:nvGrpSpPr>
        <p:grpSpPr>
          <a:xfrm>
            <a:off x="393703" y="1274765"/>
            <a:ext cx="5453062" cy="1370013"/>
            <a:chOff x="0" y="0"/>
            <a:chExt cx="4580" cy="1151"/>
          </a:xfrm>
        </p:grpSpPr>
        <p:sp>
          <p:nvSpPr>
            <p:cNvPr id="86025" name="Text Box 9"/>
            <p:cNvSpPr txBox="1"/>
            <p:nvPr/>
          </p:nvSpPr>
          <p:spPr>
            <a:xfrm>
              <a:off x="2518" y="0"/>
              <a:ext cx="2062" cy="491"/>
            </a:xfrm>
            <a:prstGeom prst="rect">
              <a:avLst/>
            </a:prstGeom>
            <a:noFill/>
            <a:ln w="9525">
              <a:noFill/>
            </a:ln>
          </p:spPr>
          <p:txBody>
            <a:bodyPr wrap="none" anchor="t">
              <a:spAutoFit/>
            </a:bodyPr>
            <a:lstStyle/>
            <a:p>
              <a:r>
                <a:rPr lang="ja-JP" altLang="en-US" sz="16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一个新的已连接的</a:t>
              </a:r>
              <a:r>
                <a:rPr lang="en-US" altLang="zh-CN" sz="16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socket</a:t>
              </a:r>
            </a:p>
            <a:p>
              <a:r>
                <a:rPr lang="en-US" altLang="zh-CN" sz="16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(-1 if error)</a:t>
              </a:r>
            </a:p>
          </p:txBody>
        </p:sp>
        <p:grpSp>
          <p:nvGrpSpPr>
            <p:cNvPr id="4" name="Group 10"/>
            <p:cNvGrpSpPr/>
            <p:nvPr/>
          </p:nvGrpSpPr>
          <p:grpSpPr>
            <a:xfrm>
              <a:off x="0" y="135"/>
              <a:ext cx="2452" cy="1016"/>
              <a:chOff x="0" y="0"/>
              <a:chExt cx="2680" cy="1016"/>
            </a:xfrm>
          </p:grpSpPr>
          <p:sp>
            <p:nvSpPr>
              <p:cNvPr id="85001" name="AutoShape 11"/>
              <p:cNvSpPr/>
              <p:nvPr/>
            </p:nvSpPr>
            <p:spPr>
              <a:xfrm>
                <a:off x="0" y="760"/>
                <a:ext cx="1704" cy="256"/>
              </a:xfrm>
              <a:prstGeom prst="roundRect">
                <a:avLst>
                  <a:gd name="adj" fmla="val 16667"/>
                </a:avLst>
              </a:prstGeom>
              <a:noFill/>
              <a:ln w="28575" cap="flat" cmpd="sng">
                <a:solidFill>
                  <a:schemeClr val="accent1"/>
                </a:solidFill>
                <a:prstDash val="dash"/>
                <a:roun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6028" name="Line 12"/>
              <p:cNvSpPr/>
              <p:nvPr/>
            </p:nvSpPr>
            <p:spPr>
              <a:xfrm flipH="1">
                <a:off x="2304" y="0"/>
                <a:ext cx="376" cy="0"/>
              </a:xfrm>
              <a:prstGeom prst="line">
                <a:avLst/>
              </a:prstGeom>
              <a:ln w="28575" cap="flat" cmpd="sng">
                <a:solidFill>
                  <a:schemeClr val="accent1"/>
                </a:solidFill>
                <a:prstDash val="solid"/>
                <a:round/>
                <a:headEnd type="none" w="med" len="med"/>
                <a:tailEnd type="none" w="med" len="med"/>
              </a:ln>
            </p:spPr>
          </p:sp>
          <p:sp>
            <p:nvSpPr>
              <p:cNvPr id="86029" name="Line 13"/>
              <p:cNvSpPr/>
              <p:nvPr/>
            </p:nvSpPr>
            <p:spPr>
              <a:xfrm flipH="1">
                <a:off x="1720" y="0"/>
                <a:ext cx="592" cy="744"/>
              </a:xfrm>
              <a:prstGeom prst="line">
                <a:avLst/>
              </a:prstGeom>
              <a:ln w="28575" cap="flat" cmpd="sng">
                <a:solidFill>
                  <a:schemeClr val="accent1"/>
                </a:solidFill>
                <a:prstDash val="solid"/>
                <a:round/>
                <a:headEnd type="none" w="med" len="med"/>
                <a:tailEnd type="arrow" w="med" len="med"/>
              </a:ln>
            </p:spPr>
          </p:sp>
        </p:grpSp>
      </p:grpSp>
      <p:grpSp>
        <p:nvGrpSpPr>
          <p:cNvPr id="5" name="Group 14"/>
          <p:cNvGrpSpPr/>
          <p:nvPr/>
        </p:nvGrpSpPr>
        <p:grpSpPr>
          <a:xfrm>
            <a:off x="3395666" y="1758953"/>
            <a:ext cx="3365571" cy="636587"/>
            <a:chOff x="0" y="0"/>
            <a:chExt cx="2826" cy="535"/>
          </a:xfrm>
        </p:grpSpPr>
        <p:sp>
          <p:nvSpPr>
            <p:cNvPr id="86031" name="Text Box 15"/>
            <p:cNvSpPr txBox="1"/>
            <p:nvPr/>
          </p:nvSpPr>
          <p:spPr>
            <a:xfrm>
              <a:off x="672" y="0"/>
              <a:ext cx="2154" cy="491"/>
            </a:xfrm>
            <a:prstGeom prst="rect">
              <a:avLst/>
            </a:prstGeom>
            <a:noFill/>
            <a:ln w="9525">
              <a:noFill/>
            </a:ln>
          </p:spPr>
          <p:txBody>
            <a:bodyPr wrap="none" anchor="t">
              <a:spAutoFit/>
            </a:bodyPr>
            <a:lstStyle/>
            <a:p>
              <a:r>
                <a:rPr lang="ja-JP"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接受客户连接的</a:t>
              </a:r>
              <a:r>
                <a:rPr lang="en-US"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socket, </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即</a:t>
              </a:r>
            </a:p>
            <a:p>
              <a:r>
                <a:rPr lang="en-US"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listening socket</a:t>
              </a:r>
            </a:p>
          </p:txBody>
        </p:sp>
        <p:grpSp>
          <p:nvGrpSpPr>
            <p:cNvPr id="6" name="Group 16"/>
            <p:cNvGrpSpPr/>
            <p:nvPr/>
          </p:nvGrpSpPr>
          <p:grpSpPr>
            <a:xfrm>
              <a:off x="0" y="127"/>
              <a:ext cx="696" cy="408"/>
              <a:chOff x="0" y="0"/>
              <a:chExt cx="696" cy="408"/>
            </a:xfrm>
          </p:grpSpPr>
          <p:sp>
            <p:nvSpPr>
              <p:cNvPr id="86033" name="Line 17"/>
              <p:cNvSpPr/>
              <p:nvPr/>
            </p:nvSpPr>
            <p:spPr>
              <a:xfrm>
                <a:off x="280" y="0"/>
                <a:ext cx="416" cy="0"/>
              </a:xfrm>
              <a:prstGeom prst="line">
                <a:avLst/>
              </a:prstGeom>
              <a:ln w="28575" cap="flat" cmpd="sng">
                <a:solidFill>
                  <a:srgbClr val="FF0000"/>
                </a:solidFill>
                <a:prstDash val="solid"/>
                <a:round/>
                <a:headEnd type="none" w="med" len="med"/>
                <a:tailEnd type="none" w="med" len="med"/>
              </a:ln>
            </p:spPr>
          </p:sp>
          <p:sp>
            <p:nvSpPr>
              <p:cNvPr id="86034" name="Line 18"/>
              <p:cNvSpPr/>
              <p:nvPr/>
            </p:nvSpPr>
            <p:spPr>
              <a:xfrm flipH="1">
                <a:off x="0" y="0"/>
                <a:ext cx="280" cy="408"/>
              </a:xfrm>
              <a:prstGeom prst="line">
                <a:avLst/>
              </a:prstGeom>
              <a:ln w="28575" cap="flat" cmpd="sng">
                <a:solidFill>
                  <a:srgbClr val="FF0000"/>
                </a:solidFill>
                <a:prstDash val="solid"/>
                <a:round/>
                <a:headEnd type="none" w="med" len="med"/>
                <a:tailEnd type="arrow" w="med" len="med"/>
              </a:ln>
            </p:spPr>
          </p:sp>
        </p:grpSp>
      </p:grpSp>
      <p:sp>
        <p:nvSpPr>
          <p:cNvPr id="86035" name="Text Box 19"/>
          <p:cNvSpPr txBox="1"/>
          <p:nvPr/>
        </p:nvSpPr>
        <p:spPr>
          <a:xfrm>
            <a:off x="5014916" y="2643189"/>
            <a:ext cx="1654175" cy="323165"/>
          </a:xfrm>
          <a:prstGeom prst="rect">
            <a:avLst/>
          </a:prstGeom>
          <a:noFill/>
          <a:ln w="9525">
            <a:noFill/>
          </a:ln>
        </p:spPr>
        <p:txBody>
          <a:bodyPr anchor="t">
            <a:spAutoFit/>
          </a:bodyPr>
          <a:lstStyle/>
          <a:p>
            <a:r>
              <a:rPr lang="en-US" altLang="zh-CN" sz="1500" dirty="0">
                <a:latin typeface="Times New Roman" panose="02020603050405020304" pitchFamily="18" charset="0"/>
                <a:ea typeface="MS PGothic" panose="020B0600070205080204" pitchFamily="34" charset="-128"/>
              </a:rPr>
              <a:t>&amp;addrlen);</a:t>
            </a:r>
          </a:p>
        </p:txBody>
      </p:sp>
      <p:grpSp>
        <p:nvGrpSpPr>
          <p:cNvPr id="7" name="Group 20"/>
          <p:cNvGrpSpPr/>
          <p:nvPr/>
        </p:nvGrpSpPr>
        <p:grpSpPr>
          <a:xfrm>
            <a:off x="3814766" y="2643190"/>
            <a:ext cx="2314575" cy="828675"/>
            <a:chOff x="0" y="0"/>
            <a:chExt cx="1944" cy="696"/>
          </a:xfrm>
        </p:grpSpPr>
        <p:sp>
          <p:nvSpPr>
            <p:cNvPr id="86037" name="Line 22"/>
            <p:cNvSpPr/>
            <p:nvPr/>
          </p:nvSpPr>
          <p:spPr>
            <a:xfrm>
              <a:off x="0" y="0"/>
              <a:ext cx="1944" cy="0"/>
            </a:xfrm>
            <a:prstGeom prst="line">
              <a:avLst/>
            </a:prstGeom>
            <a:ln w="28575" cap="flat" cmpd="sng">
              <a:solidFill>
                <a:srgbClr val="FF6600"/>
              </a:solidFill>
              <a:prstDash val="solid"/>
              <a:round/>
              <a:headEnd type="none" w="med" len="med"/>
              <a:tailEnd type="none" w="med" len="med"/>
            </a:ln>
          </p:spPr>
        </p:sp>
        <p:sp>
          <p:nvSpPr>
            <p:cNvPr id="86038" name="Line 23"/>
            <p:cNvSpPr/>
            <p:nvPr/>
          </p:nvSpPr>
          <p:spPr>
            <a:xfrm flipV="1">
              <a:off x="104" y="16"/>
              <a:ext cx="496" cy="680"/>
            </a:xfrm>
            <a:prstGeom prst="line">
              <a:avLst/>
            </a:prstGeom>
            <a:ln w="28575" cap="flat" cmpd="sng">
              <a:solidFill>
                <a:srgbClr val="FF6600"/>
              </a:solidFill>
              <a:prstDash val="solid"/>
              <a:round/>
              <a:headEnd type="none" w="med" len="med"/>
              <a:tailEnd type="arrow" w="med" len="med"/>
            </a:ln>
          </p:spPr>
        </p:sp>
      </p:grpSp>
      <p:sp>
        <p:nvSpPr>
          <p:cNvPr id="86039" name="Text Box 24"/>
          <p:cNvSpPr txBox="1"/>
          <p:nvPr/>
        </p:nvSpPr>
        <p:spPr>
          <a:xfrm>
            <a:off x="100016" y="3500440"/>
            <a:ext cx="5025735" cy="338554"/>
          </a:xfrm>
          <a:prstGeom prst="rect">
            <a:avLst/>
          </a:prstGeom>
          <a:noFill/>
          <a:ln w="9525">
            <a:noFill/>
          </a:ln>
        </p:spPr>
        <p:txBody>
          <a:bodyPr wrap="none" anchor="t">
            <a:spAutoFit/>
          </a:bodyPr>
          <a:lstStyle/>
          <a:p>
            <a:r>
              <a:rPr lang="zh-CN" altLang="en-US" sz="1600"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接收外来连接的地址信息，如果不关心，可置为</a:t>
            </a:r>
            <a:r>
              <a:rPr lang="en-US" altLang="zh-CN" sz="1600"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NULL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0-#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connect()</a:t>
            </a:r>
          </a:p>
        </p:txBody>
      </p:sp>
      <p:sp>
        <p:nvSpPr>
          <p:cNvPr id="88066" name="Rectangle 3"/>
          <p:cNvSpPr>
            <a:spLocks noGrp="1"/>
          </p:cNvSpPr>
          <p:nvPr>
            <p:ph type="body" sz="quarter" idx="10"/>
          </p:nvPr>
        </p:nvSpPr>
        <p:spPr>
          <a:xfrm>
            <a:off x="171452" y="843281"/>
            <a:ext cx="4779645" cy="3300730"/>
          </a:xfrm>
          <a:noFill/>
          <a:ln>
            <a:noFill/>
          </a:ln>
        </p:spPr>
        <p:txBody>
          <a:bodyPr vert="horz" wrap="square" lIns="68592" tIns="34296" rIns="68592" bIns="34296" anchor="t"/>
          <a:lstStyle/>
          <a:p>
            <a:pPr marL="273050" indent="-273050">
              <a:spcBef>
                <a:spcPts val="600"/>
              </a:spcBef>
              <a:spcAft>
                <a:spcPts val="60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int connect(int sockfd, struct sockaddr *serv_addr, int addrlen);</a:t>
            </a:r>
          </a:p>
          <a:p>
            <a:pPr marL="548005" lvl="1" indent="-271780">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返回值：</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0 </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或 </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-1</a:t>
            </a:r>
          </a:p>
          <a:p>
            <a:pPr marL="548005" lvl="1" indent="-271780">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头文件：</a:t>
            </a:r>
          </a:p>
          <a:p>
            <a:pPr marL="822325" lvl="2" indent="-228600">
              <a:spcBef>
                <a:spcPts val="500"/>
              </a:spcBef>
              <a:buFont typeface="Wingdings 3" panose="05040102010807070707" pitchFamily="18" charset="2"/>
              <a:buNone/>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#include &lt;sys/types.h&gt;</a:t>
            </a:r>
          </a:p>
          <a:p>
            <a:pPr marL="822325" lvl="2" indent="-228600">
              <a:spcBef>
                <a:spcPts val="500"/>
              </a:spcBef>
              <a:buFont typeface="Wingdings 3" panose="05040102010807070707" pitchFamily="18" charset="2"/>
              <a:buNone/>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#include &lt;sys/socket.h&gt;  </a:t>
            </a:r>
          </a:p>
          <a:p>
            <a:pPr marL="548005" lvl="1" indent="-271780">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sockfd : socket</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返回的文件描述符</a:t>
            </a:r>
          </a:p>
          <a:p>
            <a:pPr marL="548005" lvl="1" indent="-271780">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serv_addr : </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服务器端的地址信息  </a:t>
            </a:r>
          </a:p>
          <a:p>
            <a:pPr marL="548005" lvl="1" indent="-271780">
              <a:spcBef>
                <a:spcPts val="500"/>
              </a:spcBef>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addrlen : serv_addr</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的长度 </a:t>
            </a:r>
          </a:p>
        </p:txBody>
      </p:sp>
      <p:sp>
        <p:nvSpPr>
          <p:cNvPr id="5" name="灯片编号占位符 4"/>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81</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3733" name="Text Box 4"/>
          <p:cNvSpPr txBox="1"/>
          <p:nvPr/>
        </p:nvSpPr>
        <p:spPr>
          <a:xfrm>
            <a:off x="171452" y="4144011"/>
            <a:ext cx="3921125" cy="830997"/>
          </a:xfrm>
          <a:prstGeom prst="rect">
            <a:avLst/>
          </a:prstGeom>
          <a:solidFill>
            <a:srgbClr val="404040"/>
          </a:solidFill>
          <a:ln w="9525">
            <a:noFill/>
          </a:ln>
        </p:spPr>
        <p:txBody>
          <a:bodyPr wrap="square" anchor="t">
            <a:spAutoFit/>
          </a:bodyPr>
          <a:lstStyle/>
          <a:p>
            <a:pPr algn="ctr">
              <a:spcBef>
                <a:spcPct val="20000"/>
              </a:spcBef>
              <a:buClr>
                <a:srgbClr val="FF0000"/>
              </a:buClr>
            </a:pPr>
            <a:r>
              <a:rPr lang="en-US" altLang="zh-CN"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connect()</a:t>
            </a:r>
            <a:r>
              <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是客户端使用的系统调用。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 calcmode="lin" valueType="num">
                                      <p:cBhvr>
                                        <p:cTn id="7" dur="500" fill="hold"/>
                                        <p:tgtEl>
                                          <p:spTgt spid="73733"/>
                                        </p:tgtEl>
                                        <p:attrNameLst>
                                          <p:attrName>ppt_x</p:attrName>
                                        </p:attrNameLst>
                                      </p:cBhvr>
                                      <p:tavLst>
                                        <p:tav tm="0">
                                          <p:val>
                                            <p:strVal val="0-#ppt_w/2"/>
                                          </p:val>
                                        </p:tav>
                                        <p:tav tm="100000">
                                          <p:val>
                                            <p:strVal val="#ppt_x"/>
                                          </p:val>
                                        </p:tav>
                                      </p:tavLst>
                                    </p:anim>
                                    <p:anim calcmode="lin" valueType="num">
                                      <p:cBhvr>
                                        <p:cTn id="8"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noChangeArrowheads="1"/>
          </p:cNvSpPr>
          <p:nvPr>
            <p:ph type="title"/>
          </p:nvPr>
        </p:nvSpPr>
        <p:spPr/>
        <p:txBody>
          <a:bodyPr vert="horz" lIns="91440" tIns="45720" rIns="91440" bIns="45720"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宋体" panose="02010600030101010101" pitchFamily="2" charset="-122"/>
                <a:cs typeface="+mj-cs"/>
              </a:rPr>
              <a:t>connect()</a:t>
            </a:r>
            <a:r>
              <a:rPr kumimoji="0" lang="en-US" altLang="zh-CN" sz="3300" b="0" i="0" u="none" strike="noStrike" kern="1200" cap="none" spc="0" normalizeH="0" baseline="0" noProof="0" dirty="0">
                <a:ln>
                  <a:noFill/>
                </a:ln>
                <a:solidFill>
                  <a:srgbClr val="C00000"/>
                </a:solidFill>
                <a:effectLst/>
                <a:uLnTx/>
                <a:uFillTx/>
                <a:latin typeface="微软雅黑" panose="020B0503020204020204" pitchFamily="34" charset="-122"/>
                <a:ea typeface="宋体" panose="02010600030101010101" pitchFamily="2" charset="-122"/>
                <a:cs typeface="+mj-cs"/>
                <a:sym typeface="Calibri" panose="020F0502020204030204" pitchFamily="34" charset="0"/>
              </a:rPr>
              <a:t/>
            </a:r>
            <a:br>
              <a:rPr kumimoji="0" lang="en-US" altLang="zh-CN" sz="3300" b="0" i="0" u="none" strike="noStrike" kern="1200" cap="none" spc="0" normalizeH="0" baseline="0" noProof="0" dirty="0">
                <a:ln>
                  <a:noFill/>
                </a:ln>
                <a:solidFill>
                  <a:srgbClr val="C00000"/>
                </a:solidFill>
                <a:effectLst/>
                <a:uLnTx/>
                <a:uFillTx/>
                <a:latin typeface="微软雅黑" panose="020B0503020204020204" pitchFamily="34" charset="-122"/>
                <a:ea typeface="宋体" panose="02010600030101010101" pitchFamily="2" charset="-122"/>
                <a:cs typeface="+mj-cs"/>
                <a:sym typeface="Calibri" panose="020F0502020204030204" pitchFamily="34" charset="0"/>
              </a:rPr>
            </a:br>
            <a:endParaRPr kumimoji="0" lang="zh-CN" altLang="en-US" sz="33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 name="灯片编号占位符 25"/>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82</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0115" name="Text Box 2"/>
          <p:cNvSpPr txBox="1"/>
          <p:nvPr/>
        </p:nvSpPr>
        <p:spPr>
          <a:xfrm>
            <a:off x="1200151" y="2344739"/>
            <a:ext cx="5596725" cy="323165"/>
          </a:xfrm>
          <a:prstGeom prst="rect">
            <a:avLst/>
          </a:prstGeom>
          <a:noFill/>
          <a:ln w="9525">
            <a:noFill/>
          </a:ln>
        </p:spPr>
        <p:txBody>
          <a:bodyPr wrap="none" anchor="t">
            <a:spAutoFit/>
          </a:bodyPr>
          <a:lstStyle/>
          <a:p>
            <a:r>
              <a:rPr lang="en-US" altLang="zh-CN" sz="1500" b="1" i="1" dirty="0">
                <a:latin typeface="Times New Roman" panose="02020603050405020304" pitchFamily="18" charset="0"/>
                <a:ea typeface="MS PGothic" panose="020B0600070205080204" pitchFamily="34" charset="-128"/>
              </a:rPr>
              <a:t>int</a:t>
            </a:r>
            <a:r>
              <a:rPr lang="en-US" altLang="zh-CN" sz="1500" dirty="0">
                <a:latin typeface="Times New Roman" panose="02020603050405020304" pitchFamily="18" charset="0"/>
                <a:ea typeface="MS PGothic" panose="020B0600070205080204" pitchFamily="34" charset="-128"/>
              </a:rPr>
              <a:t> status=</a:t>
            </a:r>
            <a:r>
              <a:rPr lang="en-US" altLang="zh-CN" sz="1500" b="1" i="1" dirty="0">
                <a:latin typeface="Times New Roman" panose="02020603050405020304" pitchFamily="18" charset="0"/>
                <a:ea typeface="MS PGothic" panose="020B0600070205080204" pitchFamily="34" charset="-128"/>
              </a:rPr>
              <a:t>connect</a:t>
            </a:r>
            <a:r>
              <a:rPr lang="en-US" altLang="zh-CN" sz="1500" dirty="0">
                <a:latin typeface="Times New Roman" panose="02020603050405020304" pitchFamily="18" charset="0"/>
                <a:ea typeface="MS PGothic" panose="020B0600070205080204" pitchFamily="34" charset="-128"/>
              </a:rPr>
              <a:t> (socket_fd, (</a:t>
            </a:r>
            <a:r>
              <a:rPr lang="en-US" altLang="zh-CN" sz="1500" b="1" i="1" dirty="0">
                <a:latin typeface="Times New Roman" panose="02020603050405020304" pitchFamily="18" charset="0"/>
                <a:ea typeface="MS PGothic" panose="020B0600070205080204" pitchFamily="34" charset="-128"/>
              </a:rPr>
              <a:t>struct</a:t>
            </a:r>
            <a:r>
              <a:rPr lang="en-US" altLang="zh-CN" sz="1500" dirty="0">
                <a:latin typeface="Times New Roman" panose="02020603050405020304" pitchFamily="18" charset="0"/>
                <a:ea typeface="MS PGothic" panose="020B0600070205080204" pitchFamily="34" charset="-128"/>
              </a:rPr>
              <a:t> sockaddr *)&amp;addr,</a:t>
            </a:r>
            <a:r>
              <a:rPr lang="en-US" altLang="zh-CN" sz="1500" b="1" i="1" dirty="0">
                <a:latin typeface="Times New Roman" panose="02020603050405020304" pitchFamily="18" charset="0"/>
                <a:ea typeface="MS PGothic" panose="020B0600070205080204" pitchFamily="34" charset="-128"/>
              </a:rPr>
              <a:t>sizeof</a:t>
            </a:r>
            <a:r>
              <a:rPr lang="en-US" altLang="zh-CN" sz="1500" dirty="0">
                <a:latin typeface="Times New Roman" panose="02020603050405020304" pitchFamily="18" charset="0"/>
                <a:ea typeface="MS PGothic" panose="020B0600070205080204" pitchFamily="34" charset="-128"/>
              </a:rPr>
              <a:t>(addr));</a:t>
            </a:r>
          </a:p>
        </p:txBody>
      </p:sp>
      <p:grpSp>
        <p:nvGrpSpPr>
          <p:cNvPr id="2" name="Group 4"/>
          <p:cNvGrpSpPr/>
          <p:nvPr/>
        </p:nvGrpSpPr>
        <p:grpSpPr>
          <a:xfrm>
            <a:off x="2195515" y="2571751"/>
            <a:ext cx="4319587" cy="1112877"/>
            <a:chOff x="0" y="0"/>
            <a:chExt cx="4388" cy="934"/>
          </a:xfrm>
        </p:grpSpPr>
        <p:sp>
          <p:nvSpPr>
            <p:cNvPr id="90117" name="Text Box 4"/>
            <p:cNvSpPr txBox="1"/>
            <p:nvPr/>
          </p:nvSpPr>
          <p:spPr>
            <a:xfrm>
              <a:off x="0" y="237"/>
              <a:ext cx="2351" cy="697"/>
            </a:xfrm>
            <a:prstGeom prst="rect">
              <a:avLst/>
            </a:prstGeom>
            <a:noFill/>
            <a:ln w="9525">
              <a:noFill/>
            </a:ln>
          </p:spPr>
          <p:txBody>
            <a:bodyPr anchor="t">
              <a:spAutoFit/>
            </a:bodyPr>
            <a:lstStyle/>
            <a:p>
              <a:r>
                <a:rPr lang="en-US" altLang="zh-CN" sz="1600" b="1" i="1" dirty="0">
                  <a:latin typeface="微软雅黑" panose="020B0503020204020204" pitchFamily="34" charset="-122"/>
                  <a:ea typeface="微软雅黑" panose="020B0503020204020204" pitchFamily="34" charset="-122"/>
                  <a:cs typeface="微软雅黑" panose="020B0503020204020204" pitchFamily="34" charset="-122"/>
                </a:rPr>
                <a:t>struct  sockaddr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结构，</a:t>
              </a: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描述服务器的端口和</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IP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地址</a:t>
              </a:r>
            </a:p>
          </p:txBody>
        </p:sp>
        <p:grpSp>
          <p:nvGrpSpPr>
            <p:cNvPr id="3" name="Group 6"/>
            <p:cNvGrpSpPr/>
            <p:nvPr/>
          </p:nvGrpSpPr>
          <p:grpSpPr>
            <a:xfrm>
              <a:off x="1786" y="0"/>
              <a:ext cx="2602" cy="389"/>
              <a:chOff x="0" y="0"/>
              <a:chExt cx="2602" cy="389"/>
            </a:xfrm>
          </p:grpSpPr>
          <p:sp>
            <p:nvSpPr>
              <p:cNvPr id="90119" name="Line 6"/>
              <p:cNvSpPr/>
              <p:nvPr/>
            </p:nvSpPr>
            <p:spPr>
              <a:xfrm>
                <a:off x="338" y="0"/>
                <a:ext cx="2264" cy="48"/>
              </a:xfrm>
              <a:prstGeom prst="line">
                <a:avLst/>
              </a:prstGeom>
              <a:ln w="28575" cap="flat" cmpd="sng">
                <a:solidFill>
                  <a:schemeClr val="tx2"/>
                </a:solidFill>
                <a:prstDash val="solid"/>
                <a:round/>
                <a:headEnd type="none" w="med" len="med"/>
                <a:tailEnd type="none" w="med" len="med"/>
              </a:ln>
            </p:spPr>
          </p:sp>
          <p:sp>
            <p:nvSpPr>
              <p:cNvPr id="90120" name="Line 7"/>
              <p:cNvSpPr/>
              <p:nvPr/>
            </p:nvSpPr>
            <p:spPr>
              <a:xfrm>
                <a:off x="0" y="389"/>
                <a:ext cx="1040" cy="0"/>
              </a:xfrm>
              <a:prstGeom prst="line">
                <a:avLst/>
              </a:prstGeom>
              <a:ln w="28575" cap="flat" cmpd="sng">
                <a:solidFill>
                  <a:schemeClr val="tx2"/>
                </a:solidFill>
                <a:prstDash val="solid"/>
                <a:round/>
                <a:headEnd type="none" w="med" len="med"/>
                <a:tailEnd type="none" w="med" len="med"/>
              </a:ln>
            </p:spPr>
          </p:sp>
          <p:sp>
            <p:nvSpPr>
              <p:cNvPr id="90121" name="Line 8"/>
              <p:cNvSpPr/>
              <p:nvPr/>
            </p:nvSpPr>
            <p:spPr>
              <a:xfrm flipV="1">
                <a:off x="1040" y="61"/>
                <a:ext cx="240" cy="328"/>
              </a:xfrm>
              <a:prstGeom prst="line">
                <a:avLst/>
              </a:prstGeom>
              <a:ln w="28575" cap="flat" cmpd="sng">
                <a:solidFill>
                  <a:schemeClr val="tx2"/>
                </a:solidFill>
                <a:prstDash val="solid"/>
                <a:round/>
                <a:headEnd type="none" w="med" len="med"/>
                <a:tailEnd type="arrow" w="med" len="med"/>
              </a:ln>
            </p:spPr>
          </p:sp>
        </p:grpSp>
      </p:grpSp>
      <p:grpSp>
        <p:nvGrpSpPr>
          <p:cNvPr id="4" name="Group 10"/>
          <p:cNvGrpSpPr/>
          <p:nvPr/>
        </p:nvGrpSpPr>
        <p:grpSpPr>
          <a:xfrm>
            <a:off x="2276477" y="2628901"/>
            <a:ext cx="5267325" cy="2119039"/>
            <a:chOff x="0" y="0"/>
            <a:chExt cx="3891" cy="1779"/>
          </a:xfrm>
        </p:grpSpPr>
        <p:sp>
          <p:nvSpPr>
            <p:cNvPr id="90123" name="Text Box 10"/>
            <p:cNvSpPr txBox="1"/>
            <p:nvPr/>
          </p:nvSpPr>
          <p:spPr>
            <a:xfrm>
              <a:off x="0" y="1081"/>
              <a:ext cx="1256" cy="698"/>
            </a:xfrm>
            <a:prstGeom prst="rect">
              <a:avLst/>
            </a:prstGeom>
            <a:noFill/>
            <a:ln w="9525">
              <a:noFill/>
            </a:ln>
          </p:spPr>
          <p:txBody>
            <a:bodyPr anchor="t">
              <a:spAutoFit/>
            </a:bodyPr>
            <a:lstStyle/>
            <a:p>
              <a:r>
                <a:rPr lang="en-US" altLang="zh-CN" sz="1600" b="1" i="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struct sockaddr</a:t>
              </a:r>
              <a:r>
                <a:rPr lang="en-US" altLang="zh-CN" sz="16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结构的字节长度</a:t>
              </a:r>
            </a:p>
          </p:txBody>
        </p:sp>
        <p:grpSp>
          <p:nvGrpSpPr>
            <p:cNvPr id="5" name="Group 12"/>
            <p:cNvGrpSpPr/>
            <p:nvPr/>
          </p:nvGrpSpPr>
          <p:grpSpPr>
            <a:xfrm>
              <a:off x="1370" y="0"/>
              <a:ext cx="2521" cy="1216"/>
              <a:chOff x="0" y="0"/>
              <a:chExt cx="2521" cy="1216"/>
            </a:xfrm>
          </p:grpSpPr>
          <p:sp>
            <p:nvSpPr>
              <p:cNvPr id="90125" name="Line 12"/>
              <p:cNvSpPr/>
              <p:nvPr/>
            </p:nvSpPr>
            <p:spPr>
              <a:xfrm flipV="1">
                <a:off x="1868" y="0"/>
                <a:ext cx="653" cy="8"/>
              </a:xfrm>
              <a:prstGeom prst="line">
                <a:avLst/>
              </a:prstGeom>
              <a:ln w="28575" cap="flat" cmpd="sng">
                <a:solidFill>
                  <a:srgbClr val="CC0066"/>
                </a:solidFill>
                <a:prstDash val="solid"/>
                <a:round/>
                <a:headEnd type="none" w="med" len="med"/>
                <a:tailEnd type="none" w="med" len="med"/>
              </a:ln>
            </p:spPr>
          </p:sp>
          <p:sp>
            <p:nvSpPr>
              <p:cNvPr id="90126" name="Line 13"/>
              <p:cNvSpPr/>
              <p:nvPr/>
            </p:nvSpPr>
            <p:spPr>
              <a:xfrm>
                <a:off x="0" y="1216"/>
                <a:ext cx="1408" cy="0"/>
              </a:xfrm>
              <a:prstGeom prst="line">
                <a:avLst/>
              </a:prstGeom>
              <a:ln w="28575" cap="flat" cmpd="sng">
                <a:solidFill>
                  <a:srgbClr val="CC0066"/>
                </a:solidFill>
                <a:prstDash val="solid"/>
                <a:round/>
                <a:headEnd type="none" w="med" len="med"/>
                <a:tailEnd type="none" w="med" len="med"/>
              </a:ln>
            </p:spPr>
          </p:sp>
          <p:sp>
            <p:nvSpPr>
              <p:cNvPr id="90127" name="Line 14"/>
              <p:cNvSpPr/>
              <p:nvPr/>
            </p:nvSpPr>
            <p:spPr>
              <a:xfrm flipV="1">
                <a:off x="1392" y="0"/>
                <a:ext cx="580" cy="1216"/>
              </a:xfrm>
              <a:prstGeom prst="line">
                <a:avLst/>
              </a:prstGeom>
              <a:ln w="28575" cap="flat" cmpd="sng">
                <a:solidFill>
                  <a:srgbClr val="CC0066"/>
                </a:solidFill>
                <a:prstDash val="solid"/>
                <a:round/>
                <a:headEnd type="none" w="med" len="med"/>
                <a:tailEnd type="arrow" w="med" len="med"/>
              </a:ln>
            </p:spPr>
          </p:sp>
        </p:grpSp>
      </p:grpSp>
      <p:grpSp>
        <p:nvGrpSpPr>
          <p:cNvPr id="6" name="Group 16"/>
          <p:cNvGrpSpPr/>
          <p:nvPr/>
        </p:nvGrpSpPr>
        <p:grpSpPr>
          <a:xfrm>
            <a:off x="1400175" y="1316038"/>
            <a:ext cx="5039916" cy="1370012"/>
            <a:chOff x="0" y="0"/>
            <a:chExt cx="4233" cy="1151"/>
          </a:xfrm>
        </p:grpSpPr>
        <p:sp>
          <p:nvSpPr>
            <p:cNvPr id="89103" name="AutoShape 16"/>
            <p:cNvSpPr/>
            <p:nvPr/>
          </p:nvSpPr>
          <p:spPr>
            <a:xfrm>
              <a:off x="0" y="895"/>
              <a:ext cx="648" cy="256"/>
            </a:xfrm>
            <a:prstGeom prst="roundRect">
              <a:avLst>
                <a:gd name="adj" fmla="val 16667"/>
              </a:avLst>
            </a:prstGeom>
            <a:noFill/>
            <a:ln w="28575" cap="flat" cmpd="sng">
              <a:solidFill>
                <a:schemeClr val="accent1"/>
              </a:solidFill>
              <a:prstDash val="dash"/>
              <a:roun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0130" name="Text Box 17"/>
            <p:cNvSpPr txBox="1"/>
            <p:nvPr/>
          </p:nvSpPr>
          <p:spPr>
            <a:xfrm>
              <a:off x="2166" y="0"/>
              <a:ext cx="2067" cy="284"/>
            </a:xfrm>
            <a:prstGeom prst="rect">
              <a:avLst/>
            </a:prstGeom>
            <a:noFill/>
            <a:ln w="9525">
              <a:noFill/>
            </a:ln>
          </p:spPr>
          <p:txBody>
            <a:bodyPr wrap="none" anchor="t">
              <a:spAutoFit/>
            </a:bodyPr>
            <a:lstStyle/>
            <a:p>
              <a:r>
                <a:rPr lang="en-US" altLang="zh-CN" sz="1600" dirty="0">
                  <a:solidFill>
                    <a:srgbClr val="FFFF00"/>
                  </a:solidFill>
                  <a:latin typeface="微软雅黑" panose="020B0503020204020204" pitchFamily="34" charset="-122"/>
                  <a:ea typeface="微软雅黑" panose="020B0503020204020204" pitchFamily="34" charset="-122"/>
                </a:rPr>
                <a:t>return code (-1 if error)</a:t>
              </a:r>
            </a:p>
          </p:txBody>
        </p:sp>
        <p:sp>
          <p:nvSpPr>
            <p:cNvPr id="90131" name="Line 18"/>
            <p:cNvSpPr/>
            <p:nvPr/>
          </p:nvSpPr>
          <p:spPr>
            <a:xfrm flipH="1">
              <a:off x="1808" y="135"/>
              <a:ext cx="376" cy="0"/>
            </a:xfrm>
            <a:prstGeom prst="line">
              <a:avLst/>
            </a:prstGeom>
            <a:ln w="28575" cap="flat" cmpd="sng">
              <a:solidFill>
                <a:schemeClr val="accent1"/>
              </a:solidFill>
              <a:prstDash val="solid"/>
              <a:round/>
              <a:headEnd type="none" w="med" len="med"/>
              <a:tailEnd type="none" w="med" len="med"/>
            </a:ln>
          </p:spPr>
        </p:sp>
        <p:sp>
          <p:nvSpPr>
            <p:cNvPr id="90132" name="Line 19"/>
            <p:cNvSpPr/>
            <p:nvPr/>
          </p:nvSpPr>
          <p:spPr>
            <a:xfrm flipH="1">
              <a:off x="768" y="127"/>
              <a:ext cx="1040" cy="728"/>
            </a:xfrm>
            <a:prstGeom prst="line">
              <a:avLst/>
            </a:prstGeom>
            <a:ln w="28575" cap="flat" cmpd="sng">
              <a:solidFill>
                <a:schemeClr val="accent1"/>
              </a:solidFill>
              <a:prstDash val="solid"/>
              <a:round/>
              <a:headEnd type="none" w="med" len="med"/>
              <a:tailEnd type="arrow" w="med" len="med"/>
            </a:ln>
          </p:spPr>
        </p:sp>
      </p:grpSp>
      <p:grpSp>
        <p:nvGrpSpPr>
          <p:cNvPr id="7" name="Group 21"/>
          <p:cNvGrpSpPr/>
          <p:nvPr/>
        </p:nvGrpSpPr>
        <p:grpSpPr>
          <a:xfrm>
            <a:off x="3295650" y="1782764"/>
            <a:ext cx="4705350" cy="598487"/>
            <a:chOff x="0" y="0"/>
            <a:chExt cx="3952" cy="503"/>
          </a:xfrm>
        </p:grpSpPr>
        <p:sp>
          <p:nvSpPr>
            <p:cNvPr id="90134" name="Text Box 21"/>
            <p:cNvSpPr txBox="1"/>
            <p:nvPr/>
          </p:nvSpPr>
          <p:spPr>
            <a:xfrm>
              <a:off x="736" y="0"/>
              <a:ext cx="3216" cy="491"/>
            </a:xfrm>
            <a:prstGeom prst="rect">
              <a:avLst/>
            </a:prstGeom>
            <a:noFill/>
            <a:ln w="9525">
              <a:noFill/>
            </a:ln>
          </p:spPr>
          <p:txBody>
            <a:bodyPr anchor="t">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socket_fd returned by</a:t>
              </a:r>
              <a:r>
                <a:rPr lang="en-US" altLang="zh-CN" sz="1600" b="1" i="1" dirty="0">
                  <a:solidFill>
                    <a:srgbClr val="FF0000"/>
                  </a:solidFill>
                  <a:latin typeface="微软雅黑" panose="020B0503020204020204" pitchFamily="34" charset="-122"/>
                  <a:ea typeface="微软雅黑" panose="020B0503020204020204" pitchFamily="34" charset="-122"/>
                </a:rPr>
                <a:t>socket()</a:t>
              </a:r>
              <a:r>
                <a:rPr lang="en-US" altLang="zh-CN" sz="1600" dirty="0">
                  <a:solidFill>
                    <a:srgbClr val="FF0000"/>
                  </a:solidFill>
                  <a:latin typeface="微软雅黑" panose="020B0503020204020204" pitchFamily="34" charset="-122"/>
                  <a:ea typeface="微软雅黑" panose="020B0503020204020204" pitchFamily="34" charset="-122"/>
                </a:rPr>
                <a:t> system call</a:t>
              </a:r>
            </a:p>
          </p:txBody>
        </p:sp>
        <p:grpSp>
          <p:nvGrpSpPr>
            <p:cNvPr id="8" name="Group 23"/>
            <p:cNvGrpSpPr/>
            <p:nvPr/>
          </p:nvGrpSpPr>
          <p:grpSpPr>
            <a:xfrm>
              <a:off x="0" y="119"/>
              <a:ext cx="736" cy="384"/>
              <a:chOff x="0" y="0"/>
              <a:chExt cx="736" cy="384"/>
            </a:xfrm>
          </p:grpSpPr>
          <p:sp>
            <p:nvSpPr>
              <p:cNvPr id="90136" name="Line 23"/>
              <p:cNvSpPr/>
              <p:nvPr/>
            </p:nvSpPr>
            <p:spPr>
              <a:xfrm>
                <a:off x="464" y="8"/>
                <a:ext cx="272" cy="8"/>
              </a:xfrm>
              <a:prstGeom prst="line">
                <a:avLst/>
              </a:prstGeom>
              <a:ln w="28575" cap="flat" cmpd="sng">
                <a:solidFill>
                  <a:srgbClr val="FF0000"/>
                </a:solidFill>
                <a:prstDash val="solid"/>
                <a:round/>
                <a:headEnd type="none" w="med" len="med"/>
                <a:tailEnd type="none" w="med" len="med"/>
              </a:ln>
            </p:spPr>
          </p:sp>
          <p:sp>
            <p:nvSpPr>
              <p:cNvPr id="90137" name="Line 24"/>
              <p:cNvSpPr/>
              <p:nvPr/>
            </p:nvSpPr>
            <p:spPr>
              <a:xfrm flipH="1">
                <a:off x="0" y="0"/>
                <a:ext cx="456" cy="384"/>
              </a:xfrm>
              <a:prstGeom prst="line">
                <a:avLst/>
              </a:prstGeom>
              <a:ln w="28575" cap="flat" cmpd="sng">
                <a:solidFill>
                  <a:srgbClr val="FF0000"/>
                </a:solidFill>
                <a:prstDash val="solid"/>
                <a:round/>
                <a:headEnd type="none" w="med" len="med"/>
                <a:tailEnd type="arrow" w="med" len="med"/>
              </a:ln>
            </p:spPr>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send()</a:t>
            </a:r>
          </a:p>
        </p:txBody>
      </p:sp>
      <p:sp>
        <p:nvSpPr>
          <p:cNvPr id="91138" name="Rectangle 3"/>
          <p:cNvSpPr>
            <a:spLocks noGrp="1"/>
          </p:cNvSpPr>
          <p:nvPr>
            <p:ph type="body" sz="quarter" idx="10"/>
          </p:nvPr>
        </p:nvSpPr>
        <p:spPr>
          <a:xfrm>
            <a:off x="152402" y="843281"/>
            <a:ext cx="5478145" cy="3728085"/>
          </a:xfrm>
          <a:noFill/>
          <a:ln>
            <a:noFill/>
          </a:ln>
        </p:spPr>
        <p:txBody>
          <a:bodyPr vert="horz" wrap="square" lIns="68592" tIns="34296" rIns="68592" bIns="34296" anchor="t">
            <a:noAutofit/>
          </a:bodyPr>
          <a:lstStyle/>
          <a:p>
            <a:pPr marL="273050" indent="-273050">
              <a:spcBef>
                <a:spcPts val="600"/>
              </a:spcBef>
              <a:spcAft>
                <a:spcPts val="600"/>
              </a:spcAft>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ssize_t  send(int  socket,  const  void  *buffer,  size_t  length, int flags);</a:t>
            </a:r>
          </a:p>
          <a:p>
            <a:pPr marL="548005" lvl="1" indent="-271780">
              <a:spcBef>
                <a:spcPts val="5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返回值：</a:t>
            </a:r>
          </a:p>
          <a:p>
            <a:pPr marL="822325" lvl="2" indent="-228600">
              <a:spcBef>
                <a:spcPts val="5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成功：实际发送的字节数</a:t>
            </a:r>
          </a:p>
          <a:p>
            <a:pPr marL="822325" lvl="2" indent="-228600">
              <a:spcBef>
                <a:spcPts val="5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失败：</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并设置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errno</a:t>
            </a:r>
          </a:p>
          <a:p>
            <a:pPr marL="548005" lvl="1" indent="-271780">
              <a:spcBef>
                <a:spcPts val="5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头文件：</a:t>
            </a:r>
          </a:p>
          <a:p>
            <a:pPr marL="822325" lvl="2" indent="-22860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#include &lt;sys/socket.h&gt;</a:t>
            </a:r>
          </a:p>
          <a:p>
            <a:pPr marL="548005" lvl="1" indent="-27178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buffer :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发送缓冲区首地址</a:t>
            </a:r>
          </a:p>
          <a:p>
            <a:pPr marL="548005" lvl="1" indent="-27178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length :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发送的字节数</a:t>
            </a:r>
          </a:p>
          <a:p>
            <a:pPr marL="548005" lvl="1" indent="-27178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flags :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发送方式（通常为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0</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p>
          <a:p>
            <a:pPr marL="822325" lvl="2" indent="-228600">
              <a:spcBef>
                <a:spcPts val="500"/>
              </a:spcBef>
              <a:buFont typeface="Wingdings 3" panose="05040102010807070707" pitchFamily="18" charset="2"/>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83</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p:nvPr>
        </p:nvSpPr>
        <p:spPr/>
        <p:txBody>
          <a:bodyPr vert="horz" lIns="91440" tIns="45720" rIns="91440" bIns="45720"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a:ln>
                  <a:noFill/>
                </a:ln>
                <a:solidFill>
                  <a:srgbClr val="FFFF00"/>
                </a:solidFill>
                <a:effectLst/>
                <a:uLnTx/>
                <a:uFillTx/>
                <a:latin typeface="微软雅黑" panose="020B0503020204020204" pitchFamily="34" charset="-122"/>
                <a:ea typeface="宋体" panose="02010600030101010101" pitchFamily="2" charset="-122"/>
                <a:cs typeface="+mj-cs"/>
              </a:rPr>
              <a:t>send</a:t>
            </a:r>
            <a:r>
              <a:rPr kumimoji="0" lang="en-US" altLang="zh-CN" sz="3300" b="0" i="0" u="none" strike="noStrike" kern="1200" cap="none" spc="0" normalizeH="0" baseline="0" noProof="0" smtClean="0">
                <a:ln>
                  <a:noFill/>
                </a:ln>
                <a:solidFill>
                  <a:srgbClr val="FFFF00"/>
                </a:solidFill>
                <a:effectLst/>
                <a:uLnTx/>
                <a:uFillTx/>
                <a:latin typeface="微软雅黑" panose="020B0503020204020204" pitchFamily="34" charset="-122"/>
                <a:ea typeface="宋体" panose="02010600030101010101" pitchFamily="2" charset="-122"/>
                <a:cs typeface="+mj-cs"/>
              </a:rPr>
              <a:t>()</a:t>
            </a:r>
            <a:endParaRPr kumimoji="0" lang="zh-CN" altLang="en-US" sz="33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1" name="灯片编号占位符 30"/>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84</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2163" name="Text Box 2"/>
          <p:cNvSpPr txBox="1"/>
          <p:nvPr/>
        </p:nvSpPr>
        <p:spPr>
          <a:xfrm>
            <a:off x="357158" y="2643188"/>
            <a:ext cx="5948167" cy="323165"/>
          </a:xfrm>
          <a:prstGeom prst="rect">
            <a:avLst/>
          </a:prstGeom>
          <a:noFill/>
          <a:ln w="9525">
            <a:noFill/>
          </a:ln>
        </p:spPr>
        <p:txBody>
          <a:bodyPr wrap="none" anchor="t">
            <a:spAutoFit/>
          </a:bodyPr>
          <a:lstStyle/>
          <a:p>
            <a:r>
              <a:rPr lang="en-US" altLang="zh-CN" sz="1500" b="1" i="1" dirty="0">
                <a:latin typeface="微软雅黑" panose="020B0503020204020204" pitchFamily="34" charset="-122"/>
                <a:ea typeface="微软雅黑" panose="020B0503020204020204" pitchFamily="34" charset="-122"/>
              </a:rPr>
              <a:t>int</a:t>
            </a:r>
            <a:r>
              <a:rPr lang="en-US" altLang="zh-CN" sz="1500" dirty="0">
                <a:latin typeface="微软雅黑" panose="020B0503020204020204" pitchFamily="34" charset="-122"/>
                <a:ea typeface="微软雅黑" panose="020B0503020204020204" pitchFamily="34" charset="-122"/>
              </a:rPr>
              <a:t> status = </a:t>
            </a:r>
            <a:r>
              <a:rPr lang="en-US" altLang="zh-CN" sz="1500" b="1" i="1" dirty="0">
                <a:latin typeface="微软雅黑" panose="020B0503020204020204" pitchFamily="34" charset="-122"/>
                <a:ea typeface="微软雅黑" panose="020B0503020204020204" pitchFamily="34" charset="-122"/>
              </a:rPr>
              <a:t>send</a:t>
            </a:r>
            <a:r>
              <a:rPr lang="en-US" altLang="zh-CN" sz="1500" dirty="0">
                <a:latin typeface="微软雅黑" panose="020B0503020204020204" pitchFamily="34" charset="-122"/>
                <a:ea typeface="微软雅黑" panose="020B0503020204020204" pitchFamily="34" charset="-122"/>
              </a:rPr>
              <a:t> (socket_fd, out_buffer, MAX_BUFFER_SIZE, 0);</a:t>
            </a:r>
          </a:p>
        </p:txBody>
      </p:sp>
      <p:grpSp>
        <p:nvGrpSpPr>
          <p:cNvPr id="2" name="Group 4"/>
          <p:cNvGrpSpPr/>
          <p:nvPr/>
        </p:nvGrpSpPr>
        <p:grpSpPr>
          <a:xfrm>
            <a:off x="471457" y="1587500"/>
            <a:ext cx="3773968" cy="1406525"/>
            <a:chOff x="0" y="1"/>
            <a:chExt cx="3169" cy="1182"/>
          </a:xfrm>
        </p:grpSpPr>
        <p:sp>
          <p:nvSpPr>
            <p:cNvPr id="91139" name="AutoShape 4"/>
            <p:cNvSpPr/>
            <p:nvPr/>
          </p:nvSpPr>
          <p:spPr>
            <a:xfrm>
              <a:off x="0" y="927"/>
              <a:ext cx="648" cy="256"/>
            </a:xfrm>
            <a:prstGeom prst="roundRect">
              <a:avLst>
                <a:gd name="adj" fmla="val 16667"/>
              </a:avLst>
            </a:prstGeom>
            <a:noFill/>
            <a:ln w="28575" cap="flat" cmpd="sng">
              <a:solidFill>
                <a:schemeClr val="accent1"/>
              </a:solidFill>
              <a:prstDash val="dash"/>
              <a:roun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2166" name="Text Box 5"/>
            <p:cNvSpPr txBox="1"/>
            <p:nvPr/>
          </p:nvSpPr>
          <p:spPr>
            <a:xfrm>
              <a:off x="1220" y="1"/>
              <a:ext cx="1949" cy="272"/>
            </a:xfrm>
            <a:prstGeom prst="rect">
              <a:avLst/>
            </a:prstGeom>
            <a:noFill/>
            <a:ln w="9525">
              <a:noFill/>
            </a:ln>
          </p:spPr>
          <p:txBody>
            <a:bodyPr wrap="none" anchor="t">
              <a:spAutoFit/>
            </a:bodyPr>
            <a:lstStyle/>
            <a:p>
              <a:r>
                <a:rPr lang="en-US" altLang="zh-CN" sz="1500" dirty="0">
                  <a:solidFill>
                    <a:srgbClr val="FFFF00"/>
                  </a:solidFill>
                  <a:latin typeface="微软雅黑" panose="020B0503020204020204" pitchFamily="34" charset="-122"/>
                  <a:ea typeface="微软雅黑" panose="020B0503020204020204" pitchFamily="34" charset="-122"/>
                </a:rPr>
                <a:t>return code (-1 if error)</a:t>
              </a:r>
            </a:p>
          </p:txBody>
        </p:sp>
        <p:grpSp>
          <p:nvGrpSpPr>
            <p:cNvPr id="3" name="Group 7"/>
            <p:cNvGrpSpPr/>
            <p:nvPr/>
          </p:nvGrpSpPr>
          <p:grpSpPr>
            <a:xfrm>
              <a:off x="336" y="127"/>
              <a:ext cx="952" cy="744"/>
              <a:chOff x="0" y="0"/>
              <a:chExt cx="952" cy="744"/>
            </a:xfrm>
          </p:grpSpPr>
          <p:sp>
            <p:nvSpPr>
              <p:cNvPr id="92168" name="Line 7"/>
              <p:cNvSpPr/>
              <p:nvPr/>
            </p:nvSpPr>
            <p:spPr>
              <a:xfrm flipH="1">
                <a:off x="576" y="8"/>
                <a:ext cx="376" cy="0"/>
              </a:xfrm>
              <a:prstGeom prst="line">
                <a:avLst/>
              </a:prstGeom>
              <a:ln w="28575" cap="flat" cmpd="sng">
                <a:solidFill>
                  <a:schemeClr val="accent1"/>
                </a:solidFill>
                <a:prstDash val="solid"/>
                <a:round/>
                <a:headEnd type="none" w="med" len="med"/>
                <a:tailEnd type="none" w="med" len="med"/>
              </a:ln>
            </p:spPr>
          </p:sp>
          <p:sp>
            <p:nvSpPr>
              <p:cNvPr id="92169" name="Line 8"/>
              <p:cNvSpPr/>
              <p:nvPr/>
            </p:nvSpPr>
            <p:spPr>
              <a:xfrm flipH="1">
                <a:off x="0" y="0"/>
                <a:ext cx="592" cy="744"/>
              </a:xfrm>
              <a:prstGeom prst="line">
                <a:avLst/>
              </a:prstGeom>
              <a:ln w="28575" cap="flat" cmpd="sng">
                <a:solidFill>
                  <a:schemeClr val="accent1"/>
                </a:solidFill>
                <a:prstDash val="solid"/>
                <a:round/>
                <a:headEnd type="none" w="med" len="med"/>
                <a:tailEnd type="arrow" w="med" len="med"/>
              </a:ln>
            </p:spPr>
          </p:sp>
        </p:grpSp>
      </p:grpSp>
      <p:grpSp>
        <p:nvGrpSpPr>
          <p:cNvPr id="4" name="Group 10"/>
          <p:cNvGrpSpPr/>
          <p:nvPr/>
        </p:nvGrpSpPr>
        <p:grpSpPr>
          <a:xfrm>
            <a:off x="2738408" y="1908174"/>
            <a:ext cx="3447767" cy="762000"/>
            <a:chOff x="0" y="0"/>
            <a:chExt cx="2895" cy="640"/>
          </a:xfrm>
        </p:grpSpPr>
        <p:sp>
          <p:nvSpPr>
            <p:cNvPr id="92171" name="Text Box 10"/>
            <p:cNvSpPr txBox="1"/>
            <p:nvPr/>
          </p:nvSpPr>
          <p:spPr>
            <a:xfrm>
              <a:off x="640" y="0"/>
              <a:ext cx="2255" cy="465"/>
            </a:xfrm>
            <a:prstGeom prst="rect">
              <a:avLst/>
            </a:prstGeom>
            <a:noFill/>
            <a:ln w="9525">
              <a:noFill/>
            </a:ln>
          </p:spPr>
          <p:txBody>
            <a:bodyPr wrap="none" anchor="t">
              <a:spAutoFit/>
            </a:bodyPr>
            <a:lstStyle/>
            <a:p>
              <a:r>
                <a:rPr lang="en-US" altLang="zh-CN" sz="1500" dirty="0">
                  <a:solidFill>
                    <a:srgbClr val="FF0000"/>
                  </a:solidFill>
                  <a:latin typeface="微软雅黑" panose="020B0503020204020204" pitchFamily="34" charset="-122"/>
                  <a:ea typeface="微软雅黑" panose="020B0503020204020204" pitchFamily="34" charset="-122"/>
                </a:rPr>
                <a:t>socket returned by socket()</a:t>
              </a:r>
            </a:p>
            <a:p>
              <a:r>
                <a:rPr lang="en-US" altLang="zh-CN" sz="1500" dirty="0">
                  <a:solidFill>
                    <a:srgbClr val="FF0000"/>
                  </a:solidFill>
                  <a:latin typeface="微软雅黑" panose="020B0503020204020204" pitchFamily="34" charset="-122"/>
                  <a:ea typeface="微软雅黑" panose="020B0503020204020204" pitchFamily="34" charset="-122"/>
                </a:rPr>
                <a:t>or accept()</a:t>
              </a:r>
            </a:p>
          </p:txBody>
        </p:sp>
        <p:sp>
          <p:nvSpPr>
            <p:cNvPr id="92172" name="Line 11"/>
            <p:cNvSpPr/>
            <p:nvPr/>
          </p:nvSpPr>
          <p:spPr>
            <a:xfrm>
              <a:off x="280" y="232"/>
              <a:ext cx="416" cy="0"/>
            </a:xfrm>
            <a:prstGeom prst="line">
              <a:avLst/>
            </a:prstGeom>
            <a:ln w="28575" cap="flat" cmpd="sng">
              <a:solidFill>
                <a:srgbClr val="FF0000"/>
              </a:solidFill>
              <a:prstDash val="solid"/>
              <a:round/>
              <a:headEnd type="none" w="med" len="med"/>
              <a:tailEnd type="none" w="med" len="med"/>
            </a:ln>
          </p:spPr>
        </p:sp>
        <p:sp>
          <p:nvSpPr>
            <p:cNvPr id="92173" name="Line 12"/>
            <p:cNvSpPr/>
            <p:nvPr/>
          </p:nvSpPr>
          <p:spPr>
            <a:xfrm flipH="1">
              <a:off x="0" y="232"/>
              <a:ext cx="280" cy="408"/>
            </a:xfrm>
            <a:prstGeom prst="line">
              <a:avLst/>
            </a:prstGeom>
            <a:ln w="28575" cap="flat" cmpd="sng">
              <a:solidFill>
                <a:srgbClr val="FF0000"/>
              </a:solidFill>
              <a:prstDash val="solid"/>
              <a:round/>
              <a:headEnd type="none" w="med" len="med"/>
              <a:tailEnd type="arrow" w="med" len="med"/>
            </a:ln>
          </p:spPr>
        </p:sp>
      </p:grpSp>
      <p:grpSp>
        <p:nvGrpSpPr>
          <p:cNvPr id="6" name="Group 14"/>
          <p:cNvGrpSpPr/>
          <p:nvPr/>
        </p:nvGrpSpPr>
        <p:grpSpPr>
          <a:xfrm>
            <a:off x="2528856" y="2927349"/>
            <a:ext cx="3486150" cy="1715295"/>
            <a:chOff x="0" y="0"/>
            <a:chExt cx="2928" cy="1440"/>
          </a:xfrm>
        </p:grpSpPr>
        <p:sp>
          <p:nvSpPr>
            <p:cNvPr id="92175" name="Text Box 14"/>
            <p:cNvSpPr txBox="1"/>
            <p:nvPr/>
          </p:nvSpPr>
          <p:spPr>
            <a:xfrm>
              <a:off x="0" y="1169"/>
              <a:ext cx="832" cy="271"/>
            </a:xfrm>
            <a:prstGeom prst="rect">
              <a:avLst/>
            </a:prstGeom>
            <a:noFill/>
            <a:ln w="9525">
              <a:noFill/>
            </a:ln>
          </p:spPr>
          <p:txBody>
            <a:bodyPr wrap="none" anchor="t">
              <a:spAutoFit/>
            </a:bodyPr>
            <a:lstStyle/>
            <a:p>
              <a:r>
                <a:rPr lang="en-US" altLang="zh-CN" sz="1500" dirty="0">
                  <a:latin typeface="微软雅黑" panose="020B0503020204020204" pitchFamily="34" charset="-122"/>
                  <a:ea typeface="微软雅黑" panose="020B0503020204020204" pitchFamily="34" charset="-122"/>
                </a:rPr>
                <a:t>Always 0</a:t>
              </a:r>
            </a:p>
          </p:txBody>
        </p:sp>
        <p:sp>
          <p:nvSpPr>
            <p:cNvPr id="92176" name="Line 15"/>
            <p:cNvSpPr/>
            <p:nvPr/>
          </p:nvSpPr>
          <p:spPr>
            <a:xfrm flipV="1">
              <a:off x="2792" y="0"/>
              <a:ext cx="136" cy="0"/>
            </a:xfrm>
            <a:prstGeom prst="line">
              <a:avLst/>
            </a:prstGeom>
            <a:ln w="28575" cap="flat" cmpd="sng">
              <a:solidFill>
                <a:schemeClr val="tx1"/>
              </a:solidFill>
              <a:prstDash val="solid"/>
              <a:round/>
              <a:headEnd type="none" w="med" len="med"/>
              <a:tailEnd type="none" w="med" len="med"/>
            </a:ln>
          </p:spPr>
        </p:sp>
        <p:sp>
          <p:nvSpPr>
            <p:cNvPr id="92177" name="Line 16"/>
            <p:cNvSpPr/>
            <p:nvPr/>
          </p:nvSpPr>
          <p:spPr>
            <a:xfrm>
              <a:off x="698" y="1304"/>
              <a:ext cx="1440" cy="0"/>
            </a:xfrm>
            <a:prstGeom prst="line">
              <a:avLst/>
            </a:prstGeom>
            <a:ln w="28575" cap="flat" cmpd="sng">
              <a:solidFill>
                <a:schemeClr val="tx1"/>
              </a:solidFill>
              <a:prstDash val="solid"/>
              <a:round/>
              <a:headEnd type="none" w="med" len="med"/>
              <a:tailEnd type="none" w="med" len="med"/>
            </a:ln>
          </p:spPr>
        </p:sp>
        <p:sp>
          <p:nvSpPr>
            <p:cNvPr id="92178" name="Line 17"/>
            <p:cNvSpPr/>
            <p:nvPr/>
          </p:nvSpPr>
          <p:spPr>
            <a:xfrm flipV="1">
              <a:off x="2122" y="0"/>
              <a:ext cx="758" cy="1304"/>
            </a:xfrm>
            <a:prstGeom prst="line">
              <a:avLst/>
            </a:prstGeom>
            <a:ln w="28575" cap="flat" cmpd="sng">
              <a:solidFill>
                <a:schemeClr val="tx1"/>
              </a:solidFill>
              <a:prstDash val="solid"/>
              <a:round/>
              <a:headEnd type="none" w="med" len="med"/>
              <a:tailEnd type="arrow" w="med" len="med"/>
            </a:ln>
          </p:spPr>
        </p:sp>
      </p:grpSp>
      <p:grpSp>
        <p:nvGrpSpPr>
          <p:cNvPr id="7" name="Group 19"/>
          <p:cNvGrpSpPr/>
          <p:nvPr/>
        </p:nvGrpSpPr>
        <p:grpSpPr>
          <a:xfrm>
            <a:off x="1173133" y="2927349"/>
            <a:ext cx="4841875" cy="1258096"/>
            <a:chOff x="0" y="0"/>
            <a:chExt cx="4066" cy="1056"/>
          </a:xfrm>
        </p:grpSpPr>
        <p:sp>
          <p:nvSpPr>
            <p:cNvPr id="92180" name="Text Box 19"/>
            <p:cNvSpPr txBox="1"/>
            <p:nvPr/>
          </p:nvSpPr>
          <p:spPr>
            <a:xfrm>
              <a:off x="0" y="785"/>
              <a:ext cx="2110" cy="271"/>
            </a:xfrm>
            <a:prstGeom prst="rect">
              <a:avLst/>
            </a:prstGeom>
            <a:noFill/>
            <a:ln w="9525">
              <a:noFill/>
            </a:ln>
          </p:spPr>
          <p:txBody>
            <a:bodyPr wrap="none" anchor="t">
              <a:spAutoFit/>
            </a:bodyPr>
            <a:lstStyle/>
            <a:p>
              <a:r>
                <a:rPr lang="en-US" altLang="zh-CN" sz="1500" dirty="0">
                  <a:solidFill>
                    <a:srgbClr val="FF0000"/>
                  </a:solidFill>
                  <a:latin typeface="微软雅黑" panose="020B0503020204020204" pitchFamily="34" charset="-122"/>
                  <a:ea typeface="微软雅黑" panose="020B0503020204020204" pitchFamily="34" charset="-122"/>
                </a:rPr>
                <a:t>The maximum buffer size</a:t>
              </a:r>
            </a:p>
          </p:txBody>
        </p:sp>
        <p:sp>
          <p:nvSpPr>
            <p:cNvPr id="92181" name="Line 20"/>
            <p:cNvSpPr/>
            <p:nvPr/>
          </p:nvSpPr>
          <p:spPr>
            <a:xfrm>
              <a:off x="2706" y="0"/>
              <a:ext cx="1360" cy="0"/>
            </a:xfrm>
            <a:prstGeom prst="line">
              <a:avLst/>
            </a:prstGeom>
            <a:ln w="28575" cap="flat" cmpd="sng">
              <a:solidFill>
                <a:srgbClr val="FF0000"/>
              </a:solidFill>
              <a:prstDash val="solid"/>
              <a:round/>
              <a:headEnd type="none" w="med" len="med"/>
              <a:tailEnd type="none" w="med" len="med"/>
            </a:ln>
          </p:spPr>
        </p:sp>
        <p:sp>
          <p:nvSpPr>
            <p:cNvPr id="92182" name="Line 21"/>
            <p:cNvSpPr/>
            <p:nvPr/>
          </p:nvSpPr>
          <p:spPr>
            <a:xfrm flipV="1">
              <a:off x="2002" y="912"/>
              <a:ext cx="416" cy="8"/>
            </a:xfrm>
            <a:prstGeom prst="line">
              <a:avLst/>
            </a:prstGeom>
            <a:ln w="28575" cap="flat" cmpd="sng">
              <a:solidFill>
                <a:srgbClr val="FF0000"/>
              </a:solidFill>
              <a:prstDash val="solid"/>
              <a:round/>
              <a:headEnd type="none" w="med" len="med"/>
              <a:tailEnd type="none" w="med" len="med"/>
            </a:ln>
          </p:spPr>
        </p:sp>
        <p:sp>
          <p:nvSpPr>
            <p:cNvPr id="92183" name="Line 22"/>
            <p:cNvSpPr/>
            <p:nvPr/>
          </p:nvSpPr>
          <p:spPr>
            <a:xfrm flipV="1">
              <a:off x="2410" y="8"/>
              <a:ext cx="696" cy="904"/>
            </a:xfrm>
            <a:prstGeom prst="line">
              <a:avLst/>
            </a:prstGeom>
            <a:ln w="28575" cap="flat" cmpd="sng">
              <a:solidFill>
                <a:srgbClr val="FF0000"/>
              </a:solidFill>
              <a:prstDash val="solid"/>
              <a:round/>
              <a:headEnd type="none" w="med" len="med"/>
              <a:tailEnd type="arrow" w="med" len="med"/>
            </a:ln>
          </p:spPr>
        </p:sp>
      </p:grpSp>
      <p:grpSp>
        <p:nvGrpSpPr>
          <p:cNvPr id="8" name="Group 24"/>
          <p:cNvGrpSpPr/>
          <p:nvPr/>
        </p:nvGrpSpPr>
        <p:grpSpPr>
          <a:xfrm>
            <a:off x="700056" y="2936874"/>
            <a:ext cx="3429000" cy="624685"/>
            <a:chOff x="0" y="0"/>
            <a:chExt cx="2880" cy="524"/>
          </a:xfrm>
        </p:grpSpPr>
        <p:sp>
          <p:nvSpPr>
            <p:cNvPr id="92185" name="Text Box 24"/>
            <p:cNvSpPr txBox="1"/>
            <p:nvPr/>
          </p:nvSpPr>
          <p:spPr>
            <a:xfrm>
              <a:off x="0" y="253"/>
              <a:ext cx="1932" cy="271"/>
            </a:xfrm>
            <a:prstGeom prst="rect">
              <a:avLst/>
            </a:prstGeom>
            <a:noFill/>
            <a:ln w="9525">
              <a:noFill/>
            </a:ln>
          </p:spPr>
          <p:txBody>
            <a:bodyPr wrap="none" anchor="t">
              <a:spAutoFit/>
            </a:bodyPr>
            <a:lstStyle/>
            <a:p>
              <a:r>
                <a:rPr lang="zh-CN" altLang="en-US" sz="1500" dirty="0">
                  <a:solidFill>
                    <a:schemeClr val="accent2"/>
                  </a:solidFill>
                  <a:latin typeface="微软雅黑" panose="020B0503020204020204" pitchFamily="34" charset="-122"/>
                  <a:ea typeface="微软雅黑" panose="020B0503020204020204" pitchFamily="34" charset="-122"/>
                </a:rPr>
                <a:t>发送数据缓冲区的首地址</a:t>
              </a:r>
            </a:p>
          </p:txBody>
        </p:sp>
        <p:grpSp>
          <p:nvGrpSpPr>
            <p:cNvPr id="9" name="Group 26"/>
            <p:cNvGrpSpPr/>
            <p:nvPr/>
          </p:nvGrpSpPr>
          <p:grpSpPr>
            <a:xfrm>
              <a:off x="1688" y="0"/>
              <a:ext cx="1192" cy="432"/>
              <a:chOff x="0" y="0"/>
              <a:chExt cx="1192" cy="432"/>
            </a:xfrm>
          </p:grpSpPr>
          <p:sp>
            <p:nvSpPr>
              <p:cNvPr id="92187" name="Line 26"/>
              <p:cNvSpPr/>
              <p:nvPr/>
            </p:nvSpPr>
            <p:spPr>
              <a:xfrm flipV="1">
                <a:off x="624" y="0"/>
                <a:ext cx="568" cy="8"/>
              </a:xfrm>
              <a:prstGeom prst="line">
                <a:avLst/>
              </a:prstGeom>
              <a:ln w="28575" cap="flat" cmpd="sng">
                <a:solidFill>
                  <a:schemeClr val="accent2"/>
                </a:solidFill>
                <a:prstDash val="solid"/>
                <a:round/>
                <a:headEnd type="none" w="med" len="med"/>
                <a:tailEnd type="none" w="med" len="med"/>
              </a:ln>
            </p:spPr>
          </p:sp>
          <p:sp>
            <p:nvSpPr>
              <p:cNvPr id="92188" name="Line 27"/>
              <p:cNvSpPr/>
              <p:nvPr/>
            </p:nvSpPr>
            <p:spPr>
              <a:xfrm flipV="1">
                <a:off x="368" y="0"/>
                <a:ext cx="392" cy="416"/>
              </a:xfrm>
              <a:prstGeom prst="line">
                <a:avLst/>
              </a:prstGeom>
              <a:ln w="28575" cap="flat" cmpd="sng">
                <a:solidFill>
                  <a:schemeClr val="accent2"/>
                </a:solidFill>
                <a:prstDash val="solid"/>
                <a:round/>
                <a:headEnd type="none" w="med" len="med"/>
                <a:tailEnd type="arrow" w="med" len="med"/>
              </a:ln>
            </p:spPr>
          </p:sp>
          <p:sp>
            <p:nvSpPr>
              <p:cNvPr id="92189" name="Line 28"/>
              <p:cNvSpPr/>
              <p:nvPr/>
            </p:nvSpPr>
            <p:spPr>
              <a:xfrm>
                <a:off x="0" y="432"/>
                <a:ext cx="376" cy="0"/>
              </a:xfrm>
              <a:prstGeom prst="line">
                <a:avLst/>
              </a:prstGeom>
              <a:ln w="28575" cap="flat" cmpd="sng">
                <a:solidFill>
                  <a:schemeClr val="accent2"/>
                </a:solidFill>
                <a:prstDash val="solid"/>
                <a:round/>
                <a:headEnd type="none" w="med" len="med"/>
                <a:tailEnd type="none" w="med" len="med"/>
              </a:ln>
            </p:spPr>
          </p:sp>
        </p:grpSp>
      </p:grpSp>
      <p:sp>
        <p:nvSpPr>
          <p:cNvPr id="5" name="Text Box 29"/>
          <p:cNvSpPr txBox="1"/>
          <p:nvPr/>
        </p:nvSpPr>
        <p:spPr>
          <a:xfrm>
            <a:off x="1843056" y="1347788"/>
            <a:ext cx="4362092" cy="323165"/>
          </a:xfrm>
          <a:prstGeom prst="rect">
            <a:avLst/>
          </a:prstGeom>
          <a:noFill/>
          <a:ln w="9525">
            <a:noFill/>
          </a:ln>
        </p:spPr>
        <p:txBody>
          <a:bodyPr wrap="none" anchor="t">
            <a:spAutoFit/>
          </a:bodyPr>
          <a:lstStyle/>
          <a:p>
            <a:r>
              <a:rPr lang="en-US" altLang="zh-CN" sz="1500" dirty="0">
                <a:solidFill>
                  <a:srgbClr val="FFFF00"/>
                </a:solidFill>
                <a:latin typeface="微软雅黑" panose="020B0503020204020204" pitchFamily="34" charset="-122"/>
                <a:ea typeface="微软雅黑" panose="020B0503020204020204" pitchFamily="34" charset="-122"/>
              </a:rPr>
              <a:t>on success, the number of bytes actually sent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recv()</a:t>
            </a:r>
          </a:p>
        </p:txBody>
      </p:sp>
      <p:sp>
        <p:nvSpPr>
          <p:cNvPr id="93186" name="Rectangle 3"/>
          <p:cNvSpPr>
            <a:spLocks noGrp="1"/>
          </p:cNvSpPr>
          <p:nvPr>
            <p:ph type="body" sz="quarter" idx="10"/>
          </p:nvPr>
        </p:nvSpPr>
        <p:spPr>
          <a:xfrm>
            <a:off x="38101" y="906781"/>
            <a:ext cx="5997575" cy="3874712"/>
          </a:xfrm>
          <a:noFill/>
          <a:ln>
            <a:noFill/>
          </a:ln>
        </p:spPr>
        <p:txBody>
          <a:bodyPr vert="horz" wrap="square" lIns="68592" tIns="34296" rIns="68592" bIns="34296" anchor="t">
            <a:noAutofit/>
          </a:bodyPr>
          <a:lstStyle/>
          <a:p>
            <a:pPr marL="273050" indent="-273050">
              <a:spcBef>
                <a:spcPts val="600"/>
              </a:spcBef>
              <a:spcAft>
                <a:spcPts val="600"/>
              </a:spcAft>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ssize_t  recv(int  socket,  const  void  *buffer,  size_t  length, int flags);</a:t>
            </a:r>
          </a:p>
          <a:p>
            <a:pPr marL="548005" lvl="1" indent="-271780">
              <a:spcBef>
                <a:spcPts val="5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返回值：</a:t>
            </a:r>
          </a:p>
          <a:p>
            <a:pPr marL="822325" lvl="2" indent="-228600">
              <a:spcBef>
                <a:spcPts val="5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成功：实际接收的字节数</a:t>
            </a:r>
          </a:p>
          <a:p>
            <a:pPr marL="822325" lvl="2" indent="-228600">
              <a:spcBef>
                <a:spcPts val="5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失败：</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并设置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errno</a:t>
            </a:r>
          </a:p>
          <a:p>
            <a:pPr marL="548005" lvl="1" indent="-271780">
              <a:spcBef>
                <a:spcPts val="5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头文件：</a:t>
            </a:r>
          </a:p>
          <a:p>
            <a:pPr marL="822325" lvl="2" indent="-22860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#include &lt;sys/socket.h&gt;</a:t>
            </a:r>
          </a:p>
          <a:p>
            <a:pPr marL="548005" lvl="1" indent="-27178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buffer :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发送缓冲区首地址</a:t>
            </a:r>
          </a:p>
          <a:p>
            <a:pPr marL="548005" lvl="1" indent="-27178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length :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发送的字节数</a:t>
            </a:r>
          </a:p>
          <a:p>
            <a:pPr marL="548005" lvl="1" indent="-271780">
              <a:spcBef>
                <a:spcPts val="5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flags :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接收方式（通常为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0</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p>
          <a:p>
            <a:pPr marL="822325" lvl="2" indent="-228600">
              <a:spcBef>
                <a:spcPts val="500"/>
              </a:spcBef>
              <a:buFont typeface="Wingdings 3" panose="05040102010807070707" pitchFamily="18" charset="2"/>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85</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p:txBody>
          <a:bodyPr vert="horz" lIns="91440" tIns="45720" rIns="91440" bIns="45720" rtlCol="0" anchor="ctr">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宋体" panose="02010600030101010101" pitchFamily="2" charset="-122"/>
                <a:cs typeface="+mj-cs"/>
              </a:rPr>
              <a:t>recv()</a:t>
            </a:r>
            <a:r>
              <a:rPr kumimoji="0" lang="en-US" altLang="zh-CN" sz="3300" b="0" i="0" u="none" strike="noStrike" kern="1200" cap="none" spc="0" normalizeH="0" baseline="0" noProof="0" dirty="0">
                <a:ln>
                  <a:noFill/>
                </a:ln>
                <a:solidFill>
                  <a:srgbClr val="C00000"/>
                </a:solidFill>
                <a:effectLst/>
                <a:uLnTx/>
                <a:uFillTx/>
                <a:latin typeface="微软雅黑" panose="020B0503020204020204" pitchFamily="34" charset="-122"/>
                <a:ea typeface="宋体" panose="02010600030101010101" pitchFamily="2" charset="-122"/>
                <a:cs typeface="+mj-cs"/>
                <a:sym typeface="Calibri" panose="020F0502020204030204" pitchFamily="34" charset="0"/>
              </a:rPr>
              <a:t/>
            </a:r>
            <a:br>
              <a:rPr kumimoji="0" lang="en-US" altLang="zh-CN" sz="3300" b="0" i="0" u="none" strike="noStrike" kern="1200" cap="none" spc="0" normalizeH="0" baseline="0" noProof="0" dirty="0">
                <a:ln>
                  <a:noFill/>
                </a:ln>
                <a:solidFill>
                  <a:srgbClr val="C00000"/>
                </a:solidFill>
                <a:effectLst/>
                <a:uLnTx/>
                <a:uFillTx/>
                <a:latin typeface="微软雅黑" panose="020B0503020204020204" pitchFamily="34" charset="-122"/>
                <a:ea typeface="宋体" panose="02010600030101010101" pitchFamily="2" charset="-122"/>
                <a:cs typeface="+mj-cs"/>
                <a:sym typeface="Calibri" panose="020F0502020204030204" pitchFamily="34" charset="0"/>
              </a:rPr>
            </a:br>
            <a:endParaRPr kumimoji="0" lang="zh-CN" altLang="en-US" sz="33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7" name="灯片编号占位符 36"/>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86</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5235" name="Text Box 2"/>
          <p:cNvSpPr txBox="1"/>
          <p:nvPr/>
        </p:nvSpPr>
        <p:spPr>
          <a:xfrm>
            <a:off x="233347" y="2324094"/>
            <a:ext cx="5259838" cy="323165"/>
          </a:xfrm>
          <a:prstGeom prst="rect">
            <a:avLst/>
          </a:prstGeom>
          <a:noFill/>
          <a:ln w="9525">
            <a:noFill/>
          </a:ln>
        </p:spPr>
        <p:txBody>
          <a:bodyPr wrap="none" anchor="t">
            <a:spAutoFit/>
          </a:bodyPr>
          <a:lstStyle/>
          <a:p>
            <a:r>
              <a:rPr lang="en-US" altLang="zh-CN" sz="1500" b="1" i="1" dirty="0">
                <a:latin typeface="Times New Roman" panose="02020603050405020304" pitchFamily="18" charset="0"/>
                <a:ea typeface="MS PGothic" panose="020B0600070205080204" pitchFamily="34" charset="-128"/>
              </a:rPr>
              <a:t>int</a:t>
            </a:r>
            <a:r>
              <a:rPr lang="en-US" altLang="zh-CN" sz="1500" dirty="0">
                <a:latin typeface="Times New Roman" panose="02020603050405020304" pitchFamily="18" charset="0"/>
                <a:ea typeface="MS PGothic" panose="020B0600070205080204" pitchFamily="34" charset="-128"/>
              </a:rPr>
              <a:t> status = </a:t>
            </a:r>
            <a:r>
              <a:rPr lang="en-US" altLang="zh-CN" sz="1500" b="1" i="1" dirty="0">
                <a:latin typeface="Times New Roman" panose="02020603050405020304" pitchFamily="18" charset="0"/>
                <a:ea typeface="MS PGothic" panose="020B0600070205080204" pitchFamily="34" charset="-128"/>
              </a:rPr>
              <a:t>recv</a:t>
            </a:r>
            <a:r>
              <a:rPr lang="en-US" altLang="zh-CN" sz="1500" dirty="0">
                <a:latin typeface="Times New Roman" panose="02020603050405020304" pitchFamily="18" charset="0"/>
                <a:ea typeface="MS PGothic" panose="020B0600070205080204" pitchFamily="34" charset="-128"/>
              </a:rPr>
              <a:t> (socket_fd, in_buffer, MAX_BUFFER_SIZE, 0);</a:t>
            </a:r>
          </a:p>
        </p:txBody>
      </p:sp>
      <p:grpSp>
        <p:nvGrpSpPr>
          <p:cNvPr id="2" name="Group 4"/>
          <p:cNvGrpSpPr/>
          <p:nvPr/>
        </p:nvGrpSpPr>
        <p:grpSpPr>
          <a:xfrm>
            <a:off x="952484" y="1266819"/>
            <a:ext cx="4223147" cy="1360488"/>
            <a:chOff x="0" y="0"/>
            <a:chExt cx="3547" cy="1143"/>
          </a:xfrm>
        </p:grpSpPr>
        <p:sp>
          <p:nvSpPr>
            <p:cNvPr id="94211" name="AutoShape 4"/>
            <p:cNvSpPr/>
            <p:nvPr/>
          </p:nvSpPr>
          <p:spPr>
            <a:xfrm>
              <a:off x="0" y="887"/>
              <a:ext cx="648" cy="256"/>
            </a:xfrm>
            <a:prstGeom prst="roundRect">
              <a:avLst>
                <a:gd name="adj" fmla="val 16667"/>
              </a:avLst>
            </a:prstGeom>
            <a:noFill/>
            <a:ln w="28575" cap="flat" cmpd="sng">
              <a:solidFill>
                <a:schemeClr val="accent1"/>
              </a:solidFill>
              <a:prstDash val="dash"/>
              <a:roun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5238" name="Text Box 5"/>
            <p:cNvSpPr txBox="1"/>
            <p:nvPr/>
          </p:nvSpPr>
          <p:spPr>
            <a:xfrm>
              <a:off x="1598" y="0"/>
              <a:ext cx="1949" cy="272"/>
            </a:xfrm>
            <a:prstGeom prst="rect">
              <a:avLst/>
            </a:prstGeom>
            <a:noFill/>
            <a:ln w="9525">
              <a:noFill/>
            </a:ln>
          </p:spPr>
          <p:txBody>
            <a:bodyPr wrap="none" anchor="t">
              <a:spAutoFit/>
            </a:bodyPr>
            <a:lstStyle/>
            <a:p>
              <a:r>
                <a:rPr lang="en-US" altLang="zh-CN" sz="1500" dirty="0">
                  <a:solidFill>
                    <a:srgbClr val="FFFF00"/>
                  </a:solidFill>
                  <a:latin typeface="微软雅黑" panose="020B0503020204020204" pitchFamily="34" charset="-122"/>
                  <a:ea typeface="微软雅黑" panose="020B0503020204020204" pitchFamily="34" charset="-122"/>
                </a:rPr>
                <a:t>return code (-1 if error)</a:t>
              </a:r>
            </a:p>
          </p:txBody>
        </p:sp>
        <p:grpSp>
          <p:nvGrpSpPr>
            <p:cNvPr id="4" name="Group 7"/>
            <p:cNvGrpSpPr/>
            <p:nvPr/>
          </p:nvGrpSpPr>
          <p:grpSpPr>
            <a:xfrm>
              <a:off x="664" y="127"/>
              <a:ext cx="960" cy="744"/>
              <a:chOff x="0" y="0"/>
              <a:chExt cx="960" cy="744"/>
            </a:xfrm>
          </p:grpSpPr>
          <p:sp>
            <p:nvSpPr>
              <p:cNvPr id="95240" name="Line 7"/>
              <p:cNvSpPr/>
              <p:nvPr/>
            </p:nvSpPr>
            <p:spPr>
              <a:xfrm flipH="1">
                <a:off x="584" y="8"/>
                <a:ext cx="376" cy="0"/>
              </a:xfrm>
              <a:prstGeom prst="line">
                <a:avLst/>
              </a:prstGeom>
              <a:ln w="28575" cap="flat" cmpd="sng">
                <a:solidFill>
                  <a:schemeClr val="accent1"/>
                </a:solidFill>
                <a:prstDash val="solid"/>
                <a:round/>
                <a:headEnd type="none" w="med" len="med"/>
                <a:tailEnd type="none" w="med" len="med"/>
              </a:ln>
            </p:spPr>
          </p:sp>
          <p:sp>
            <p:nvSpPr>
              <p:cNvPr id="95241" name="Line 8"/>
              <p:cNvSpPr/>
              <p:nvPr/>
            </p:nvSpPr>
            <p:spPr>
              <a:xfrm flipH="1">
                <a:off x="0" y="0"/>
                <a:ext cx="592" cy="744"/>
              </a:xfrm>
              <a:prstGeom prst="line">
                <a:avLst/>
              </a:prstGeom>
              <a:ln w="28575" cap="flat" cmpd="sng">
                <a:solidFill>
                  <a:schemeClr val="accent1"/>
                </a:solidFill>
                <a:prstDash val="solid"/>
                <a:round/>
                <a:headEnd type="none" w="med" len="med"/>
                <a:tailEnd type="arrow" w="med" len="med"/>
              </a:ln>
            </p:spPr>
          </p:sp>
        </p:grpSp>
      </p:grpSp>
      <p:grpSp>
        <p:nvGrpSpPr>
          <p:cNvPr id="5" name="Group 10"/>
          <p:cNvGrpSpPr/>
          <p:nvPr/>
        </p:nvGrpSpPr>
        <p:grpSpPr>
          <a:xfrm>
            <a:off x="2339958" y="2617783"/>
            <a:ext cx="3613150" cy="1905794"/>
            <a:chOff x="0" y="0"/>
            <a:chExt cx="3034" cy="1600"/>
          </a:xfrm>
        </p:grpSpPr>
        <p:sp>
          <p:nvSpPr>
            <p:cNvPr id="95243" name="Text Box 10"/>
            <p:cNvSpPr txBox="1"/>
            <p:nvPr/>
          </p:nvSpPr>
          <p:spPr>
            <a:xfrm>
              <a:off x="0" y="1329"/>
              <a:ext cx="832" cy="271"/>
            </a:xfrm>
            <a:prstGeom prst="rect">
              <a:avLst/>
            </a:prstGeom>
            <a:noFill/>
            <a:ln w="9525">
              <a:noFill/>
            </a:ln>
          </p:spPr>
          <p:txBody>
            <a:bodyPr wrap="none" anchor="t">
              <a:spAutoFit/>
            </a:bodyPr>
            <a:lstStyle/>
            <a:p>
              <a:r>
                <a:rPr lang="en-US" altLang="zh-CN" sz="1500" dirty="0">
                  <a:latin typeface="微软雅黑" panose="020B0503020204020204" pitchFamily="34" charset="-122"/>
                  <a:ea typeface="微软雅黑" panose="020B0503020204020204" pitchFamily="34" charset="-122"/>
                </a:rPr>
                <a:t>Always 0</a:t>
              </a:r>
            </a:p>
          </p:txBody>
        </p:sp>
        <p:grpSp>
          <p:nvGrpSpPr>
            <p:cNvPr id="7" name="Group 12"/>
            <p:cNvGrpSpPr/>
            <p:nvPr/>
          </p:nvGrpSpPr>
          <p:grpSpPr>
            <a:xfrm>
              <a:off x="714" y="0"/>
              <a:ext cx="2320" cy="1456"/>
              <a:chOff x="0" y="0"/>
              <a:chExt cx="2320" cy="1456"/>
            </a:xfrm>
          </p:grpSpPr>
          <p:sp>
            <p:nvSpPr>
              <p:cNvPr id="95245" name="Line 12"/>
              <p:cNvSpPr/>
              <p:nvPr/>
            </p:nvSpPr>
            <p:spPr>
              <a:xfrm flipV="1">
                <a:off x="2184" y="0"/>
                <a:ext cx="136" cy="0"/>
              </a:xfrm>
              <a:prstGeom prst="line">
                <a:avLst/>
              </a:prstGeom>
              <a:ln w="28575" cap="flat" cmpd="sng">
                <a:solidFill>
                  <a:schemeClr val="tx1"/>
                </a:solidFill>
                <a:prstDash val="solid"/>
                <a:round/>
                <a:headEnd type="none" w="med" len="med"/>
                <a:tailEnd type="none" w="med" len="med"/>
              </a:ln>
            </p:spPr>
          </p:sp>
          <p:sp>
            <p:nvSpPr>
              <p:cNvPr id="95246" name="Line 13"/>
              <p:cNvSpPr/>
              <p:nvPr/>
            </p:nvSpPr>
            <p:spPr>
              <a:xfrm>
                <a:off x="0" y="1456"/>
                <a:ext cx="1440" cy="0"/>
              </a:xfrm>
              <a:prstGeom prst="line">
                <a:avLst/>
              </a:prstGeom>
              <a:ln w="28575" cap="flat" cmpd="sng">
                <a:solidFill>
                  <a:schemeClr val="tx1"/>
                </a:solidFill>
                <a:prstDash val="solid"/>
                <a:round/>
                <a:headEnd type="none" w="med" len="med"/>
                <a:tailEnd type="none" w="med" len="med"/>
              </a:ln>
            </p:spPr>
          </p:sp>
          <p:sp>
            <p:nvSpPr>
              <p:cNvPr id="95247" name="Line 14"/>
              <p:cNvSpPr/>
              <p:nvPr/>
            </p:nvSpPr>
            <p:spPr>
              <a:xfrm flipV="1">
                <a:off x="1432" y="8"/>
                <a:ext cx="816" cy="1448"/>
              </a:xfrm>
              <a:prstGeom prst="line">
                <a:avLst/>
              </a:prstGeom>
              <a:ln w="28575" cap="flat" cmpd="sng">
                <a:solidFill>
                  <a:schemeClr val="tx1"/>
                </a:solidFill>
                <a:prstDash val="solid"/>
                <a:round/>
                <a:headEnd type="none" w="med" len="med"/>
                <a:tailEnd type="arrow" w="med" len="med"/>
              </a:ln>
            </p:spPr>
          </p:sp>
        </p:grpSp>
      </p:grpSp>
      <p:grpSp>
        <p:nvGrpSpPr>
          <p:cNvPr id="8" name="Group 16"/>
          <p:cNvGrpSpPr/>
          <p:nvPr/>
        </p:nvGrpSpPr>
        <p:grpSpPr>
          <a:xfrm>
            <a:off x="530208" y="2608258"/>
            <a:ext cx="5156200" cy="1524795"/>
            <a:chOff x="0" y="0"/>
            <a:chExt cx="4330" cy="1280"/>
          </a:xfrm>
        </p:grpSpPr>
        <p:sp>
          <p:nvSpPr>
            <p:cNvPr id="95249" name="Text Box 16"/>
            <p:cNvSpPr txBox="1"/>
            <p:nvPr/>
          </p:nvSpPr>
          <p:spPr>
            <a:xfrm>
              <a:off x="0" y="1009"/>
              <a:ext cx="2110" cy="271"/>
            </a:xfrm>
            <a:prstGeom prst="rect">
              <a:avLst/>
            </a:prstGeom>
            <a:noFill/>
            <a:ln w="9525">
              <a:noFill/>
            </a:ln>
          </p:spPr>
          <p:txBody>
            <a:bodyPr wrap="none" anchor="t">
              <a:spAutoFit/>
            </a:bodyPr>
            <a:lstStyle/>
            <a:p>
              <a:r>
                <a:rPr lang="en-US" altLang="zh-CN" sz="1500" dirty="0">
                  <a:solidFill>
                    <a:srgbClr val="FF0000"/>
                  </a:solidFill>
                  <a:latin typeface="微软雅黑" panose="020B0503020204020204" pitchFamily="34" charset="-122"/>
                  <a:ea typeface="微软雅黑" panose="020B0503020204020204" pitchFamily="34" charset="-122"/>
                </a:rPr>
                <a:t>The maximum buffer size</a:t>
              </a:r>
            </a:p>
          </p:txBody>
        </p:sp>
        <p:grpSp>
          <p:nvGrpSpPr>
            <p:cNvPr id="9" name="Group 18"/>
            <p:cNvGrpSpPr/>
            <p:nvPr/>
          </p:nvGrpSpPr>
          <p:grpSpPr>
            <a:xfrm>
              <a:off x="1954" y="0"/>
              <a:ext cx="2376" cy="1160"/>
              <a:chOff x="0" y="0"/>
              <a:chExt cx="2376" cy="1160"/>
            </a:xfrm>
          </p:grpSpPr>
          <p:sp>
            <p:nvSpPr>
              <p:cNvPr id="95251" name="Line 18"/>
              <p:cNvSpPr/>
              <p:nvPr/>
            </p:nvSpPr>
            <p:spPr>
              <a:xfrm flipV="1">
                <a:off x="1104" y="0"/>
                <a:ext cx="1272" cy="8"/>
              </a:xfrm>
              <a:prstGeom prst="line">
                <a:avLst/>
              </a:prstGeom>
              <a:ln w="28575" cap="flat" cmpd="sng">
                <a:solidFill>
                  <a:srgbClr val="FF0000"/>
                </a:solidFill>
                <a:prstDash val="solid"/>
                <a:round/>
                <a:headEnd type="none" w="med" len="med"/>
                <a:tailEnd type="none" w="med" len="med"/>
              </a:ln>
            </p:spPr>
          </p:sp>
          <p:sp>
            <p:nvSpPr>
              <p:cNvPr id="95252" name="Line 19"/>
              <p:cNvSpPr/>
              <p:nvPr/>
            </p:nvSpPr>
            <p:spPr>
              <a:xfrm flipV="1">
                <a:off x="0" y="1144"/>
                <a:ext cx="824" cy="16"/>
              </a:xfrm>
              <a:prstGeom prst="line">
                <a:avLst/>
              </a:prstGeom>
              <a:ln w="28575" cap="flat" cmpd="sng">
                <a:solidFill>
                  <a:srgbClr val="FF0000"/>
                </a:solidFill>
                <a:prstDash val="solid"/>
                <a:round/>
                <a:headEnd type="none" w="med" len="med"/>
                <a:tailEnd type="none" w="med" len="med"/>
              </a:ln>
            </p:spPr>
          </p:sp>
          <p:sp>
            <p:nvSpPr>
              <p:cNvPr id="95253" name="Line 20"/>
              <p:cNvSpPr/>
              <p:nvPr/>
            </p:nvSpPr>
            <p:spPr>
              <a:xfrm flipV="1">
                <a:off x="808" y="24"/>
                <a:ext cx="768" cy="1128"/>
              </a:xfrm>
              <a:prstGeom prst="line">
                <a:avLst/>
              </a:prstGeom>
              <a:ln w="28575" cap="flat" cmpd="sng">
                <a:solidFill>
                  <a:srgbClr val="FF0000"/>
                </a:solidFill>
                <a:prstDash val="solid"/>
                <a:round/>
                <a:headEnd type="none" w="med" len="med"/>
                <a:tailEnd type="arrow" w="med" len="med"/>
              </a:ln>
            </p:spPr>
          </p:sp>
        </p:grpSp>
      </p:grpSp>
      <p:grpSp>
        <p:nvGrpSpPr>
          <p:cNvPr id="10" name="Group 22"/>
          <p:cNvGrpSpPr/>
          <p:nvPr/>
        </p:nvGrpSpPr>
        <p:grpSpPr>
          <a:xfrm>
            <a:off x="511160" y="2608258"/>
            <a:ext cx="3489325" cy="634209"/>
            <a:chOff x="0" y="0"/>
            <a:chExt cx="2930" cy="532"/>
          </a:xfrm>
        </p:grpSpPr>
        <p:sp>
          <p:nvSpPr>
            <p:cNvPr id="95255" name="Text Box 22"/>
            <p:cNvSpPr txBox="1"/>
            <p:nvPr/>
          </p:nvSpPr>
          <p:spPr>
            <a:xfrm>
              <a:off x="0" y="261"/>
              <a:ext cx="1932" cy="271"/>
            </a:xfrm>
            <a:prstGeom prst="rect">
              <a:avLst/>
            </a:prstGeom>
            <a:noFill/>
            <a:ln w="9525">
              <a:noFill/>
            </a:ln>
          </p:spPr>
          <p:txBody>
            <a:bodyPr wrap="none" anchor="t">
              <a:spAutoFit/>
            </a:bodyPr>
            <a:lstStyle/>
            <a:p>
              <a:r>
                <a:rPr lang="zh-CN" altLang="en-US" sz="1500" dirty="0">
                  <a:solidFill>
                    <a:schemeClr val="tx2"/>
                  </a:solidFill>
                  <a:latin typeface="微软雅黑" panose="020B0503020204020204" pitchFamily="34" charset="-122"/>
                  <a:ea typeface="微软雅黑" panose="020B0503020204020204" pitchFamily="34" charset="-122"/>
                </a:rPr>
                <a:t>接收数据的缓冲区的地址</a:t>
              </a:r>
            </a:p>
          </p:txBody>
        </p:sp>
        <p:grpSp>
          <p:nvGrpSpPr>
            <p:cNvPr id="11" name="Group 24"/>
            <p:cNvGrpSpPr/>
            <p:nvPr/>
          </p:nvGrpSpPr>
          <p:grpSpPr>
            <a:xfrm>
              <a:off x="1762" y="0"/>
              <a:ext cx="1168" cy="488"/>
              <a:chOff x="0" y="0"/>
              <a:chExt cx="1168" cy="488"/>
            </a:xfrm>
          </p:grpSpPr>
          <p:sp>
            <p:nvSpPr>
              <p:cNvPr id="95257" name="Line 24"/>
              <p:cNvSpPr/>
              <p:nvPr/>
            </p:nvSpPr>
            <p:spPr>
              <a:xfrm>
                <a:off x="488" y="0"/>
                <a:ext cx="680" cy="8"/>
              </a:xfrm>
              <a:prstGeom prst="line">
                <a:avLst/>
              </a:prstGeom>
              <a:ln w="28575" cap="flat" cmpd="sng">
                <a:solidFill>
                  <a:schemeClr val="tx2"/>
                </a:solidFill>
                <a:prstDash val="solid"/>
                <a:round/>
                <a:headEnd type="none" w="med" len="med"/>
                <a:tailEnd type="none" w="med" len="med"/>
              </a:ln>
            </p:spPr>
          </p:sp>
          <p:sp>
            <p:nvSpPr>
              <p:cNvPr id="95258" name="Line 25"/>
              <p:cNvSpPr/>
              <p:nvPr/>
            </p:nvSpPr>
            <p:spPr>
              <a:xfrm flipV="1">
                <a:off x="368" y="16"/>
                <a:ext cx="296" cy="464"/>
              </a:xfrm>
              <a:prstGeom prst="line">
                <a:avLst/>
              </a:prstGeom>
              <a:ln w="28575" cap="flat" cmpd="sng">
                <a:solidFill>
                  <a:schemeClr val="tx2"/>
                </a:solidFill>
                <a:prstDash val="solid"/>
                <a:round/>
                <a:headEnd type="none" w="med" len="med"/>
                <a:tailEnd type="arrow" w="med" len="med"/>
              </a:ln>
            </p:spPr>
          </p:sp>
          <p:sp>
            <p:nvSpPr>
              <p:cNvPr id="95259" name="Line 26"/>
              <p:cNvSpPr/>
              <p:nvPr/>
            </p:nvSpPr>
            <p:spPr>
              <a:xfrm>
                <a:off x="0" y="488"/>
                <a:ext cx="376" cy="0"/>
              </a:xfrm>
              <a:prstGeom prst="line">
                <a:avLst/>
              </a:prstGeom>
              <a:ln w="28575" cap="flat" cmpd="sng">
                <a:solidFill>
                  <a:schemeClr val="tx2"/>
                </a:solidFill>
                <a:prstDash val="solid"/>
                <a:round/>
                <a:headEnd type="none" w="med" len="med"/>
                <a:tailEnd type="none" w="med" len="med"/>
              </a:ln>
            </p:spPr>
          </p:sp>
        </p:grpSp>
      </p:grpSp>
      <p:sp>
        <p:nvSpPr>
          <p:cNvPr id="3" name="Text Box 27"/>
          <p:cNvSpPr txBox="1"/>
          <p:nvPr/>
        </p:nvSpPr>
        <p:spPr>
          <a:xfrm>
            <a:off x="409558" y="3246433"/>
            <a:ext cx="3768980" cy="323165"/>
          </a:xfrm>
          <a:prstGeom prst="rect">
            <a:avLst/>
          </a:prstGeom>
          <a:noFill/>
          <a:ln w="9525">
            <a:noFill/>
          </a:ln>
        </p:spPr>
        <p:txBody>
          <a:bodyPr wrap="none" anchor="t">
            <a:spAutoFit/>
          </a:bodyPr>
          <a:lstStyle/>
          <a:p>
            <a:r>
              <a:rPr lang="en-US" altLang="zh-CN" sz="1500" dirty="0">
                <a:solidFill>
                  <a:schemeClr val="tx2"/>
                </a:solidFill>
                <a:latin typeface="微软雅黑" panose="020B0503020204020204" pitchFamily="34" charset="-122"/>
                <a:ea typeface="微软雅黑" panose="020B0503020204020204" pitchFamily="34" charset="-122"/>
              </a:rPr>
              <a:t>Example: </a:t>
            </a:r>
            <a:r>
              <a:rPr lang="en-US" altLang="zh-CN" sz="1500" b="1" i="1" dirty="0">
                <a:solidFill>
                  <a:schemeClr val="tx2"/>
                </a:solidFill>
                <a:latin typeface="微软雅黑" panose="020B0503020204020204" pitchFamily="34" charset="-122"/>
                <a:ea typeface="微软雅黑" panose="020B0503020204020204" pitchFamily="34" charset="-122"/>
              </a:rPr>
              <a:t>char</a:t>
            </a:r>
            <a:r>
              <a:rPr lang="en-US" altLang="zh-CN" sz="1500" dirty="0">
                <a:solidFill>
                  <a:schemeClr val="tx2"/>
                </a:solidFill>
                <a:latin typeface="微软雅黑" panose="020B0503020204020204" pitchFamily="34" charset="-122"/>
                <a:ea typeface="微软雅黑" panose="020B0503020204020204" pitchFamily="34" charset="-122"/>
              </a:rPr>
              <a:t> in_buffer [MAX_BUFFER]</a:t>
            </a:r>
          </a:p>
        </p:txBody>
      </p:sp>
      <p:grpSp>
        <p:nvGrpSpPr>
          <p:cNvPr id="12" name="Group 29"/>
          <p:cNvGrpSpPr/>
          <p:nvPr/>
        </p:nvGrpSpPr>
        <p:grpSpPr>
          <a:xfrm>
            <a:off x="2285984" y="1714494"/>
            <a:ext cx="3176275" cy="884238"/>
            <a:chOff x="0" y="0"/>
            <a:chExt cx="2667" cy="743"/>
          </a:xfrm>
        </p:grpSpPr>
        <p:sp>
          <p:nvSpPr>
            <p:cNvPr id="95262" name="Text Box 29"/>
            <p:cNvSpPr txBox="1"/>
            <p:nvPr/>
          </p:nvSpPr>
          <p:spPr>
            <a:xfrm>
              <a:off x="1075" y="0"/>
              <a:ext cx="1592" cy="466"/>
            </a:xfrm>
            <a:prstGeom prst="rect">
              <a:avLst/>
            </a:prstGeom>
            <a:noFill/>
            <a:ln w="9525">
              <a:noFill/>
            </a:ln>
          </p:spPr>
          <p:txBody>
            <a:bodyPr wrap="none" anchor="t">
              <a:spAutoFit/>
            </a:bodyPr>
            <a:lstStyle/>
            <a:p>
              <a:r>
                <a:rPr lang="en-US" altLang="zh-CN" sz="1500" dirty="0">
                  <a:solidFill>
                    <a:srgbClr val="FF6600"/>
                  </a:solidFill>
                  <a:latin typeface="微软雅黑" panose="020B0503020204020204" pitchFamily="34" charset="-122"/>
                  <a:ea typeface="微软雅黑" panose="020B0503020204020204" pitchFamily="34" charset="-122"/>
                </a:rPr>
                <a:t>Socket fd returned</a:t>
              </a:r>
            </a:p>
            <a:p>
              <a:r>
                <a:rPr lang="en-US" altLang="zh-CN" sz="1500" dirty="0">
                  <a:solidFill>
                    <a:srgbClr val="FF6600"/>
                  </a:solidFill>
                  <a:latin typeface="微软雅黑" panose="020B0503020204020204" pitchFamily="34" charset="-122"/>
                  <a:ea typeface="微软雅黑" panose="020B0503020204020204" pitchFamily="34" charset="-122"/>
                </a:rPr>
                <a:t>by socket() call</a:t>
              </a:r>
            </a:p>
          </p:txBody>
        </p:sp>
        <p:grpSp>
          <p:nvGrpSpPr>
            <p:cNvPr id="13" name="Group 31"/>
            <p:cNvGrpSpPr/>
            <p:nvPr/>
          </p:nvGrpSpPr>
          <p:grpSpPr>
            <a:xfrm>
              <a:off x="0" y="127"/>
              <a:ext cx="1099" cy="616"/>
              <a:chOff x="0" y="0"/>
              <a:chExt cx="1099" cy="616"/>
            </a:xfrm>
          </p:grpSpPr>
          <p:grpSp>
            <p:nvGrpSpPr>
              <p:cNvPr id="14" name="Group 32"/>
              <p:cNvGrpSpPr/>
              <p:nvPr/>
            </p:nvGrpSpPr>
            <p:grpSpPr>
              <a:xfrm>
                <a:off x="403" y="0"/>
                <a:ext cx="696" cy="408"/>
                <a:chOff x="0" y="0"/>
                <a:chExt cx="696" cy="408"/>
              </a:xfrm>
            </p:grpSpPr>
            <p:sp>
              <p:nvSpPr>
                <p:cNvPr id="95265" name="Line 32"/>
                <p:cNvSpPr/>
                <p:nvPr/>
              </p:nvSpPr>
              <p:spPr>
                <a:xfrm>
                  <a:off x="280" y="0"/>
                  <a:ext cx="416" cy="0"/>
                </a:xfrm>
                <a:prstGeom prst="line">
                  <a:avLst/>
                </a:prstGeom>
                <a:ln w="28575" cap="flat" cmpd="sng">
                  <a:solidFill>
                    <a:srgbClr val="FF6600"/>
                  </a:solidFill>
                  <a:prstDash val="solid"/>
                  <a:round/>
                  <a:headEnd type="none" w="med" len="med"/>
                  <a:tailEnd type="none" w="med" len="med"/>
                </a:ln>
              </p:spPr>
            </p:sp>
            <p:sp>
              <p:nvSpPr>
                <p:cNvPr id="95266" name="Line 33"/>
                <p:cNvSpPr/>
                <p:nvPr/>
              </p:nvSpPr>
              <p:spPr>
                <a:xfrm flipH="1">
                  <a:off x="0" y="0"/>
                  <a:ext cx="280" cy="408"/>
                </a:xfrm>
                <a:prstGeom prst="line">
                  <a:avLst/>
                </a:prstGeom>
                <a:ln w="28575" cap="flat" cmpd="sng">
                  <a:solidFill>
                    <a:srgbClr val="FF6600"/>
                  </a:solidFill>
                  <a:prstDash val="solid"/>
                  <a:round/>
                  <a:headEnd type="none" w="med" len="med"/>
                  <a:tailEnd type="arrow" w="med" len="med"/>
                </a:ln>
              </p:spPr>
            </p:sp>
          </p:grpSp>
          <p:sp>
            <p:nvSpPr>
              <p:cNvPr id="95267" name="Line 34"/>
              <p:cNvSpPr/>
              <p:nvPr/>
            </p:nvSpPr>
            <p:spPr>
              <a:xfrm flipV="1">
                <a:off x="0" y="616"/>
                <a:ext cx="584" cy="0"/>
              </a:xfrm>
              <a:prstGeom prst="line">
                <a:avLst/>
              </a:prstGeom>
              <a:ln w="28575" cap="flat" cmpd="sng">
                <a:solidFill>
                  <a:srgbClr val="FF6600"/>
                </a:solidFill>
                <a:prstDash val="solid"/>
                <a:round/>
                <a:headEnd type="none" w="med" len="med"/>
                <a:tailEnd type="none" w="med" len="med"/>
              </a:ln>
            </p:spPr>
          </p:sp>
        </p:grpSp>
      </p:grpSp>
      <p:sp>
        <p:nvSpPr>
          <p:cNvPr id="6" name="Text Box 35"/>
          <p:cNvSpPr txBox="1"/>
          <p:nvPr/>
        </p:nvSpPr>
        <p:spPr>
          <a:xfrm>
            <a:off x="2844783" y="1028695"/>
            <a:ext cx="3979872" cy="323165"/>
          </a:xfrm>
          <a:prstGeom prst="rect">
            <a:avLst/>
          </a:prstGeom>
          <a:noFill/>
          <a:ln w="9525">
            <a:noFill/>
          </a:ln>
        </p:spPr>
        <p:txBody>
          <a:bodyPr wrap="none" anchor="t">
            <a:spAutoFit/>
          </a:bodyPr>
          <a:lstStyle/>
          <a:p>
            <a:r>
              <a:rPr lang="en-US" altLang="zh-CN" sz="1500" dirty="0">
                <a:solidFill>
                  <a:srgbClr val="FFFF00"/>
                </a:solidFill>
                <a:latin typeface="微软雅黑" panose="020B0503020204020204" pitchFamily="34" charset="-122"/>
                <a:ea typeface="微软雅黑" panose="020B0503020204020204" pitchFamily="34" charset="-122"/>
              </a:rPr>
              <a:t>on success, the number of bytes received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read()/write()</a:t>
            </a:r>
          </a:p>
        </p:txBody>
      </p:sp>
      <p:sp>
        <p:nvSpPr>
          <p:cNvPr id="96258" name="Rectangle 3"/>
          <p:cNvSpPr>
            <a:spLocks noGrp="1"/>
          </p:cNvSpPr>
          <p:nvPr>
            <p:ph type="body" sz="quarter" idx="10"/>
          </p:nvPr>
        </p:nvSpPr>
        <p:spPr>
          <a:xfrm>
            <a:off x="95251" y="906146"/>
            <a:ext cx="6337935" cy="1623695"/>
          </a:xfrm>
          <a:noFill/>
          <a:ln>
            <a:noFill/>
          </a:ln>
        </p:spPr>
        <p:txBody>
          <a:bodyPr vert="horz" wrap="square" lIns="68592" tIns="34296" rIns="68592" bIns="34296" anchor="t"/>
          <a:lstStyle/>
          <a:p>
            <a:pPr marL="273050" indent="-273050">
              <a:spcBef>
                <a:spcPts val="600"/>
              </a:spcBef>
              <a:spcAft>
                <a:spcPts val="60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ssize_t read(int fd, void *buf, size_t count);</a:t>
            </a:r>
          </a:p>
          <a:p>
            <a:pPr marL="273050" indent="-273050">
              <a:spcBef>
                <a:spcPts val="600"/>
              </a:spcBef>
              <a:spcAft>
                <a:spcPts val="600"/>
              </a:spcAft>
              <a:buFont typeface="Wingdings" panose="05000000000000000000" pitchFamily="2" charset="2"/>
              <a:buChar char=""/>
            </a:pP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273050" indent="-273050">
              <a:spcBef>
                <a:spcPts val="600"/>
              </a:spcBef>
              <a:spcAft>
                <a:spcPts val="60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ssize_t write(int fd, const void *buf, size_t count);</a:t>
            </a:r>
          </a:p>
        </p:txBody>
      </p:sp>
      <p:sp>
        <p:nvSpPr>
          <p:cNvPr id="5" name="灯片编号占位符 4"/>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87</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1925" name="Text Box 4"/>
          <p:cNvSpPr txBox="1"/>
          <p:nvPr/>
        </p:nvSpPr>
        <p:spPr>
          <a:xfrm>
            <a:off x="94935" y="2529523"/>
            <a:ext cx="5672137" cy="1144929"/>
          </a:xfrm>
          <a:prstGeom prst="rect">
            <a:avLst/>
          </a:prstGeom>
          <a:noFill/>
          <a:ln w="9525">
            <a:noFill/>
          </a:ln>
        </p:spPr>
        <p:txBody>
          <a:bodyPr anchor="t">
            <a:spAutoFit/>
          </a:bodyPr>
          <a:lstStyle/>
          <a:p>
            <a:pPr>
              <a:lnSpc>
                <a:spcPct val="120000"/>
              </a:lnSpc>
              <a:spcBef>
                <a:spcPct val="20000"/>
              </a:spcBef>
              <a:buClr>
                <a:srgbClr val="0000FF"/>
              </a:buClr>
            </a:pPr>
            <a:r>
              <a:rPr lang="en-US" altLang="zh-CN" dirty="0">
                <a:solidFill>
                  <a:srgbClr val="FFFF00"/>
                </a:solidFill>
                <a:latin typeface="微软雅黑" panose="020B0503020204020204" pitchFamily="34" charset="-122"/>
                <a:ea typeface="微软雅黑" panose="020B0503020204020204" pitchFamily="34" charset="-122"/>
              </a:rPr>
              <a:t>read()</a:t>
            </a:r>
            <a:r>
              <a:rPr lang="zh-CN" altLang="en-US" dirty="0">
                <a:solidFill>
                  <a:srgbClr val="FFFF00"/>
                </a:solidFill>
                <a:latin typeface="微软雅黑" panose="020B0503020204020204" pitchFamily="34" charset="-122"/>
                <a:ea typeface="微软雅黑" panose="020B0503020204020204" pitchFamily="34" charset="-122"/>
              </a:rPr>
              <a:t>和</a:t>
            </a:r>
            <a:r>
              <a:rPr lang="en-US" altLang="zh-CN" dirty="0">
                <a:solidFill>
                  <a:srgbClr val="FFFF00"/>
                </a:solidFill>
                <a:latin typeface="微软雅黑" panose="020B0503020204020204" pitchFamily="34" charset="-122"/>
                <a:ea typeface="微软雅黑" panose="020B0503020204020204" pitchFamily="34" charset="-122"/>
              </a:rPr>
              <a:t>write()</a:t>
            </a:r>
            <a:r>
              <a:rPr lang="zh-CN" altLang="en-US" dirty="0">
                <a:solidFill>
                  <a:srgbClr val="FFFF00"/>
                </a:solidFill>
                <a:latin typeface="微软雅黑" panose="020B0503020204020204" pitchFamily="34" charset="-122"/>
                <a:ea typeface="微软雅黑" panose="020B0503020204020204" pitchFamily="34" charset="-122"/>
              </a:rPr>
              <a:t>经常会代替</a:t>
            </a:r>
            <a:r>
              <a:rPr lang="en-US" altLang="zh-CN" dirty="0">
                <a:solidFill>
                  <a:srgbClr val="FFFF00"/>
                </a:solidFill>
                <a:latin typeface="微软雅黑" panose="020B0503020204020204" pitchFamily="34" charset="-122"/>
                <a:ea typeface="微软雅黑" panose="020B0503020204020204" pitchFamily="34" charset="-122"/>
              </a:rPr>
              <a:t>recv()</a:t>
            </a:r>
            <a:r>
              <a:rPr lang="zh-CN" altLang="en-US" dirty="0">
                <a:solidFill>
                  <a:srgbClr val="FFFF00"/>
                </a:solidFill>
                <a:latin typeface="微软雅黑" panose="020B0503020204020204" pitchFamily="34" charset="-122"/>
                <a:ea typeface="微软雅黑" panose="020B0503020204020204" pitchFamily="34" charset="-122"/>
              </a:rPr>
              <a:t>和</a:t>
            </a:r>
            <a:r>
              <a:rPr lang="en-US" altLang="zh-CN" dirty="0">
                <a:solidFill>
                  <a:srgbClr val="FFFF00"/>
                </a:solidFill>
                <a:latin typeface="微软雅黑" panose="020B0503020204020204" pitchFamily="34" charset="-122"/>
                <a:ea typeface="微软雅黑" panose="020B0503020204020204" pitchFamily="34" charset="-122"/>
              </a:rPr>
              <a:t>send()</a:t>
            </a:r>
            <a:r>
              <a:rPr lang="zh-CN" altLang="en-US" dirty="0">
                <a:solidFill>
                  <a:srgbClr val="FFFF00"/>
                </a:solidFill>
                <a:latin typeface="微软雅黑" panose="020B0503020204020204" pitchFamily="34" charset="-122"/>
                <a:ea typeface="微软雅黑" panose="020B0503020204020204" pitchFamily="34" charset="-122"/>
              </a:rPr>
              <a:t>，通常情况下，看程序员的偏好</a:t>
            </a:r>
          </a:p>
          <a:p>
            <a:pPr>
              <a:lnSpc>
                <a:spcPct val="120000"/>
              </a:lnSpc>
              <a:spcBef>
                <a:spcPct val="20000"/>
              </a:spcBef>
              <a:buClr>
                <a:srgbClr val="0000FF"/>
              </a:buClr>
            </a:pPr>
            <a:r>
              <a:rPr lang="zh-CN" altLang="en-US" dirty="0">
                <a:solidFill>
                  <a:srgbClr val="FFFF00"/>
                </a:solidFill>
                <a:latin typeface="微软雅黑" panose="020B0503020204020204" pitchFamily="34" charset="-122"/>
                <a:ea typeface="微软雅黑" panose="020B0503020204020204" pitchFamily="34" charset="-122"/>
              </a:rPr>
              <a:t>使用</a:t>
            </a:r>
            <a:r>
              <a:rPr lang="en-US" altLang="zh-CN" dirty="0">
                <a:solidFill>
                  <a:srgbClr val="FFFF00"/>
                </a:solidFill>
                <a:latin typeface="微软雅黑" panose="020B0503020204020204" pitchFamily="34" charset="-122"/>
                <a:ea typeface="微软雅黑" panose="020B0503020204020204" pitchFamily="34" charset="-122"/>
              </a:rPr>
              <a:t>read()/write()</a:t>
            </a:r>
            <a:r>
              <a:rPr lang="zh-CN" altLang="en-US" dirty="0">
                <a:solidFill>
                  <a:srgbClr val="FFFF00"/>
                </a:solidFill>
                <a:latin typeface="微软雅黑" panose="020B0503020204020204" pitchFamily="34" charset="-122"/>
                <a:ea typeface="微软雅黑" panose="020B0503020204020204" pitchFamily="34" charset="-122"/>
              </a:rPr>
              <a:t>和</a:t>
            </a:r>
            <a:r>
              <a:rPr lang="en-US" altLang="zh-CN" dirty="0">
                <a:solidFill>
                  <a:srgbClr val="FFFF00"/>
                </a:solidFill>
                <a:latin typeface="微软雅黑" panose="020B0503020204020204" pitchFamily="34" charset="-122"/>
                <a:ea typeface="微软雅黑" panose="020B0503020204020204" pitchFamily="34" charset="-122"/>
              </a:rPr>
              <a:t>recv()/send()</a:t>
            </a:r>
            <a:r>
              <a:rPr lang="zh-CN" altLang="en-US" dirty="0">
                <a:solidFill>
                  <a:srgbClr val="FFFF00"/>
                </a:solidFill>
                <a:latin typeface="微软雅黑" panose="020B0503020204020204" pitchFamily="34" charset="-122"/>
                <a:ea typeface="微软雅黑" panose="020B0503020204020204" pitchFamily="34" charset="-122"/>
              </a:rPr>
              <a:t>时最好统一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81925"/>
                                        </p:tgtEl>
                                        <p:attrNameLst>
                                          <p:attrName>style.visibility</p:attrName>
                                        </p:attrNameLst>
                                      </p:cBhvr>
                                      <p:to>
                                        <p:strVal val="visible"/>
                                      </p:to>
                                    </p:set>
                                    <p:animEffect transition="in" filter="blinds(horizontal)">
                                      <p:cBhvr>
                                        <p:cTn id="7" dur="5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套接字的关闭 </a:t>
            </a:r>
          </a:p>
        </p:txBody>
      </p:sp>
      <p:sp>
        <p:nvSpPr>
          <p:cNvPr id="97282" name="Rectangle 3"/>
          <p:cNvSpPr>
            <a:spLocks noGrp="1"/>
          </p:cNvSpPr>
          <p:nvPr>
            <p:ph type="body" sz="quarter" idx="10"/>
          </p:nvPr>
        </p:nvSpPr>
        <p:spPr>
          <a:xfrm>
            <a:off x="316230" y="916305"/>
            <a:ext cx="5109210" cy="927100"/>
          </a:xfrm>
          <a:noFill/>
          <a:ln>
            <a:noFill/>
          </a:ln>
        </p:spPr>
        <p:txBody>
          <a:bodyPr vert="horz" wrap="square" lIns="68592" tIns="34296" rIns="68592" bIns="34296" anchor="t"/>
          <a:lstStyle/>
          <a:p>
            <a:pPr marL="273050" indent="-273050">
              <a:spcBef>
                <a:spcPts val="600"/>
              </a:spcBef>
              <a:spcAft>
                <a:spcPts val="60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int close(int sockfd);</a:t>
            </a:r>
          </a:p>
          <a:p>
            <a:pPr marL="548005" lvl="1" indent="-271780">
              <a:spcBef>
                <a:spcPts val="500"/>
              </a:spcBef>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关闭双向通讯</a:t>
            </a:r>
          </a:p>
        </p:txBody>
      </p:sp>
      <p:sp>
        <p:nvSpPr>
          <p:cNvPr id="5" name="灯片编号占位符 4"/>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88</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7283" name="Rectangle 4"/>
          <p:cNvSpPr/>
          <p:nvPr/>
        </p:nvSpPr>
        <p:spPr>
          <a:xfrm>
            <a:off x="315914" y="1915796"/>
            <a:ext cx="5995987" cy="1673225"/>
          </a:xfrm>
          <a:prstGeom prst="rect">
            <a:avLst/>
          </a:prstGeom>
          <a:noFill/>
          <a:ln w="9525">
            <a:noFill/>
          </a:ln>
        </p:spPr>
        <p:txBody>
          <a:bodyPr lIns="69068" tIns="34534" rIns="69068" bIns="34534" anchor="t"/>
          <a:lstStyle/>
          <a:p>
            <a:pPr marL="273050" indent="-273050">
              <a:spcBef>
                <a:spcPts val="600"/>
              </a:spcBef>
              <a:buClr>
                <a:schemeClr val="accent1"/>
              </a:buClr>
              <a:buSzPct val="76000"/>
              <a:buFont typeface="Wingdings 3" panose="05040102010807070707" pitchFamily="18" charset="2"/>
              <a:buChar char=""/>
            </a:pPr>
            <a:r>
              <a:rPr lang="en-US" altLang="zh-CN" dirty="0">
                <a:latin typeface="微软雅黑" panose="020B0503020204020204" pitchFamily="34" charset="-122"/>
                <a:ea typeface="微软雅黑" panose="020B0503020204020204" pitchFamily="34" charset="-122"/>
              </a:rPr>
              <a:t>int shutdown(int sockfd, int howto);</a:t>
            </a:r>
          </a:p>
          <a:p>
            <a:pPr marL="548005" lvl="1" indent="-273050" eaLnBrk="1" hangingPunct="1">
              <a:lnSpc>
                <a:spcPct val="120000"/>
              </a:lnSpc>
              <a:spcBef>
                <a:spcPts val="500"/>
              </a:spcBef>
              <a:buClr>
                <a:schemeClr val="accent2"/>
              </a:buClr>
              <a:buSzPct val="76000"/>
              <a:buFont typeface="Wingdings 3" panose="05040102010807070707" pitchFamily="18" charset="2"/>
              <a:buChar char=""/>
            </a:pPr>
            <a:r>
              <a:rPr lang="en-US" altLang="zh-CN" sz="1800" dirty="0">
                <a:solidFill>
                  <a:schemeClr val="tx2"/>
                </a:solidFill>
                <a:latin typeface="微软雅黑" panose="020B0503020204020204" pitchFamily="34" charset="-122"/>
                <a:ea typeface="微软雅黑" panose="020B0503020204020204" pitchFamily="34" charset="-122"/>
              </a:rPr>
              <a:t>TCP</a:t>
            </a:r>
            <a:r>
              <a:rPr lang="zh-CN" altLang="en-US" sz="1800" dirty="0">
                <a:solidFill>
                  <a:schemeClr val="tx2"/>
                </a:solidFill>
                <a:latin typeface="微软雅黑" panose="020B0503020204020204" pitchFamily="34" charset="-122"/>
                <a:ea typeface="微软雅黑" panose="020B0503020204020204" pitchFamily="34" charset="-122"/>
              </a:rPr>
              <a:t>连接是双向的</a:t>
            </a:r>
            <a:r>
              <a:rPr lang="en-US" altLang="zh-CN" sz="1800" dirty="0">
                <a:solidFill>
                  <a:schemeClr val="tx2"/>
                </a:solidFill>
                <a:latin typeface="微软雅黑" panose="020B0503020204020204" pitchFamily="34" charset="-122"/>
                <a:ea typeface="微软雅黑" panose="020B0503020204020204" pitchFamily="34" charset="-122"/>
              </a:rPr>
              <a:t>(</a:t>
            </a:r>
            <a:r>
              <a:rPr lang="zh-CN" altLang="en-US" sz="1800" dirty="0">
                <a:solidFill>
                  <a:schemeClr val="tx2"/>
                </a:solidFill>
                <a:latin typeface="微软雅黑" panose="020B0503020204020204" pitchFamily="34" charset="-122"/>
                <a:ea typeface="微软雅黑" panose="020B0503020204020204" pitchFamily="34" charset="-122"/>
              </a:rPr>
              <a:t>是可读写的</a:t>
            </a:r>
            <a:r>
              <a:rPr lang="en-US" altLang="zh-CN" sz="1800" dirty="0">
                <a:solidFill>
                  <a:schemeClr val="tx2"/>
                </a:solidFill>
                <a:latin typeface="微软雅黑" panose="020B0503020204020204" pitchFamily="34" charset="-122"/>
                <a:ea typeface="微软雅黑" panose="020B0503020204020204" pitchFamily="34" charset="-122"/>
              </a:rPr>
              <a:t>)</a:t>
            </a:r>
            <a:r>
              <a:rPr lang="zh-CN" altLang="en-US" sz="1800" dirty="0">
                <a:solidFill>
                  <a:schemeClr val="tx2"/>
                </a:solidFill>
                <a:latin typeface="微软雅黑" panose="020B0503020204020204" pitchFamily="34" charset="-122"/>
                <a:ea typeface="微软雅黑" panose="020B0503020204020204" pitchFamily="34" charset="-122"/>
              </a:rPr>
              <a:t>，当我们使用</a:t>
            </a:r>
            <a:r>
              <a:rPr lang="en-US" altLang="zh-CN" sz="1800" dirty="0">
                <a:solidFill>
                  <a:schemeClr val="tx2"/>
                </a:solidFill>
                <a:latin typeface="微软雅黑" panose="020B0503020204020204" pitchFamily="34" charset="-122"/>
                <a:ea typeface="微软雅黑" panose="020B0503020204020204" pitchFamily="34" charset="-122"/>
              </a:rPr>
              <a:t>close</a:t>
            </a:r>
            <a:r>
              <a:rPr lang="zh-CN" altLang="en-US" sz="1800" dirty="0">
                <a:solidFill>
                  <a:schemeClr val="tx2"/>
                </a:solidFill>
                <a:latin typeface="微软雅黑" panose="020B0503020204020204" pitchFamily="34" charset="-122"/>
                <a:ea typeface="微软雅黑" panose="020B0503020204020204" pitchFamily="34" charset="-122"/>
              </a:rPr>
              <a:t>时</a:t>
            </a:r>
            <a:r>
              <a:rPr lang="en-US" altLang="zh-CN" sz="1800" dirty="0">
                <a:solidFill>
                  <a:schemeClr val="tx2"/>
                </a:solidFill>
                <a:latin typeface="微软雅黑" panose="020B0503020204020204" pitchFamily="34" charset="-122"/>
                <a:ea typeface="微软雅黑" panose="020B0503020204020204" pitchFamily="34" charset="-122"/>
              </a:rPr>
              <a:t>,</a:t>
            </a:r>
            <a:r>
              <a:rPr lang="zh-CN" altLang="en-US" sz="1800" dirty="0">
                <a:solidFill>
                  <a:schemeClr val="tx2"/>
                </a:solidFill>
                <a:latin typeface="微软雅黑" panose="020B0503020204020204" pitchFamily="34" charset="-122"/>
                <a:ea typeface="微软雅黑" panose="020B0503020204020204" pitchFamily="34" charset="-122"/>
              </a:rPr>
              <a:t>会把读写通道都关闭，有时侯我们希望只关闭一个方向，这个时候我们可以使用</a:t>
            </a:r>
            <a:r>
              <a:rPr lang="en-US" altLang="zh-CN" sz="1800" dirty="0">
                <a:solidFill>
                  <a:schemeClr val="tx2"/>
                </a:solidFill>
                <a:latin typeface="微软雅黑" panose="020B0503020204020204" pitchFamily="34" charset="-122"/>
                <a:ea typeface="微软雅黑" panose="020B0503020204020204" pitchFamily="34" charset="-122"/>
              </a:rPr>
              <a:t>shutdown</a:t>
            </a:r>
            <a:r>
              <a:rPr lang="zh-CN" altLang="en-US" sz="1800" dirty="0">
                <a:solidFill>
                  <a:schemeClr val="tx2"/>
                </a:solidFill>
                <a:latin typeface="微软雅黑" panose="020B0503020204020204" pitchFamily="34" charset="-122"/>
                <a:ea typeface="微软雅黑" panose="020B0503020204020204" pitchFamily="34" charset="-122"/>
              </a:rPr>
              <a:t>。</a:t>
            </a:r>
          </a:p>
          <a:p>
            <a:pPr marL="548005" lvl="1" indent="-273050" eaLnBrk="1" hangingPunct="1">
              <a:lnSpc>
                <a:spcPct val="120000"/>
              </a:lnSpc>
              <a:spcBef>
                <a:spcPts val="500"/>
              </a:spcBef>
              <a:buClr>
                <a:schemeClr val="accent2"/>
              </a:buClr>
              <a:buSzPct val="76000"/>
              <a:buFont typeface="Wingdings 3" panose="05040102010807070707" pitchFamily="18" charset="2"/>
              <a:buChar char=""/>
            </a:pPr>
            <a:r>
              <a:rPr lang="zh-CN" altLang="en-US" sz="1800" dirty="0">
                <a:solidFill>
                  <a:schemeClr val="tx2"/>
                </a:solidFill>
                <a:latin typeface="微软雅黑" panose="020B0503020204020204" pitchFamily="34" charset="-122"/>
                <a:ea typeface="微软雅黑" panose="020B0503020204020204" pitchFamily="34" charset="-122"/>
              </a:rPr>
              <a:t>针对不同的</a:t>
            </a:r>
            <a:r>
              <a:rPr lang="en-US" altLang="zh-CN" sz="1800" dirty="0">
                <a:solidFill>
                  <a:schemeClr val="tx2"/>
                </a:solidFill>
                <a:latin typeface="微软雅黑" panose="020B0503020204020204" pitchFamily="34" charset="-122"/>
                <a:ea typeface="微软雅黑" panose="020B0503020204020204" pitchFamily="34" charset="-122"/>
              </a:rPr>
              <a:t>howto</a:t>
            </a:r>
            <a:r>
              <a:rPr lang="zh-CN" altLang="en-US" sz="1800" dirty="0">
                <a:solidFill>
                  <a:schemeClr val="tx2"/>
                </a:solidFill>
                <a:latin typeface="微软雅黑" panose="020B0503020204020204" pitchFamily="34" charset="-122"/>
                <a:ea typeface="微软雅黑" panose="020B0503020204020204" pitchFamily="34" charset="-122"/>
              </a:rPr>
              <a:t>，系统回采取不同的关闭方式。</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shutdown()</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的</a:t>
            </a:r>
            <a:r>
              <a:rPr kumimoji="0" lang="en-US" altLang="zh-CN"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howto</a:t>
            </a:r>
            <a:r>
              <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参数</a:t>
            </a:r>
          </a:p>
        </p:txBody>
      </p:sp>
      <p:sp>
        <p:nvSpPr>
          <p:cNvPr id="98306" name="Rectangle 3"/>
          <p:cNvSpPr>
            <a:spLocks noGrp="1"/>
          </p:cNvSpPr>
          <p:nvPr>
            <p:ph type="body" sz="quarter" idx="10"/>
          </p:nvPr>
        </p:nvSpPr>
        <p:spPr>
          <a:xfrm>
            <a:off x="85726" y="944880"/>
            <a:ext cx="6071235" cy="2424430"/>
          </a:xfrm>
          <a:noFill/>
          <a:ln>
            <a:noFill/>
          </a:ln>
        </p:spPr>
        <p:txBody>
          <a:bodyPr vert="horz" wrap="square" lIns="68592" tIns="34296" rIns="68592" bIns="34296" anchor="t">
            <a:normAutofit/>
          </a:bodyPr>
          <a:lstStyle/>
          <a:p>
            <a:pPr marL="609600" indent="-609600">
              <a:spcBef>
                <a:spcPts val="600"/>
              </a:spcBef>
              <a:spcAft>
                <a:spcPts val="60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howto = 0</a:t>
            </a:r>
          </a:p>
          <a:p>
            <a:pPr marL="914400" lvl="1" indent="-639445">
              <a:spcBef>
                <a:spcPts val="500"/>
              </a:spcBef>
              <a:buFont typeface="Wingdings 3" panose="05040102010807070707" pitchFamily="18" charset="2"/>
              <a:buNone/>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关闭读通道，但是可以继续往套接字写数据。</a:t>
            </a:r>
          </a:p>
          <a:p>
            <a:pPr marL="609600" indent="-609600">
              <a:spcBef>
                <a:spcPts val="600"/>
              </a:spcBef>
              <a:spcAft>
                <a:spcPts val="60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howto = 1</a:t>
            </a:r>
          </a:p>
          <a:p>
            <a:pPr marL="914400" lvl="1" indent="-639445">
              <a:spcBef>
                <a:spcPts val="500"/>
              </a:spcBef>
              <a:buFont typeface="Wingdings 3" panose="05040102010807070707" pitchFamily="18" charset="2"/>
              <a:buNone/>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和上面相反，关闭写通道。只能从套接字读取数据。 </a:t>
            </a:r>
          </a:p>
          <a:p>
            <a:pPr marL="609600" indent="-609600">
              <a:spcBef>
                <a:spcPts val="600"/>
              </a:spcBef>
              <a:spcAft>
                <a:spcPts val="60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howto = 2</a:t>
            </a:r>
          </a:p>
          <a:p>
            <a:pPr marL="914400" lvl="1" indent="-639445">
              <a:spcBef>
                <a:spcPts val="500"/>
              </a:spcBef>
              <a:buFont typeface="Wingdings 3" panose="05040102010807070707" pitchFamily="18" charset="2"/>
              <a:buNone/>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关闭读写通道，和</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close()</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一样</a:t>
            </a:r>
          </a:p>
        </p:txBody>
      </p:sp>
      <p:sp>
        <p:nvSpPr>
          <p:cNvPr id="5" name="灯片编号占位符 4"/>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89</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549912" y="411164"/>
            <a:ext cx="5997575" cy="431800"/>
          </a:xfrm>
        </p:spPr>
        <p:txBody>
          <a:bodyPr vert="horz" lIns="68592" tIns="34296" rIns="68592" bIns="34296" rtlCol="0" anchor="b">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3300" b="0" i="0" u="none" strike="noStrike" kern="1200" cap="none" spc="0" normalizeH="0" baseline="0" noProof="0" smtClean="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网络互联促成了</a:t>
            </a:r>
            <a:r>
              <a:rPr kumimoji="0" lang="en-US" altLang="zh-CN" sz="3300" b="0" i="0" u="none" strike="noStrike" kern="1200" cap="none" spc="0" normalizeH="0" baseline="0" noProof="0" smtClean="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TCP/IP</a:t>
            </a:r>
            <a:r>
              <a:rPr kumimoji="0" lang="zh-CN" altLang="en-US" sz="3300" b="0" i="0" u="none" strike="noStrike" kern="1200" cap="none" spc="0" normalizeH="0" baseline="0" noProof="0" smtClean="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协议的产生</a:t>
            </a:r>
            <a:endParaRPr kumimoji="0" lang="zh-CN" altLang="en-US" sz="33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530" name="Rectangle 3"/>
          <p:cNvSpPr>
            <a:spLocks noGrp="1"/>
          </p:cNvSpPr>
          <p:nvPr>
            <p:ph type="body" sz="quarter" idx="10"/>
          </p:nvPr>
        </p:nvSpPr>
        <p:spPr>
          <a:xfrm>
            <a:off x="43816" y="843281"/>
            <a:ext cx="6096635" cy="3846195"/>
          </a:xfrm>
          <a:noFill/>
          <a:ln>
            <a:noFill/>
          </a:ln>
        </p:spPr>
        <p:txBody>
          <a:bodyPr vert="horz" wrap="square" lIns="68592" tIns="34296" rIns="68592" bIns="34296" anchor="t"/>
          <a:lstStyle/>
          <a:p>
            <a:pPr marL="273050" indent="-273050">
              <a:spcBef>
                <a:spcPts val="600"/>
              </a:spcBef>
              <a:spcAft>
                <a:spcPts val="600"/>
              </a:spcAft>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互联网网数据传输的问题</a:t>
            </a:r>
            <a:endParaRPr lang="en-US" altLang="zh-CN" sz="20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数据可靠性</a:t>
            </a:r>
            <a:endParaRPr lang="en-US" altLang="zh-CN" sz="17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数据安全性</a:t>
            </a:r>
            <a:endParaRPr lang="en-US" altLang="zh-CN" sz="17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r>
              <a:rPr lang="zh-CN" altLang="en-US" sz="17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不同连接网段的特性不同。</a:t>
            </a:r>
            <a:endParaRPr lang="en-US" altLang="zh-CN" sz="1700" smtClean="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marL="615950" lvl="1" indent="-273050">
              <a:spcBef>
                <a:spcPts val="600"/>
              </a:spcBef>
              <a:spcAft>
                <a:spcPts val="600"/>
              </a:spcAft>
              <a:buFont typeface="Wingdings" panose="05000000000000000000" pitchFamily="2" charset="2"/>
              <a:buChar char=""/>
            </a:pPr>
            <a:endParaRPr lang="zh-CN" altLang="en-US" sz="170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4" name="灯片编号占位符 3"/>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63A3B-78C7-47BE-AE5E-E10140E04643}" type="slidenum">
              <a:rPr kumimoji="0" lang="en-US" sz="9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9</a:t>
            </a:fld>
            <a:endParaRPr kumimoji="0" lang="en-US" sz="9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创客学院主题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创客学院主题1</Template>
  <TotalTime>866</TotalTime>
  <Words>4304</Words>
  <Application>Microsoft Office PowerPoint</Application>
  <PresentationFormat>全屏显示(16:9)</PresentationFormat>
  <Paragraphs>778</Paragraphs>
  <Slides>89</Slides>
  <Notes>12</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89</vt:i4>
      </vt:variant>
    </vt:vector>
  </HeadingPairs>
  <TitlesOfParts>
    <vt:vector size="90" baseType="lpstr">
      <vt:lpstr>创客学院主题1</vt:lpstr>
      <vt:lpstr>幻灯片 1</vt:lpstr>
      <vt:lpstr>课程时间安排</vt:lpstr>
      <vt:lpstr>网络编程的应用</vt:lpstr>
      <vt:lpstr>主要内容</vt:lpstr>
      <vt:lpstr>幻灯片 5</vt:lpstr>
      <vt:lpstr>什么是因特网（Internet）</vt:lpstr>
      <vt:lpstr>Internet的历史</vt:lpstr>
      <vt:lpstr>互联网的协议TCP/IP</vt:lpstr>
      <vt:lpstr>网络互联促成了TCP/IP协议的产生</vt:lpstr>
      <vt:lpstr>OSI模型和TCP/IP模型</vt:lpstr>
      <vt:lpstr>OSI开放系统互联模型</vt:lpstr>
      <vt:lpstr>OSI模型七层结构</vt:lpstr>
      <vt:lpstr>OSI七层结构</vt:lpstr>
      <vt:lpstr>TCP/IP协议族的体系结构</vt:lpstr>
      <vt:lpstr>幻灯片 15</vt:lpstr>
      <vt:lpstr>TCP/IP协议</vt:lpstr>
      <vt:lpstr>TCP/IP协议族</vt:lpstr>
      <vt:lpstr>TCP/IP协议通信模型</vt:lpstr>
      <vt:lpstr>数据的封装与传递过程</vt:lpstr>
      <vt:lpstr>发送端:数据打包</vt:lpstr>
      <vt:lpstr>接收端:数据解包</vt:lpstr>
      <vt:lpstr>路由器和交换机</vt:lpstr>
      <vt:lpstr>数据链路层协议</vt:lpstr>
      <vt:lpstr>ICMP协议</vt:lpstr>
      <vt:lpstr>IP地址</vt:lpstr>
      <vt:lpstr>幻灯片 26</vt:lpstr>
      <vt:lpstr>IP地址分类</vt:lpstr>
      <vt:lpstr>网络地址</vt:lpstr>
      <vt:lpstr>幻灯片 29</vt:lpstr>
      <vt:lpstr>两级划分的缺点</vt:lpstr>
      <vt:lpstr>幻灯片 31</vt:lpstr>
      <vt:lpstr>幻灯片 32</vt:lpstr>
      <vt:lpstr>幻灯片 33</vt:lpstr>
      <vt:lpstr>子网掩码</vt:lpstr>
      <vt:lpstr>思考</vt:lpstr>
      <vt:lpstr>IPv6地址介绍</vt:lpstr>
      <vt:lpstr>IPv6地址缩写规则</vt:lpstr>
      <vt:lpstr>IPv6协议栈</vt:lpstr>
      <vt:lpstr>端口号</vt:lpstr>
      <vt:lpstr>套接字和端口</vt:lpstr>
      <vt:lpstr>UDP和TCP</vt:lpstr>
      <vt:lpstr>TCP协议特点</vt:lpstr>
      <vt:lpstr>TCP为什么是可靠的</vt:lpstr>
      <vt:lpstr>UDP协议的特点 </vt:lpstr>
      <vt:lpstr>幻灯片 45</vt:lpstr>
      <vt:lpstr>幻灯片 46</vt:lpstr>
      <vt:lpstr>TCP/IP网络编程预备知识</vt:lpstr>
      <vt:lpstr>Socket 简介</vt:lpstr>
      <vt:lpstr>为什么需要Socket</vt:lpstr>
      <vt:lpstr>socket特点</vt:lpstr>
      <vt:lpstr>Socket类型</vt:lpstr>
      <vt:lpstr>Socket网络编程在网络协议中的位置</vt:lpstr>
      <vt:lpstr>Socket网络编程在网络协议中的位置</vt:lpstr>
      <vt:lpstr>IP地址的转换</vt:lpstr>
      <vt:lpstr>计算机处理的IP格式</vt:lpstr>
      <vt:lpstr>幻灯片 56</vt:lpstr>
      <vt:lpstr>IP地址的转换</vt:lpstr>
      <vt:lpstr>字节序</vt:lpstr>
      <vt:lpstr>字节序</vt:lpstr>
      <vt:lpstr>幻灯片 60</vt:lpstr>
      <vt:lpstr>字节序</vt:lpstr>
      <vt:lpstr>字节序</vt:lpstr>
      <vt:lpstr>字节序转换函数</vt:lpstr>
      <vt:lpstr>幻灯片 64</vt:lpstr>
      <vt:lpstr>TCP服务器端流程</vt:lpstr>
      <vt:lpstr>TCP客户端流程</vt:lpstr>
      <vt:lpstr>TCP通信流程</vt:lpstr>
      <vt:lpstr>网络编程相关API</vt:lpstr>
      <vt:lpstr>socket</vt:lpstr>
      <vt:lpstr>socket</vt:lpstr>
      <vt:lpstr>bind ()</vt:lpstr>
      <vt:lpstr>bind</vt:lpstr>
      <vt:lpstr>bind </vt:lpstr>
      <vt:lpstr> 地址相关的数据结构</vt:lpstr>
      <vt:lpstr>Sockaddr和sockaddr_in区别</vt:lpstr>
      <vt:lpstr> 地址相关的数据结构</vt:lpstr>
      <vt:lpstr>地址结构的一般用法</vt:lpstr>
      <vt:lpstr>listen </vt:lpstr>
      <vt:lpstr>accept()</vt:lpstr>
      <vt:lpstr>accept() </vt:lpstr>
      <vt:lpstr>connect()</vt:lpstr>
      <vt:lpstr>connect() </vt:lpstr>
      <vt:lpstr>send()</vt:lpstr>
      <vt:lpstr>send()</vt:lpstr>
      <vt:lpstr>recv()</vt:lpstr>
      <vt:lpstr>recv() </vt:lpstr>
      <vt:lpstr>read()/write()</vt:lpstr>
      <vt:lpstr>套接字的关闭 </vt:lpstr>
      <vt:lpstr>shutdown()的howto参数</vt:lpstr>
    </vt:vector>
  </TitlesOfParts>
  <Company>Sky123.Org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101</cp:revision>
  <dcterms:created xsi:type="dcterms:W3CDTF">2019-04-22T07:08:23Z</dcterms:created>
  <dcterms:modified xsi:type="dcterms:W3CDTF">2019-04-30T04:26:38Z</dcterms:modified>
</cp:coreProperties>
</file>