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58" r:id="rId3"/>
    <p:sldId id="295" r:id="rId4"/>
    <p:sldId id="259" r:id="rId5"/>
    <p:sldId id="260" r:id="rId6"/>
    <p:sldId id="261" r:id="rId7"/>
    <p:sldId id="299" r:id="rId8"/>
    <p:sldId id="262" r:id="rId9"/>
    <p:sldId id="300" r:id="rId10"/>
    <p:sldId id="297" r:id="rId11"/>
    <p:sldId id="301" r:id="rId12"/>
    <p:sldId id="302" r:id="rId13"/>
    <p:sldId id="308" r:id="rId14"/>
    <p:sldId id="306" r:id="rId15"/>
    <p:sldId id="303" r:id="rId16"/>
    <p:sldId id="304" r:id="rId17"/>
    <p:sldId id="305" r:id="rId18"/>
    <p:sldId id="309" r:id="rId19"/>
    <p:sldId id="264" r:id="rId20"/>
    <p:sldId id="265" r:id="rId21"/>
    <p:sldId id="310" r:id="rId22"/>
    <p:sldId id="316" r:id="rId23"/>
    <p:sldId id="266" r:id="rId24"/>
    <p:sldId id="267" r:id="rId25"/>
    <p:sldId id="311" r:id="rId26"/>
    <p:sldId id="268" r:id="rId27"/>
    <p:sldId id="269" r:id="rId28"/>
    <p:sldId id="270" r:id="rId29"/>
    <p:sldId id="271" r:id="rId30"/>
    <p:sldId id="272" r:id="rId31"/>
    <p:sldId id="312" r:id="rId32"/>
    <p:sldId id="274" r:id="rId33"/>
    <p:sldId id="275" r:id="rId34"/>
    <p:sldId id="313" r:id="rId35"/>
    <p:sldId id="276" r:id="rId36"/>
    <p:sldId id="278" r:id="rId37"/>
    <p:sldId id="279" r:id="rId38"/>
    <p:sldId id="280" r:id="rId39"/>
    <p:sldId id="314" r:id="rId40"/>
    <p:sldId id="307" r:id="rId41"/>
    <p:sldId id="281" r:id="rId42"/>
    <p:sldId id="282" r:id="rId43"/>
    <p:sldId id="315" r:id="rId44"/>
    <p:sldId id="285" r:id="rId45"/>
    <p:sldId id="286" r:id="rId46"/>
    <p:sldId id="287" r:id="rId47"/>
    <p:sldId id="296" r:id="rId4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6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ADBA8-98E3-4F2A-A303-4511D43CD2B0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10472-0861-4F4E-86AE-8638743A8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584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indent="0" algn="r"/>
              <a:t>35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770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1.</a:t>
            </a:r>
            <a:r>
              <a:rPr lang="zh-CN" altLang="en-US" dirty="0"/>
              <a:t>广播数据包除了指定广播地址外还要指定端口，否则数据包无法送达进程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indent="0" algn="r"/>
              <a:t>36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179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1.</a:t>
            </a:r>
            <a:r>
              <a:rPr lang="zh-CN" altLang="en-US" dirty="0"/>
              <a:t>广播数据包除了指定广播地址外还要指定端口，否则数据包无法送达进程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"/>
        </p:spPr>
      </p:sp>
      <p:sp>
        <p:nvSpPr>
          <p:cNvPr id="163843" name="Rectangle 3"/>
          <p:cNvSpPr>
            <a:spLocks noGrp="1"/>
          </p:cNvSpPr>
          <p:nvPr>
            <p:ph type="body"/>
          </p:nvPr>
        </p:nvSpPr>
        <p:spPr>
          <a:ln w="1"/>
        </p:spPr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ip地址：绑定的为广播的IP地址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10472-0861-4F4E-86AE-8638743A82E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10472-0861-4F4E-86AE-8638743A82E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600" y="38290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411510"/>
            <a:ext cx="5997352" cy="432048"/>
          </a:xfrm>
        </p:spPr>
        <p:txBody>
          <a:bodyPr/>
          <a:lstStyle>
            <a:lvl1pPr>
              <a:defRPr lang="zh-CN" altLang="en-US" dirty="0"/>
            </a:lvl1pPr>
          </a:lstStyle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014048" cy="367240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</p:spPr>
        <p:txBody>
          <a:bodyPr/>
          <a:lstStyle/>
          <a:p>
            <a:fld id="{AB056050-B9AD-4F97-B4E7-3F1B4C861C1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</p:spPr>
        <p:txBody>
          <a:bodyPr/>
          <a:lstStyle/>
          <a:p>
            <a:fld id="{C6D3B280-8005-4E93-BC1A-64A97BD5D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4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/>
          <p:nvPr/>
        </p:nvSpPr>
        <p:spPr>
          <a:xfrm>
            <a:off x="846140" y="2641600"/>
            <a:ext cx="5464175" cy="76944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编程（</a:t>
            </a:r>
            <a:r>
              <a:rPr lang="en-US" altLang="zh-CN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文本框 8"/>
          <p:cNvSpPr txBox="1"/>
          <p:nvPr/>
        </p:nvSpPr>
        <p:spPr>
          <a:xfrm>
            <a:off x="846140" y="4022724"/>
            <a:ext cx="4948237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创客学院 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吕老师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文本框 1"/>
          <p:cNvSpPr txBox="1"/>
          <p:nvPr/>
        </p:nvSpPr>
        <p:spPr>
          <a:xfrm>
            <a:off x="838200" y="1500188"/>
            <a:ext cx="6464300" cy="7694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zh-CN" sz="4400" noProof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</a:t>
            </a:r>
          </a:p>
        </p:txBody>
      </p:sp>
      <p:sp>
        <p:nvSpPr>
          <p:cNvPr id="3" name="矩形 2"/>
          <p:cNvSpPr/>
          <p:nvPr/>
        </p:nvSpPr>
        <p:spPr>
          <a:xfrm>
            <a:off x="-26987" y="3705225"/>
            <a:ext cx="9180513" cy="381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" y="987425"/>
            <a:ext cx="9180513" cy="381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zh-CN" altLang="en-US"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9512" y="1491630"/>
            <a:ext cx="7016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</a:t>
            </a:r>
            <a:endParaRPr lang="zh-CN" altLang="en-US"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11510"/>
            <a:ext cx="5997352" cy="432048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7504" y="1203598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纯文本协议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的端口号为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的端口号为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协议永远都是客户端发起请求，服务器回送响应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5997352" cy="432048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-25077" y="987574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请求由三部分组成，分别是：请求行、消息报头、请求正文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   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Request-URI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所标识的资源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   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Request-URI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所标识的资源后附加新的数据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   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请求获取由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Request-URI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所标识的资源的响应消息报头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    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请求服务器存储一个资源，并用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Request-URI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作为其标识</a:t>
            </a: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14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627534"/>
            <a:ext cx="8014048" cy="3672408"/>
          </a:xfrm>
        </p:spPr>
        <p:txBody>
          <a:bodyPr>
            <a:noAutofit/>
          </a:bodyPr>
          <a:lstStyle/>
          <a:p>
            <a:pPr fontAlgn="t">
              <a:lnSpc>
                <a:spcPts val="27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 URL: </a:t>
            </a:r>
          </a:p>
          <a:p>
            <a:pPr latinLnBrk="1">
              <a:lnSpc>
                <a:spcPts val="27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http://www.makeru.com.cn/</a:t>
            </a:r>
          </a:p>
          <a:p>
            <a:pPr fontAlgn="t">
              <a:lnSpc>
                <a:spcPts val="27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 Method: </a:t>
            </a:r>
          </a:p>
          <a:p>
            <a:pPr latinLnBrk="1">
              <a:lnSpc>
                <a:spcPts val="27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</a:p>
          <a:p>
            <a:pPr fontAlgn="t">
              <a:lnSpc>
                <a:spcPts val="27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Status Code: </a:t>
            </a:r>
          </a:p>
          <a:p>
            <a:pPr latinLnBrk="1">
              <a:lnSpc>
                <a:spcPts val="27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 OK</a:t>
            </a:r>
          </a:p>
          <a:p>
            <a:pPr fontAlgn="t">
              <a:lnSpc>
                <a:spcPts val="27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Address: </a:t>
            </a:r>
          </a:p>
          <a:p>
            <a:pPr latinLnBrk="1">
              <a:lnSpc>
                <a:spcPts val="27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101.201.100.70:80</a:t>
            </a:r>
          </a:p>
          <a:p>
            <a:pPr fontAlgn="t">
              <a:lnSpc>
                <a:spcPts val="27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Referrer Policy: no-referrer-when-downgrade</a:t>
            </a:r>
          </a:p>
          <a:p>
            <a:pPr>
              <a:lnSpc>
                <a:spcPts val="27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9502"/>
            <a:ext cx="5997352" cy="432048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1131590"/>
            <a:ext cx="6192688" cy="3672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纯文本协议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SMTP</a:t>
            </a:r>
            <a:r>
              <a:rPr lang="zh-CN" altLang="en-US" dirty="0" smtClean="0"/>
              <a:t>称为简单邮件传输协议（</a:t>
            </a:r>
            <a:r>
              <a:rPr lang="en-US" dirty="0" smtClean="0"/>
              <a:t>Simple Mail Transfer </a:t>
            </a:r>
            <a:r>
              <a:rPr lang="en-US" dirty="0" err="1" smtClean="0"/>
              <a:t>Protocal</a:t>
            </a:r>
            <a:r>
              <a:rPr lang="en-US" dirty="0" smtClean="0"/>
              <a:t>），</a:t>
            </a:r>
            <a:r>
              <a:rPr lang="zh-CN" altLang="en-US" dirty="0" smtClean="0"/>
              <a:t>目标是向用户提供高效、可靠的邮件传输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5997352" cy="432048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7504" y="915566"/>
            <a:ext cx="8014048" cy="3672408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 telnet SMTP.163.com 25 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telenet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方式连接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邮件服务器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 220 163.com Anti-spam GT for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Coremail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System //220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为响应数字，其后的为欢迎信息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 HELO SMTP.163.com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所具有的功能外，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EHLO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主要用来查询服务器支持的扩充功能 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 250-mail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 250-AUTH LOGIN PLAIN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 250-AUTH=LOGIN PLAIN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 250 8BITMIME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最后一个响应数字应答码之后跟的是一个空格，而不是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'-' 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 AUTH LOGIN  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请求认证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-3812" y="17152"/>
            <a:ext cx="8604448" cy="5143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 334 dxNlcm5hbWU6 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服务器的响应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编码了的“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Username”=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 Y29zdGFAYW1heGl0Lm5ldA== 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发送经过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编码了的用户名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 334 UGFzc3dvcmQ6 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编码了的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"Password:"=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 MTk4MjIxNA== 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客户端发送的经过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编码了的密码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 235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successfully 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认证成功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 MAIL FROM: bripengandre@163.com 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发送者邮箱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 250 … .  //“…”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代表省略了一些可读信息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 RCPT TO: bripengandre@smail.hust.edu.cn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接收者邮箱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8461604" cy="5143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S: 250 … .    // “…”</a:t>
            </a:r>
            <a:r>
              <a:rPr lang="zh-CN" altLang="en-US" dirty="0" smtClean="0"/>
              <a:t>代表省略了一些可读信息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C: DATA //</a:t>
            </a:r>
            <a:r>
              <a:rPr lang="zh-CN" altLang="en-US" dirty="0" smtClean="0"/>
              <a:t>请求发送数据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S: 354 Enter mail, end with "." on a line by itself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C: Enjoy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Studing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C: 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S: 250 Message sent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C: QUIT //</a:t>
            </a:r>
            <a:r>
              <a:rPr lang="zh-CN" altLang="en-US" dirty="0" smtClean="0"/>
              <a:t>退出连接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S: 221 Bye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10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文本框 1"/>
          <p:cNvSpPr txBox="1"/>
          <p:nvPr/>
        </p:nvSpPr>
        <p:spPr>
          <a:xfrm>
            <a:off x="228716" y="209614"/>
            <a:ext cx="8087700" cy="34470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609600" indent="-609600" eaLnBrk="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 startAt="2"/>
            </a:pP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TCP/IP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网络编程</a:t>
            </a: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进阶篇</a:t>
            </a:r>
          </a:p>
          <a:p>
            <a:pPr marL="914400" lvl="1" indent="-639445" eaLnBrk="0" hangingPunct="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 eaLnBrk="0" hangingPunct="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协议头分析</a:t>
            </a:r>
          </a:p>
          <a:p>
            <a:pPr marL="914400" lvl="1" indent="-639445" eaLnBrk="0" hangingPunct="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网络信息检索和套接字属性设置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 eaLnBrk="0" hangingPunct="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网络超时检测</a:t>
            </a:r>
          </a:p>
          <a:p>
            <a:pPr marL="914400" lvl="1" indent="-639445" eaLnBrk="0" hangingPunct="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广播和组播</a:t>
            </a:r>
          </a:p>
          <a:p>
            <a:pPr marL="914400" lvl="1" indent="-639445" eaLnBrk="0" hangingPunct="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UNIX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域套接字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5" name="Rectangle 2"/>
          <p:cNvSpPr>
            <a:spLocks noGrp="1"/>
          </p:cNvSpPr>
          <p:nvPr>
            <p:ph type="body" idx="4294967295"/>
          </p:nvPr>
        </p:nvSpPr>
        <p:spPr>
          <a:xfrm>
            <a:off x="2" y="438151"/>
            <a:ext cx="8244406" cy="3786188"/>
          </a:xfrm>
          <a:noFill/>
          <a:ln>
            <a:noFill/>
          </a:ln>
        </p:spPr>
        <p:txBody>
          <a:bodyPr wrap="square" lIns="68592" tIns="34296" rIns="68592" bIns="34296" anchor="t">
            <a:normAutofit/>
          </a:bodyPr>
          <a:lstStyle/>
          <a:p>
            <a:pPr marL="609600" indent="-6096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 startAt="2"/>
            </a:pP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TCP/IP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网络编程</a:t>
            </a: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进阶篇</a:t>
            </a:r>
          </a:p>
          <a:p>
            <a:pPr marL="914400" lvl="1" indent="-639445" fontAlgn="base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 fontAlgn="base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协议头分析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 fontAlgn="base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网络信息检索和套接字属性设置</a:t>
            </a:r>
          </a:p>
          <a:p>
            <a:pPr marL="914400" lvl="1" indent="-639445" fontAlgn="base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网络超时检测</a:t>
            </a:r>
          </a:p>
          <a:p>
            <a:pPr marL="914400" lvl="1" indent="-639445" fontAlgn="base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广播和组播</a:t>
            </a:r>
          </a:p>
          <a:p>
            <a:pPr marL="914400" lvl="1" indent="-639445" fontAlgn="base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域套接字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 fontAlgn="base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名字和地址转换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函数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1E1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为什么需要名字和地址转换？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地址难以记忆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地址可能变化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7572396" cy="51435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提供地址和名字的转换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命令查看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resolv.conf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的地址转换函数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hostent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gethostbyname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char *name);</a:t>
            </a:r>
          </a:p>
          <a:p>
            <a:pPr lvl="3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把域名转换为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hostent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gethostbyaddr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void 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addr,socklen_t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type);</a:t>
            </a:r>
          </a:p>
          <a:p>
            <a:pPr lvl="3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gethostbyname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功能相反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760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6267616" cy="3870762"/>
          </a:xfrm>
        </p:spPr>
        <p:txBody>
          <a:bodyPr/>
          <a:lstStyle/>
          <a:p>
            <a:r>
              <a:rPr lang="en-US" altLang="zh-CN" smtClean="0"/>
              <a:t>struct hostent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char *h_name;         //</a:t>
            </a:r>
            <a:r>
              <a:rPr lang="zh-CN" altLang="en-US" smtClean="0"/>
              <a:t>正式主机名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char **h_aliases;     //</a:t>
            </a:r>
            <a:r>
              <a:rPr lang="zh-CN" altLang="en-US" smtClean="0"/>
              <a:t>主机别名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int h_addrtype;       //</a:t>
            </a:r>
            <a:r>
              <a:rPr lang="zh-CN" altLang="en-US" smtClean="0"/>
              <a:t>主机</a:t>
            </a:r>
            <a:r>
              <a:rPr lang="en-US" altLang="zh-CN" smtClean="0"/>
              <a:t>IP</a:t>
            </a:r>
            <a:r>
              <a:rPr lang="zh-CN" altLang="en-US" smtClean="0"/>
              <a:t>地址类型：</a:t>
            </a:r>
            <a:r>
              <a:rPr lang="en-US" altLang="zh-CN" smtClean="0"/>
              <a:t>IPV4-AF_INET</a:t>
            </a:r>
          </a:p>
          <a:p>
            <a:r>
              <a:rPr lang="en-US" altLang="zh-CN" smtClean="0"/>
              <a:t>	int h_length;		  //</a:t>
            </a:r>
            <a:r>
              <a:rPr lang="zh-CN" altLang="en-US" smtClean="0"/>
              <a:t>主机</a:t>
            </a:r>
            <a:r>
              <a:rPr lang="en-US" altLang="zh-CN" smtClean="0"/>
              <a:t>IP</a:t>
            </a:r>
            <a:r>
              <a:rPr lang="zh-CN" altLang="en-US" smtClean="0"/>
              <a:t>地址字节长度，对于</a:t>
            </a:r>
            <a:r>
              <a:rPr lang="en-US" altLang="zh-CN" smtClean="0"/>
              <a:t>IPv4</a:t>
            </a:r>
            <a:r>
              <a:rPr lang="zh-CN" altLang="en-US" smtClean="0"/>
              <a:t>是四字节，即</a:t>
            </a:r>
            <a:r>
              <a:rPr lang="en-US" altLang="zh-CN" smtClean="0"/>
              <a:t>32</a:t>
            </a:r>
            <a:r>
              <a:rPr lang="zh-CN" altLang="en-US" smtClean="0"/>
              <a:t>位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char **h_addr_list;	  //</a:t>
            </a:r>
            <a:r>
              <a:rPr lang="zh-CN" altLang="en-US" smtClean="0"/>
              <a:t>主机的</a:t>
            </a:r>
            <a:r>
              <a:rPr lang="en-US" altLang="zh-CN" smtClean="0"/>
              <a:t>IP</a:t>
            </a:r>
            <a:r>
              <a:rPr lang="zh-CN" altLang="en-US" smtClean="0"/>
              <a:t>地址列表</a:t>
            </a:r>
          </a:p>
          <a:p>
            <a:r>
              <a:rPr lang="en-US" altLang="zh-CN" smtClean="0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7494"/>
            <a:ext cx="5997352" cy="432048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网络属性设置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79512" y="915566"/>
            <a:ext cx="8014048" cy="3672408"/>
          </a:xfrm>
        </p:spPr>
        <p:txBody>
          <a:bodyPr>
            <a:no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getsockopt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getsockopt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level,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void 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optval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socklen_t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setsockopt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setsockopt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level,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void *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optval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socklen_t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</a:p>
          <a:p>
            <a:pPr lvl="2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1)SOL_SOCKET: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通用套接字选项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2)IPPROTO_IP:IP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选项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3)IPPROTO_TCP:TCP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选项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 noChangeArrowheads="1"/>
          </p:cNvSpPr>
          <p:nvPr>
            <p:ph type="title"/>
          </p:nvPr>
        </p:nvSpPr>
        <p:spPr>
          <a:xfrm>
            <a:off x="467544" y="411510"/>
            <a:ext cx="5997352" cy="4320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网络属性设置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/>
            </a:r>
            <a:b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</a:b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51520" y="843558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SOL_SOCKET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常用参数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SO_BROADCAST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允许发送广播数据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SO_KEEPALIVE</a:t>
            </a:r>
            <a:r>
              <a:rPr lang="en-US" sz="2000" b="1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保持连接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SO_RCVBUF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　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接收缓冲区大小　　　　　　　　　　　　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SO_SNDBUF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　　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发送缓冲区大小　　　　　　　　　　　　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SO_RCVLOWAT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接收缓冲区下限　　　　　　　　　　　　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SO_SNDLOWAT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发送缓冲区下限　　　　　　　　　　　　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网络属性设置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/>
            </a:r>
            <a:b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</a:b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　　　　　　　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SO_RCVTIMEO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接收超时　　　　　　　　　　　　　　　　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SO_SNDTIMEO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发送超时　　　　　　　　　　　　　　　 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SO_REUSERADDR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允许重用本地地址和端口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IPPROTO_IP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IP_TTL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　　　　  生存时间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IP_HDRINCL		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自己填充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  <a:endParaRPr lang="en-US" altLang="zh-CN" sz="20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IPPRO_TCP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TCP_NODELAY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　　　　　　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不使用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Nagle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算法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1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505" name="Rectangle 2"/>
          <p:cNvSpPr>
            <a:spLocks noGrp="1"/>
          </p:cNvSpPr>
          <p:nvPr>
            <p:ph type="body" idx="4294967295"/>
          </p:nvPr>
        </p:nvSpPr>
        <p:spPr>
          <a:xfrm>
            <a:off x="0" y="209550"/>
            <a:ext cx="8604448" cy="3937000"/>
          </a:xfrm>
          <a:noFill/>
          <a:ln>
            <a:noFill/>
          </a:ln>
        </p:spPr>
        <p:txBody>
          <a:bodyPr wrap="square" lIns="68592" tIns="34296" rIns="68592" bIns="34296" anchor="t">
            <a:normAutofit/>
          </a:bodyPr>
          <a:lstStyle/>
          <a:p>
            <a:pPr marL="609600" indent="-6096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 startAt="2"/>
            </a:pP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TCP/IP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网络编程</a:t>
            </a: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进阶</a:t>
            </a:r>
            <a:r>
              <a:rPr lang="zh-CN" altLang="en-US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</a:t>
            </a:r>
            <a:endParaRPr lang="en-US" altLang="zh-CN" sz="4400" dirty="0" smtClean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常见协议头分析</a:t>
            </a: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网络信息检索和套接字属性设置</a:t>
            </a: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网络超时检测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广播和组播</a:t>
            </a: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域套接字</a:t>
            </a: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706" y="196851"/>
            <a:ext cx="5997575" cy="431800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网络超时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7544" y="771550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什么是网络超时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读超时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  <a:p>
            <a:pPr lvl="1">
              <a:lnSpc>
                <a:spcPts val="29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写超时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</a:p>
          <a:p>
            <a:pPr lvl="1">
              <a:lnSpc>
                <a:spcPts val="29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accept/connect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9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为什么要设置网络超时参数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9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三种设置网络超时的方法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setsockopt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函数设置超时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函数设置超时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设置定时器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(timer),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SIGALRM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  <a:p>
            <a:pPr lvl="1">
              <a:lnSpc>
                <a:spcPts val="29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39502"/>
            <a:ext cx="9237712" cy="432048"/>
          </a:xfrm>
        </p:spPr>
        <p:txBody>
          <a:bodyPr vert="horz" lIns="68592" tIns="34296" rIns="68592" bIns="34296" rtlCol="0" anchor="b">
            <a:noAutofit/>
          </a:bodyPr>
          <a:lstStyle/>
          <a:p>
            <a:pPr lvl="0">
              <a:defRPr/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setsockopt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信号设置网络超时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1E1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0" y="771550"/>
            <a:ext cx="7215206" cy="367240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定义超时时间结构体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timeval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tm;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填充超时时间值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tm.tv_sec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=5;//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	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tm.tv_usec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setsockopt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setsockopt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(serverfd,SOL_SOCKET,SO_RCVTIMEO,&amp;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tm,sizeof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(tm)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11510"/>
            <a:ext cx="9793088" cy="432048"/>
          </a:xfrm>
        </p:spPr>
        <p:txBody>
          <a:bodyPr vert="horz" lIns="68592" tIns="34296" rIns="68592" bIns="34296" rtlCol="0" anchor="b">
            <a:noAutofit/>
          </a:bodyPr>
          <a:lstStyle/>
          <a:p>
            <a:pPr lvl="0">
              <a:defRPr/>
            </a:pP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</a:t>
            </a:r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select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函数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设置网络超时</a:t>
            </a:r>
            <a:endParaRPr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timout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timeval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tm={5,0};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time_out.tv_sec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5;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time_out.tv_usec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函数的最后一个参数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select(maxfd+1,&amp;tempfs,NULL,NULL,&amp;tm);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17973"/>
            <a:ext cx="8859846" cy="399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11510"/>
            <a:ext cx="9093696" cy="432048"/>
          </a:xfrm>
        </p:spPr>
        <p:txBody>
          <a:bodyPr vert="horz" lIns="68592" tIns="34296" rIns="68592" bIns="34296" rtlCol="0" anchor="b">
            <a:noAutofit/>
          </a:bodyPr>
          <a:lstStyle/>
          <a:p>
            <a:pPr lvl="0">
              <a:defRPr/>
            </a:pP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</a:t>
            </a:r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SIGALRM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信号设置网络超时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1E1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23528" y="915566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Sigaction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函数设置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SIGALRM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信号的行为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615950" lvl="1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struct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sigaction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act;</a:t>
            </a:r>
          </a:p>
          <a:p>
            <a:pPr marL="615950" lvl="1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sigaction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(SIGALRM, NULL, &amp;act); </a:t>
            </a:r>
          </a:p>
          <a:p>
            <a:pPr marL="615950" lvl="1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act.sa_handler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= handler;</a:t>
            </a:r>
          </a:p>
          <a:p>
            <a:pPr marL="615950" lvl="1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act.sa_flags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&amp;= ~SA_RESTART;</a:t>
            </a:r>
          </a:p>
          <a:p>
            <a:pPr marL="615950" lvl="1" indent="-2730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sigaction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(SIGALRM, &amp;act, NULL);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11510"/>
            <a:ext cx="9093696" cy="432048"/>
          </a:xfrm>
        </p:spPr>
        <p:txBody>
          <a:bodyPr vert="horz" lIns="68592" tIns="34296" rIns="68592" bIns="34296" rtlCol="0" anchor="b">
            <a:noAutofit/>
          </a:bodyPr>
          <a:lstStyle/>
          <a:p>
            <a:pPr lvl="0">
              <a:defRPr/>
            </a:pP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</a:t>
            </a:r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SIGALRM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信号设置网络超时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1E1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alarm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函数启动闹钟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alarm(5);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Socket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的阻塞函数在闹钟的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SIGALRM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信号到来时候停止阻塞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Ret=accept(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serverfd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,(SA*)&amp;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clientaddr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,&amp;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在时间到后返回超时错误码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95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5" name="Rectangle 2"/>
          <p:cNvSpPr>
            <a:spLocks noGrp="1"/>
          </p:cNvSpPr>
          <p:nvPr>
            <p:ph type="body" idx="4294967295"/>
          </p:nvPr>
        </p:nvSpPr>
        <p:spPr>
          <a:xfrm>
            <a:off x="0" y="209550"/>
            <a:ext cx="8172400" cy="3276600"/>
          </a:xfrm>
          <a:noFill/>
          <a:ln>
            <a:noFill/>
          </a:ln>
        </p:spPr>
        <p:txBody>
          <a:bodyPr wrap="square" lIns="68592" tIns="34296" rIns="68592" bIns="34296" anchor="t">
            <a:normAutofit/>
          </a:bodyPr>
          <a:lstStyle/>
          <a:p>
            <a:pPr marL="609600" indent="-609600">
              <a:spcBef>
                <a:spcPts val="540"/>
              </a:spcBef>
              <a:spcAft>
                <a:spcPts val="540"/>
              </a:spcAft>
              <a:buFont typeface="Wingdings" panose="05000000000000000000" pitchFamily="2" charset="2"/>
              <a:buAutoNum type="arabicPeriod" startAt="2"/>
            </a:pP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TCP/IP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网络编程</a:t>
            </a: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进阶</a:t>
            </a:r>
            <a:r>
              <a:rPr lang="zh-CN" altLang="en-US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</a:t>
            </a:r>
            <a:endParaRPr lang="en-US" altLang="zh-CN" sz="4400" dirty="0" smtClean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spcBef>
                <a:spcPts val="540"/>
              </a:spcBef>
              <a:spcAft>
                <a:spcPts val="540"/>
              </a:spcAft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常见协议头分析</a:t>
            </a:r>
          </a:p>
          <a:p>
            <a:pPr marL="914400" lvl="1" indent="-639445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网络信息检索和套接字属性设置</a:t>
            </a:r>
          </a:p>
          <a:p>
            <a:pPr marL="914400" lvl="1" indent="-639445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网络超时检测</a:t>
            </a:r>
          </a:p>
          <a:p>
            <a:pPr marL="914400" lvl="1" indent="-639445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广播和组播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域套接字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9502"/>
            <a:ext cx="5997575" cy="431800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广播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7504" y="987574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什么是广播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给局域网里面的所有主机发送报文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1.1.1.1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，你 在哪里啊？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实际的例子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广播的特点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9502"/>
            <a:ext cx="5997575" cy="431800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广播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0" y="771550"/>
            <a:ext cx="7452320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广播地址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受限的广播地址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255.255.255.255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，任何情况下，路由器都不转发目的地址为受限的广播地址的数据报，这样的数据报仅出现在本地网络中。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指向网络的广播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指向网络的广播地址是主机号为全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的地址，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类网络广播地址为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netid.255.255.255 </a:t>
            </a:r>
            <a:b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349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9502"/>
            <a:ext cx="5997575" cy="431800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广播发送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23528" y="1059582"/>
            <a:ext cx="6480720" cy="36724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需要设置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SO_BROADCAST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setsockopt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(sockfd,SOL_SOCKET,SO_BROADCAST,&amp;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on,sizeof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(on))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广播发送示例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演示广播发送例子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广播接收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绑定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IP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地址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IP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或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0.0.0.0)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和端口即可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演示广播接收例子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组播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多播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1E1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多播是什么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和广播区别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多播的好处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多播的例子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视频点播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多播地址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组播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多播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1E1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79512" y="1449641"/>
            <a:ext cx="8014048" cy="4227934"/>
          </a:xfrm>
        </p:spPr>
        <p:txBody>
          <a:bodyPr>
            <a:noAutofit/>
          </a:bodyPr>
          <a:lstStyle/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以太网多播地址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it-IT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it-IT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多播协议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IGMP</a:t>
            </a:r>
          </a:p>
          <a:p>
            <a:pPr lvl="2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转发的协议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042855"/>
            <a:ext cx="8524875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4790" y="1837803"/>
            <a:ext cx="6102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79250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5119" y="1735164"/>
            <a:ext cx="6648362" cy="2133544"/>
          </a:xfrm>
          <a:prstGeom prst="rect">
            <a:avLst/>
          </a:prstGeom>
          <a:solidFill>
            <a:srgbClr val="C1FF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411510"/>
            <a:ext cx="6645424" cy="432048"/>
          </a:xfrm>
        </p:spPr>
        <p:txBody>
          <a:bodyPr vert="horz" lIns="69068" tIns="34534" rIns="69068" bIns="34534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TCP/IP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协议网络封包格式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1" name="Rectangle 3"/>
          <p:cNvSpPr/>
          <p:nvPr/>
        </p:nvSpPr>
        <p:spPr>
          <a:xfrm>
            <a:off x="1317625" y="1965326"/>
            <a:ext cx="921750" cy="623740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Ethernet</a:t>
            </a: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140292" name="Rectangle 4"/>
          <p:cNvSpPr/>
          <p:nvPr/>
        </p:nvSpPr>
        <p:spPr>
          <a:xfrm>
            <a:off x="2346325" y="1965326"/>
            <a:ext cx="755038" cy="623740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 </a:t>
            </a: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140293" name="Rectangle 5"/>
          <p:cNvSpPr/>
          <p:nvPr/>
        </p:nvSpPr>
        <p:spPr>
          <a:xfrm>
            <a:off x="3146425" y="1965326"/>
            <a:ext cx="755038" cy="623740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140294" name="Rectangle 6"/>
          <p:cNvSpPr/>
          <p:nvPr/>
        </p:nvSpPr>
        <p:spPr>
          <a:xfrm>
            <a:off x="3946525" y="1965326"/>
            <a:ext cx="755038" cy="623740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App.</a:t>
            </a: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140295" name="Rectangle 7"/>
          <p:cNvSpPr/>
          <p:nvPr/>
        </p:nvSpPr>
        <p:spPr>
          <a:xfrm>
            <a:off x="5175510" y="1978892"/>
            <a:ext cx="633210" cy="623740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User </a:t>
            </a: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140296" name="Rectangle 8"/>
          <p:cNvSpPr/>
          <p:nvPr/>
        </p:nvSpPr>
        <p:spPr>
          <a:xfrm>
            <a:off x="6919913" y="1965326"/>
            <a:ext cx="921750" cy="623740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Ethernet</a:t>
            </a: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trailer</a:t>
            </a:r>
          </a:p>
        </p:txBody>
      </p:sp>
      <p:sp>
        <p:nvSpPr>
          <p:cNvPr id="143368" name="Rectangle 9"/>
          <p:cNvSpPr/>
          <p:nvPr/>
        </p:nvSpPr>
        <p:spPr>
          <a:xfrm>
            <a:off x="1276352" y="1924051"/>
            <a:ext cx="6507163" cy="7334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8" name="Line 10"/>
          <p:cNvSpPr/>
          <p:nvPr/>
        </p:nvSpPr>
        <p:spPr>
          <a:xfrm>
            <a:off x="2243138" y="1920875"/>
            <a:ext cx="0" cy="7413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40299" name="Line 11"/>
          <p:cNvSpPr/>
          <p:nvPr/>
        </p:nvSpPr>
        <p:spPr>
          <a:xfrm>
            <a:off x="3159125" y="1920875"/>
            <a:ext cx="0" cy="7413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40300" name="Line 12"/>
          <p:cNvSpPr/>
          <p:nvPr/>
        </p:nvSpPr>
        <p:spPr>
          <a:xfrm>
            <a:off x="3902075" y="1920875"/>
            <a:ext cx="0" cy="7413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40301" name="Line 13"/>
          <p:cNvSpPr/>
          <p:nvPr/>
        </p:nvSpPr>
        <p:spPr>
          <a:xfrm>
            <a:off x="4702175" y="1920875"/>
            <a:ext cx="0" cy="7413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40302" name="Line 14"/>
          <p:cNvSpPr/>
          <p:nvPr/>
        </p:nvSpPr>
        <p:spPr>
          <a:xfrm>
            <a:off x="6862856" y="1916113"/>
            <a:ext cx="0" cy="7413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40303" name="Rectangle 15"/>
          <p:cNvSpPr/>
          <p:nvPr/>
        </p:nvSpPr>
        <p:spPr>
          <a:xfrm>
            <a:off x="1546227" y="2765426"/>
            <a:ext cx="370317" cy="346741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40304" name="Rectangle 16"/>
          <p:cNvSpPr/>
          <p:nvPr/>
        </p:nvSpPr>
        <p:spPr>
          <a:xfrm>
            <a:off x="2574927" y="2765426"/>
            <a:ext cx="370317" cy="346741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40305" name="Rectangle 17"/>
          <p:cNvSpPr/>
          <p:nvPr/>
        </p:nvSpPr>
        <p:spPr>
          <a:xfrm>
            <a:off x="3375027" y="2765426"/>
            <a:ext cx="370317" cy="346741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40306" name="Rectangle 18"/>
          <p:cNvSpPr/>
          <p:nvPr/>
        </p:nvSpPr>
        <p:spPr>
          <a:xfrm>
            <a:off x="3717927" y="3336926"/>
            <a:ext cx="1024343" cy="346741"/>
          </a:xfrm>
          <a:prstGeom prst="rect">
            <a:avLst/>
          </a:prstGeom>
          <a:noFill/>
          <a:ln w="9525">
            <a:noFill/>
          </a:ln>
        </p:spPr>
        <p:txBody>
          <a:bodyPr wrap="none" lIns="69068" tIns="34534" rIns="69068" bIns="34534" anchor="t"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46 - 1500</a:t>
            </a:r>
          </a:p>
        </p:txBody>
      </p:sp>
      <p:sp>
        <p:nvSpPr>
          <p:cNvPr id="140307" name="Line 19"/>
          <p:cNvSpPr/>
          <p:nvPr/>
        </p:nvSpPr>
        <p:spPr>
          <a:xfrm>
            <a:off x="2243138" y="2778125"/>
            <a:ext cx="0" cy="969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40308" name="Line 20"/>
          <p:cNvSpPr/>
          <p:nvPr/>
        </p:nvSpPr>
        <p:spPr>
          <a:xfrm>
            <a:off x="6873875" y="2778125"/>
            <a:ext cx="0" cy="969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40309" name="Line 21"/>
          <p:cNvSpPr/>
          <p:nvPr/>
        </p:nvSpPr>
        <p:spPr>
          <a:xfrm>
            <a:off x="2244725" y="3633788"/>
            <a:ext cx="4629150" cy="0"/>
          </a:xfrm>
          <a:prstGeom prst="line">
            <a:avLst/>
          </a:prstGeom>
          <a:ln>
            <a:headEnd type="stealth" w="med" len="lg"/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5997352" cy="432048"/>
          </a:xfrm>
        </p:spPr>
        <p:txBody>
          <a:bodyPr/>
          <a:lstStyle/>
          <a:p>
            <a:r>
              <a:rPr altLang="en-US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多播地址</a:t>
            </a:r>
            <a:endParaRPr lang="zh-CN" altLang="en-US" sz="440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987574"/>
            <a:ext cx="8014048" cy="3672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特殊的多播地址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224.0.0.1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：所有的主机组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224.0.0.2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：所有的路由器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224.0.0.0  ---- 224.0.0.255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，称为链路局部的多播地址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239.0.0.0~239.255.255.255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，类似于私有 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地址，不能用于 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组播发送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41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创建数据包报文套接字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把多播组地址写到发送地址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指定发送端口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演示多播发送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7494"/>
            <a:ext cx="5997352" cy="432048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组播接收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42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79512" y="627534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组播接收需要网卡支持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绑定组播地址或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0.0.0.0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和端口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主机要加入多播组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ip_mreq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mreq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mreq.imr_multiaddr.s_addr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inet_addr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[1]);//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填充组播地址	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mreq.imr_interface.s_addr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htonl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(INADDR_ANY);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setsockopt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(sockfd,IPPROTO_IP,IP_ADD_MEMBERSHIP,&amp;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mreq,sizeof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mreq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IP_DROP_MEMBERSHIP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离开多播组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组播接收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43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演示多播接收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可能出现的问题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 to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setsockopt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:: No such device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 add -net 224.1.1.40 netmask 255.255.255.255 eth0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 del -net 224.1.1.40 netmask 255.255.255.255 eth0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  -n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查看自己的路由表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5647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44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09" name="Rectangle 2"/>
          <p:cNvSpPr>
            <a:spLocks noGrp="1"/>
          </p:cNvSpPr>
          <p:nvPr>
            <p:ph type="body" idx="4294967295"/>
          </p:nvPr>
        </p:nvSpPr>
        <p:spPr>
          <a:xfrm>
            <a:off x="0" y="339502"/>
            <a:ext cx="9036496" cy="3617913"/>
          </a:xfrm>
          <a:noFill/>
          <a:ln>
            <a:noFill/>
          </a:ln>
        </p:spPr>
        <p:txBody>
          <a:bodyPr wrap="square" lIns="68592" tIns="34296" rIns="68592" bIns="34296" anchor="t">
            <a:normAutofit/>
          </a:bodyPr>
          <a:lstStyle/>
          <a:p>
            <a:pPr marL="609600" indent="-6096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AutoNum type="arabicPeriod" startAt="2"/>
            </a:pP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TCP/IP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网络编程</a:t>
            </a:r>
            <a:r>
              <a:rPr lang="en-US" altLang="zh-CN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440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进阶</a:t>
            </a:r>
            <a:r>
              <a:rPr lang="zh-CN" altLang="en-US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篇</a:t>
            </a:r>
            <a:endParaRPr lang="en-US" altLang="zh-CN" sz="4400" dirty="0" smtClean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常见协议头分析</a:t>
            </a: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网络信息检索和套接字属性设置</a:t>
            </a: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网络超时检测</a:t>
            </a: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广播和组播</a:t>
            </a:r>
          </a:p>
          <a:p>
            <a:pPr marL="914400" lvl="1" indent="-639445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AutoNum type="circleNumDbPlain"/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UNIX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域套接字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UNIX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域套接字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45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6789912" cy="3672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域套接字不是协议，只是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进程间通信的方法。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比本机的进程间通信使用网络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效率更高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同样分数据报和流式套接字，但数据报套接字也是可靠的。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7725544" cy="432048"/>
          </a:xfrm>
        </p:spPr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UNIX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域</a:t>
            </a:r>
            <a:r>
              <a:rPr kumimoji="0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和网络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套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接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字</a:t>
            </a:r>
            <a:r>
              <a:rPr kumimoji="0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区别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1E1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46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7544" y="699542"/>
            <a:ext cx="8014048" cy="3672408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定义的类型不同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AF_UNIX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地址结构不同，和网络套接字差距大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sockaddr_un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1"/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sa_family_t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sun_family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sun_path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[108];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地址必须以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’\0’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路径尽量使用绝对路径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数据报必须绑定地址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无需对端地址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流程基本一样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UNIX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域套接字</a:t>
            </a:r>
            <a:endParaRPr lang="zh-CN" altLang="en-US" sz="4400" dirty="0">
              <a:solidFill>
                <a:srgbClr val="01E1E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演示流式套接字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fail to bind: Operation not permitted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不可以在虚拟机和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的共享目录下创建。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演示数据包套接字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以太网头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2845" y="1071553"/>
            <a:ext cx="7915275" cy="270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IP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1520" y="918697"/>
            <a:ext cx="8629650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5997352" cy="432048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IP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头</a:t>
            </a:r>
            <a:endParaRPr lang="zh-CN" altLang="en-US" sz="4400" dirty="0">
              <a:solidFill>
                <a:srgbClr val="01E1E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528" y="699542"/>
            <a:ext cx="8014048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位标志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生存时间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68592" tIns="34296" rIns="68592" bIns="34296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TCP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1125131"/>
            <a:ext cx="8286750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TCP</a:t>
            </a:r>
            <a:r>
              <a:rPr sz="4400" dirty="0" smtClean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头</a:t>
            </a:r>
            <a:endParaRPr lang="zh-CN" altLang="en-US" sz="4400" dirty="0">
              <a:solidFill>
                <a:srgbClr val="01E1E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3568" y="1275606"/>
            <a:ext cx="8014048" cy="3672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源端口号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目的端口号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创客学院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创客学院主题1</Template>
  <TotalTime>2014</TotalTime>
  <Words>1374</Words>
  <Application>Microsoft Office PowerPoint</Application>
  <PresentationFormat>全屏显示(16:9)</PresentationFormat>
  <Paragraphs>349</Paragraphs>
  <Slides>47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创客学院主题1</vt:lpstr>
      <vt:lpstr>幻灯片 1</vt:lpstr>
      <vt:lpstr>幻灯片 2</vt:lpstr>
      <vt:lpstr>幻灯片 3</vt:lpstr>
      <vt:lpstr>TCP/IP协议网络封包格式 </vt:lpstr>
      <vt:lpstr>以太网头</vt:lpstr>
      <vt:lpstr>IP头</vt:lpstr>
      <vt:lpstr>IP头</vt:lpstr>
      <vt:lpstr>TCP头</vt:lpstr>
      <vt:lpstr>TCP头</vt:lpstr>
      <vt:lpstr>UDP头</vt:lpstr>
      <vt:lpstr>应用层协议</vt:lpstr>
      <vt:lpstr>HTTP协议</vt:lpstr>
      <vt:lpstr>HTTP协议</vt:lpstr>
      <vt:lpstr>幻灯片 14</vt:lpstr>
      <vt:lpstr>SMTP协议</vt:lpstr>
      <vt:lpstr>SMTP协议</vt:lpstr>
      <vt:lpstr>幻灯片 17</vt:lpstr>
      <vt:lpstr>幻灯片 18</vt:lpstr>
      <vt:lpstr>幻灯片 19</vt:lpstr>
      <vt:lpstr>名字和地址转换函数</vt:lpstr>
      <vt:lpstr>幻灯片 21</vt:lpstr>
      <vt:lpstr>幻灯片 22</vt:lpstr>
      <vt:lpstr>网络属性设置</vt:lpstr>
      <vt:lpstr>网络属性设置 </vt:lpstr>
      <vt:lpstr>网络属性设置 </vt:lpstr>
      <vt:lpstr>幻灯片 26</vt:lpstr>
      <vt:lpstr>网络超时</vt:lpstr>
      <vt:lpstr>使用setsockopt信号设置网络超时</vt:lpstr>
      <vt:lpstr>使用select函数设置网络超时</vt:lpstr>
      <vt:lpstr>使用SIGALRM信号设置网络超时</vt:lpstr>
      <vt:lpstr>使用SIGALRM信号设置网络超时</vt:lpstr>
      <vt:lpstr>幻灯片 32</vt:lpstr>
      <vt:lpstr>广播</vt:lpstr>
      <vt:lpstr>广播</vt:lpstr>
      <vt:lpstr>广播发送</vt:lpstr>
      <vt:lpstr>广播发送示例</vt:lpstr>
      <vt:lpstr>广播接收</vt:lpstr>
      <vt:lpstr>组播(多播)</vt:lpstr>
      <vt:lpstr>组播(多播)</vt:lpstr>
      <vt:lpstr>多播地址</vt:lpstr>
      <vt:lpstr>组播发送</vt:lpstr>
      <vt:lpstr>组播接收</vt:lpstr>
      <vt:lpstr>组播接收</vt:lpstr>
      <vt:lpstr>幻灯片 44</vt:lpstr>
      <vt:lpstr>UNIX域套接字</vt:lpstr>
      <vt:lpstr>UNIX域和网络套接字区别</vt:lpstr>
      <vt:lpstr>UNIX域套接字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192</cp:revision>
  <dcterms:created xsi:type="dcterms:W3CDTF">2019-04-22T07:25:21Z</dcterms:created>
  <dcterms:modified xsi:type="dcterms:W3CDTF">2019-05-01T03:27:43Z</dcterms:modified>
</cp:coreProperties>
</file>