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sldIdLst>
    <p:sldId id="289" r:id="rId2"/>
    <p:sldId id="257" r:id="rId3"/>
    <p:sldId id="258" r:id="rId4"/>
    <p:sldId id="291" r:id="rId5"/>
    <p:sldId id="290" r:id="rId6"/>
    <p:sldId id="292" r:id="rId7"/>
    <p:sldId id="265" r:id="rId8"/>
    <p:sldId id="294" r:id="rId9"/>
    <p:sldId id="266" r:id="rId10"/>
    <p:sldId id="267" r:id="rId11"/>
    <p:sldId id="29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90" d="100"/>
          <a:sy n="90" d="100"/>
        </p:scale>
        <p:origin x="-81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73825-9AC6-4FDE-8412-7055588D5D08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4A0C8-3711-4DE5-835F-C8B5FE1EF2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637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数据通信功能</a:t>
            </a:r>
            <a:r>
              <a:rPr lang="en-US" altLang="zh-CN" dirty="0">
                <a:latin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</a:rPr>
              <a:t>为应用程序提供的访问接口</a:t>
            </a:r>
            <a:endParaRPr lang="zh-CN" altLang="en-US" dirty="0"/>
          </a:p>
        </p:txBody>
      </p:sp>
      <p:sp>
        <p:nvSpPr>
          <p:cNvPr id="18637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3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251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r>
              <a:rPr lang="zh-CN" altLang="en-US" dirty="0"/>
              <a:t>原子性、一致性、独立性及持久性 </a:t>
            </a:r>
            <a:r>
              <a:rPr lang="en-US" altLang="zh-CN" dirty="0"/>
              <a:t>Atomicity、Consistency、Isolation、Durability </a:t>
            </a:r>
            <a:endParaRPr lang="zh-CN" altLang="en-US" dirty="0"/>
          </a:p>
        </p:txBody>
      </p:sp>
      <p:sp>
        <p:nvSpPr>
          <p:cNvPr id="19251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7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251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r>
              <a:rPr lang="zh-CN" altLang="en-US" dirty="0"/>
              <a:t>原子性、一致性、独立性及持久性 </a:t>
            </a:r>
            <a:r>
              <a:rPr lang="en-US" altLang="zh-CN" dirty="0"/>
              <a:t>Atomicity、Consistency、Isolation、Durability </a:t>
            </a:r>
            <a:endParaRPr lang="zh-CN" altLang="en-US" dirty="0"/>
          </a:p>
        </p:txBody>
      </p:sp>
      <p:sp>
        <p:nvSpPr>
          <p:cNvPr id="19251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8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865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r>
              <a:rPr lang="en-US" altLang="zh-CN" dirty="0"/>
              <a:t>1.SQL </a:t>
            </a:r>
            <a:r>
              <a:rPr lang="zh-CN" altLang="en-US" dirty="0"/>
              <a:t>的全称是 </a:t>
            </a:r>
            <a:r>
              <a:rPr lang="en-US" altLang="zh-CN" dirty="0"/>
              <a:t>Structured Query Language, </a:t>
            </a:r>
            <a:r>
              <a:rPr lang="zh-CN" altLang="en-US" dirty="0"/>
              <a:t>中文含义是</a:t>
            </a:r>
            <a:r>
              <a:rPr lang="en-US" altLang="zh-CN" dirty="0"/>
              <a:t>:</a:t>
            </a:r>
            <a:r>
              <a:rPr lang="zh-CN" altLang="en-US" dirty="0"/>
              <a:t>结构化查询语言</a:t>
            </a:r>
            <a:r>
              <a:rPr lang="en-US" altLang="zh-CN" dirty="0"/>
              <a:t>. </a:t>
            </a:r>
            <a:r>
              <a:rPr lang="zh-CN" altLang="en-US" dirty="0"/>
              <a:t>它是个关系数据库的标准语言</a:t>
            </a:r>
            <a:endParaRPr lang="en-US" altLang="zh-CN" dirty="0"/>
          </a:p>
          <a:p>
            <a:pPr lvl="0">
              <a:spcBef>
                <a:spcPct val="0"/>
              </a:spcBef>
            </a:pP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en-US" altLang="zh-CN" dirty="0"/>
              <a:t>2.</a:t>
            </a:r>
            <a:r>
              <a:rPr lang="zh-CN" altLang="en-US" dirty="0"/>
              <a:t>创建表时可以指定主键。</a:t>
            </a:r>
            <a:r>
              <a:rPr lang="en-US" altLang="zh-CN" dirty="0"/>
              <a:t>create table &lt;table_name&gt; (f1 type1 primary key, f2 type2…); </a:t>
            </a:r>
            <a:endParaRPr lang="zh-CN" altLang="en-US" dirty="0"/>
          </a:p>
        </p:txBody>
      </p:sp>
      <p:sp>
        <p:nvSpPr>
          <p:cNvPr id="19866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14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070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r>
              <a:rPr lang="en-US" altLang="zh-CN" dirty="0"/>
              <a:t>1.select * from &lt;table_name&gt;where &lt;expression&gt; order by &lt;field&gt; [desc] [limit n];</a:t>
            </a:r>
          </a:p>
          <a:p>
            <a:pPr lvl="0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00708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15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275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如需在表中添加列，请使用下列语法</a:t>
            </a:r>
            <a:r>
              <a:rPr lang="en-US" altLang="zh-CN" dirty="0"/>
              <a:t>:</a:t>
            </a:r>
          </a:p>
          <a:p>
            <a:pPr lvl="0"/>
            <a:r>
              <a:rPr lang="en-US" altLang="zh-CN" dirty="0"/>
              <a:t>ALTER TABLE table_name ADD column_name datatype default value </a:t>
            </a:r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要删除表中的列，请使用下列语法：</a:t>
            </a:r>
          </a:p>
          <a:p>
            <a:pPr lvl="0"/>
            <a:r>
              <a:rPr lang="en-US" altLang="zh-CN" dirty="0"/>
              <a:t>ALTER TABLE table_name DROP COLUMN column_name </a:t>
            </a:r>
          </a:p>
          <a:p>
            <a:pPr lvl="0"/>
            <a:r>
              <a:rPr lang="zh-CN" altLang="en-US" b="1" dirty="0"/>
              <a:t>注释：</a:t>
            </a:r>
            <a:r>
              <a:rPr lang="zh-CN" altLang="en-US" dirty="0"/>
              <a:t>某些数据库系统不允许这种在数据库表中删除列的方式 </a:t>
            </a:r>
            <a:r>
              <a:rPr lang="en-US" altLang="zh-CN" dirty="0"/>
              <a:t>(DROP COLUMN column_name)</a:t>
            </a:r>
            <a:r>
              <a:rPr lang="zh-CN" altLang="en-US" dirty="0"/>
              <a:t>。</a:t>
            </a:r>
          </a:p>
          <a:p>
            <a:pPr lvl="0"/>
            <a:r>
              <a:rPr lang="zh-CN" altLang="en-US" dirty="0"/>
              <a:t>要改变表中列的数据类型，请使用下列语法：</a:t>
            </a:r>
          </a:p>
          <a:p>
            <a:pPr lvl="0"/>
            <a:r>
              <a:rPr lang="en-US" altLang="zh-CN" dirty="0"/>
              <a:t>ALTER TABLE table_name ALTER COLUMN column_name datatype </a:t>
            </a:r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SQLite </a:t>
            </a:r>
            <a:r>
              <a:rPr lang="zh-CN" altLang="en-US" dirty="0"/>
              <a:t>仅仅支持 </a:t>
            </a:r>
            <a:r>
              <a:rPr lang="en-US" altLang="zh-CN" dirty="0"/>
              <a:t>ALTER TABLE </a:t>
            </a:r>
            <a:r>
              <a:rPr lang="zh-CN" altLang="en-US" dirty="0"/>
              <a:t>语句的一部分功能，我们可以用 </a:t>
            </a:r>
            <a:r>
              <a:rPr lang="en-US" altLang="zh-CN" dirty="0"/>
              <a:t>ALTER TABLE </a:t>
            </a:r>
            <a:r>
              <a:rPr lang="zh-CN" altLang="en-US" dirty="0"/>
              <a:t>语句来更改一个表的名字</a:t>
            </a:r>
          </a:p>
          <a:p>
            <a:pPr lvl="0"/>
            <a:r>
              <a:rPr lang="zh-CN" altLang="en-US" dirty="0"/>
              <a:t>，也可向表中增加一个字段（列），但是我们不能删除一个已经存在的字段，或者更改一个已经存在的字段</a:t>
            </a:r>
          </a:p>
          <a:p>
            <a:pPr lvl="0"/>
            <a:r>
              <a:rPr lang="zh-CN" altLang="en-US" dirty="0"/>
              <a:t>的名称、数据类型、限定符等等。 改变表名 </a:t>
            </a:r>
            <a:r>
              <a:rPr lang="en-US" altLang="zh-CN" dirty="0"/>
              <a:t>- ALTER TABLE </a:t>
            </a:r>
            <a:r>
              <a:rPr lang="zh-CN" altLang="en-US" dirty="0"/>
              <a:t>旧表名 </a:t>
            </a:r>
            <a:r>
              <a:rPr lang="en-US" altLang="zh-CN" dirty="0"/>
              <a:t>RENAME TO </a:t>
            </a:r>
            <a:r>
              <a:rPr lang="zh-CN" altLang="en-US" dirty="0"/>
              <a:t>新表名 </a:t>
            </a:r>
          </a:p>
          <a:p>
            <a:pPr lvl="0"/>
            <a:r>
              <a:rPr lang="zh-CN" altLang="en-US" dirty="0"/>
              <a:t>增加一列 </a:t>
            </a:r>
            <a:r>
              <a:rPr lang="en-US" altLang="zh-CN" dirty="0"/>
              <a:t>- ALTER TABLE </a:t>
            </a:r>
            <a:r>
              <a:rPr lang="zh-CN" altLang="en-US" dirty="0"/>
              <a:t>表名 </a:t>
            </a:r>
            <a:r>
              <a:rPr lang="en-US" altLang="zh-CN" dirty="0"/>
              <a:t>ADD COLUMN </a:t>
            </a:r>
            <a:r>
              <a:rPr lang="zh-CN" altLang="en-US" dirty="0"/>
              <a:t>列名 数据类型 限定符 </a:t>
            </a:r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sqlite&gt; create table D_BrandService(id int);</a:t>
            </a:r>
            <a:br>
              <a:rPr lang="en-US" altLang="zh-CN" dirty="0"/>
            </a:br>
            <a:r>
              <a:rPr lang="en-US" altLang="zh-CN" dirty="0"/>
              <a:t>sqlite&gt; alter table D_BrandService add column a int default 0;</a:t>
            </a:r>
            <a:br>
              <a:rPr lang="en-US" altLang="zh-CN" dirty="0"/>
            </a:br>
            <a:r>
              <a:rPr lang="en-US" altLang="zh-CN" dirty="0"/>
              <a:t>sqlite&gt; create table tmp as select id from D_BrandService;</a:t>
            </a:r>
            <a:br>
              <a:rPr lang="en-US" altLang="zh-CN" dirty="0"/>
            </a:br>
            <a:r>
              <a:rPr lang="en-US" altLang="zh-CN" dirty="0"/>
              <a:t>sqlite&gt; drop table D_BrandService;</a:t>
            </a:r>
            <a:br>
              <a:rPr lang="en-US" altLang="zh-CN" dirty="0"/>
            </a:br>
            <a:r>
              <a:rPr lang="en-US" altLang="zh-CN" dirty="0"/>
              <a:t>sqlite&gt; alter table tmp rename to D_BrandService; </a:t>
            </a:r>
          </a:p>
        </p:txBody>
      </p:sp>
      <p:sp>
        <p:nvSpPr>
          <p:cNvPr id="20275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16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71600" y="382905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</p:spPr>
        <p:txBody>
          <a:bodyPr/>
          <a:lstStyle/>
          <a:p>
            <a:fld id="{ECBA677E-6E3B-408C-8599-F5466D2B2A96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fld id="{A3150B52-43F8-44CE-B2B6-162E6DFF8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</p:spPr>
        <p:txBody>
          <a:bodyPr/>
          <a:lstStyle/>
          <a:p>
            <a:fld id="{ECBA677E-6E3B-408C-8599-F5466D2B2A96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fld id="{A3150B52-43F8-44CE-B2B6-162E6DFF8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872" y="411510"/>
            <a:ext cx="5997352" cy="432048"/>
          </a:xfrm>
        </p:spPr>
        <p:txBody>
          <a:bodyPr/>
          <a:lstStyle>
            <a:lvl1pPr>
              <a:defRPr lang="zh-CN" altLang="en-US" dirty="0"/>
            </a:lvl1pPr>
          </a:lstStyle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590400" y="915566"/>
            <a:ext cx="8014048" cy="367240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</p:spPr>
        <p:txBody>
          <a:bodyPr/>
          <a:lstStyle/>
          <a:p>
            <a:fld id="{ECBA677E-6E3B-408C-8599-F5466D2B2A96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fld id="{A3150B52-43F8-44CE-B2B6-162E6DFF8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872" y="411510"/>
            <a:ext cx="5997352" cy="432048"/>
          </a:xfrm>
        </p:spPr>
        <p:txBody>
          <a:bodyPr/>
          <a:lstStyle>
            <a:lvl1pPr>
              <a:defRPr lang="zh-CN" altLang="en-US" dirty="0"/>
            </a:lvl1pPr>
          </a:lstStyle>
          <a:p>
            <a:pPr lvl="0"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590400" y="915566"/>
            <a:ext cx="8014048" cy="367240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</p:spPr>
        <p:txBody>
          <a:bodyPr/>
          <a:lstStyle/>
          <a:p>
            <a:fld id="{ECBA677E-6E3B-408C-8599-F5466D2B2A96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fld id="{A3150B52-43F8-44CE-B2B6-162E6DFF8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</p:spPr>
        <p:txBody>
          <a:bodyPr/>
          <a:lstStyle/>
          <a:p>
            <a:fld id="{ECBA677E-6E3B-408C-8599-F5466D2B2A96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fld id="{A3150B52-43F8-44CE-B2B6-162E6DFF8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</p:spPr>
        <p:txBody>
          <a:bodyPr/>
          <a:lstStyle/>
          <a:p>
            <a:fld id="{ECBA677E-6E3B-408C-8599-F5466D2B2A96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fld id="{A3150B52-43F8-44CE-B2B6-162E6DFF8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</p:spPr>
        <p:txBody>
          <a:bodyPr/>
          <a:lstStyle/>
          <a:p>
            <a:fld id="{ECBA677E-6E3B-408C-8599-F5466D2B2A96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fld id="{A3150B52-43F8-44CE-B2B6-162E6DFF8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</p:spPr>
        <p:txBody>
          <a:bodyPr/>
          <a:lstStyle/>
          <a:p>
            <a:fld id="{ECBA677E-6E3B-408C-8599-F5466D2B2A96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fld id="{A3150B52-43F8-44CE-B2B6-162E6DFF8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</p:spPr>
        <p:txBody>
          <a:bodyPr/>
          <a:lstStyle/>
          <a:p>
            <a:fld id="{ECBA677E-6E3B-408C-8599-F5466D2B2A96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fld id="{A3150B52-43F8-44CE-B2B6-162E6DFF8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</p:spPr>
        <p:txBody>
          <a:bodyPr/>
          <a:lstStyle/>
          <a:p>
            <a:fld id="{ECBA677E-6E3B-408C-8599-F5466D2B2A96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fld id="{A3150B52-43F8-44CE-B2B6-162E6DFF8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</p:spPr>
        <p:txBody>
          <a:bodyPr/>
          <a:lstStyle/>
          <a:p>
            <a:fld id="{ECBA677E-6E3B-408C-8599-F5466D2B2A96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fld id="{A3150B52-43F8-44CE-B2B6-162E6DFF8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4"/>
            <a:ext cx="7886700" cy="326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4"/>
          <p:cNvSpPr txBox="1"/>
          <p:nvPr/>
        </p:nvSpPr>
        <p:spPr>
          <a:xfrm>
            <a:off x="846140" y="2641600"/>
            <a:ext cx="5464175" cy="76944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4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4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编程（</a:t>
            </a:r>
            <a:r>
              <a:rPr lang="en-US" altLang="zh-CN" sz="4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6" name="文本框 8"/>
          <p:cNvSpPr txBox="1"/>
          <p:nvPr/>
        </p:nvSpPr>
        <p:spPr>
          <a:xfrm>
            <a:off x="846140" y="4022724"/>
            <a:ext cx="4948237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创客学院 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吕老师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文本框 1"/>
          <p:cNvSpPr txBox="1"/>
          <p:nvPr/>
        </p:nvSpPr>
        <p:spPr>
          <a:xfrm>
            <a:off x="838200" y="1500188"/>
            <a:ext cx="6464300" cy="7694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zh-CN" sz="4400" noProof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嵌入式开发</a:t>
            </a:r>
          </a:p>
        </p:txBody>
      </p:sp>
      <p:sp>
        <p:nvSpPr>
          <p:cNvPr id="3" name="矩形 2"/>
          <p:cNvSpPr/>
          <p:nvPr/>
        </p:nvSpPr>
        <p:spPr>
          <a:xfrm>
            <a:off x="-26987" y="3705225"/>
            <a:ext cx="9180513" cy="381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" y="987425"/>
            <a:ext cx="9180513" cy="381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11510"/>
            <a:ext cx="5997352" cy="432048"/>
          </a:xfrm>
        </p:spPr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创建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SQLite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数据库</a:t>
            </a:r>
          </a:p>
        </p:txBody>
      </p:sp>
      <p:sp>
        <p:nvSpPr>
          <p:cNvPr id="19456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96" y="1059582"/>
            <a:ext cx="7162612" cy="3889374"/>
          </a:xfr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74955" lvl="1" indent="0">
              <a:lnSpc>
                <a:spcPct val="150000"/>
              </a:lnSpc>
              <a:spcBef>
                <a:spcPts val="45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手工创建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2" indent="0">
              <a:lnSpc>
                <a:spcPct val="150000"/>
              </a:lnSpc>
              <a:spcBef>
                <a:spcPts val="450"/>
              </a:spcBef>
              <a:buClr>
                <a:schemeClr val="accent2"/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工具，通过手工输入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命令行完成数据库创建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2" indent="0">
              <a:lnSpc>
                <a:spcPct val="150000"/>
              </a:lnSpc>
              <a:spcBef>
                <a:spcPts val="450"/>
              </a:spcBef>
              <a:buClr>
                <a:schemeClr val="accent2"/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的命令行界面中输入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可启动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2" indent="0">
              <a:lnSpc>
                <a:spcPct val="150000"/>
              </a:lnSpc>
              <a:spcBef>
                <a:spcPts val="450"/>
              </a:spcBef>
              <a:buClr>
                <a:schemeClr val="accent2"/>
              </a:buClr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11510"/>
            <a:ext cx="5997352" cy="432048"/>
          </a:xfrm>
        </p:spPr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创建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SQLite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数据库</a:t>
            </a:r>
          </a:p>
        </p:txBody>
      </p:sp>
      <p:sp>
        <p:nvSpPr>
          <p:cNvPr id="19456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180528" y="555526"/>
            <a:ext cx="7162612" cy="3889374"/>
          </a:xfr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914400" lvl="2" indent="0">
              <a:lnSpc>
                <a:spcPct val="150000"/>
              </a:lnSpc>
              <a:spcBef>
                <a:spcPts val="450"/>
              </a:spcBef>
              <a:buClr>
                <a:schemeClr val="accent2"/>
              </a:buClr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50000"/>
              </a:lnSpc>
              <a:spcBef>
                <a:spcPts val="45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代码创建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2" indent="0">
              <a:lnSpc>
                <a:spcPct val="150000"/>
              </a:lnSpc>
              <a:spcBef>
                <a:spcPts val="450"/>
              </a:spcBef>
              <a:buClr>
                <a:schemeClr val="accent2"/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在代码中常动态创建数据库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2" indent="0">
              <a:lnSpc>
                <a:spcPct val="150000"/>
              </a:lnSpc>
              <a:spcBef>
                <a:spcPts val="450"/>
              </a:spcBef>
              <a:buClr>
                <a:schemeClr val="accent2"/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在程序运行过程中，当需要进行数据库操作时，应用程序会首先尝试打开数据库，此时如果数据库并不存在，程序则会自动建立数据库，然后再打开数据库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2" indent="0">
              <a:lnSpc>
                <a:spcPct val="150000"/>
              </a:lnSpc>
              <a:spcBef>
                <a:spcPts val="450"/>
              </a:spcBef>
              <a:buClr>
                <a:schemeClr val="accent2"/>
              </a:buClr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60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SQLite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常用命令介绍</a:t>
            </a:r>
          </a:p>
        </p:txBody>
      </p:sp>
      <p:sp>
        <p:nvSpPr>
          <p:cNvPr id="19558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0" y="915566"/>
            <a:ext cx="6856413" cy="3889374"/>
          </a:xfrm>
          <a:noFill/>
          <a:ln>
            <a:noFill/>
          </a:ln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marL="274955" lvl="1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在终端下运行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sqlite3   &lt;*.db&gt;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，出现如下提示符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2" indent="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  version  3.7.2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2" indent="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Enter “.help” for instructions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2" indent="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Enter SQL statements terminated with a “;”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2" indent="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sqlite&gt;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2" indent="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&lt;*.db&gt;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是要打开的数据库文件。若该文件不存在，则自动创建。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2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lIns="68592" tIns="34296" rIns="68592" bIns="34296" rtlCol="0" anchor="b">
            <a:noAutofit/>
          </a:bodyPr>
          <a:lstStyle/>
          <a:p>
            <a:r>
              <a:rPr lang="en-US" altLang="zh-CN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SQLite</a:t>
            </a:r>
            <a:r>
              <a:rPr lang="zh-CN" altLang="en-US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常用命令介绍</a:t>
            </a:r>
          </a:p>
        </p:txBody>
      </p:sp>
      <p:sp>
        <p:nvSpPr>
          <p:cNvPr id="196610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0" y="879534"/>
            <a:ext cx="4876792" cy="3749562"/>
          </a:xfrm>
          <a:noFill/>
          <a:ln>
            <a:noFill/>
          </a:ln>
        </p:spPr>
        <p:txBody>
          <a:bodyPr vert="horz" wrap="square" lIns="91440" tIns="45720" rIns="91440" bIns="45720" rtlCol="0" anchor="t">
            <a:noAutofit/>
          </a:bodyPr>
          <a:lstStyle/>
          <a:p>
            <a:pPr marL="274955" lvl="1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显示所有命令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sqlite&gt; .help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50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sqlite3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	sqlite&gt;.quit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50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显示当前打开的数据库文件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sqlite&gt;.database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50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显示数据库中所有表名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sqlite&gt;.tables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Rectangle 2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lIns="68592" tIns="34296" rIns="68592" bIns="34296" rtlCol="0" anchor="b">
            <a:noAutofit/>
          </a:bodyPr>
          <a:lstStyle/>
          <a:p>
            <a:r>
              <a:rPr lang="en-US" altLang="zh-CN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SQLite</a:t>
            </a:r>
            <a:r>
              <a:rPr lang="zh-CN" altLang="en-US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常用命令介绍</a:t>
            </a:r>
          </a:p>
        </p:txBody>
      </p:sp>
      <p:sp>
        <p:nvSpPr>
          <p:cNvPr id="19763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152276" y="842963"/>
            <a:ext cx="6740401" cy="3889374"/>
          </a:xfrm>
          <a:noFill/>
          <a:ln>
            <a:noFill/>
          </a:ln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查看表的结构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sqlite&gt;.schema  &lt;table_name&gt;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/*******************************************/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以下为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命令，每个命令以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创建新表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	sqlite&gt;create  table  &lt;table_name&gt;  (f1  type1, f2  type2,…);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sqlite&gt;drop  table  &lt;table_name&gt;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540"/>
              </a:spcBef>
              <a:spcAft>
                <a:spcPts val="540"/>
              </a:spcAft>
              <a:buClr>
                <a:schemeClr val="tx1"/>
              </a:buClr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Rectangle 2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lIns="68592" tIns="34296" rIns="68592" bIns="34296" rtlCol="0" anchor="b">
            <a:noAutofit/>
          </a:bodyPr>
          <a:lstStyle/>
          <a:p>
            <a:r>
              <a:rPr lang="en-US" altLang="zh-CN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SQLite</a:t>
            </a:r>
            <a:r>
              <a:rPr lang="zh-CN" altLang="en-US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常用命令介绍</a:t>
            </a:r>
          </a:p>
        </p:txBody>
      </p:sp>
      <p:sp>
        <p:nvSpPr>
          <p:cNvPr id="19968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152276" y="895394"/>
            <a:ext cx="6740401" cy="3836943"/>
          </a:xfr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74955" lvl="1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查询表中所有记录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sqlite&gt;select  *  from  &lt;table_name&gt;;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按指定条件查询表中记录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	sqlite&gt;select  *  from  &lt;table_name&gt;  where  &lt;expression&gt;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向表中添加新记录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sqlite&gt;insert  into  &lt;table_name&gt;  values (value1, value2,…);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按指定条件删除表中记录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sqlite&gt;delete  from  &lt;table_name&gt;  where  &lt;expression&gt;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2" indent="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2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lIns="68592" tIns="34296" rIns="68592" bIns="34296" rtlCol="0" anchor="b">
            <a:noAutofit/>
          </a:bodyPr>
          <a:lstStyle/>
          <a:p>
            <a:r>
              <a:rPr lang="en-US" altLang="zh-CN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SQLite</a:t>
            </a:r>
            <a:r>
              <a:rPr lang="zh-CN" altLang="en-US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常用命令介绍</a:t>
            </a:r>
          </a:p>
        </p:txBody>
      </p:sp>
      <p:sp>
        <p:nvSpPr>
          <p:cNvPr id="201730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152276" y="842964"/>
            <a:ext cx="6857820" cy="3557539"/>
          </a:xfrm>
          <a:noFill/>
          <a:ln>
            <a:noFill/>
          </a:ln>
        </p:spPr>
        <p:txBody>
          <a:bodyPr vert="horz" wrap="square" lIns="91440" tIns="45720" rIns="91440" bIns="45720" anchor="t"/>
          <a:lstStyle/>
          <a:p>
            <a:pPr marL="274955" lvl="1" indent="0">
              <a:spcBef>
                <a:spcPts val="5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更新表中记录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sqlite&gt;update  &lt;table_name&gt;  set  &lt;f1=value1&gt;, &lt;f2=value2&gt;…   where  &lt;expression&gt;;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spcBef>
                <a:spcPts val="50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在表中添加字段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	sqlite&gt;alter table &lt;table&gt; add column &lt;field&gt; &lt;type&gt; default  …;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sqlite&gt;alter table &lt;table&gt; drop column &lt;field&gt;;</a:t>
            </a:r>
            <a:endParaRPr lang="en-US" altLang="zh-CN" dirty="0">
              <a:sym typeface="宋体" panose="02010600030101010101" pitchFamily="2" charset="-122"/>
            </a:endParaRPr>
          </a:p>
          <a:p>
            <a:pPr marL="274955" lvl="1" indent="0">
              <a:spcBef>
                <a:spcPts val="500"/>
              </a:spcBef>
              <a:buNone/>
            </a:pPr>
            <a:endParaRPr lang="zh-CN" altLang="en-US" sz="1400" dirty="0"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标题 1"/>
          <p:cNvSpPr>
            <a:spLocks noGrp="1" noChangeArrowheads="1"/>
          </p:cNvSpPr>
          <p:nvPr>
            <p:ph type="title"/>
          </p:nvPr>
        </p:nvSpPr>
        <p:spPr>
          <a:xfrm>
            <a:off x="467544" y="411510"/>
            <a:ext cx="5997352" cy="43204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9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j-cs"/>
              </a:rPr>
              <a:t>SQLite</a:t>
            </a:r>
            <a:r>
              <a:rPr kumimoji="0" lang="zh-CN" altLang="en-US" sz="49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常用命令介绍</a:t>
            </a: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/>
            </a:r>
            <a:b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</a:b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03778" name="Rectangle 3"/>
          <p:cNvSpPr>
            <a:spLocks noGrp="1"/>
          </p:cNvSpPr>
          <p:nvPr>
            <p:ph type="body" sz="quarter" idx="10"/>
          </p:nvPr>
        </p:nvSpPr>
        <p:spPr>
          <a:xfrm>
            <a:off x="107504" y="843558"/>
            <a:ext cx="6996847" cy="3731530"/>
          </a:xfrm>
          <a:noFill/>
          <a:ln>
            <a:noFill/>
          </a:ln>
        </p:spPr>
        <p:txBody>
          <a:bodyPr vert="horz" wrap="square" lIns="68592" tIns="34296" rIns="68592" bIns="34296" anchor="t">
            <a:normAutofit/>
          </a:bodyPr>
          <a:lstStyle/>
          <a:p>
            <a:pPr marL="273050" indent="-2730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在表中删除字段 </a:t>
            </a:r>
          </a:p>
          <a:p>
            <a:pPr marL="273050" indent="-2730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Sqlite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中不允许删除字段，可以通过下面步骤达到同样的效果</a:t>
            </a:r>
          </a:p>
          <a:p>
            <a:pPr marL="273050" indent="-2730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sqlite&gt; create table stu as select no, name, score from student</a:t>
            </a:r>
          </a:p>
          <a:p>
            <a:pPr marL="273050" indent="-2730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sqlite&gt; drop table student</a:t>
            </a:r>
          </a:p>
          <a:p>
            <a:pPr marL="273050" indent="-2730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sqlite&gt; alter table stu rename to student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2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4900" dirty="0">
                <a:solidFill>
                  <a:srgbClr val="01E1E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Calibri" panose="020F0502020204030204" pitchFamily="34" charset="0"/>
              </a:rPr>
              <a:t>SQLite</a:t>
            </a:r>
            <a:r>
              <a:rPr lang="zh-CN" altLang="en-US" sz="4900" dirty="0">
                <a:solidFill>
                  <a:srgbClr val="01E1E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Calibri" panose="020F0502020204030204" pitchFamily="34" charset="0"/>
              </a:rPr>
              <a:t>编程接口</a:t>
            </a:r>
          </a:p>
        </p:txBody>
      </p:sp>
      <p:sp>
        <p:nvSpPr>
          <p:cNvPr id="20480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108520" y="987574"/>
            <a:ext cx="8013700" cy="3671887"/>
          </a:xfrm>
          <a:noFill/>
          <a:ln>
            <a:noFill/>
          </a:ln>
        </p:spPr>
        <p:txBody>
          <a:bodyPr vert="horz" wrap="square" lIns="91440" tIns="45720" rIns="91440" bIns="45720" anchor="t"/>
          <a:lstStyle/>
          <a:p>
            <a:pPr marL="274955" lvl="1" indent="0"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  sqlite3_open(char  *path,   sqlite3 **db)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spcBef>
                <a:spcPts val="50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功能：打开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spcBef>
                <a:spcPts val="50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path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数据库文件路径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spcBef>
                <a:spcPts val="50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db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句柄的指针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spcBef>
                <a:spcPts val="50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返回值：成功返回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，失败返回错误码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非零值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92" tIns="34296" rIns="68592" bIns="34296" anchor="b"/>
          <a:lstStyle/>
          <a:p>
            <a:pPr defTabSz="685800">
              <a:buNone/>
            </a:pPr>
            <a:r>
              <a:rPr lang="en-US" altLang="zh-CN" sz="4400" kern="12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SQLite</a:t>
            </a:r>
            <a:r>
              <a:rPr lang="zh-CN" altLang="en-US" sz="4400" kern="12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编程接口</a:t>
            </a:r>
          </a:p>
        </p:txBody>
      </p:sp>
      <p:sp>
        <p:nvSpPr>
          <p:cNvPr id="20582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304672" y="911376"/>
            <a:ext cx="5638652" cy="3950053"/>
          </a:xfrm>
          <a:noFill/>
          <a:ln>
            <a:noFill/>
          </a:ln>
        </p:spPr>
        <p:txBody>
          <a:bodyPr vert="horz" wrap="square" lIns="91440" tIns="45720" rIns="91440" bIns="45720" anchor="t"/>
          <a:lstStyle/>
          <a:p>
            <a:pPr marL="274955" lvl="1" indent="0"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   sqlite3_close(sqlite3 *db);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955" lvl="1" indent="0">
              <a:spcBef>
                <a:spcPts val="50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955" lvl="1" indent="0"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功能：关闭sqlite数据库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955" lvl="1" indent="0"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955" lvl="1" indent="0"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返回值：成功返回0，失败返回错误码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955" lvl="1" indent="0">
              <a:spcBef>
                <a:spcPts val="50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955" lvl="1" indent="0">
              <a:spcBef>
                <a:spcPts val="50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955" lvl="1" indent="0"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  char  *sqlite3_errmg(sqlite3 *db);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955" lvl="1" indent="0"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955" lvl="1" indent="0"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	 返回值：返回错误信息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数据库基本概念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什么是数据库？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表是不是数据库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电脑里面的文件是不是数据库？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多张表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各表之间的关系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非关系型数据库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什么是数据库管理系统？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顾名思义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为什么需要数据库管理系统？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2"/>
          <p:cNvSpPr>
            <a:spLocks noGrp="1"/>
          </p:cNvSpPr>
          <p:nvPr>
            <p:ph type="title"/>
          </p:nvPr>
        </p:nvSpPr>
        <p:spPr>
          <a:xfrm>
            <a:off x="251520" y="339502"/>
            <a:ext cx="5997575" cy="431800"/>
          </a:xfrm>
        </p:spPr>
        <p:txBody>
          <a:bodyPr vert="horz" wrap="square" lIns="68592" tIns="34296" rIns="68592" bIns="34296" anchor="b"/>
          <a:lstStyle/>
          <a:p>
            <a:pPr defTabSz="685800">
              <a:buNone/>
            </a:pPr>
            <a:r>
              <a:rPr lang="en-US" altLang="zh-CN" sz="4400" kern="12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SQLite</a:t>
            </a:r>
            <a:r>
              <a:rPr lang="zh-CN" altLang="en-US" sz="4400" kern="12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编程接口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4081" y="771550"/>
            <a:ext cx="7577760" cy="4318186"/>
          </a:xfrm>
        </p:spPr>
        <p:txBody>
          <a:bodyPr vert="horz" lIns="91440" tIns="45720" rIns="91440" bIns="45720" rtlCol="0">
            <a:noAutofit/>
          </a:bodyPr>
          <a:lstStyle/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#include  &lt;stdio.h&gt;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#include  &lt;stdlib.h&gt;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#include  &lt;sqlite3.h&gt;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int   main(int argc,   char  *argv[])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{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	sqlite3   *db;        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if  (sqlite3_open(“my.db”,  &amp;db)  !=  SQLITE_OK)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{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   printf(“error : %s\n”, sqlite3_errmsg(db));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   exit(-1);  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Rectangle 2"/>
          <p:cNvSpPr>
            <a:spLocks noGrp="1"/>
          </p:cNvSpPr>
          <p:nvPr>
            <p:ph type="title"/>
          </p:nvPr>
        </p:nvSpPr>
        <p:spPr>
          <a:xfrm>
            <a:off x="590552" y="411163"/>
            <a:ext cx="5997575" cy="506412"/>
          </a:xfrm>
        </p:spPr>
        <p:txBody>
          <a:bodyPr vert="horz" wrap="square" lIns="68592" tIns="34296" rIns="68592" bIns="34296" anchor="b"/>
          <a:lstStyle/>
          <a:p>
            <a:pPr defTabSz="685800">
              <a:buNone/>
            </a:pPr>
            <a:r>
              <a:rPr lang="en-US" altLang="zh-CN" sz="4400" kern="12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SQLite</a:t>
            </a:r>
            <a:r>
              <a:rPr lang="zh-CN" altLang="en-US" sz="4400" kern="12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编程接口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20597" y="819197"/>
            <a:ext cx="5278379" cy="3733702"/>
          </a:xfrm>
        </p:spPr>
        <p:txBody>
          <a:bodyPr vert="horz" lIns="91440" tIns="45720" rIns="91440" bIns="45720" rtlCol="0">
            <a:normAutofit/>
          </a:bodyPr>
          <a:lstStyle/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  ……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r>
              <a:rPr kumimoji="0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数据库操作</a:t>
            </a:r>
            <a:endParaRPr kumimoji="0" lang="en-US" altLang="x-none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x-none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……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x-none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sqlite3_close(db);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altLang="x-none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x-none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return 0;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}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altLang="x-none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 gcc  -o  test  test.c  -lsqlite3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2"/>
          <p:cNvSpPr>
            <a:spLocks noGrp="1"/>
          </p:cNvSpPr>
          <p:nvPr>
            <p:ph type="title"/>
          </p:nvPr>
        </p:nvSpPr>
        <p:spPr>
          <a:xfrm>
            <a:off x="179512" y="267494"/>
            <a:ext cx="5997352" cy="432048"/>
          </a:xfrm>
        </p:spPr>
        <p:txBody>
          <a:bodyPr vert="horz" wrap="square" lIns="68592" tIns="34296" rIns="68592" bIns="34296" anchor="b"/>
          <a:lstStyle/>
          <a:p>
            <a:pPr defTabSz="685800">
              <a:buNone/>
            </a:pPr>
            <a:r>
              <a:rPr lang="en-US" altLang="zh-CN" sz="4400" kern="12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SQLite</a:t>
            </a:r>
            <a:r>
              <a:rPr lang="zh-CN" altLang="en-US" sz="4400" kern="12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编程接口</a:t>
            </a:r>
          </a:p>
        </p:txBody>
      </p:sp>
      <p:sp>
        <p:nvSpPr>
          <p:cNvPr id="20889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152276" y="782284"/>
            <a:ext cx="6476830" cy="3694416"/>
          </a:xfrm>
          <a:noFill/>
          <a:ln>
            <a:noFill/>
          </a:ln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typedef  int (*sqlite3_callback)(void *, int,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char **, char **);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  sqlite3_exec(sqlite3 *db, const  char  *sql,  sqlite3_callback callback, void *,  char **errmsg);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db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：数据库句柄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callback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：回调函数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errmsg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：错误信息指针的地址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返回值：成功返回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，失败返回错误码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Rectangle 2"/>
          <p:cNvSpPr>
            <a:spLocks noGrp="1"/>
          </p:cNvSpPr>
          <p:nvPr>
            <p:ph type="title"/>
          </p:nvPr>
        </p:nvSpPr>
        <p:spPr>
          <a:xfrm>
            <a:off x="251520" y="411510"/>
            <a:ext cx="5997352" cy="432048"/>
          </a:xfrm>
        </p:spPr>
        <p:txBody>
          <a:bodyPr vert="horz" wrap="square" lIns="68592" tIns="34296" rIns="68592" bIns="34296" anchor="b"/>
          <a:lstStyle/>
          <a:p>
            <a:pPr defTabSz="685800">
              <a:buNone/>
            </a:pPr>
            <a:r>
              <a:rPr lang="en-US" altLang="zh-CN" sz="4400" kern="12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SQLite</a:t>
            </a:r>
            <a:r>
              <a:rPr lang="zh-CN" altLang="en-US" sz="4400" kern="12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编程接口</a:t>
            </a:r>
          </a:p>
        </p:txBody>
      </p:sp>
      <p:sp>
        <p:nvSpPr>
          <p:cNvPr id="20992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0" y="735807"/>
            <a:ext cx="6172158" cy="3893290"/>
          </a:xfrm>
          <a:noFill/>
          <a:ln>
            <a:noFill/>
          </a:ln>
        </p:spPr>
        <p:txBody>
          <a:bodyPr vert="horz" wrap="square" lIns="91440" tIns="45720" rIns="91440" bIns="45720" anchor="t"/>
          <a:lstStyle/>
          <a:p>
            <a:pPr marL="274955" lvl="1" indent="0">
              <a:lnSpc>
                <a:spcPct val="80000"/>
              </a:lnSpc>
              <a:spcBef>
                <a:spcPts val="40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sqlite3 *db;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 *errmsg;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 (sqlite3_exec(db, “delete from  table1  where id = 1”,  NULL,  NULL, &amp;errmsg) !=  SQLITE_OK)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printf(“error :  %s\n”,  errmsg);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exit(-1);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2"/>
          <p:cNvSpPr>
            <a:spLocks noGrp="1"/>
          </p:cNvSpPr>
          <p:nvPr>
            <p:ph type="title"/>
          </p:nvPr>
        </p:nvSpPr>
        <p:spPr>
          <a:xfrm>
            <a:off x="395536" y="411510"/>
            <a:ext cx="5997352" cy="432048"/>
          </a:xfrm>
        </p:spPr>
        <p:txBody>
          <a:bodyPr vert="horz" wrap="square" lIns="68592" tIns="34296" rIns="68592" bIns="34296" anchor="b"/>
          <a:lstStyle/>
          <a:p>
            <a:pPr defTabSz="685800">
              <a:buNone/>
            </a:pPr>
            <a:r>
              <a:rPr lang="en-US" altLang="zh-CN" sz="4400" kern="12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SQLite</a:t>
            </a:r>
            <a:r>
              <a:rPr lang="zh-CN" altLang="en-US" sz="4400" kern="12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编程接口</a:t>
            </a:r>
          </a:p>
        </p:txBody>
      </p:sp>
      <p:sp>
        <p:nvSpPr>
          <p:cNvPr id="21094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7504" y="915566"/>
            <a:ext cx="6725920" cy="3846195"/>
          </a:xfr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74955" lvl="1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typedef  int (*sqlite3_callback)(void *para, int f_num, char **f_value, char **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f_name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955" lvl="1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功能：每找到一条记录自动执行一次回调函数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955" lvl="1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para：传递给回调函数的参数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955" lvl="1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f_num：记录中包含的字段数目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955" lvl="1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f_value：包含每个字段值的指针数组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955" lvl="1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f_name：包含每个字段名称的指针数组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955" lvl="1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返回值：成功返回0，失败返回-1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955" lvl="1" indent="0">
              <a:lnSpc>
                <a:spcPct val="150000"/>
              </a:lnSpc>
              <a:spcBef>
                <a:spcPts val="50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Rectangle 2"/>
          <p:cNvSpPr>
            <a:spLocks noGrp="1"/>
          </p:cNvSpPr>
          <p:nvPr>
            <p:ph type="title"/>
          </p:nvPr>
        </p:nvSpPr>
        <p:spPr>
          <a:xfrm>
            <a:off x="323528" y="267494"/>
            <a:ext cx="5997352" cy="432048"/>
          </a:xfrm>
        </p:spPr>
        <p:txBody>
          <a:bodyPr vert="horz" wrap="square" lIns="68592" tIns="34296" rIns="68592" bIns="34296" anchor="b"/>
          <a:lstStyle/>
          <a:p>
            <a:pPr defTabSz="685800">
              <a:buNone/>
            </a:pPr>
            <a:r>
              <a:rPr lang="en-US" altLang="zh-CN" sz="4400" kern="12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SQLite</a:t>
            </a:r>
            <a:r>
              <a:rPr lang="zh-CN" altLang="en-US" sz="4400" kern="12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编程接口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512" y="339502"/>
            <a:ext cx="6624870" cy="3925835"/>
          </a:xfrm>
        </p:spPr>
        <p:txBody>
          <a:bodyPr vert="horz" lIns="91440" tIns="45720" rIns="91440" bIns="45720" rtlCol="0">
            <a:noAutofit/>
          </a:bodyPr>
          <a:lstStyle/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例如：定义一个回调函数，打印记录中所有字段的名称和值</a:t>
            </a:r>
            <a:endParaRPr kumimoji="0" lang="en-US" altLang="x-none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x-none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endParaRPr kumimoji="0" lang="en-US" altLang="x-none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int  callback(void *para, int f_num,  char **f_value, char **f_name)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{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x-none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int  i;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x-none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printf(“*****************************\n”);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x-none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 (i=0; i&lt;f_num; i++)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x-none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{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x-none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printf(“%s :  %s\n”,  f_name[i], f_value[i]);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x-none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}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x-none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return  0;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}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altLang="x-none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altLang="x-none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marR="0" lvl="2" indent="0" algn="l" defTabSz="6858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Tx/>
              <a:buNone/>
              <a:defRPr/>
            </a:pP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92" tIns="34296" rIns="68592" bIns="34296" anchor="b"/>
          <a:lstStyle/>
          <a:p>
            <a:pPr defTabSz="685800">
              <a:buNone/>
            </a:pPr>
            <a:r>
              <a:rPr lang="en-US" altLang="zh-CN" sz="4400" kern="12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SQLite</a:t>
            </a:r>
            <a:r>
              <a:rPr lang="zh-CN" altLang="en-US" sz="4400" kern="12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编程接口</a:t>
            </a:r>
          </a:p>
        </p:txBody>
      </p:sp>
      <p:sp>
        <p:nvSpPr>
          <p:cNvPr id="21299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51520" y="627534"/>
            <a:ext cx="6621244" cy="3817092"/>
          </a:xfr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sqlite3 *db;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 *errmsg;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 (sqlite3_exec(db, “select  *  from  table”,  callback,  NULL, &amp;errmsg) !=  SQLITE_OK)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printf(“error :  %s\n”,  errmsg);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exit(-1);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2" indent="0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Rectangle 2"/>
          <p:cNvSpPr>
            <a:spLocks noGrp="1"/>
          </p:cNvSpPr>
          <p:nvPr>
            <p:ph type="title"/>
          </p:nvPr>
        </p:nvSpPr>
        <p:spPr>
          <a:xfrm>
            <a:off x="251520" y="267494"/>
            <a:ext cx="5997352" cy="432048"/>
          </a:xfrm>
        </p:spPr>
        <p:txBody>
          <a:bodyPr vert="horz" wrap="square" lIns="68592" tIns="34296" rIns="68592" bIns="34296" anchor="b"/>
          <a:lstStyle/>
          <a:p>
            <a:pPr defTabSz="685800">
              <a:buNone/>
            </a:pPr>
            <a:r>
              <a:rPr lang="en-US" altLang="zh-CN" sz="4400" kern="12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SQLite</a:t>
            </a:r>
            <a:r>
              <a:rPr lang="zh-CN" altLang="en-US" sz="4400" kern="12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编程接口</a:t>
            </a:r>
          </a:p>
        </p:txBody>
      </p:sp>
      <p:sp>
        <p:nvSpPr>
          <p:cNvPr id="2140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0" y="699542"/>
            <a:ext cx="7010216" cy="3786133"/>
          </a:xfr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不使用回调函数执行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  sqlite3_get_table(sqlite3 *db, const  char  *sql,  char ***resultp,  int*nrow,  int *ncolumn, char **errmsg);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功能：执行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：数据库句柄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resultp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：用来指向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执行结果的指针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nrow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：满足条件的记录的数目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ncolumn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：每条记录包含的字段数目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errmsg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：错误信息指针的地址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返回值：成功返回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，失败返回错误码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540"/>
              </a:spcBef>
              <a:spcAft>
                <a:spcPts val="540"/>
              </a:spcAft>
              <a:buClr>
                <a:schemeClr val="tx1"/>
              </a:buClr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2"/>
          <p:cNvSpPr>
            <a:spLocks noGrp="1"/>
          </p:cNvSpPr>
          <p:nvPr>
            <p:ph type="title"/>
          </p:nvPr>
        </p:nvSpPr>
        <p:spPr>
          <a:xfrm>
            <a:off x="467544" y="267494"/>
            <a:ext cx="5997352" cy="432048"/>
          </a:xfrm>
        </p:spPr>
        <p:txBody>
          <a:bodyPr vert="horz" wrap="square" lIns="68592" tIns="34296" rIns="68592" bIns="34296" anchor="b"/>
          <a:lstStyle/>
          <a:p>
            <a:pPr defTabSz="685800">
              <a:buNone/>
            </a:pPr>
            <a:r>
              <a:rPr lang="en-US" altLang="zh-CN" sz="4400" kern="12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SQLite</a:t>
            </a:r>
            <a:r>
              <a:rPr lang="zh-CN" altLang="en-US" sz="4400" kern="12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编程接口</a:t>
            </a:r>
          </a:p>
        </p:txBody>
      </p:sp>
      <p:sp>
        <p:nvSpPr>
          <p:cNvPr id="21504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0" y="483518"/>
            <a:ext cx="6934018" cy="3849637"/>
          </a:xfr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sqlite3 *db;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 *errmsg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，**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resultp;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 nrow,  ncolumn, i, j, index;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 (sqlite3_get_table(db, “select  *  from  table”,  &amp;resultp,  &amp;nrow, &amp;ncolumn,  &amp;errmsg) !=  SQLITE_OK)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printf(“error :  %s\n”,  errmsg);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exit(-1);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92" tIns="34296" rIns="68592" bIns="34296" anchor="b"/>
          <a:lstStyle/>
          <a:p>
            <a:pPr defTabSz="685800">
              <a:buNone/>
            </a:pPr>
            <a:r>
              <a:rPr lang="en-US" altLang="zh-CN" sz="4400" kern="12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SQLite</a:t>
            </a:r>
            <a:r>
              <a:rPr lang="zh-CN" altLang="en-US" sz="4400" kern="12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编程接口</a:t>
            </a:r>
          </a:p>
        </p:txBody>
      </p:sp>
      <p:sp>
        <p:nvSpPr>
          <p:cNvPr id="21606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76078" y="627064"/>
            <a:ext cx="7162612" cy="3773439"/>
          </a:xfr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 = ncolumn;    //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第一条记录的第一个字段的下标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 (i=0;  i&lt;nrow;  i++)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for  (j=0;  j&lt;ncolumn;  j++)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printf(“%s  :  %s\n”,  resultp[j], resultp[index++]);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495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标题 1"/>
          <p:cNvSpPr>
            <a:spLocks noGrp="1" noChangeArrowheads="1"/>
          </p:cNvSpPr>
          <p:nvPr>
            <p:ph type="title"/>
          </p:nvPr>
        </p:nvSpPr>
        <p:spPr>
          <a:xfrm>
            <a:off x="539552" y="555526"/>
            <a:ext cx="7704856" cy="43204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数据库管理系统（ DBMS ）   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1E1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95536" y="1059582"/>
            <a:ext cx="8014048" cy="36724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如果表太多怎么办？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表之间的关系怎么处理？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跨表如何查询？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数据丢失怎么办？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存储效率？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查询速度？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7494"/>
            <a:ext cx="5997575" cy="431800"/>
          </a:xfrm>
        </p:spPr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应用综合项目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26105" y="699542"/>
            <a:ext cx="6934017" cy="4292476"/>
          </a:xfrm>
        </p:spPr>
        <p:txBody>
          <a:bodyPr vert="horz" lIns="91440" tIns="45720" rIns="91440" bIns="45720" rtlCol="0">
            <a:noAutofit/>
          </a:bodyPr>
          <a:lstStyle/>
          <a:p>
            <a:pPr marL="274955" marR="0" lvl="1" indent="0" algn="l" defTabSz="6858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在线英英词典</a:t>
            </a:r>
            <a:endParaRPr kumimoji="0" lang="en-US" altLang="x-none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74955" marR="0" lvl="1" indent="0" algn="l" defTabSz="6858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项目功能描述</a:t>
            </a:r>
            <a:endParaRPr kumimoji="0" lang="en-US" altLang="x-none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32155" marR="0" lvl="2" indent="0" algn="l" defTabSz="6858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Tx/>
              <a:buNone/>
              <a:defRPr/>
            </a:pPr>
            <a:r>
              <a:rPr kumimoji="0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用户注册和登录验证</a:t>
            </a:r>
            <a:endParaRPr kumimoji="0" lang="en-US" altLang="x-none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89355" marR="0" lvl="3" indent="0" algn="l" defTabSz="6858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None/>
              <a:defRPr/>
            </a:pPr>
            <a:r>
              <a:rPr kumimoji="0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服务器端将用户信息和历史记录保存在数据库中。客户端输入用户名和密码，服务器端在数据库中查找、匹配，返回结果</a:t>
            </a:r>
            <a:endParaRPr kumimoji="0" lang="en-US" altLang="x-none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32155" marR="0" lvl="2" indent="0" algn="l" defTabSz="6858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Tx/>
              <a:buNone/>
              <a:defRPr/>
            </a:pPr>
            <a:r>
              <a:rPr kumimoji="0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单词在线翻译</a:t>
            </a:r>
            <a:endParaRPr kumimoji="0" lang="en-US" altLang="x-none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89355" marR="0" lvl="3" indent="0" algn="l" defTabSz="6858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None/>
              <a:defRPr/>
            </a:pPr>
            <a:r>
              <a:rPr kumimoji="0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根据客户端输入的单词在字典文件中搜索</a:t>
            </a:r>
            <a:endParaRPr kumimoji="0" lang="en-US" altLang="x-none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32155" marR="0" lvl="2" indent="0" algn="l" defTabSz="6858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Tx/>
              <a:buNone/>
              <a:defRPr/>
            </a:pPr>
            <a:r>
              <a:rPr kumimoji="0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历史记录查询</a:t>
            </a:r>
            <a:endParaRPr kumimoji="0" lang="en-US" altLang="x-none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74955" marR="0" lvl="1" indent="0" algn="l" defTabSz="6858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项目分析</a:t>
            </a:r>
            <a:endParaRPr kumimoji="0" lang="en-US" altLang="x-none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32155" marR="0" lvl="2" indent="0" algn="l" defTabSz="6858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Tx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30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应用综合项目</a:t>
            </a:r>
          </a:p>
        </p:txBody>
      </p:sp>
      <p:sp>
        <p:nvSpPr>
          <p:cNvPr id="2181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468560" y="915566"/>
            <a:ext cx="5257662" cy="2871757"/>
          </a:xfrm>
          <a:noFill/>
          <a:ln>
            <a:noFill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1341755" lvl="2" indent="-60960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项目流程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798955" lvl="3" indent="-60960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定义数据库中表的结构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798955" lvl="3" indent="-60960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定义消息结构体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798955" lvl="3" indent="-60960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分析服务器端和客户端流程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798955" lvl="3" indent="-60960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884555" lvl="1" indent="-609600">
              <a:spcBef>
                <a:spcPts val="50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884555" lvl="1" indent="-609600">
              <a:spcBef>
                <a:spcPts val="50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341755" lvl="2" indent="-609600">
              <a:spcBef>
                <a:spcPts val="500"/>
              </a:spcBef>
              <a:buClr>
                <a:schemeClr val="accent2"/>
              </a:buClr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3050" indent="-2730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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31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37" name="图片 1" descr="底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87" y="-41275"/>
            <a:ext cx="9190037" cy="5335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9138" name="图片 4" descr="创客学院微信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8" y="3487739"/>
            <a:ext cx="1090612" cy="1090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9139" name="文本框 6"/>
          <p:cNvSpPr txBox="1"/>
          <p:nvPr/>
        </p:nvSpPr>
        <p:spPr>
          <a:xfrm>
            <a:off x="844550" y="2909888"/>
            <a:ext cx="2160588" cy="1077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00">
                <a:solidFill>
                  <a:srgbClr val="F8F01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扫一扫</a:t>
            </a:r>
            <a:r>
              <a:rPr lang="zh-CN" altLang="en-US" sz="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，获取更多信息</a:t>
            </a:r>
          </a:p>
        </p:txBody>
      </p:sp>
      <p:sp>
        <p:nvSpPr>
          <p:cNvPr id="11" name="矩形 10"/>
          <p:cNvSpPr/>
          <p:nvPr/>
        </p:nvSpPr>
        <p:spPr>
          <a:xfrm>
            <a:off x="903288" y="3232150"/>
            <a:ext cx="1714500" cy="1614488"/>
          </a:xfrm>
          <a:prstGeom prst="rect">
            <a:avLst/>
          </a:prstGeom>
          <a:solidFill>
            <a:srgbClr val="444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19141" name="图片 9" descr="创客学院微信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8" y="3494088"/>
            <a:ext cx="1090612" cy="1090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9142" name="文本框 11"/>
          <p:cNvSpPr txBox="1"/>
          <p:nvPr/>
        </p:nvSpPr>
        <p:spPr>
          <a:xfrm>
            <a:off x="2957513" y="3651250"/>
            <a:ext cx="4108450" cy="78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4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 </a:t>
            </a:r>
            <a:r>
              <a:rPr lang="zh-CN" altLang="en-US" sz="4500">
                <a:solidFill>
                  <a:srgbClr val="F8F01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YOU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32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5997352" cy="432048"/>
          </a:xfrm>
        </p:spPr>
        <p:txBody>
          <a:bodyPr/>
          <a:lstStyle/>
          <a:p>
            <a:r>
              <a:rPr lang="en-US" altLang="zh-CN"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4400" dirty="0">
              <a:solidFill>
                <a:srgbClr val="01E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67544" y="771550"/>
            <a:ext cx="8014048" cy="36724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创建主键（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key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），唯一，不可重复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插入条目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查询条目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修改条目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添加一列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删除一列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Sqllite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不支持删除列，先复制除需要删除的列到一个新表，然后删除旧表，把新表改名为原来的表名字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删除条目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安装和</a:t>
            </a:r>
            <a:r>
              <a:rPr lang="en-US" altLang="zh-CN"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文件编译</a:t>
            </a:r>
            <a:endParaRPr lang="zh-CN" altLang="en-US" sz="4400" dirty="0">
              <a:solidFill>
                <a:srgbClr val="01E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源码安装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apt-get install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apt-get install libsqlite3-dev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 加上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-lsqlite3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79512" y="411510"/>
            <a:ext cx="8014048" cy="36724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.mode column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.mode list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83518"/>
            <a:ext cx="5997575" cy="431800"/>
          </a:xfrm>
        </p:spPr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SQLite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基础</a:t>
            </a:r>
          </a:p>
        </p:txBody>
      </p:sp>
      <p:sp>
        <p:nvSpPr>
          <p:cNvPr id="191490" name="Rectangle 3"/>
          <p:cNvSpPr>
            <a:spLocks noGrp="1"/>
          </p:cNvSpPr>
          <p:nvPr>
            <p:ph type="body" sz="quarter" idx="10"/>
          </p:nvPr>
        </p:nvSpPr>
        <p:spPr>
          <a:xfrm>
            <a:off x="4326" y="1141730"/>
            <a:ext cx="7015480" cy="4001770"/>
          </a:xfrm>
          <a:noFill/>
          <a:ln>
            <a:noFill/>
          </a:ln>
        </p:spPr>
        <p:txBody>
          <a:bodyPr vert="horz" wrap="square" lIns="68592" tIns="34296" rIns="68592" bIns="34296" anchor="t">
            <a:noAutofit/>
          </a:bodyPr>
          <a:lstStyle/>
          <a:p>
            <a:pPr marL="273050" indent="-2730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SQLite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的源代码是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，其源代码完全开放。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SQLite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Alpha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版本诞生于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2000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年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月。 他是一个轻量级的嵌入式数据库。</a:t>
            </a:r>
          </a:p>
          <a:p>
            <a:pPr marL="273050" indent="-2730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9502"/>
            <a:ext cx="5997575" cy="431800"/>
          </a:xfrm>
        </p:spPr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SQLite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基础</a:t>
            </a:r>
          </a:p>
        </p:txBody>
      </p:sp>
      <p:sp>
        <p:nvSpPr>
          <p:cNvPr id="191490" name="Rectangle 3"/>
          <p:cNvSpPr>
            <a:spLocks noGrp="1"/>
          </p:cNvSpPr>
          <p:nvPr>
            <p:ph type="body" sz="quarter" idx="10"/>
          </p:nvPr>
        </p:nvSpPr>
        <p:spPr>
          <a:xfrm>
            <a:off x="28525" y="771550"/>
            <a:ext cx="7015480" cy="4001770"/>
          </a:xfrm>
          <a:noFill/>
          <a:ln>
            <a:noFill/>
          </a:ln>
        </p:spPr>
        <p:txBody>
          <a:bodyPr vert="horz" wrap="square" lIns="68592" tIns="34296" rIns="68592" bIns="34296" anchor="t">
            <a:noAutofit/>
          </a:bodyPr>
          <a:lstStyle/>
          <a:p>
            <a:pPr marL="273050" indent="-2730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SQLite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有以下特性：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3050" indent="-2730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零配置一无需安装和管理配置；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3050" indent="-2730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储存在单一磁盘文件中的一个完整的数据库；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3050" indent="-2730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数据库文件可以在不同字节顺序的机器间自由共享；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3050" indent="-2730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支持数据库大小至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2TB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3050" indent="-2730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足够小，全部源码大致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万行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代码，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250KB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73050" indent="-2730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比目前流行的大多数数据库对数据的操作要快；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6849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516" y="1851670"/>
            <a:ext cx="5714850" cy="3124118"/>
          </a:xfrm>
          <a:prstGeom prst="rect">
            <a:avLst/>
          </a:prstGeom>
          <a:solidFill>
            <a:srgbClr val="99B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273" name="标题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9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SQLite</a:t>
            </a:r>
            <a:r>
              <a:rPr kumimoji="0" lang="zh-CN" altLang="en-US" sz="49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/>
            </a:r>
            <a:b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</a:b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93538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177154" y="843558"/>
            <a:ext cx="6553028" cy="997766"/>
          </a:xfrm>
          <a:noFill/>
          <a:ln>
            <a:noFill/>
          </a:ln>
        </p:spPr>
        <p:txBody>
          <a:bodyPr vert="horz" wrap="square" lIns="68592" tIns="34296" rIns="68592" bIns="34296"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SQLite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数据库采用了模块化设计，由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个独立的模块构成，这些独立模块又构成了三个主要的子系统，模块将复杂的查询过程分解为细小的工作进行处理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3539" name="Rectangle 2"/>
          <p:cNvSpPr/>
          <p:nvPr/>
        </p:nvSpPr>
        <p:spPr>
          <a:xfrm>
            <a:off x="1143002" y="-184151"/>
            <a:ext cx="184731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Calibri" panose="020F0502020204030204" pitchFamily="34" charset="0"/>
              <a:ea typeface="楷体_GB2312" pitchFamily="49" charset="-122"/>
            </a:endParaRPr>
          </a:p>
        </p:txBody>
      </p:sp>
      <p:graphicFrame>
        <p:nvGraphicFramePr>
          <p:cNvPr id="193540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938445"/>
              </p:ext>
            </p:extLst>
          </p:nvPr>
        </p:nvGraphicFramePr>
        <p:xfrm>
          <a:off x="152366" y="1950054"/>
          <a:ext cx="5715000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6532880" imgH="3555153" progId="">
                  <p:embed/>
                </p:oleObj>
              </mc:Choice>
              <mc:Fallback>
                <p:oleObj r:id="rId3" imgW="6532880" imgH="3555153" progId="">
                  <p:embed/>
                  <p:pic>
                    <p:nvPicPr>
                      <p:cNvPr id="0" name="图片 3082" descr="image1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66" y="1950054"/>
                        <a:ext cx="5715000" cy="292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创客学院主题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1512</Words>
  <Application>Microsoft Office PowerPoint</Application>
  <PresentationFormat>全屏显示(16:9)</PresentationFormat>
  <Paragraphs>333</Paragraphs>
  <Slides>32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创客学院主题1</vt:lpstr>
      <vt:lpstr>PowerPoint 演示文稿</vt:lpstr>
      <vt:lpstr>数据库基本概念</vt:lpstr>
      <vt:lpstr>数据库管理系统（ DBMS ）     </vt:lpstr>
      <vt:lpstr>SQL语句</vt:lpstr>
      <vt:lpstr>Sqlite安装和C文件编译</vt:lpstr>
      <vt:lpstr>PowerPoint 演示文稿</vt:lpstr>
      <vt:lpstr>SQLite基础</vt:lpstr>
      <vt:lpstr>SQLite基础</vt:lpstr>
      <vt:lpstr>SQLite数据库 </vt:lpstr>
      <vt:lpstr>创建SQLite数据库</vt:lpstr>
      <vt:lpstr>创建SQLite数据库</vt:lpstr>
      <vt:lpstr>SQLite常用命令介绍</vt:lpstr>
      <vt:lpstr>SQLite常用命令介绍</vt:lpstr>
      <vt:lpstr>SQLite常用命令介绍</vt:lpstr>
      <vt:lpstr>SQLite常用命令介绍</vt:lpstr>
      <vt:lpstr>SQLite常用命令介绍</vt:lpstr>
      <vt:lpstr>SQLite常用命令介绍 </vt:lpstr>
      <vt:lpstr>SQLite编程接口</vt:lpstr>
      <vt:lpstr>SQLite编程接口</vt:lpstr>
      <vt:lpstr>SQLite编程接口</vt:lpstr>
      <vt:lpstr>SQLite编程接口</vt:lpstr>
      <vt:lpstr>SQLite编程接口</vt:lpstr>
      <vt:lpstr>SQLite编程接口</vt:lpstr>
      <vt:lpstr>SQLite编程接口</vt:lpstr>
      <vt:lpstr>SQLite编程接口</vt:lpstr>
      <vt:lpstr>SQLite编程接口</vt:lpstr>
      <vt:lpstr>SQLite编程接口</vt:lpstr>
      <vt:lpstr>SQLite编程接口</vt:lpstr>
      <vt:lpstr>SQLite编程接口</vt:lpstr>
      <vt:lpstr>应用综合项目</vt:lpstr>
      <vt:lpstr>应用综合项目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Lx</cp:lastModifiedBy>
  <cp:revision>38</cp:revision>
  <dcterms:created xsi:type="dcterms:W3CDTF">2019-04-22T07:28:00Z</dcterms:created>
  <dcterms:modified xsi:type="dcterms:W3CDTF">2019-04-30T10:13:56Z</dcterms:modified>
</cp:coreProperties>
</file>