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4"/>
  </p:notesMasterIdLst>
  <p:handoutMasterIdLst>
    <p:handoutMasterId r:id="rId75"/>
  </p:handoutMasterIdLst>
  <p:sldIdLst>
    <p:sldId id="1097" r:id="rId2"/>
    <p:sldId id="941" r:id="rId3"/>
    <p:sldId id="1089" r:id="rId4"/>
    <p:sldId id="1021" r:id="rId5"/>
    <p:sldId id="1022" r:id="rId6"/>
    <p:sldId id="1023" r:id="rId7"/>
    <p:sldId id="1024" r:id="rId8"/>
    <p:sldId id="1025" r:id="rId9"/>
    <p:sldId id="1094" r:id="rId10"/>
    <p:sldId id="1026" r:id="rId11"/>
    <p:sldId id="1027" r:id="rId12"/>
    <p:sldId id="1028" r:id="rId13"/>
    <p:sldId id="1029" r:id="rId14"/>
    <p:sldId id="1030" r:id="rId15"/>
    <p:sldId id="1031" r:id="rId16"/>
    <p:sldId id="1032" r:id="rId17"/>
    <p:sldId id="1033" r:id="rId18"/>
    <p:sldId id="1034" r:id="rId19"/>
    <p:sldId id="1035" r:id="rId20"/>
    <p:sldId id="1036" r:id="rId21"/>
    <p:sldId id="1037" r:id="rId22"/>
    <p:sldId id="1038" r:id="rId23"/>
    <p:sldId id="1039" r:id="rId24"/>
    <p:sldId id="1040" r:id="rId25"/>
    <p:sldId id="1041" r:id="rId26"/>
    <p:sldId id="1042" r:id="rId27"/>
    <p:sldId id="1043" r:id="rId28"/>
    <p:sldId id="1044" r:id="rId29"/>
    <p:sldId id="1096" r:id="rId30"/>
    <p:sldId id="1095" r:id="rId31"/>
    <p:sldId id="1093" r:id="rId32"/>
    <p:sldId id="1045" r:id="rId33"/>
    <p:sldId id="1046" r:id="rId34"/>
    <p:sldId id="1047" r:id="rId35"/>
    <p:sldId id="1048" r:id="rId36"/>
    <p:sldId id="1090" r:id="rId37"/>
    <p:sldId id="1050" r:id="rId38"/>
    <p:sldId id="1051" r:id="rId39"/>
    <p:sldId id="1052" r:id="rId40"/>
    <p:sldId id="1053" r:id="rId41"/>
    <p:sldId id="1054" r:id="rId42"/>
    <p:sldId id="1091" r:id="rId43"/>
    <p:sldId id="1092" r:id="rId44"/>
    <p:sldId id="1057" r:id="rId45"/>
    <p:sldId id="1058" r:id="rId46"/>
    <p:sldId id="1059" r:id="rId47"/>
    <p:sldId id="1060" r:id="rId48"/>
    <p:sldId id="1062" r:id="rId49"/>
    <p:sldId id="1063" r:id="rId50"/>
    <p:sldId id="1064" r:id="rId51"/>
    <p:sldId id="1065" r:id="rId52"/>
    <p:sldId id="1066" r:id="rId53"/>
    <p:sldId id="1067" r:id="rId54"/>
    <p:sldId id="1068" r:id="rId55"/>
    <p:sldId id="1069" r:id="rId56"/>
    <p:sldId id="1070" r:id="rId57"/>
    <p:sldId id="1071" r:id="rId58"/>
    <p:sldId id="1072" r:id="rId59"/>
    <p:sldId id="1073" r:id="rId60"/>
    <p:sldId id="1074" r:id="rId61"/>
    <p:sldId id="1075" r:id="rId62"/>
    <p:sldId id="1076" r:id="rId63"/>
    <p:sldId id="1077" r:id="rId64"/>
    <p:sldId id="1078" r:id="rId65"/>
    <p:sldId id="1079" r:id="rId66"/>
    <p:sldId id="1080" r:id="rId67"/>
    <p:sldId id="1081" r:id="rId68"/>
    <p:sldId id="1086" r:id="rId69"/>
    <p:sldId id="1087" r:id="rId70"/>
    <p:sldId id="1088" r:id="rId71"/>
    <p:sldId id="1017" r:id="rId72"/>
    <p:sldId id="1018"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057" autoAdjust="0"/>
    <p:restoredTop sz="85069" autoAdjust="0"/>
  </p:normalViewPr>
  <p:slideViewPr>
    <p:cSldViewPr>
      <p:cViewPr varScale="1">
        <p:scale>
          <a:sx n="60" d="100"/>
          <a:sy n="60" d="100"/>
        </p:scale>
        <p:origin x="-1422"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2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427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427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427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5827938-D088-491F-8EA6-D9C55206D9B9}" type="slidenum">
              <a:rPr lang="en-US" altLang="zh-CN"/>
              <a:pPr>
                <a:defRPr/>
              </a:pPr>
              <a:t>‹#›</a:t>
            </a:fld>
            <a:endParaRPr lang="en-US" altLang="zh-CN"/>
          </a:p>
        </p:txBody>
      </p:sp>
    </p:spTree>
    <p:extLst>
      <p:ext uri="{BB962C8B-B14F-4D97-AF65-F5344CB8AC3E}">
        <p14:creationId xmlns:p14="http://schemas.microsoft.com/office/powerpoint/2010/main" val="158234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55E47A4-EF6E-407F-945D-6DF30C6DA8E1}" type="slidenum">
              <a:rPr lang="en-US" altLang="zh-CN"/>
              <a:pPr>
                <a:defRPr/>
              </a:pPr>
              <a:t>‹#›</a:t>
            </a:fld>
            <a:endParaRPr lang="en-US" altLang="zh-CN"/>
          </a:p>
        </p:txBody>
      </p:sp>
    </p:spTree>
    <p:extLst>
      <p:ext uri="{BB962C8B-B14F-4D97-AF65-F5344CB8AC3E}">
        <p14:creationId xmlns:p14="http://schemas.microsoft.com/office/powerpoint/2010/main" val="2119267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p:spPr>
        <p:txBody>
          <a:bodyPr/>
          <a:lstStyle/>
          <a:p>
            <a:endParaRPr lang="zh-CN" altLang="en-US" smtClean="0"/>
          </a:p>
        </p:txBody>
      </p:sp>
      <p:sp>
        <p:nvSpPr>
          <p:cNvPr id="13316" name="灯片编号占位符 3"/>
          <p:cNvSpPr>
            <a:spLocks noGrp="1"/>
          </p:cNvSpPr>
          <p:nvPr>
            <p:ph type="sldNum" sz="quarter" idx="5"/>
          </p:nvPr>
        </p:nvSpPr>
        <p:spPr>
          <a:noFill/>
        </p:spPr>
        <p:txBody>
          <a:bodyPr/>
          <a:lstStyle/>
          <a:p>
            <a:fld id="{7B2B1C05-35DF-413B-86A9-E040F3780D8E}" type="slidenum">
              <a:rPr lang="en-US" altLang="zh-CN" smtClean="0">
                <a:latin typeface="Arial" pitchFamily="34" charset="0"/>
              </a:rPr>
              <a:pPr/>
              <a:t>2</a:t>
            </a:fld>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0115"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zh-CN" altLang="en-US" dirty="0" smtClean="0"/>
              <a:t>举例来说，当需要一个线程在后台执行网络下载数据，这个线程就可以在</a:t>
            </a:r>
            <a:r>
              <a:rPr lang="en-US" altLang="zh-TW" dirty="0" smtClean="0"/>
              <a:t>onCreate()</a:t>
            </a:r>
            <a:r>
              <a:rPr lang="zh-CN" altLang="en-US" dirty="0" smtClean="0"/>
              <a:t>中建立起来，一直到</a:t>
            </a:r>
            <a:r>
              <a:rPr lang="en-US" altLang="zh-TW" dirty="0" smtClean="0"/>
              <a:t>onDestroy()</a:t>
            </a:r>
            <a:r>
              <a:rPr lang="zh-CN" altLang="en-US" dirty="0" smtClean="0"/>
              <a:t>再把线程释放。</a:t>
            </a:r>
            <a:endParaRPr lang="zh-TW" altLang="zh-TW" dirty="0" smtClean="0"/>
          </a:p>
          <a:p>
            <a:pPr>
              <a:spcBef>
                <a:spcPct val="0"/>
              </a:spcBef>
            </a:pPr>
            <a:endParaRPr lang="zh-TW" altLang="en-US" dirty="0" smtClean="0"/>
          </a:p>
        </p:txBody>
      </p:sp>
      <p:sp>
        <p:nvSpPr>
          <p:cNvPr id="9011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DCC044-7AF8-4F41-A1AA-C09390B0671A}" type="slidenum">
              <a:rPr lang="zh-TW" altLang="en-US"/>
              <a:pPr fontAlgn="base">
                <a:spcBef>
                  <a:spcPct val="0"/>
                </a:spcBef>
                <a:spcAft>
                  <a:spcPct val="0"/>
                </a:spcAft>
              </a:pPr>
              <a:t>13</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113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9114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56D079-7034-4B67-B9E3-17B43D74D39F}" type="slidenum">
              <a:rPr lang="zh-TW" altLang="en-US"/>
              <a:pPr fontAlgn="base">
                <a:spcBef>
                  <a:spcPct val="0"/>
                </a:spcBef>
                <a:spcAft>
                  <a:spcPct val="0"/>
                </a:spcAft>
              </a:pPr>
              <a:t>14</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2163"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zh-CN" altLang="en-US" sz="2600" dirty="0" smtClean="0"/>
              <a:t>举例来说：你可以在</a:t>
            </a:r>
            <a:r>
              <a:rPr lang="en-US" altLang="zh-TW" sz="2600" dirty="0" smtClean="0"/>
              <a:t>onStart()</a:t>
            </a:r>
            <a:r>
              <a:rPr lang="zh-TW" altLang="en-US" sz="2600" dirty="0" smtClean="0"/>
              <a:t>注册一个</a:t>
            </a:r>
            <a:r>
              <a:rPr lang="en-US" altLang="zh-TW" sz="2600" dirty="0" smtClean="0"/>
              <a:t>BroadcastReceiver</a:t>
            </a:r>
            <a:r>
              <a:rPr lang="zh-CN" altLang="en-US" sz="2600" dirty="0" smtClean="0"/>
              <a:t>用来监控并改变你的</a:t>
            </a:r>
            <a:r>
              <a:rPr lang="en-US" altLang="zh-TW" sz="2600" dirty="0" smtClean="0"/>
              <a:t>UI</a:t>
            </a:r>
            <a:r>
              <a:rPr lang="zh-CN" altLang="en-US" sz="2600" dirty="0" smtClean="0"/>
              <a:t>，当使用者不想再看你所呈现的结果时，在</a:t>
            </a:r>
            <a:r>
              <a:rPr lang="en-US" altLang="zh-TW" sz="2600" dirty="0" smtClean="0"/>
              <a:t>onStop()</a:t>
            </a:r>
            <a:r>
              <a:rPr lang="zh-TW" altLang="en-US" sz="2600" dirty="0" smtClean="0"/>
              <a:t>删除注册的</a:t>
            </a:r>
            <a:r>
              <a:rPr lang="en-US" altLang="zh-TW" sz="2600" dirty="0" smtClean="0"/>
              <a:t>roadcastReceiver</a:t>
            </a:r>
            <a:r>
              <a:rPr lang="zh-TW" altLang="zh-TW" sz="2600" dirty="0" smtClean="0"/>
              <a:t>。</a:t>
            </a:r>
            <a:endParaRPr lang="en-US" altLang="zh-TW" sz="2600" dirty="0" smtClean="0"/>
          </a:p>
          <a:p>
            <a:pPr marL="0" lvl="1">
              <a:spcBef>
                <a:spcPct val="0"/>
              </a:spcBef>
            </a:pPr>
            <a:r>
              <a:rPr lang="en-US" altLang="zh-TW" sz="2600" dirty="0" smtClean="0"/>
              <a:t>onStart()</a:t>
            </a:r>
            <a:r>
              <a:rPr lang="zh-TW" altLang="zh-TW" sz="2600" dirty="0" smtClean="0"/>
              <a:t>跟</a:t>
            </a:r>
            <a:r>
              <a:rPr lang="en-US" altLang="zh-TW" sz="2600" dirty="0" smtClean="0"/>
              <a:t>onStop()</a:t>
            </a:r>
            <a:r>
              <a:rPr lang="zh-TW" altLang="zh-TW" sz="2600" dirty="0" smtClean="0"/>
              <a:t>可以在</a:t>
            </a:r>
            <a:r>
              <a:rPr lang="en-US" altLang="zh-TW" sz="2600" dirty="0" smtClean="0"/>
              <a:t>Activity</a:t>
            </a:r>
            <a:r>
              <a:rPr lang="zh-TW" altLang="zh-TW" sz="2600" dirty="0" smtClean="0"/>
              <a:t>在</a:t>
            </a:r>
            <a:r>
              <a:rPr lang="en-US" altLang="zh-TW" sz="2600" dirty="0" smtClean="0"/>
              <a:t>Visible</a:t>
            </a:r>
            <a:r>
              <a:rPr lang="zh-TW" altLang="zh-TW" sz="2600" dirty="0" smtClean="0"/>
              <a:t>及</a:t>
            </a:r>
            <a:r>
              <a:rPr lang="en-US" altLang="zh-TW" sz="2600" dirty="0" smtClean="0"/>
              <a:t>Hidden</a:t>
            </a:r>
            <a:r>
              <a:rPr lang="zh-CN" altLang="en-US" sz="2600" dirty="0" smtClean="0"/>
              <a:t>两个状态切换时多次被调用执行。</a:t>
            </a:r>
            <a:endParaRPr lang="zh-TW" altLang="zh-TW" sz="2600" dirty="0" smtClean="0"/>
          </a:p>
          <a:p>
            <a:pPr>
              <a:spcBef>
                <a:spcPct val="0"/>
              </a:spcBef>
            </a:pPr>
            <a:endParaRPr lang="zh-TW" altLang="en-US" dirty="0" smtClean="0"/>
          </a:p>
        </p:txBody>
      </p:sp>
      <p:sp>
        <p:nvSpPr>
          <p:cNvPr id="9216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FA1DF0-0F0B-43B0-8D5B-30C1A4407FA5}" type="slidenum">
              <a:rPr lang="zh-TW" altLang="en-US"/>
              <a:pPr fontAlgn="base">
                <a:spcBef>
                  <a:spcPct val="0"/>
                </a:spcBef>
                <a:spcAft>
                  <a:spcPct val="0"/>
                </a:spcAft>
              </a:pPr>
              <a:t>15</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318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9318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8F2771-BD3C-4922-82E9-408C7FAF82C5}" type="slidenum">
              <a:rPr lang="zh-TW" altLang="en-US"/>
              <a:pPr fontAlgn="base">
                <a:spcBef>
                  <a:spcPct val="0"/>
                </a:spcBef>
                <a:spcAft>
                  <a:spcPct val="0"/>
                </a:spcAft>
              </a:pPr>
              <a:t>16</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421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9421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06F41C-BC86-4768-802C-F032ABEE3CCC}" type="slidenum">
              <a:rPr lang="zh-TW" altLang="en-US"/>
              <a:pPr fontAlgn="base">
                <a:spcBef>
                  <a:spcPct val="0"/>
                </a:spcBef>
                <a:spcAft>
                  <a:spcPct val="0"/>
                </a:spcAft>
              </a:pPr>
              <a:t>17</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523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9523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4833D0-32FC-4A94-AB4C-157016834EA7}" type="slidenum">
              <a:rPr lang="zh-TW" altLang="en-US"/>
              <a:pPr fontAlgn="base">
                <a:spcBef>
                  <a:spcPct val="0"/>
                </a:spcBef>
                <a:spcAft>
                  <a:spcPct val="0"/>
                </a:spcAft>
              </a:pPr>
              <a:t>18</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625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9626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37CABF-6EA8-404B-8A79-D97ACF5B95CD}" type="slidenum">
              <a:rPr lang="zh-TW" altLang="en-US"/>
              <a:pPr fontAlgn="base">
                <a:spcBef>
                  <a:spcPct val="0"/>
                </a:spcBef>
                <a:spcAft>
                  <a:spcPct val="0"/>
                </a:spcAft>
              </a:pPr>
              <a:t>19</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7283" name="備忘稿版面配置區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zh-TW" altLang="en-US" dirty="0" smtClean="0"/>
              <a:t>上述</a:t>
            </a:r>
            <a:r>
              <a:rPr lang="zh-CN" altLang="en-US" dirty="0" smtClean="0"/>
              <a:t>两种模式不是完全分开的。可以绑定一个被</a:t>
            </a:r>
            <a:r>
              <a:rPr lang="en-US" altLang="zh-TW" dirty="0" smtClean="0"/>
              <a:t>startService()</a:t>
            </a:r>
            <a:r>
              <a:rPr lang="zh-CN" altLang="en-US" dirty="0" smtClean="0"/>
              <a:t>启动的服务。</a:t>
            </a:r>
            <a:endParaRPr lang="en-US" altLang="zh-TW" dirty="0" smtClean="0"/>
          </a:p>
          <a:p>
            <a:pPr marL="0" lvl="1">
              <a:spcBef>
                <a:spcPct val="0"/>
              </a:spcBef>
            </a:pPr>
            <a:r>
              <a:rPr lang="zh-CN" altLang="en-US" dirty="0" smtClean="0"/>
              <a:t>例如，一个背景音乐服务可以被一个</a:t>
            </a:r>
            <a:r>
              <a:rPr lang="en-US" altLang="zh-TW" dirty="0" smtClean="0"/>
              <a:t>Intent</a:t>
            </a:r>
            <a:r>
              <a:rPr lang="zh-CN" altLang="en-US" dirty="0" smtClean="0"/>
              <a:t>对象定义音乐播放，通过调用</a:t>
            </a:r>
            <a:r>
              <a:rPr lang="en-US" altLang="zh-TW" dirty="0" smtClean="0"/>
              <a:t>startService()</a:t>
            </a:r>
            <a:r>
              <a:rPr lang="zh-CN" altLang="en-US" dirty="0" smtClean="0"/>
              <a:t>启动。随后，使用者想操作一些控制或获得正在播放的音乐信息时，</a:t>
            </a:r>
            <a:r>
              <a:rPr lang="en-US" altLang="zh-TW" dirty="0" smtClean="0"/>
              <a:t>Activity</a:t>
            </a:r>
            <a:r>
              <a:rPr lang="zh-TW" altLang="en-US" dirty="0" smtClean="0"/>
              <a:t>可通过</a:t>
            </a:r>
            <a:r>
              <a:rPr lang="en-US" altLang="zh-TW" dirty="0" smtClean="0"/>
              <a:t>bindService()</a:t>
            </a:r>
            <a:r>
              <a:rPr lang="zh-TW" altLang="en-US" dirty="0" smtClean="0"/>
              <a:t>建立连接。</a:t>
            </a:r>
            <a:endParaRPr lang="en-US" altLang="zh-TW" dirty="0" smtClean="0"/>
          </a:p>
          <a:p>
            <a:pPr marL="0" lvl="1">
              <a:spcBef>
                <a:spcPct val="0"/>
              </a:spcBef>
            </a:pPr>
            <a:endParaRPr lang="en-US" altLang="zh-TW" dirty="0" smtClean="0"/>
          </a:p>
          <a:p>
            <a:pPr marL="0" lvl="1">
              <a:spcBef>
                <a:spcPct val="0"/>
              </a:spcBef>
            </a:pPr>
            <a:r>
              <a:rPr lang="zh-TW" altLang="en-US" dirty="0" smtClean="0"/>
              <a:t>这种情况，</a:t>
            </a:r>
            <a:r>
              <a:rPr lang="en-US" altLang="zh-TW" dirty="0" smtClean="0"/>
              <a:t>stopService()</a:t>
            </a:r>
            <a:r>
              <a:rPr lang="zh-CN" altLang="en-US" dirty="0" smtClean="0"/>
              <a:t>不会停止服务，一直到最后一个绑定的连接关闭时。</a:t>
            </a:r>
            <a:endParaRPr lang="en-US" altLang="zh-TW" dirty="0" smtClean="0"/>
          </a:p>
          <a:p>
            <a:pPr>
              <a:spcBef>
                <a:spcPct val="0"/>
              </a:spcBef>
            </a:pPr>
            <a:endParaRPr lang="zh-TW" altLang="en-US" dirty="0" smtClean="0"/>
          </a:p>
        </p:txBody>
      </p:sp>
      <p:sp>
        <p:nvSpPr>
          <p:cNvPr id="9728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3D252E-95BC-40E5-8F0C-C6F2A5367BC8}" type="slidenum">
              <a:rPr lang="zh-TW" altLang="en-US"/>
              <a:pPr fontAlgn="base">
                <a:spcBef>
                  <a:spcPct val="0"/>
                </a:spcBef>
                <a:spcAft>
                  <a:spcPct val="0"/>
                </a:spcAft>
              </a:pPr>
              <a:t>20</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830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dirty="0" smtClean="0"/>
          </a:p>
        </p:txBody>
      </p:sp>
      <p:sp>
        <p:nvSpPr>
          <p:cNvPr id="9830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ACE4B3-32EC-47A0-ACB4-C7E495F7CFB6}" type="slidenum">
              <a:rPr lang="zh-TW" altLang="en-US"/>
              <a:pPr fontAlgn="base">
                <a:spcBef>
                  <a:spcPct val="0"/>
                </a:spcBef>
                <a:spcAft>
                  <a:spcPct val="0"/>
                </a:spcAft>
              </a:pPr>
              <a:t>21</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9933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9933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3758C4-B055-4507-984F-BDAD025C35F7}" type="slidenum">
              <a:rPr lang="zh-TW" altLang="en-US"/>
              <a:pPr fontAlgn="base">
                <a:spcBef>
                  <a:spcPct val="0"/>
                </a:spcBef>
                <a:spcAft>
                  <a:spcPct val="0"/>
                </a:spcAft>
              </a:pPr>
              <a:t>22</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192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8192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6D0C7E-F812-4F6E-A18A-E682FADAF7D8}" type="slidenum">
              <a:rPr lang="zh-TW" altLang="en-US"/>
              <a:pPr fontAlgn="base">
                <a:spcBef>
                  <a:spcPct val="0"/>
                </a:spcBef>
                <a:spcAft>
                  <a:spcPct val="0"/>
                </a:spcAft>
              </a:pPr>
              <a:t>4</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035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0035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AFF4EC-2175-4D5A-BF6F-C489E70CC96C}" type="slidenum">
              <a:rPr lang="zh-TW" altLang="en-US"/>
              <a:pPr fontAlgn="base">
                <a:spcBef>
                  <a:spcPct val="0"/>
                </a:spcBef>
                <a:spcAft>
                  <a:spcPct val="0"/>
                </a:spcAft>
              </a:pPr>
              <a:t>23</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137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0138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C7A54A-4AD5-4669-854C-BA657E61BF00}" type="slidenum">
              <a:rPr lang="zh-TW" altLang="en-US"/>
              <a:pPr fontAlgn="base">
                <a:spcBef>
                  <a:spcPct val="0"/>
                </a:spcBef>
                <a:spcAft>
                  <a:spcPct val="0"/>
                </a:spcAft>
              </a:pPr>
              <a:t>24</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240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0240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26EB92-7BE2-4918-86A8-1E3F067EECEC}" type="slidenum">
              <a:rPr lang="zh-TW" altLang="en-US"/>
              <a:pPr fontAlgn="base">
                <a:spcBef>
                  <a:spcPct val="0"/>
                </a:spcBef>
                <a:spcAft>
                  <a:spcPct val="0"/>
                </a:spcAft>
              </a:pPr>
              <a:t>25</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342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0342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EFD754-57E0-412B-9D61-D5B4396F34A6}" type="slidenum">
              <a:rPr lang="zh-TW" altLang="en-US"/>
              <a:pPr fontAlgn="base">
                <a:spcBef>
                  <a:spcPct val="0"/>
                </a:spcBef>
                <a:spcAft>
                  <a:spcPct val="0"/>
                </a:spcAft>
              </a:pPr>
              <a:t>26</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445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前景进程，是目前手机上正在显示的程序画面，由</a:t>
            </a:r>
            <a:r>
              <a:rPr lang="en-US" altLang="zh-TW" dirty="0" smtClean="0"/>
              <a:t>onCreate</a:t>
            </a:r>
            <a:r>
              <a:rPr lang="zh-TW" altLang="zh-TW" dirty="0" smtClean="0"/>
              <a:t>、</a:t>
            </a:r>
            <a:r>
              <a:rPr lang="en-US" altLang="zh-TW" dirty="0" smtClean="0"/>
              <a:t>onStart()</a:t>
            </a:r>
            <a:r>
              <a:rPr lang="zh-TW" altLang="zh-TW" dirty="0" smtClean="0"/>
              <a:t>、</a:t>
            </a:r>
            <a:r>
              <a:rPr lang="en-US" altLang="zh-TW" dirty="0" smtClean="0"/>
              <a:t>onResume()</a:t>
            </a:r>
            <a:r>
              <a:rPr lang="zh-TW" altLang="zh-TW" dirty="0" smtClean="0"/>
              <a:t>所</a:t>
            </a:r>
            <a:r>
              <a:rPr lang="zh-TW" altLang="en-US" dirty="0" smtClean="0"/>
              <a:t>调用</a:t>
            </a:r>
            <a:r>
              <a:rPr lang="zh-TW" altLang="zh-TW" dirty="0" smtClean="0"/>
              <a:t>的</a:t>
            </a:r>
            <a:r>
              <a:rPr lang="en-US" altLang="zh-TW" dirty="0" smtClean="0"/>
              <a:t>Activity</a:t>
            </a:r>
            <a:r>
              <a:rPr lang="zh-CN" altLang="en-US" dirty="0" smtClean="0"/>
              <a:t>都会程为前景进程。</a:t>
            </a:r>
            <a:endParaRPr lang="en-US" altLang="zh-TW" dirty="0" smtClean="0"/>
          </a:p>
          <a:p>
            <a:pPr>
              <a:spcBef>
                <a:spcPct val="0"/>
              </a:spcBef>
            </a:pPr>
            <a:endParaRPr lang="zh-TW" altLang="zh-TW" dirty="0" smtClean="0"/>
          </a:p>
          <a:p>
            <a:pPr>
              <a:spcBef>
                <a:spcPct val="0"/>
              </a:spcBef>
            </a:pPr>
            <a:r>
              <a:rPr lang="zh-CN" altLang="en-US" dirty="0" smtClean="0"/>
              <a:t>可视进程，就是</a:t>
            </a:r>
            <a:r>
              <a:rPr lang="en-US" altLang="zh-TW" dirty="0" smtClean="0"/>
              <a:t>Activity</a:t>
            </a:r>
            <a:r>
              <a:rPr lang="zh-CN" altLang="en-US" dirty="0" smtClean="0"/>
              <a:t>窗口画面变为透明时，但仍可被使用者看见的进程，进程保存着一个不在前景但对用户来说还是可见的</a:t>
            </a:r>
            <a:r>
              <a:rPr lang="en-US" altLang="zh-TW" dirty="0" smtClean="0"/>
              <a:t>Actitivy(onPause()</a:t>
            </a:r>
            <a:r>
              <a:rPr lang="zh-CN" altLang="en-US" dirty="0" smtClean="0"/>
              <a:t>方法已经被调用</a:t>
            </a:r>
            <a:r>
              <a:rPr lang="en-US" altLang="zh-TW" dirty="0" smtClean="0"/>
              <a:t>)</a:t>
            </a:r>
            <a:r>
              <a:rPr lang="zh-TW" altLang="zh-TW" dirty="0" smtClean="0"/>
              <a:t>，</a:t>
            </a:r>
            <a:endParaRPr lang="en-US" altLang="zh-TW" dirty="0" smtClean="0"/>
          </a:p>
          <a:p>
            <a:pPr>
              <a:spcBef>
                <a:spcPct val="0"/>
              </a:spcBef>
            </a:pPr>
            <a:r>
              <a:rPr lang="zh-TW" altLang="en-US" dirty="0" smtClean="0"/>
              <a:t>待上一个</a:t>
            </a:r>
            <a:r>
              <a:rPr lang="en-US" altLang="zh-TW" dirty="0" smtClean="0"/>
              <a:t>Activity</a:t>
            </a:r>
            <a:r>
              <a:rPr lang="zh-TW" altLang="en-US" dirty="0" smtClean="0"/>
              <a:t>完成后再调用</a:t>
            </a:r>
            <a:r>
              <a:rPr lang="en-US" altLang="zh-TW" dirty="0" smtClean="0"/>
              <a:t>onResume()</a:t>
            </a:r>
            <a:r>
              <a:rPr lang="zh-TW" altLang="zh-TW" dirty="0" smtClean="0"/>
              <a:t>。例如：此</a:t>
            </a:r>
            <a:r>
              <a:rPr lang="en-US" altLang="zh-TW" dirty="0" smtClean="0"/>
              <a:t>Activity</a:t>
            </a:r>
            <a:r>
              <a:rPr lang="zh-CN" altLang="en-US" dirty="0" smtClean="0"/>
              <a:t>是一个对话框，允许之前的</a:t>
            </a:r>
            <a:r>
              <a:rPr lang="en-US" altLang="zh-TW" dirty="0" smtClean="0"/>
              <a:t>Activity</a:t>
            </a:r>
            <a:r>
              <a:rPr lang="zh-CN" altLang="en-US" dirty="0" smtClean="0"/>
              <a:t>在它下面显示。可视进程是非常的重要，除非清除它可以保持所有的前景进程运行，否则将不会被清除。</a:t>
            </a:r>
            <a:endParaRPr lang="en-US" altLang="zh-TW" dirty="0" smtClean="0"/>
          </a:p>
          <a:p>
            <a:pPr>
              <a:spcBef>
                <a:spcPct val="0"/>
              </a:spcBef>
            </a:pPr>
            <a:endParaRPr lang="zh-TW" altLang="zh-TW" dirty="0" smtClean="0"/>
          </a:p>
          <a:p>
            <a:pPr>
              <a:spcBef>
                <a:spcPct val="0"/>
              </a:spcBef>
            </a:pPr>
            <a:r>
              <a:rPr lang="zh-CN" altLang="en-US" dirty="0" smtClean="0"/>
              <a:t>服务进程，运行着某个已经被</a:t>
            </a:r>
            <a:r>
              <a:rPr lang="en-US" altLang="zh-TW" dirty="0" smtClean="0"/>
              <a:t>startService()</a:t>
            </a:r>
            <a:r>
              <a:rPr lang="zh-CN" altLang="en-US" dirty="0" smtClean="0"/>
              <a:t>方法启动的服务，尽管服务进程并不可见，但服务进程通常执行用户要求的任务</a:t>
            </a:r>
            <a:r>
              <a:rPr lang="en-US" altLang="zh-TW" dirty="0" smtClean="0"/>
              <a:t>(</a:t>
            </a:r>
            <a:r>
              <a:rPr lang="zh-CN" altLang="en-US" dirty="0" smtClean="0"/>
              <a:t>例如：正在背景中下载资料</a:t>
            </a:r>
            <a:r>
              <a:rPr lang="en-US" altLang="zh-TW" dirty="0" smtClean="0"/>
              <a:t>)</a:t>
            </a:r>
            <a:r>
              <a:rPr lang="zh-TW" altLang="zh-TW" dirty="0" smtClean="0"/>
              <a:t>，</a:t>
            </a:r>
            <a:endParaRPr lang="en-US" altLang="zh-TW" dirty="0" smtClean="0"/>
          </a:p>
          <a:p>
            <a:pPr>
              <a:spcBef>
                <a:spcPct val="0"/>
              </a:spcBef>
            </a:pPr>
            <a:r>
              <a:rPr lang="zh-CN" altLang="en-US" dirty="0" smtClean="0"/>
              <a:t>因此系统会保持它们的运行，除非是没有足够的内存空间让他们与前景进程和可视进程同时运行。</a:t>
            </a:r>
            <a:endParaRPr lang="en-US" altLang="zh-TW" dirty="0" smtClean="0"/>
          </a:p>
          <a:p>
            <a:pPr>
              <a:spcBef>
                <a:spcPct val="0"/>
              </a:spcBef>
            </a:pPr>
            <a:endParaRPr lang="zh-TW" altLang="zh-TW" dirty="0" smtClean="0"/>
          </a:p>
          <a:p>
            <a:pPr>
              <a:spcBef>
                <a:spcPct val="0"/>
              </a:spcBef>
            </a:pPr>
            <a:r>
              <a:rPr lang="zh-CN" altLang="en-US" dirty="0" smtClean="0"/>
              <a:t>背景进程，是保存着当前对使用者不可见的</a:t>
            </a:r>
            <a:r>
              <a:rPr lang="en-US" altLang="zh-TW" dirty="0" smtClean="0"/>
              <a:t>Activity(onStop()</a:t>
            </a:r>
            <a:r>
              <a:rPr lang="zh-TW" altLang="en-US" dirty="0" smtClean="0"/>
              <a:t>已经被调用</a:t>
            </a:r>
            <a:r>
              <a:rPr lang="en-US" altLang="zh-TW" dirty="0" smtClean="0"/>
              <a:t>)</a:t>
            </a:r>
            <a:r>
              <a:rPr lang="zh-CN" altLang="en-US" dirty="0" smtClean="0"/>
              <a:t>的进程。这些进程没有直接影响使用者操作，可能会在任何时间被回收内存给予前景、可视和服务进程使用。</a:t>
            </a:r>
            <a:endParaRPr lang="en-US" altLang="zh-TW" dirty="0" smtClean="0"/>
          </a:p>
          <a:p>
            <a:pPr>
              <a:spcBef>
                <a:spcPct val="0"/>
              </a:spcBef>
            </a:pPr>
            <a:endParaRPr lang="zh-TW" altLang="zh-TW" dirty="0" smtClean="0"/>
          </a:p>
          <a:p>
            <a:pPr>
              <a:spcBef>
                <a:spcPct val="0"/>
              </a:spcBef>
            </a:pPr>
            <a:r>
              <a:rPr lang="zh-CN" altLang="en-US" dirty="0" smtClean="0"/>
              <a:t>空进程，是没有保存任何</a:t>
            </a:r>
            <a:r>
              <a:rPr lang="en-US" altLang="zh-TW" dirty="0" smtClean="0"/>
              <a:t>Activity</a:t>
            </a:r>
            <a:r>
              <a:rPr lang="zh-CN" altLang="en-US" dirty="0" smtClean="0"/>
              <a:t>应用程序组件的进程。维持此类进程的原因是做为一个提高下次需要保存在它们里面运行的组件启动速度的快取。</a:t>
            </a:r>
            <a:endParaRPr lang="en-US" altLang="zh-TW" dirty="0" smtClean="0"/>
          </a:p>
          <a:p>
            <a:pPr>
              <a:spcBef>
                <a:spcPct val="0"/>
              </a:spcBef>
            </a:pPr>
            <a:r>
              <a:rPr lang="zh-CN" altLang="en-US" dirty="0" smtClean="0"/>
              <a:t>系统常常会清除这些进程，为了保持进程快取与底层的核心快取的平衡。</a:t>
            </a:r>
            <a:endParaRPr lang="zh-TW" altLang="zh-TW" dirty="0" smtClean="0"/>
          </a:p>
          <a:p>
            <a:pPr>
              <a:spcBef>
                <a:spcPct val="0"/>
              </a:spcBef>
            </a:pPr>
            <a:endParaRPr lang="zh-TW" altLang="en-US" dirty="0" smtClean="0"/>
          </a:p>
        </p:txBody>
      </p:sp>
      <p:sp>
        <p:nvSpPr>
          <p:cNvPr id="10445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5459A4-9134-4957-BDFB-3C0DEACFD9DD}" type="slidenum">
              <a:rPr lang="zh-TW" altLang="en-US"/>
              <a:pPr fontAlgn="base">
                <a:spcBef>
                  <a:spcPct val="0"/>
                </a:spcBef>
                <a:spcAft>
                  <a:spcPct val="0"/>
                </a:spcAft>
              </a:pPr>
              <a:t>27</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547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0547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9F3582-5F35-4162-9979-8EF620F4182A}" type="slidenum">
              <a:rPr lang="zh-TW" altLang="en-US"/>
              <a:pPr fontAlgn="base">
                <a:spcBef>
                  <a:spcPct val="0"/>
                </a:spcBef>
                <a:spcAft>
                  <a:spcPct val="0"/>
                </a:spcAft>
              </a:pPr>
              <a:t>28</a:t>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649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0650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09CB0F-BB76-45BB-BF6D-A360E961EE29}" type="slidenum">
              <a:rPr lang="zh-TW" altLang="en-US"/>
              <a:pPr fontAlgn="base">
                <a:spcBef>
                  <a:spcPct val="0"/>
                </a:spcBef>
                <a:spcAft>
                  <a:spcPct val="0"/>
                </a:spcAft>
              </a:pPr>
              <a:t>32</a:t>
            </a:fld>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752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en-US" smtClean="0"/>
              <a:t>图片来源：</a:t>
            </a:r>
            <a:r>
              <a:rPr lang="en-US" altLang="zh-TW" smtClean="0"/>
              <a:t>http://java.sun.com/blueprints/patterns/MVC-detailed.html</a:t>
            </a:r>
            <a:endParaRPr lang="zh-TW" altLang="en-US" smtClean="0"/>
          </a:p>
        </p:txBody>
      </p:sp>
      <p:sp>
        <p:nvSpPr>
          <p:cNvPr id="10752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E08E2D-76F3-49D1-98C4-9503DFAF23A2}" type="slidenum">
              <a:rPr lang="zh-TW" altLang="en-US"/>
              <a:pPr fontAlgn="base">
                <a:spcBef>
                  <a:spcPct val="0"/>
                </a:spcBef>
                <a:spcAft>
                  <a:spcPct val="0"/>
                </a:spcAft>
              </a:pPr>
              <a:t>33</a:t>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854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dirty="0" smtClean="0"/>
              <a:t>MVC</a:t>
            </a:r>
            <a:r>
              <a:rPr lang="zh-TW" altLang="en-US" dirty="0" smtClean="0"/>
              <a:t>架构起始于一</a:t>
            </a:r>
            <a:r>
              <a:rPr lang="zh-TW" altLang="zh-TW" dirty="0" smtClean="0"/>
              <a:t>個</a:t>
            </a:r>
            <a:r>
              <a:rPr lang="en-US" altLang="zh-TW" dirty="0" smtClean="0"/>
              <a:t>GUI(graphical user interface designpatter</a:t>
            </a:r>
            <a:r>
              <a:rPr lang="zh-CN" altLang="en-US" dirty="0" smtClean="0"/>
              <a:t>，图型用户界面设计原型</a:t>
            </a:r>
            <a:r>
              <a:rPr lang="en-US" altLang="zh-TW" dirty="0" smtClean="0"/>
              <a:t>)</a:t>
            </a:r>
            <a:r>
              <a:rPr lang="zh-CN" altLang="en-US" dirty="0" smtClean="0"/>
              <a:t>原型，其目的是实现动态程序设计，</a:t>
            </a:r>
            <a:endParaRPr lang="en-US" altLang="zh-TW" dirty="0" smtClean="0"/>
          </a:p>
          <a:p>
            <a:pPr>
              <a:spcBef>
                <a:spcPct val="0"/>
              </a:spcBef>
            </a:pPr>
            <a:r>
              <a:rPr lang="zh-CN" altLang="en-US" dirty="0" smtClean="0"/>
              <a:t>使日后对于程序修改及扩展更加便利，并使某些程序代码可重复利用。另外通过对复杂度的简化，使程序结构更加直觉。</a:t>
            </a:r>
            <a:endParaRPr lang="en-US" altLang="zh-TW" dirty="0" smtClean="0"/>
          </a:p>
          <a:p>
            <a:pPr>
              <a:spcBef>
                <a:spcPct val="0"/>
              </a:spcBef>
            </a:pPr>
            <a:endParaRPr lang="en-US" altLang="zh-TW" dirty="0" smtClean="0"/>
          </a:p>
          <a:p>
            <a:pPr>
              <a:spcBef>
                <a:spcPct val="0"/>
              </a:spcBef>
            </a:pPr>
            <a:r>
              <a:rPr lang="zh-CN" altLang="en-US" dirty="0" smtClean="0"/>
              <a:t>软件系统通过对自身基本部份分离的同时也给予各部分应有的功能，如同一所大公司一样，将工作区分做到专业化，专业人员可以通过自身的专长分组：</a:t>
            </a:r>
            <a:endParaRPr lang="zh-TW" altLang="zh-TW" dirty="0" smtClean="0"/>
          </a:p>
          <a:p>
            <a:pPr>
              <a:spcBef>
                <a:spcPct val="0"/>
              </a:spcBef>
            </a:pPr>
            <a:r>
              <a:rPr lang="en-US" altLang="zh-TW" dirty="0" smtClean="0"/>
              <a:t>Controller -</a:t>
            </a:r>
            <a:r>
              <a:rPr lang="zh-CN" altLang="en-US" dirty="0" smtClean="0"/>
              <a:t>程序设计师编写程序架构及功能（例如：实现算法）</a:t>
            </a:r>
            <a:r>
              <a:rPr lang="zh-TW" altLang="zh-TW" dirty="0" smtClean="0"/>
              <a:t>。</a:t>
            </a:r>
            <a:r>
              <a:rPr lang="en-US" altLang="zh-TW" dirty="0" smtClean="0"/>
              <a:t/>
            </a:r>
            <a:br>
              <a:rPr lang="en-US" altLang="zh-TW" dirty="0" smtClean="0"/>
            </a:br>
            <a:r>
              <a:rPr lang="en-US" altLang="zh-TW" dirty="0" smtClean="0"/>
              <a:t>View -</a:t>
            </a:r>
            <a:r>
              <a:rPr lang="zh-TW" altLang="zh-TW" dirty="0" smtClean="0"/>
              <a:t>美工或</a:t>
            </a:r>
            <a:r>
              <a:rPr lang="en-US" altLang="zh-TW" dirty="0" smtClean="0"/>
              <a:t>UI</a:t>
            </a:r>
            <a:r>
              <a:rPr lang="zh-CN" altLang="en-US" dirty="0" smtClean="0"/>
              <a:t>设计人员进行图形接口设计及美化</a:t>
            </a:r>
            <a:r>
              <a:rPr lang="zh-TW" altLang="zh-TW" dirty="0" smtClean="0"/>
              <a:t>。</a:t>
            </a:r>
            <a:r>
              <a:rPr lang="en-US" altLang="zh-TW" dirty="0" smtClean="0"/>
              <a:t/>
            </a:r>
            <a:br>
              <a:rPr lang="en-US" altLang="zh-TW" dirty="0" smtClean="0"/>
            </a:br>
            <a:r>
              <a:rPr lang="en-US" altLang="zh-TW" dirty="0" smtClean="0"/>
              <a:t>Model -</a:t>
            </a:r>
            <a:r>
              <a:rPr lang="zh-CN" altLang="en-US" dirty="0" smtClean="0"/>
              <a:t>数据库人员进行数据管及数据库设计。</a:t>
            </a:r>
            <a:endParaRPr lang="en-US" altLang="zh-TW" dirty="0" smtClean="0"/>
          </a:p>
          <a:p>
            <a:pPr>
              <a:spcBef>
                <a:spcPct val="0"/>
              </a:spcBef>
            </a:pPr>
            <a:endParaRPr lang="en-US" altLang="zh-TW" dirty="0" smtClean="0"/>
          </a:p>
          <a:p>
            <a:pPr>
              <a:spcBef>
                <a:spcPct val="0"/>
              </a:spcBef>
            </a:pPr>
            <a:r>
              <a:rPr lang="zh-TW" altLang="zh-TW" dirty="0" smtClean="0"/>
              <a:t>在</a:t>
            </a:r>
            <a:r>
              <a:rPr lang="en-US" altLang="zh-TW" dirty="0" smtClean="0"/>
              <a:t>Android</a:t>
            </a:r>
            <a:r>
              <a:rPr lang="zh-CN" altLang="en-US" dirty="0" smtClean="0"/>
              <a:t>中，程序设计师利用</a:t>
            </a:r>
            <a:r>
              <a:rPr lang="en-US" altLang="zh-TW" dirty="0" smtClean="0"/>
              <a:t>Java</a:t>
            </a:r>
            <a:r>
              <a:rPr lang="zh-CN" altLang="en-US" dirty="0" smtClean="0"/>
              <a:t>撰写程序逻辑及架构，美工设计则使用</a:t>
            </a:r>
            <a:r>
              <a:rPr lang="en-US" altLang="zh-TW" dirty="0" smtClean="0"/>
              <a:t>xml</a:t>
            </a:r>
            <a:r>
              <a:rPr lang="zh-CN" altLang="en-US" dirty="0" smtClean="0"/>
              <a:t>来撰写用户界面，数据库人员则针对</a:t>
            </a:r>
            <a:r>
              <a:rPr lang="en-US" altLang="zh-TW" dirty="0" smtClean="0"/>
              <a:t>SQL</a:t>
            </a:r>
            <a:r>
              <a:rPr lang="zh-CN" altLang="en-US" dirty="0" smtClean="0"/>
              <a:t>数据库进行设计及优化。</a:t>
            </a:r>
            <a:endParaRPr lang="zh-TW" altLang="zh-TW" dirty="0" smtClean="0"/>
          </a:p>
          <a:p>
            <a:pPr>
              <a:spcBef>
                <a:spcPct val="0"/>
              </a:spcBef>
            </a:pPr>
            <a:endParaRPr lang="zh-TW" altLang="zh-TW" dirty="0" smtClean="0"/>
          </a:p>
          <a:p>
            <a:pPr>
              <a:spcBef>
                <a:spcPct val="0"/>
              </a:spcBef>
            </a:pPr>
            <a:endParaRPr lang="zh-TW" altLang="en-US" dirty="0" smtClean="0"/>
          </a:p>
        </p:txBody>
      </p:sp>
      <p:sp>
        <p:nvSpPr>
          <p:cNvPr id="10854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4A8BE9-0D43-451B-BB9E-A59DC2981825}" type="slidenum">
              <a:rPr lang="zh-TW" altLang="en-US"/>
              <a:pPr fontAlgn="base">
                <a:spcBef>
                  <a:spcPct val="0"/>
                </a:spcBef>
                <a:spcAft>
                  <a:spcPct val="0"/>
                </a:spcAft>
              </a:pPr>
              <a:t>34</a:t>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0957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b="1" dirty="0" smtClean="0"/>
              <a:t>src</a:t>
            </a:r>
            <a:r>
              <a:rPr lang="zh-TW" altLang="zh-TW" b="1" dirty="0" smtClean="0"/>
              <a:t>：</a:t>
            </a:r>
            <a:r>
              <a:rPr lang="zh-TW" altLang="en-US" dirty="0" smtClean="0"/>
              <a:t>放置主程序、</a:t>
            </a:r>
            <a:r>
              <a:rPr lang="en-US" altLang="zh-TW" dirty="0" smtClean="0"/>
              <a:t>class</a:t>
            </a:r>
            <a:r>
              <a:rPr lang="zh-TW" altLang="zh-TW" dirty="0" smtClean="0"/>
              <a:t>的地方</a:t>
            </a:r>
          </a:p>
          <a:p>
            <a:pPr>
              <a:spcBef>
                <a:spcPct val="0"/>
              </a:spcBef>
            </a:pPr>
            <a:r>
              <a:rPr lang="en-US" altLang="zh-TW" b="1" dirty="0" smtClean="0"/>
              <a:t>gen</a:t>
            </a:r>
            <a:r>
              <a:rPr lang="zh-TW" altLang="zh-TW" b="1" dirty="0" smtClean="0"/>
              <a:t>：</a:t>
            </a:r>
            <a:r>
              <a:rPr lang="zh-CN" altLang="en-US" dirty="0" smtClean="0"/>
              <a:t>放系统资源文件、组件存放的地方，当中的</a:t>
            </a:r>
            <a:r>
              <a:rPr lang="en-US" altLang="zh-TW" dirty="0" smtClean="0"/>
              <a:t>R.java</a:t>
            </a:r>
            <a:r>
              <a:rPr lang="zh-TW" altLang="zh-TW" dirty="0" smtClean="0"/>
              <a:t>是由</a:t>
            </a:r>
            <a:r>
              <a:rPr lang="en-US" altLang="zh-TW" dirty="0" smtClean="0"/>
              <a:t> Android Development Kit (ADK)</a:t>
            </a:r>
            <a:r>
              <a:rPr lang="zh-CN" altLang="en-US" dirty="0" smtClean="0"/>
              <a:t>所自动产生的资源索引文件（</a:t>
            </a:r>
            <a:r>
              <a:rPr lang="en-US" altLang="zh-TW" dirty="0" smtClean="0"/>
              <a:t>resource index)</a:t>
            </a:r>
            <a:r>
              <a:rPr lang="zh-TW" altLang="zh-TW" dirty="0" smtClean="0"/>
              <a:t>，</a:t>
            </a:r>
            <a:r>
              <a:rPr lang="en-US" altLang="zh-TW" dirty="0" smtClean="0"/>
              <a:t>R.java</a:t>
            </a:r>
            <a:r>
              <a:rPr lang="zh-TW" altLang="en-US" dirty="0" smtClean="0"/>
              <a:t>是根据</a:t>
            </a:r>
            <a:r>
              <a:rPr lang="en-US" altLang="zh-TW" dirty="0" smtClean="0"/>
              <a:t>main.xml (</a:t>
            </a:r>
            <a:r>
              <a:rPr lang="zh-TW" altLang="zh-TW" dirty="0" smtClean="0"/>
              <a:t>在</a:t>
            </a:r>
            <a:r>
              <a:rPr lang="en-US" altLang="zh-TW" dirty="0" smtClean="0"/>
              <a:t> res.layout</a:t>
            </a:r>
            <a:r>
              <a:rPr lang="zh-TW" altLang="zh-TW" dirty="0" smtClean="0"/>
              <a:t>中</a:t>
            </a:r>
            <a:r>
              <a:rPr lang="en-US" altLang="zh-TW" dirty="0" smtClean="0"/>
              <a:t>)</a:t>
            </a:r>
            <a:r>
              <a:rPr lang="zh-CN" altLang="en-US" dirty="0" smtClean="0"/>
              <a:t>所自动产生，并不是由程序设计师编写的，一般来说不需要修改此文件。</a:t>
            </a:r>
            <a:endParaRPr lang="zh-TW" altLang="zh-TW" dirty="0" smtClean="0"/>
          </a:p>
          <a:p>
            <a:pPr>
              <a:spcBef>
                <a:spcPct val="0"/>
              </a:spcBef>
            </a:pPr>
            <a:r>
              <a:rPr lang="en-US" altLang="zh-TW" b="1" dirty="0" smtClean="0"/>
              <a:t>Android 1.6</a:t>
            </a:r>
            <a:r>
              <a:rPr lang="zh-TW" altLang="zh-TW" b="1" dirty="0" smtClean="0"/>
              <a:t>：</a:t>
            </a:r>
            <a:r>
              <a:rPr lang="zh-TW" altLang="zh-TW" dirty="0" smtClean="0"/>
              <a:t>放置</a:t>
            </a:r>
            <a:r>
              <a:rPr lang="en-US" altLang="zh-TW" dirty="0" smtClean="0"/>
              <a:t>Android Library</a:t>
            </a:r>
            <a:r>
              <a:rPr lang="zh-TW" altLang="zh-TW" dirty="0" smtClean="0"/>
              <a:t>的地方</a:t>
            </a:r>
            <a:r>
              <a:rPr lang="en-US" altLang="zh-TW" dirty="0" smtClean="0"/>
              <a:t> (</a:t>
            </a:r>
            <a:r>
              <a:rPr lang="zh-TW" altLang="en-US" dirty="0" smtClean="0"/>
              <a:t>此处使用</a:t>
            </a:r>
            <a:r>
              <a:rPr lang="en-US" altLang="zh-TW" dirty="0" smtClean="0"/>
              <a:t>1.6</a:t>
            </a:r>
            <a:r>
              <a:rPr lang="zh-TW" altLang="zh-TW" dirty="0" smtClean="0"/>
              <a:t>版</a:t>
            </a:r>
            <a:r>
              <a:rPr lang="en-US" altLang="zh-TW" dirty="0" smtClean="0"/>
              <a:t>)</a:t>
            </a:r>
            <a:r>
              <a:rPr lang="zh-TW" altLang="zh-TW" dirty="0" smtClean="0"/>
              <a:t>。</a:t>
            </a:r>
          </a:p>
          <a:p>
            <a:pPr>
              <a:spcBef>
                <a:spcPct val="0"/>
              </a:spcBef>
            </a:pPr>
            <a:r>
              <a:rPr lang="en-US" altLang="zh-TW" b="1" dirty="0" smtClean="0"/>
              <a:t>res:</a:t>
            </a:r>
            <a:r>
              <a:rPr lang="zh-CN" altLang="en-US" dirty="0" smtClean="0"/>
              <a:t>外部资源文件存放的位置，可以设定文字、图片、</a:t>
            </a:r>
            <a:r>
              <a:rPr lang="en-US" altLang="zh-TW" dirty="0" smtClean="0"/>
              <a:t>XML</a:t>
            </a:r>
            <a:r>
              <a:rPr lang="zh-TW" altLang="zh-TW" dirty="0" smtClean="0"/>
              <a:t>等，</a:t>
            </a:r>
          </a:p>
          <a:p>
            <a:pPr>
              <a:spcBef>
                <a:spcPct val="0"/>
              </a:spcBef>
            </a:pPr>
            <a:r>
              <a:rPr lang="en-US" altLang="zh-TW" b="1" dirty="0" smtClean="0"/>
              <a:t>drawable :</a:t>
            </a:r>
            <a:r>
              <a:rPr lang="en-US" altLang="zh-TW" dirty="0" smtClean="0"/>
              <a:t> </a:t>
            </a:r>
            <a:r>
              <a:rPr lang="zh-TW" altLang="zh-TW" dirty="0" smtClean="0"/>
              <a:t>存放</a:t>
            </a:r>
            <a:r>
              <a:rPr lang="en-US" altLang="zh-TW" dirty="0" smtClean="0"/>
              <a:t> icon</a:t>
            </a:r>
            <a:r>
              <a:rPr lang="zh-TW" altLang="en-US" dirty="0" smtClean="0"/>
              <a:t>图片，像是</a:t>
            </a:r>
            <a:r>
              <a:rPr lang="en-US" altLang="zh-TW" dirty="0" smtClean="0"/>
              <a:t>*.png, *.jpg, *.gif</a:t>
            </a:r>
            <a:r>
              <a:rPr lang="zh-TW" altLang="zh-TW" dirty="0" smtClean="0"/>
              <a:t>等等。</a:t>
            </a:r>
          </a:p>
          <a:p>
            <a:pPr>
              <a:spcBef>
                <a:spcPct val="0"/>
              </a:spcBef>
            </a:pPr>
            <a:r>
              <a:rPr lang="en-US" altLang="zh-TW" b="1" dirty="0" smtClean="0"/>
              <a:t>layout :</a:t>
            </a:r>
            <a:r>
              <a:rPr lang="en-US" altLang="zh-TW" dirty="0" smtClean="0"/>
              <a:t> </a:t>
            </a:r>
            <a:r>
              <a:rPr lang="zh-CN" altLang="en-US" dirty="0" smtClean="0"/>
              <a:t>存放画面配置文件，用户界面布局文件。</a:t>
            </a:r>
            <a:endParaRPr lang="zh-TW" altLang="zh-TW" dirty="0" smtClean="0"/>
          </a:p>
          <a:p>
            <a:pPr>
              <a:spcBef>
                <a:spcPct val="0"/>
              </a:spcBef>
            </a:pPr>
            <a:r>
              <a:rPr lang="en-US" altLang="zh-TW" b="1" dirty="0" smtClean="0"/>
              <a:t>values :</a:t>
            </a:r>
            <a:r>
              <a:rPr lang="en-US" altLang="zh-TW" dirty="0" smtClean="0"/>
              <a:t> </a:t>
            </a:r>
            <a:r>
              <a:rPr lang="zh-CN" altLang="en-US" dirty="0" smtClean="0"/>
              <a:t>存放常数资源文件，定义文字、数组、颜色尺寸等等。</a:t>
            </a:r>
            <a:endParaRPr lang="zh-TW" altLang="zh-TW" dirty="0" smtClean="0"/>
          </a:p>
          <a:p>
            <a:pPr>
              <a:spcBef>
                <a:spcPct val="0"/>
              </a:spcBef>
            </a:pPr>
            <a:r>
              <a:rPr lang="en-US" altLang="zh-TW" b="1" dirty="0" smtClean="0"/>
              <a:t>AndroidManifest.xml</a:t>
            </a:r>
            <a:r>
              <a:rPr lang="zh-TW" altLang="zh-TW" b="1" dirty="0" smtClean="0"/>
              <a:t>：</a:t>
            </a:r>
            <a:r>
              <a:rPr lang="zh-CN" altLang="en-US" dirty="0" smtClean="0"/>
              <a:t>应用程序定义文件，定义应用程序要提供的内容和动作</a:t>
            </a:r>
            <a:endParaRPr lang="zh-TW" altLang="zh-TW" dirty="0" smtClean="0"/>
          </a:p>
          <a:p>
            <a:pPr>
              <a:spcBef>
                <a:spcPct val="0"/>
              </a:spcBef>
            </a:pPr>
            <a:endParaRPr lang="zh-TW" altLang="en-US" dirty="0" smtClean="0"/>
          </a:p>
        </p:txBody>
      </p:sp>
      <p:sp>
        <p:nvSpPr>
          <p:cNvPr id="10957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B7426D-7912-435F-A99F-273AE761AA56}" type="slidenum">
              <a:rPr lang="zh-TW" altLang="en-US"/>
              <a:pPr fontAlgn="base">
                <a:spcBef>
                  <a:spcPct val="0"/>
                </a:spcBef>
                <a:spcAft>
                  <a:spcPct val="0"/>
                </a:spcAft>
              </a:pPr>
              <a:t>35</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294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8294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75D254-6BB1-49CE-A2DB-504F62DF1E2D}" type="slidenum">
              <a:rPr lang="zh-TW" altLang="en-US"/>
              <a:pPr fontAlgn="base">
                <a:spcBef>
                  <a:spcPct val="0"/>
                </a:spcBef>
                <a:spcAft>
                  <a:spcPct val="0"/>
                </a:spcAft>
              </a:pPr>
              <a:t>5</a:t>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161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1162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AAEF15-A697-448C-869E-0279C1F3B417}" type="slidenum">
              <a:rPr lang="zh-TW" altLang="en-US"/>
              <a:pPr fontAlgn="base">
                <a:spcBef>
                  <a:spcPct val="0"/>
                </a:spcBef>
                <a:spcAft>
                  <a:spcPct val="0"/>
                </a:spcAft>
              </a:pPr>
              <a:t>37</a:t>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264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en-US" dirty="0" smtClean="0"/>
              <a:t>在图中</a:t>
            </a:r>
            <a:r>
              <a:rPr lang="zh-TW" altLang="zh-TW" dirty="0" smtClean="0"/>
              <a:t>的</a:t>
            </a:r>
            <a:r>
              <a:rPr lang="en-US" altLang="zh-TW" dirty="0" smtClean="0"/>
              <a:t>AndroidManifest</a:t>
            </a:r>
            <a:r>
              <a:rPr lang="zh-CN" altLang="en-US" dirty="0" smtClean="0"/>
              <a:t>设定画面中，显示了许多信息，在</a:t>
            </a:r>
            <a:r>
              <a:rPr lang="en-US" altLang="zh-TW" dirty="0" smtClean="0"/>
              <a:t>Links</a:t>
            </a:r>
            <a:r>
              <a:rPr lang="zh-TW" altLang="en-US" dirty="0" smtClean="0"/>
              <a:t>的选项也有</a:t>
            </a:r>
            <a:r>
              <a:rPr lang="en-US" altLang="zh-TW" dirty="0" smtClean="0"/>
              <a:t>Applications</a:t>
            </a:r>
            <a:r>
              <a:rPr lang="zh-TW" altLang="zh-TW" dirty="0" smtClean="0"/>
              <a:t>、</a:t>
            </a:r>
            <a:r>
              <a:rPr lang="en-US" altLang="zh-TW" dirty="0" smtClean="0"/>
              <a:t>Permissions</a:t>
            </a:r>
            <a:r>
              <a:rPr lang="zh-TW" altLang="zh-TW" dirty="0" smtClean="0"/>
              <a:t>、</a:t>
            </a:r>
            <a:r>
              <a:rPr lang="en-US" altLang="zh-TW" dirty="0" smtClean="0"/>
              <a:t>Instrumentation</a:t>
            </a:r>
            <a:r>
              <a:rPr lang="zh-TW" altLang="zh-TW" dirty="0" smtClean="0"/>
              <a:t>、</a:t>
            </a:r>
            <a:r>
              <a:rPr lang="en-US" altLang="zh-TW" dirty="0" smtClean="0"/>
              <a:t>XML source</a:t>
            </a:r>
            <a:r>
              <a:rPr lang="zh-TW" altLang="zh-TW" dirty="0" smtClean="0"/>
              <a:t>、</a:t>
            </a:r>
            <a:r>
              <a:rPr lang="en-US" altLang="zh-TW" dirty="0" smtClean="0"/>
              <a:t>Documentation</a:t>
            </a:r>
            <a:r>
              <a:rPr lang="zh-TW" altLang="en-US" dirty="0" smtClean="0"/>
              <a:t>等选项，</a:t>
            </a:r>
            <a:r>
              <a:rPr lang="zh-CN" altLang="en-US" dirty="0" smtClean="0"/>
              <a:t>点击</a:t>
            </a:r>
            <a:r>
              <a:rPr lang="en-US" altLang="zh-TW" dirty="0" smtClean="0"/>
              <a:t>XMLSource</a:t>
            </a:r>
            <a:r>
              <a:rPr lang="zh-CN" altLang="en-US" dirty="0" smtClean="0"/>
              <a:t>即可直接修改原始码。</a:t>
            </a:r>
            <a:endParaRPr lang="zh-TW" altLang="zh-TW" dirty="0" smtClean="0"/>
          </a:p>
          <a:p>
            <a:pPr>
              <a:spcBef>
                <a:spcPct val="0"/>
              </a:spcBef>
            </a:pPr>
            <a:endParaRPr lang="zh-TW" altLang="en-US" dirty="0" smtClean="0"/>
          </a:p>
        </p:txBody>
      </p:sp>
      <p:sp>
        <p:nvSpPr>
          <p:cNvPr id="11264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3F4D6F-60D0-4A2F-8FE9-26659374566B}" type="slidenum">
              <a:rPr lang="zh-TW" altLang="en-US"/>
              <a:pPr fontAlgn="base">
                <a:spcBef>
                  <a:spcPct val="0"/>
                </a:spcBef>
                <a:spcAft>
                  <a:spcPct val="0"/>
                </a:spcAft>
              </a:pPr>
              <a:t>38</a:t>
            </a:fld>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366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此定义文件的重点就是其中的目标过滤器</a:t>
            </a:r>
            <a:r>
              <a:rPr lang="en-US" altLang="zh-TW" dirty="0" smtClean="0"/>
              <a:t>(Intent Filters)</a:t>
            </a:r>
            <a:r>
              <a:rPr lang="zh-CN" altLang="en-US" dirty="0" smtClean="0"/>
              <a:t>，这些过滤器描述了什么时间及情况下让</a:t>
            </a:r>
            <a:r>
              <a:rPr lang="en-US" altLang="zh-TW" dirty="0" smtClean="0"/>
              <a:t>Activity</a:t>
            </a:r>
            <a:r>
              <a:rPr lang="zh-TW" altLang="en-US" dirty="0" smtClean="0"/>
              <a:t>启动。</a:t>
            </a:r>
            <a:endParaRPr lang="en-US" altLang="zh-TW" dirty="0" smtClean="0"/>
          </a:p>
          <a:p>
            <a:pPr>
              <a:spcBef>
                <a:spcPct val="0"/>
              </a:spcBef>
            </a:pPr>
            <a:r>
              <a:rPr lang="zh-TW" altLang="en-US" dirty="0" smtClean="0"/>
              <a:t>当一个</a:t>
            </a:r>
            <a:r>
              <a:rPr lang="en-US" altLang="zh-TW" dirty="0" smtClean="0"/>
              <a:t>Activity(</a:t>
            </a:r>
            <a:r>
              <a:rPr lang="zh-TW" altLang="zh-TW" dirty="0" smtClean="0"/>
              <a:t>或是</a:t>
            </a:r>
            <a:r>
              <a:rPr lang="en-US" altLang="zh-TW" dirty="0" smtClean="0"/>
              <a:t>OS)</a:t>
            </a:r>
            <a:r>
              <a:rPr lang="zh-CN" altLang="en-US" dirty="0" smtClean="0"/>
              <a:t>想要执行一个动作，例如：打开网页或是通讯簿选取列表，它将会建立一个</a:t>
            </a:r>
            <a:r>
              <a:rPr lang="en-US" altLang="zh-TW" dirty="0" smtClean="0"/>
              <a:t>Intent</a:t>
            </a:r>
            <a:r>
              <a:rPr lang="zh-TW" altLang="en-US" dirty="0" smtClean="0"/>
              <a:t>对象，</a:t>
            </a:r>
            <a:endParaRPr lang="en-US" altLang="zh-TW" dirty="0" smtClean="0"/>
          </a:p>
          <a:p>
            <a:pPr>
              <a:spcBef>
                <a:spcPct val="0"/>
              </a:spcBef>
            </a:pPr>
            <a:r>
              <a:rPr lang="zh-CN" altLang="en-US" dirty="0" smtClean="0"/>
              <a:t>该对象包含了很多描述，描述了想做什么操作，想处理什么数据</a:t>
            </a:r>
            <a:r>
              <a:rPr lang="en-US" altLang="zh-TW" dirty="0" smtClean="0"/>
              <a:t>(</a:t>
            </a:r>
            <a:r>
              <a:rPr lang="zh-CN" altLang="en-US" dirty="0" smtClean="0"/>
              <a:t>包含数据的类型</a:t>
            </a:r>
            <a:r>
              <a:rPr lang="en-US" altLang="zh-TW" dirty="0" smtClean="0"/>
              <a:t>)</a:t>
            </a:r>
            <a:r>
              <a:rPr lang="zh-CN" altLang="en-US" dirty="0" smtClean="0"/>
              <a:t>，及一些其它的讯息。</a:t>
            </a:r>
            <a:endParaRPr lang="en-US" altLang="zh-TW" dirty="0" smtClean="0"/>
          </a:p>
          <a:p>
            <a:pPr>
              <a:spcBef>
                <a:spcPct val="0"/>
              </a:spcBef>
            </a:pPr>
            <a:r>
              <a:rPr lang="en-US" altLang="zh-TW" dirty="0" smtClean="0"/>
              <a:t>Android</a:t>
            </a:r>
            <a:r>
              <a:rPr lang="zh-TW" altLang="en-US" dirty="0" smtClean="0"/>
              <a:t>将</a:t>
            </a:r>
            <a:r>
              <a:rPr lang="en-US" altLang="zh-TW" dirty="0" smtClean="0"/>
              <a:t>Intent</a:t>
            </a:r>
            <a:r>
              <a:rPr lang="zh-CN" altLang="en-US" dirty="0" smtClean="0"/>
              <a:t>对象中的讯息与所有应用的目标过滤器比较，找到一个最能恰当处理用户要求的数据和动作的</a:t>
            </a:r>
            <a:r>
              <a:rPr lang="en-US" altLang="zh-TW" dirty="0" smtClean="0"/>
              <a:t>Activity</a:t>
            </a:r>
            <a:r>
              <a:rPr lang="zh-TW" altLang="zh-TW" dirty="0" smtClean="0"/>
              <a:t>。</a:t>
            </a:r>
            <a:endParaRPr lang="en-US" altLang="zh-TW" dirty="0" smtClean="0"/>
          </a:p>
          <a:p>
            <a:pPr>
              <a:spcBef>
                <a:spcPct val="0"/>
              </a:spcBef>
            </a:pPr>
            <a:endParaRPr lang="en-US" altLang="zh-TW" dirty="0" smtClean="0"/>
          </a:p>
          <a:p>
            <a:pPr>
              <a:spcBef>
                <a:spcPct val="0"/>
              </a:spcBef>
            </a:pPr>
            <a:r>
              <a:rPr lang="zh-CN" altLang="en-US" dirty="0" smtClean="0"/>
              <a:t>除了描述应用程序的活动</a:t>
            </a:r>
            <a:r>
              <a:rPr lang="en-US" altLang="zh-TW" dirty="0" smtClean="0"/>
              <a:t>(Activities)</a:t>
            </a:r>
            <a:r>
              <a:rPr lang="zh-CN" altLang="en-US" dirty="0" smtClean="0"/>
              <a:t>，内容提供者</a:t>
            </a:r>
            <a:r>
              <a:rPr lang="en-US" altLang="zh-TW" dirty="0" smtClean="0"/>
              <a:t>(Content Providers)</a:t>
            </a:r>
            <a:r>
              <a:rPr lang="zh-TW" altLang="en-US" dirty="0" smtClean="0"/>
              <a:t>，服务</a:t>
            </a:r>
            <a:r>
              <a:rPr lang="en-US" altLang="zh-TW" dirty="0" smtClean="0"/>
              <a:t>(Services)</a:t>
            </a:r>
            <a:r>
              <a:rPr lang="zh-TW" altLang="zh-TW" dirty="0" smtClean="0"/>
              <a:t>，和</a:t>
            </a:r>
            <a:r>
              <a:rPr lang="en-US" altLang="zh-TW" dirty="0" smtClean="0"/>
              <a:t>Intent</a:t>
            </a:r>
            <a:r>
              <a:rPr lang="zh-TW" altLang="zh-TW" dirty="0" smtClean="0"/>
              <a:t>接收器</a:t>
            </a:r>
            <a:r>
              <a:rPr lang="en-US" altLang="zh-TW" dirty="0" smtClean="0"/>
              <a:t>(Intent Receivers)</a:t>
            </a:r>
            <a:r>
              <a:rPr lang="zh-TW" altLang="zh-TW" dirty="0" smtClean="0"/>
              <a:t>，</a:t>
            </a:r>
            <a:endParaRPr lang="en-US" altLang="zh-TW" dirty="0" smtClean="0"/>
          </a:p>
          <a:p>
            <a:pPr>
              <a:spcBef>
                <a:spcPct val="0"/>
              </a:spcBef>
            </a:pPr>
            <a:r>
              <a:rPr lang="zh-TW" altLang="zh-TW" dirty="0" smtClean="0"/>
              <a:t>你也可以在</a:t>
            </a:r>
            <a:r>
              <a:rPr lang="en-US" altLang="zh-TW" dirty="0" smtClean="0"/>
              <a:t>AndroidManifest.xml</a:t>
            </a:r>
            <a:r>
              <a:rPr lang="zh-CN" altLang="en-US" dirty="0" smtClean="0"/>
              <a:t>档中指定权限和安全控制测试。</a:t>
            </a:r>
            <a:r>
              <a:rPr lang="en-US" altLang="zh-TW" dirty="0" smtClean="0"/>
              <a:t/>
            </a:r>
            <a:br>
              <a:rPr lang="en-US" altLang="zh-TW" dirty="0" smtClean="0"/>
            </a:br>
            <a:endParaRPr lang="zh-TW" altLang="en-US" dirty="0" smtClean="0"/>
          </a:p>
        </p:txBody>
      </p:sp>
      <p:sp>
        <p:nvSpPr>
          <p:cNvPr id="11366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AF4042-FDCB-4E7A-B6F0-9BC0296C3B04}" type="slidenum">
              <a:rPr lang="zh-TW" altLang="en-US"/>
              <a:pPr fontAlgn="base">
                <a:spcBef>
                  <a:spcPct val="0"/>
                </a:spcBef>
                <a:spcAft>
                  <a:spcPct val="0"/>
                </a:spcAft>
              </a:pPr>
              <a:t>39</a:t>
            </a:fld>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469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需要注意的一些通用事项：</a:t>
            </a:r>
            <a:endParaRPr lang="zh-TW" altLang="zh-TW" smtClean="0"/>
          </a:p>
          <a:p>
            <a:pPr>
              <a:spcBef>
                <a:spcPct val="0"/>
              </a:spcBef>
            </a:pPr>
            <a:r>
              <a:rPr lang="zh-TW" altLang="en-US" smtClean="0"/>
              <a:t>几乎所有的</a:t>
            </a:r>
            <a:r>
              <a:rPr lang="en-US" altLang="zh-TW" smtClean="0"/>
              <a:t>AndroidManifest.xml</a:t>
            </a:r>
            <a:r>
              <a:rPr lang="zh-CN" altLang="en-US" smtClean="0"/>
              <a:t>文件都会在第一个元素中包含一个命名空间</a:t>
            </a:r>
            <a:r>
              <a:rPr lang="en-US" altLang="zh-TW" smtClean="0"/>
              <a:t>xmlns:android="http://schemas.android.com/apk/res/android"</a:t>
            </a:r>
            <a:r>
              <a:rPr lang="zh-TW" altLang="zh-TW" smtClean="0"/>
              <a:t>。</a:t>
            </a:r>
            <a:endParaRPr lang="en-US" altLang="zh-TW" smtClean="0"/>
          </a:p>
          <a:p>
            <a:pPr>
              <a:spcBef>
                <a:spcPct val="0"/>
              </a:spcBef>
            </a:pPr>
            <a:r>
              <a:rPr lang="zh-CN" altLang="en-US" smtClean="0"/>
              <a:t>该定义使得标准</a:t>
            </a:r>
            <a:r>
              <a:rPr lang="en-US" altLang="zh-TW" smtClean="0"/>
              <a:t>Android</a:t>
            </a:r>
            <a:r>
              <a:rPr lang="zh-CN" altLang="en-US" smtClean="0"/>
              <a:t>属性可在该文件中可使用，这些属性提供了文件中的</a:t>
            </a:r>
            <a:r>
              <a:rPr lang="en-US" altLang="zh-TW" smtClean="0"/>
              <a:t>xml</a:t>
            </a:r>
            <a:r>
              <a:rPr lang="zh-CN" altLang="en-US" smtClean="0"/>
              <a:t>元素大部分数据。</a:t>
            </a:r>
            <a:endParaRPr lang="en-US" altLang="zh-TW" smtClean="0"/>
          </a:p>
          <a:p>
            <a:pPr>
              <a:spcBef>
                <a:spcPct val="0"/>
              </a:spcBef>
            </a:pPr>
            <a:endParaRPr lang="en-US" altLang="zh-TW" smtClean="0"/>
          </a:p>
          <a:p>
            <a:pPr>
              <a:spcBef>
                <a:spcPct val="0"/>
              </a:spcBef>
            </a:pPr>
            <a:r>
              <a:rPr lang="zh-TW" altLang="en-US" smtClean="0"/>
              <a:t>大多数的</a:t>
            </a:r>
            <a:r>
              <a:rPr lang="en-US" altLang="zh-TW" smtClean="0"/>
              <a:t>manifests</a:t>
            </a:r>
            <a:r>
              <a:rPr lang="zh-TW" altLang="en-US" smtClean="0"/>
              <a:t>包含一个</a:t>
            </a:r>
            <a:r>
              <a:rPr lang="en-US" altLang="zh-TW" smtClean="0"/>
              <a:t>&lt;application&gt;</a:t>
            </a:r>
            <a:r>
              <a:rPr lang="zh-CN" altLang="en-US" smtClean="0"/>
              <a:t>元素，该元素定义了这个程序内所有应用层面上可用的组件和属性。</a:t>
            </a:r>
            <a:endParaRPr lang="en-US" altLang="zh-TW" smtClean="0"/>
          </a:p>
          <a:p>
            <a:pPr>
              <a:spcBef>
                <a:spcPct val="0"/>
              </a:spcBef>
            </a:pPr>
            <a:endParaRPr lang="zh-TW" altLang="zh-TW" smtClean="0"/>
          </a:p>
          <a:p>
            <a:pPr>
              <a:spcBef>
                <a:spcPct val="0"/>
              </a:spcBef>
            </a:pPr>
            <a:r>
              <a:rPr lang="zh-CN" altLang="en-US" smtClean="0"/>
              <a:t>所有需要可以从应用程序启动器</a:t>
            </a:r>
            <a:r>
              <a:rPr lang="en-US" altLang="zh-TW" smtClean="0"/>
              <a:t>(Program Launcher)</a:t>
            </a:r>
            <a:r>
              <a:rPr lang="zh-CN" altLang="en-US" smtClean="0"/>
              <a:t>中呈现给使用者的高层应用都至少要包括一个活动</a:t>
            </a:r>
            <a:r>
              <a:rPr lang="en-US" altLang="zh-TW" smtClean="0"/>
              <a:t>(Activity)</a:t>
            </a:r>
            <a:r>
              <a:rPr lang="zh-CN" altLang="en-US" smtClean="0"/>
              <a:t>组件，它用来</a:t>
            </a:r>
            <a:r>
              <a:rPr lang="zh-TW" altLang="zh-TW" smtClean="0"/>
              <a:t>支援</a:t>
            </a:r>
            <a:r>
              <a:rPr lang="en-US" altLang="zh-TW" smtClean="0"/>
              <a:t>MAIN action</a:t>
            </a:r>
            <a:r>
              <a:rPr lang="zh-TW" altLang="en-US" smtClean="0"/>
              <a:t>和显示在</a:t>
            </a:r>
            <a:r>
              <a:rPr lang="en-US" altLang="zh-TW" smtClean="0"/>
              <a:t>LAUNCHER</a:t>
            </a:r>
            <a:r>
              <a:rPr lang="zh-TW" altLang="en-US" smtClean="0"/>
              <a:t>目录中。</a:t>
            </a:r>
            <a:endParaRPr lang="zh-TW" altLang="zh-TW" smtClean="0"/>
          </a:p>
        </p:txBody>
      </p:sp>
      <p:sp>
        <p:nvSpPr>
          <p:cNvPr id="11469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817F3D-BA9D-4FA3-8342-A638CC16201A}" type="slidenum">
              <a:rPr lang="zh-TW" altLang="en-US"/>
              <a:pPr fontAlgn="base">
                <a:spcBef>
                  <a:spcPct val="0"/>
                </a:spcBef>
                <a:spcAft>
                  <a:spcPct val="0"/>
                </a:spcAft>
              </a:pPr>
              <a:t>40</a:t>
            </a:fld>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571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b="1" dirty="0" smtClean="0"/>
              <a:t>&lt;manifest&gt;</a:t>
            </a:r>
            <a:endParaRPr lang="zh-TW" altLang="zh-TW" dirty="0" smtClean="0"/>
          </a:p>
          <a:p>
            <a:pPr>
              <a:spcBef>
                <a:spcPct val="0"/>
              </a:spcBef>
            </a:pPr>
            <a:r>
              <a:rPr lang="zh-CN" altLang="en-US" dirty="0" smtClean="0"/>
              <a:t>文件根节点。描述了程序的所有内容，在其节点下面内可放置各种标签。</a:t>
            </a:r>
            <a:endParaRPr lang="en-US" altLang="zh-TW" dirty="0" smtClean="0"/>
          </a:p>
          <a:p>
            <a:pPr>
              <a:spcBef>
                <a:spcPct val="0"/>
              </a:spcBef>
            </a:pPr>
            <a:r>
              <a:rPr lang="en-US" altLang="zh-TW" b="1" dirty="0" smtClean="0"/>
              <a:t>&lt;uses-permission&gt;</a:t>
            </a:r>
            <a:endParaRPr lang="zh-TW" altLang="zh-TW" dirty="0" smtClean="0"/>
          </a:p>
          <a:p>
            <a:pPr>
              <a:spcBef>
                <a:spcPct val="0"/>
              </a:spcBef>
            </a:pPr>
            <a:r>
              <a:rPr lang="zh-CN" altLang="en-US" dirty="0" smtClean="0"/>
              <a:t>请求一个安全授权，你的程序必须被授予该权限才能正确的操作。一个</a:t>
            </a:r>
            <a:r>
              <a:rPr lang="en-US" altLang="zh-TW" dirty="0" smtClean="0"/>
              <a:t>manifest</a:t>
            </a:r>
            <a:r>
              <a:rPr lang="zh-CN" altLang="en-US" dirty="0" smtClean="0"/>
              <a:t>可以包含零个或多个这样的节点。</a:t>
            </a:r>
            <a:endParaRPr lang="en-US" altLang="zh-TW" dirty="0" smtClean="0"/>
          </a:p>
          <a:p>
            <a:pPr>
              <a:spcBef>
                <a:spcPct val="0"/>
              </a:spcBef>
            </a:pPr>
            <a:r>
              <a:rPr lang="en-US" altLang="zh-TW" b="1" dirty="0" smtClean="0"/>
              <a:t>&lt;permission&gt;</a:t>
            </a:r>
            <a:endParaRPr lang="zh-TW" altLang="zh-TW" dirty="0" smtClean="0"/>
          </a:p>
          <a:p>
            <a:pPr>
              <a:spcBef>
                <a:spcPct val="0"/>
              </a:spcBef>
            </a:pPr>
            <a:r>
              <a:rPr lang="zh-CN" altLang="en-US" dirty="0" smtClean="0"/>
              <a:t>声明一个安全授权，它用来限制哪些应用可以使用程序的组件和功能。一个</a:t>
            </a:r>
            <a:r>
              <a:rPr lang="en-US" altLang="zh-TW" dirty="0" smtClean="0"/>
              <a:t>manifest</a:t>
            </a:r>
            <a:r>
              <a:rPr lang="zh-CN" altLang="en-US" dirty="0" smtClean="0"/>
              <a:t>可以包含零个或多个这样的节点。</a:t>
            </a:r>
            <a:endParaRPr lang="en-US" altLang="zh-TW" dirty="0" smtClean="0"/>
          </a:p>
          <a:p>
            <a:pPr>
              <a:spcBef>
                <a:spcPct val="0"/>
              </a:spcBef>
            </a:pPr>
            <a:r>
              <a:rPr lang="en-US" altLang="zh-TW" b="1" dirty="0" smtClean="0"/>
              <a:t>&lt;instrumentation&gt;</a:t>
            </a:r>
            <a:endParaRPr lang="zh-TW" altLang="zh-TW" dirty="0" smtClean="0"/>
          </a:p>
          <a:p>
            <a:pPr>
              <a:spcBef>
                <a:spcPct val="0"/>
              </a:spcBef>
            </a:pPr>
            <a:r>
              <a:rPr lang="zh-TW" altLang="en-US" dirty="0" smtClean="0"/>
              <a:t>声明一个</a:t>
            </a:r>
            <a:r>
              <a:rPr lang="en-US" altLang="zh-TW" dirty="0" smtClean="0"/>
              <a:t>instrumentation</a:t>
            </a:r>
            <a:r>
              <a:rPr lang="zh-CN" altLang="en-US" dirty="0" smtClean="0"/>
              <a:t>组件可用于测试这一个或别的包的代码。一个</a:t>
            </a:r>
            <a:r>
              <a:rPr lang="en-US" altLang="zh-TW" dirty="0" smtClean="0"/>
              <a:t>manifest</a:t>
            </a:r>
            <a:r>
              <a:rPr lang="zh-CN" altLang="en-US" dirty="0" smtClean="0"/>
              <a:t>可以包含零个或多个这样的节点。</a:t>
            </a:r>
            <a:endParaRPr lang="en-US" altLang="zh-TW" dirty="0" smtClean="0"/>
          </a:p>
          <a:p>
            <a:pPr>
              <a:spcBef>
                <a:spcPct val="0"/>
              </a:spcBef>
            </a:pPr>
            <a:r>
              <a:rPr lang="en-US" altLang="zh-TW" b="1" dirty="0" smtClean="0"/>
              <a:t>&lt;application&gt;</a:t>
            </a:r>
            <a:endParaRPr lang="zh-TW" altLang="zh-TW" dirty="0" smtClean="0"/>
          </a:p>
          <a:p>
            <a:pPr>
              <a:spcBef>
                <a:spcPct val="0"/>
              </a:spcBef>
            </a:pPr>
            <a:r>
              <a:rPr lang="zh-CN" altLang="en-US" dirty="0" smtClean="0"/>
              <a:t>声明应用程序内应用级别组件的根节点。该节点能够描述应用程序的全局属性，例如标签、图标、主题、需要的权限等等。一个</a:t>
            </a:r>
            <a:r>
              <a:rPr lang="en-US" altLang="zh-TW" dirty="0" smtClean="0"/>
              <a:t>manifest</a:t>
            </a:r>
            <a:r>
              <a:rPr lang="zh-CN" altLang="en-US" dirty="0" smtClean="0"/>
              <a:t>可以包含零个或一个这样的节点（多个</a:t>
            </a:r>
            <a:r>
              <a:rPr lang="en-US" altLang="zh-TW" dirty="0" smtClean="0"/>
              <a:t>application</a:t>
            </a:r>
            <a:r>
              <a:rPr lang="zh-CN" altLang="en-US" dirty="0" smtClean="0"/>
              <a:t>节点是不允许的）。</a:t>
            </a:r>
            <a:endParaRPr lang="en-US" altLang="zh-TW" dirty="0" smtClean="0"/>
          </a:p>
          <a:p>
            <a:pPr>
              <a:spcBef>
                <a:spcPct val="0"/>
              </a:spcBef>
            </a:pPr>
            <a:r>
              <a:rPr lang="zh-CN" altLang="en-US" dirty="0" smtClean="0"/>
              <a:t>在该节点下，可以包含下列零个或多个以下每个组件的宣高：</a:t>
            </a:r>
            <a:endParaRPr lang="en-US" altLang="zh-TW" dirty="0" smtClean="0"/>
          </a:p>
          <a:p>
            <a:pPr>
              <a:spcBef>
                <a:spcPct val="0"/>
              </a:spcBef>
            </a:pPr>
            <a:r>
              <a:rPr lang="en-US" altLang="zh-TW" b="1" dirty="0" smtClean="0"/>
              <a:t>	&lt;activity&gt;</a:t>
            </a:r>
            <a:endParaRPr lang="zh-TW" altLang="zh-TW" dirty="0" smtClean="0"/>
          </a:p>
          <a:p>
            <a:pPr>
              <a:spcBef>
                <a:spcPct val="0"/>
              </a:spcBef>
            </a:pPr>
            <a:r>
              <a:rPr lang="en-US" altLang="zh-TW" dirty="0" smtClean="0"/>
              <a:t>	</a:t>
            </a:r>
            <a:r>
              <a:rPr lang="zh-TW" altLang="en-US" dirty="0" smtClean="0"/>
              <a:t>活动</a:t>
            </a:r>
            <a:r>
              <a:rPr lang="en-US" altLang="zh-TW" dirty="0" smtClean="0"/>
              <a:t>(Activity)</a:t>
            </a:r>
            <a:r>
              <a:rPr lang="zh-CN" altLang="en-US" dirty="0" smtClean="0"/>
              <a:t>是应用程序与用户互动的最主要机制，当一个应用程序运行的时候，用户看到的第一个画面就是</a:t>
            </a:r>
            <a:r>
              <a:rPr lang="en-US" altLang="zh-TW" dirty="0" smtClean="0"/>
              <a:t>Activity</a:t>
            </a:r>
            <a:r>
              <a:rPr lang="zh-TW" altLang="en-US" dirty="0" smtClean="0"/>
              <a:t>。</a:t>
            </a:r>
            <a:endParaRPr lang="en-US" altLang="zh-TW" dirty="0" smtClean="0"/>
          </a:p>
          <a:p>
            <a:pPr>
              <a:spcBef>
                <a:spcPct val="0"/>
              </a:spcBef>
            </a:pPr>
            <a:r>
              <a:rPr lang="en-US" altLang="zh-TW" b="1" dirty="0" smtClean="0"/>
              <a:t>		&lt;intent-filter&gt;</a:t>
            </a:r>
            <a:endParaRPr lang="zh-TW" altLang="zh-TW" dirty="0" smtClean="0"/>
          </a:p>
          <a:p>
            <a:pPr>
              <a:spcBef>
                <a:spcPct val="0"/>
              </a:spcBef>
            </a:pPr>
            <a:r>
              <a:rPr lang="en-US" altLang="zh-TW" dirty="0" smtClean="0"/>
              <a:t>		</a:t>
            </a:r>
            <a:r>
              <a:rPr lang="zh-TW" altLang="zh-TW" dirty="0" smtClean="0"/>
              <a:t>以一個</a:t>
            </a:r>
            <a:r>
              <a:rPr lang="en-US" altLang="zh-TW" dirty="0" smtClean="0"/>
              <a:t>IntentFilter</a:t>
            </a:r>
            <a:r>
              <a:rPr lang="zh-CN" altLang="en-US" dirty="0" smtClean="0"/>
              <a:t>的形式声明组件所支持的特定</a:t>
            </a:r>
            <a:r>
              <a:rPr lang="en-US" altLang="zh-TW" dirty="0" smtClean="0"/>
              <a:t>Intent</a:t>
            </a:r>
            <a:r>
              <a:rPr lang="zh-CN" altLang="en-US" dirty="0" smtClean="0"/>
              <a:t>值。除了可以在此元素下指定的各种值，也可以在此对属性设定以支持标签</a:t>
            </a:r>
            <a:r>
              <a:rPr lang="en-US" altLang="zh-TW" dirty="0" smtClean="0"/>
              <a:t>(label)</a:t>
            </a:r>
            <a:r>
              <a:rPr lang="zh-TW" altLang="en-US" dirty="0" smtClean="0"/>
              <a:t>、图标</a:t>
            </a:r>
            <a:r>
              <a:rPr lang="en-US" altLang="zh-TW" dirty="0" smtClean="0"/>
              <a:t>(icon)</a:t>
            </a:r>
            <a:r>
              <a:rPr lang="zh-CN" altLang="en-US" dirty="0" smtClean="0"/>
              <a:t>和所描述动作</a:t>
            </a:r>
            <a:r>
              <a:rPr lang="en-US" altLang="zh-TW" dirty="0" smtClean="0"/>
              <a:t>(action)</a:t>
            </a:r>
            <a:r>
              <a:rPr lang="zh-TW" altLang="en-US" dirty="0" smtClean="0"/>
              <a:t>的其它信息。</a:t>
            </a:r>
            <a:endParaRPr lang="en-US" altLang="zh-TW" dirty="0" smtClean="0"/>
          </a:p>
          <a:p>
            <a:pPr>
              <a:spcBef>
                <a:spcPct val="0"/>
              </a:spcBef>
            </a:pPr>
            <a:r>
              <a:rPr lang="en-US" altLang="zh-TW" b="1" dirty="0" smtClean="0"/>
              <a:t>		&lt;action&gt;</a:t>
            </a:r>
            <a:endParaRPr lang="zh-TW" altLang="zh-TW" dirty="0" smtClean="0"/>
          </a:p>
          <a:p>
            <a:pPr>
              <a:spcBef>
                <a:spcPct val="0"/>
              </a:spcBef>
            </a:pPr>
            <a:r>
              <a:rPr lang="en-US" altLang="zh-TW" dirty="0" smtClean="0"/>
              <a:t>		</a:t>
            </a:r>
            <a:r>
              <a:rPr lang="zh-CN" altLang="en-US" dirty="0" smtClean="0"/>
              <a:t>该组件支持的</a:t>
            </a:r>
            <a:r>
              <a:rPr lang="en-US" altLang="zh-TW" dirty="0" smtClean="0"/>
              <a:t>Intent action</a:t>
            </a:r>
            <a:r>
              <a:rPr lang="zh-TW" altLang="zh-TW" dirty="0" smtClean="0"/>
              <a:t>。</a:t>
            </a:r>
            <a:endParaRPr lang="en-US" altLang="zh-TW" dirty="0" smtClean="0"/>
          </a:p>
          <a:p>
            <a:pPr>
              <a:spcBef>
                <a:spcPct val="0"/>
              </a:spcBef>
            </a:pPr>
            <a:r>
              <a:rPr lang="en-US" altLang="zh-TW" b="1" dirty="0" smtClean="0"/>
              <a:t>		&lt;category&gt;</a:t>
            </a:r>
            <a:endParaRPr lang="zh-TW" altLang="zh-TW" dirty="0" smtClean="0"/>
          </a:p>
          <a:p>
            <a:pPr>
              <a:spcBef>
                <a:spcPct val="0"/>
              </a:spcBef>
            </a:pPr>
            <a:r>
              <a:rPr lang="en-US" altLang="zh-TW" dirty="0" smtClean="0"/>
              <a:t>		</a:t>
            </a:r>
            <a:r>
              <a:rPr lang="zh-CN" altLang="en-US" dirty="0" smtClean="0"/>
              <a:t>该组件支持的</a:t>
            </a:r>
            <a:r>
              <a:rPr lang="en-US" altLang="zh-TW" dirty="0" smtClean="0"/>
              <a:t>Intent</a:t>
            </a:r>
            <a:r>
              <a:rPr lang="zh-TW" altLang="en-US" dirty="0" smtClean="0"/>
              <a:t>目录（</a:t>
            </a:r>
            <a:r>
              <a:rPr lang="en-US" altLang="zh-TW" dirty="0" smtClean="0"/>
              <a:t>Intent category</a:t>
            </a:r>
            <a:r>
              <a:rPr lang="zh-TW" altLang="zh-TW" dirty="0" smtClean="0"/>
              <a:t>）。</a:t>
            </a:r>
            <a:endParaRPr lang="en-US" altLang="zh-TW" dirty="0" smtClean="0"/>
          </a:p>
          <a:p>
            <a:pPr>
              <a:spcBef>
                <a:spcPct val="0"/>
              </a:spcBef>
            </a:pPr>
            <a:r>
              <a:rPr lang="en-US" altLang="zh-TW" b="1" dirty="0" smtClean="0"/>
              <a:t>		&lt;data&gt;</a:t>
            </a:r>
            <a:endParaRPr lang="zh-TW" altLang="zh-TW" dirty="0" smtClean="0"/>
          </a:p>
          <a:p>
            <a:pPr>
              <a:spcBef>
                <a:spcPct val="0"/>
              </a:spcBef>
            </a:pPr>
            <a:r>
              <a:rPr lang="en-US" altLang="zh-TW" dirty="0" smtClean="0"/>
              <a:t>		</a:t>
            </a:r>
            <a:r>
              <a:rPr lang="zh-CN" altLang="en-US" dirty="0" smtClean="0"/>
              <a:t>该组件支持的</a:t>
            </a:r>
            <a:r>
              <a:rPr lang="en-US" altLang="zh-TW" dirty="0" smtClean="0"/>
              <a:t>Intent data MIME type</a:t>
            </a:r>
            <a:r>
              <a:rPr lang="zh-TW" altLang="zh-TW" dirty="0" smtClean="0"/>
              <a:t>、</a:t>
            </a:r>
            <a:r>
              <a:rPr lang="en-US" altLang="zh-TW" dirty="0" smtClean="0"/>
              <a:t>Intent data URI scheme</a:t>
            </a:r>
            <a:r>
              <a:rPr lang="zh-TW" altLang="zh-TW" dirty="0" smtClean="0"/>
              <a:t>、</a:t>
            </a:r>
            <a:r>
              <a:rPr lang="en-US" altLang="zh-TW" dirty="0" smtClean="0"/>
              <a:t>Intent data URI authority</a:t>
            </a:r>
            <a:r>
              <a:rPr lang="zh-TW" altLang="zh-TW" dirty="0" smtClean="0"/>
              <a:t>或</a:t>
            </a:r>
            <a:r>
              <a:rPr lang="en-US" altLang="zh-TW" dirty="0" smtClean="0"/>
              <a:t>Intent data URIpath</a:t>
            </a:r>
            <a:r>
              <a:rPr lang="zh-CN" altLang="en-US" dirty="0" smtClean="0"/>
              <a:t>。你也可把一个或多</a:t>
            </a:r>
            <a:r>
              <a:rPr lang="zh-TW" altLang="zh-TW" dirty="0" smtClean="0"/>
              <a:t>個</a:t>
            </a:r>
            <a:r>
              <a:rPr lang="en-US" altLang="zh-TW" dirty="0" smtClean="0"/>
              <a:t>meta-data</a:t>
            </a:r>
            <a:r>
              <a:rPr lang="zh-TW" altLang="en-US" dirty="0" smtClean="0"/>
              <a:t>与活动</a:t>
            </a:r>
            <a:r>
              <a:rPr lang="en-US" altLang="zh-TW" dirty="0" smtClean="0"/>
              <a:t>(activity)</a:t>
            </a:r>
            <a:r>
              <a:rPr lang="zh-CN" altLang="en-US" dirty="0" smtClean="0"/>
              <a:t>关联，其它使用者可以通过这些</a:t>
            </a:r>
            <a:r>
              <a:rPr lang="en-US" altLang="zh-TW" dirty="0" smtClean="0"/>
              <a:t>meta-dada</a:t>
            </a:r>
            <a:r>
              <a:rPr lang="zh-TW" altLang="en-US" dirty="0" smtClean="0"/>
              <a:t>取得关于这</a:t>
            </a:r>
            <a:r>
              <a:rPr lang="en-US" altLang="zh-TW" dirty="0" smtClean="0"/>
              <a:t>		</a:t>
            </a:r>
            <a:r>
              <a:rPr lang="zh-CN" altLang="en-US" dirty="0" smtClean="0"/>
              <a:t>个活动的任意讯息。</a:t>
            </a:r>
            <a:endParaRPr lang="en-US" altLang="zh-TW" dirty="0" smtClean="0"/>
          </a:p>
          <a:p>
            <a:pPr>
              <a:spcBef>
                <a:spcPct val="0"/>
              </a:spcBef>
            </a:pPr>
            <a:r>
              <a:rPr lang="en-US" altLang="zh-TW" b="1" dirty="0" smtClean="0"/>
              <a:t>		&lt;meta-data&gt;</a:t>
            </a:r>
            <a:endParaRPr lang="zh-TW" altLang="zh-TW" dirty="0" smtClean="0"/>
          </a:p>
          <a:p>
            <a:pPr>
              <a:spcBef>
                <a:spcPct val="0"/>
              </a:spcBef>
            </a:pPr>
            <a:r>
              <a:rPr lang="en-US" altLang="zh-TW" dirty="0" smtClean="0"/>
              <a:t>		</a:t>
            </a:r>
            <a:r>
              <a:rPr lang="zh-TW" altLang="zh-TW" dirty="0" smtClean="0"/>
              <a:t>向</a:t>
            </a:r>
            <a:r>
              <a:rPr lang="en-US" altLang="zh-TW" dirty="0" smtClean="0"/>
              <a:t>Activity</a:t>
            </a:r>
            <a:r>
              <a:rPr lang="zh-TW" altLang="zh-TW" dirty="0" smtClean="0"/>
              <a:t>增加新的</a:t>
            </a:r>
            <a:r>
              <a:rPr lang="en-US" altLang="zh-TW" dirty="0" smtClean="0"/>
              <a:t>metadata</a:t>
            </a:r>
            <a:r>
              <a:rPr lang="zh-CN" altLang="en-US" dirty="0" smtClean="0"/>
              <a:t>，使用者可以通过</a:t>
            </a:r>
            <a:r>
              <a:rPr lang="en-US" altLang="zh-TW" dirty="0" smtClean="0"/>
              <a:t>ComponentInfo.metaData</a:t>
            </a:r>
            <a:r>
              <a:rPr lang="zh-CN" altLang="en-US" dirty="0" smtClean="0"/>
              <a:t>获取该数据。</a:t>
            </a:r>
            <a:endParaRPr lang="en-US" altLang="zh-TW" dirty="0" smtClean="0"/>
          </a:p>
          <a:p>
            <a:pPr lvl="2">
              <a:spcBef>
                <a:spcPct val="0"/>
              </a:spcBef>
            </a:pPr>
            <a:r>
              <a:rPr lang="en-US" altLang="zh-TW" b="1" dirty="0" smtClean="0"/>
              <a:t>&lt;receiver&gt;</a:t>
            </a:r>
            <a:endParaRPr lang="zh-TW" altLang="zh-TW" dirty="0" smtClean="0"/>
          </a:p>
          <a:p>
            <a:pPr>
              <a:spcBef>
                <a:spcPct val="0"/>
              </a:spcBef>
            </a:pPr>
            <a:r>
              <a:rPr lang="en-US" altLang="zh-TW" dirty="0" smtClean="0"/>
              <a:t>	</a:t>
            </a:r>
            <a:r>
              <a:rPr lang="zh-TW" altLang="en-US" dirty="0" smtClean="0"/>
              <a:t>一个</a:t>
            </a:r>
            <a:r>
              <a:rPr lang="en-US" altLang="zh-TW" dirty="0" smtClean="0"/>
              <a:t>BroadcastReceiver</a:t>
            </a:r>
            <a:r>
              <a:rPr lang="zh-CN" altLang="en-US" dirty="0" smtClean="0"/>
              <a:t>可以使应用程序接收数据变化和行为发生的通知，即使这个应用程序没有在运行也同样可以。与</a:t>
            </a:r>
            <a:r>
              <a:rPr lang="en-US" altLang="zh-TW" dirty="0" smtClean="0"/>
              <a:t>Activity</a:t>
            </a:r>
            <a:r>
              <a:rPr lang="zh-CN" altLang="en-US" dirty="0" smtClean="0"/>
              <a:t>标签一样，你可以选择包含一个或多个该</a:t>
            </a:r>
            <a:r>
              <a:rPr lang="en-US" altLang="zh-TW" dirty="0" smtClean="0"/>
              <a:t>receiver</a:t>
            </a:r>
            <a:r>
              <a:rPr lang="zh-TW" altLang="en-US" dirty="0" smtClean="0"/>
              <a:t>支持元素或值。</a:t>
            </a:r>
            <a:endParaRPr lang="zh-TW" altLang="zh-TW" dirty="0" smtClean="0"/>
          </a:p>
          <a:p>
            <a:pPr lvl="2">
              <a:spcBef>
                <a:spcPct val="0"/>
              </a:spcBef>
            </a:pPr>
            <a:r>
              <a:rPr lang="en-US" altLang="zh-TW" b="1" dirty="0" smtClean="0"/>
              <a:t>&lt;service&gt;</a:t>
            </a:r>
            <a:endParaRPr lang="zh-TW" altLang="zh-TW" dirty="0" smtClean="0"/>
          </a:p>
          <a:p>
            <a:pPr>
              <a:spcBef>
                <a:spcPct val="0"/>
              </a:spcBef>
            </a:pPr>
            <a:r>
              <a:rPr lang="en-US" altLang="zh-TW" dirty="0" smtClean="0"/>
              <a:t>	</a:t>
            </a:r>
            <a:r>
              <a:rPr lang="zh-TW" altLang="en-US" dirty="0" smtClean="0"/>
              <a:t>服务</a:t>
            </a:r>
            <a:r>
              <a:rPr lang="en-US" altLang="zh-TW" dirty="0" smtClean="0"/>
              <a:t>(Service)</a:t>
            </a:r>
            <a:r>
              <a:rPr lang="zh-CN" altLang="en-US" dirty="0" smtClean="0"/>
              <a:t>是一个在后台可以运行任意长时间的组件。</a:t>
            </a:r>
            <a:r>
              <a:rPr lang="zh-TW" altLang="zh-TW" dirty="0" smtClean="0"/>
              <a:t>同</a:t>
            </a:r>
            <a:r>
              <a:rPr lang="en-US" altLang="zh-TW" dirty="0" smtClean="0"/>
              <a:t>activity</a:t>
            </a:r>
            <a:r>
              <a:rPr lang="zh-TW" altLang="en-US" dirty="0" smtClean="0"/>
              <a:t>标签一</a:t>
            </a:r>
            <a:r>
              <a:rPr lang="zh-TW" altLang="zh-TW" dirty="0" smtClean="0"/>
              <a:t>樣</a:t>
            </a:r>
            <a:r>
              <a:rPr lang="en-US" altLang="zh-TW" dirty="0" smtClean="0"/>
              <a:t>,</a:t>
            </a:r>
            <a:r>
              <a:rPr lang="zh-CN" altLang="en-US" dirty="0" smtClean="0"/>
              <a:t>你可以选择包含一个或多个该服务支持元素或值。</a:t>
            </a:r>
            <a:endParaRPr lang="zh-TW" altLang="zh-TW" dirty="0" smtClean="0"/>
          </a:p>
          <a:p>
            <a:pPr lvl="2">
              <a:spcBef>
                <a:spcPct val="0"/>
              </a:spcBef>
            </a:pPr>
            <a:r>
              <a:rPr lang="en-US" altLang="zh-TW" b="1" dirty="0" smtClean="0"/>
              <a:t>&lt;provider&gt;</a:t>
            </a:r>
            <a:endParaRPr lang="zh-TW" altLang="zh-TW" dirty="0" smtClean="0"/>
          </a:p>
          <a:p>
            <a:pPr>
              <a:spcBef>
                <a:spcPct val="0"/>
              </a:spcBef>
            </a:pPr>
            <a:r>
              <a:rPr lang="en-US" altLang="zh-TW" dirty="0" smtClean="0"/>
              <a:t>	</a:t>
            </a:r>
            <a:r>
              <a:rPr lang="zh-TW" altLang="en-US" dirty="0" smtClean="0"/>
              <a:t>组件管理器</a:t>
            </a:r>
            <a:r>
              <a:rPr lang="en-US" altLang="zh-TW" dirty="0" smtClean="0"/>
              <a:t>(ContentProvider)</a:t>
            </a:r>
            <a:r>
              <a:rPr lang="zh-CN" altLang="en-US" dirty="0" smtClean="0"/>
              <a:t>用来管理持久数据和向其它应用发布数据的组件。你也可以按照活动的</a:t>
            </a:r>
            <a:r>
              <a:rPr lang="en-US" altLang="zh-TW" dirty="0" smtClean="0"/>
              <a:t>(activity's)</a:t>
            </a:r>
            <a:r>
              <a:rPr lang="zh-CN" altLang="en-US" dirty="0" smtClean="0"/>
              <a:t>中描述附加一个或多</a:t>
            </a:r>
            <a:r>
              <a:rPr lang="zh-TW" altLang="zh-TW" dirty="0" smtClean="0"/>
              <a:t>個</a:t>
            </a:r>
            <a:r>
              <a:rPr lang="en-US" altLang="zh-TW" dirty="0" smtClean="0"/>
              <a:t> &lt;meta-data&gt;</a:t>
            </a:r>
            <a:r>
              <a:rPr lang="zh-TW" altLang="en-US" dirty="0" smtClean="0"/>
              <a:t>值。</a:t>
            </a:r>
            <a:endParaRPr lang="zh-TW" altLang="zh-TW" dirty="0" smtClean="0"/>
          </a:p>
          <a:p>
            <a:pPr>
              <a:spcBef>
                <a:spcPct val="0"/>
              </a:spcBef>
            </a:pPr>
            <a:endParaRPr lang="zh-TW" altLang="zh-TW" dirty="0" smtClean="0"/>
          </a:p>
          <a:p>
            <a:pPr>
              <a:spcBef>
                <a:spcPct val="0"/>
              </a:spcBef>
            </a:pPr>
            <a:r>
              <a:rPr lang="en-US" altLang="zh-TW" b="1" dirty="0" smtClean="0"/>
              <a:t> </a:t>
            </a:r>
            <a:endParaRPr lang="zh-TW" altLang="zh-TW" dirty="0" smtClean="0"/>
          </a:p>
          <a:p>
            <a:pPr>
              <a:spcBef>
                <a:spcPct val="0"/>
              </a:spcBef>
            </a:pPr>
            <a:endParaRPr lang="zh-TW" altLang="zh-TW" dirty="0" smtClean="0"/>
          </a:p>
          <a:p>
            <a:pPr>
              <a:spcBef>
                <a:spcPct val="0"/>
              </a:spcBef>
            </a:pPr>
            <a:endParaRPr lang="zh-TW" altLang="en-US" dirty="0" smtClean="0"/>
          </a:p>
        </p:txBody>
      </p:sp>
      <p:sp>
        <p:nvSpPr>
          <p:cNvPr id="11571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614B9E-1174-42DB-9718-D2B9F5BE031F}" type="slidenum">
              <a:rPr lang="zh-TW" altLang="en-US"/>
              <a:pPr fontAlgn="base">
                <a:spcBef>
                  <a:spcPct val="0"/>
                </a:spcBef>
                <a:spcAft>
                  <a:spcPct val="0"/>
                </a:spcAft>
              </a:pPr>
              <a:t>41</a:t>
            </a:fld>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878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dirty="0" smtClean="0"/>
          </a:p>
        </p:txBody>
      </p:sp>
      <p:sp>
        <p:nvSpPr>
          <p:cNvPr id="11878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ADEB9C-FE6A-4521-B203-3190ACD8076F}" type="slidenum">
              <a:rPr lang="zh-TW" altLang="en-US"/>
              <a:pPr fontAlgn="base">
                <a:spcBef>
                  <a:spcPct val="0"/>
                </a:spcBef>
                <a:spcAft>
                  <a:spcPct val="0"/>
                </a:spcAft>
              </a:pPr>
              <a:t>44</a:t>
            </a:fld>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1981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zh-TW" dirty="0" smtClean="0"/>
              <a:t>所有的</a:t>
            </a:r>
            <a:r>
              <a:rPr lang="en-US" altLang="zh-TW" dirty="0" smtClean="0"/>
              <a:t>XML</a:t>
            </a:r>
            <a:r>
              <a:rPr lang="zh-CN" altLang="en-US" dirty="0" smtClean="0"/>
              <a:t>文件开头都是</a:t>
            </a:r>
            <a:r>
              <a:rPr lang="en-US" altLang="zh-TW" dirty="0" smtClean="0"/>
              <a:t>&lt;?xml&gt;</a:t>
            </a:r>
            <a:r>
              <a:rPr lang="zh-CN" altLang="en-US" dirty="0" smtClean="0"/>
              <a:t>，里面可以定义</a:t>
            </a:r>
            <a:r>
              <a:rPr lang="en-US" altLang="zh-TW" dirty="0" smtClean="0"/>
              <a:t>xml</a:t>
            </a:r>
            <a:r>
              <a:rPr lang="zh-CN" altLang="en-US" dirty="0" smtClean="0"/>
              <a:t>版本及编码。接着声明</a:t>
            </a:r>
            <a:r>
              <a:rPr lang="en-US" altLang="zh-TW" dirty="0" smtClean="0"/>
              <a:t>&lt;resources&gt;</a:t>
            </a:r>
            <a:r>
              <a:rPr lang="zh-CN" altLang="en-US" dirty="0" smtClean="0"/>
              <a:t>标签，就可在里面使用</a:t>
            </a:r>
            <a:r>
              <a:rPr lang="en-US" altLang="zh-TW" dirty="0" smtClean="0"/>
              <a:t>&lt;string&gt;</a:t>
            </a:r>
            <a:r>
              <a:rPr lang="zh-CN" altLang="en-US" dirty="0" smtClean="0"/>
              <a:t>标签定义文字字符串。</a:t>
            </a:r>
            <a:endParaRPr lang="zh-TW" altLang="zh-TW" dirty="0" smtClean="0"/>
          </a:p>
          <a:p>
            <a:pPr>
              <a:spcBef>
                <a:spcPct val="0"/>
              </a:spcBef>
            </a:pPr>
            <a:endParaRPr lang="en-US" altLang="zh-TW" dirty="0" smtClean="0"/>
          </a:p>
          <a:p>
            <a:pPr>
              <a:spcBef>
                <a:spcPct val="0"/>
              </a:spcBef>
            </a:pPr>
            <a:r>
              <a:rPr lang="en-US" altLang="zh-TW" dirty="0" smtClean="0"/>
              <a:t>&lt;string&gt;</a:t>
            </a:r>
            <a:r>
              <a:rPr lang="zh-CN" altLang="en-US" dirty="0" smtClean="0"/>
              <a:t>标签里面则使用</a:t>
            </a:r>
            <a:r>
              <a:rPr lang="en-US" altLang="zh-TW" dirty="0" smtClean="0"/>
              <a:t>name</a:t>
            </a:r>
            <a:r>
              <a:rPr lang="zh-CN" altLang="en-US" dirty="0" smtClean="0"/>
              <a:t>属性定义字符串变量名称，在标签之间可加上自串内容。</a:t>
            </a:r>
            <a:endParaRPr lang="en-US" altLang="zh-TW" dirty="0" smtClean="0"/>
          </a:p>
          <a:p>
            <a:pPr>
              <a:spcBef>
                <a:spcPct val="0"/>
              </a:spcBef>
            </a:pPr>
            <a:r>
              <a:rPr lang="zh-TW" altLang="zh-TW" dirty="0" smtClean="0"/>
              <a:t>另外</a:t>
            </a:r>
            <a:r>
              <a:rPr lang="en-US" altLang="zh-TW" dirty="0" smtClean="0"/>
              <a:t>&lt;string&gt;</a:t>
            </a:r>
            <a:r>
              <a:rPr lang="zh-CN" altLang="en-US" dirty="0" smtClean="0"/>
              <a:t>标签之间也可加上</a:t>
            </a:r>
            <a:r>
              <a:rPr lang="en-US" altLang="zh-TW" dirty="0" smtClean="0"/>
              <a:t>&lt;b&gt;</a:t>
            </a:r>
            <a:r>
              <a:rPr lang="zh-TW" altLang="zh-TW" dirty="0" smtClean="0"/>
              <a:t>、</a:t>
            </a:r>
            <a:r>
              <a:rPr lang="en-US" altLang="zh-TW" dirty="0" smtClean="0"/>
              <a:t>&lt;i&gt;</a:t>
            </a:r>
            <a:r>
              <a:rPr lang="zh-TW" altLang="zh-TW" dirty="0" smtClean="0"/>
              <a:t>、</a:t>
            </a:r>
            <a:r>
              <a:rPr lang="en-US" altLang="zh-TW" dirty="0" smtClean="0"/>
              <a:t>&lt;u&gt;</a:t>
            </a:r>
            <a:r>
              <a:rPr lang="zh-CN" altLang="en-US" dirty="0" smtClean="0"/>
              <a:t>，为文字加上粗体、斜体、底线的效果。</a:t>
            </a:r>
            <a:endParaRPr lang="zh-TW" altLang="zh-TW" dirty="0" smtClean="0"/>
          </a:p>
          <a:p>
            <a:pPr>
              <a:spcBef>
                <a:spcPct val="0"/>
              </a:spcBef>
            </a:pPr>
            <a:endParaRPr lang="zh-TW" altLang="en-US" dirty="0" smtClean="0"/>
          </a:p>
        </p:txBody>
      </p:sp>
      <p:sp>
        <p:nvSpPr>
          <p:cNvPr id="11981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DCB3B-6533-4FCD-BB94-12F55E0DC67F}" type="slidenum">
              <a:rPr lang="zh-TW" altLang="en-US"/>
              <a:pPr fontAlgn="base">
                <a:spcBef>
                  <a:spcPct val="0"/>
                </a:spcBef>
                <a:spcAft>
                  <a:spcPct val="0"/>
                </a:spcAft>
              </a:pPr>
              <a:t>45</a:t>
            </a:fld>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083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dirty="0" smtClean="0"/>
          </a:p>
        </p:txBody>
      </p:sp>
      <p:sp>
        <p:nvSpPr>
          <p:cNvPr id="12083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D83D23-8735-4AC5-8E40-7D3CE476A472}" type="slidenum">
              <a:rPr lang="zh-TW" altLang="en-US"/>
              <a:pPr fontAlgn="base">
                <a:spcBef>
                  <a:spcPct val="0"/>
                </a:spcBef>
                <a:spcAft>
                  <a:spcPct val="0"/>
                </a:spcAft>
              </a:pPr>
              <a:t>46</a:t>
            </a:fld>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185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zh-TW" smtClean="0"/>
              <a:t>其他</a:t>
            </a:r>
            <a:r>
              <a:rPr lang="en-US" altLang="zh-TW" smtClean="0"/>
              <a:t>XML</a:t>
            </a:r>
            <a:r>
              <a:rPr lang="zh-CN" altLang="en-US" smtClean="0"/>
              <a:t>资源文件使用字符串资源，需要使用前置符号</a:t>
            </a:r>
            <a:r>
              <a:rPr lang="en-US" altLang="zh-TW" smtClean="0"/>
              <a:t>’@’</a:t>
            </a:r>
            <a:r>
              <a:rPr lang="zh-CN" altLang="en-US" smtClean="0"/>
              <a:t>后面加上标签名称</a:t>
            </a:r>
            <a:r>
              <a:rPr lang="en-US" altLang="zh-TW" smtClean="0"/>
              <a:t>string</a:t>
            </a:r>
            <a:r>
              <a:rPr lang="zh-TW" altLang="en-US" smtClean="0"/>
              <a:t>及定义于</a:t>
            </a:r>
            <a:r>
              <a:rPr lang="en-US" altLang="zh-TW" smtClean="0"/>
              <a:t>strings.xml</a:t>
            </a:r>
            <a:r>
              <a:rPr lang="zh-CN" altLang="en-US" smtClean="0"/>
              <a:t>中的字符串变量名称，如图</a:t>
            </a:r>
            <a:r>
              <a:rPr lang="en-US" altLang="zh-TW" smtClean="0"/>
              <a:t>3.11</a:t>
            </a:r>
            <a:r>
              <a:rPr lang="zh-TW" altLang="zh-TW" smtClean="0"/>
              <a:t>所示</a:t>
            </a:r>
          </a:p>
          <a:p>
            <a:pPr>
              <a:spcBef>
                <a:spcPct val="0"/>
              </a:spcBef>
            </a:pPr>
            <a:r>
              <a:rPr lang="en-US" altLang="zh-TW" smtClean="0"/>
              <a:t>@string/</a:t>
            </a:r>
            <a:r>
              <a:rPr lang="zh-TW" altLang="en-US" smtClean="0"/>
              <a:t>字符串名称</a:t>
            </a:r>
            <a:endParaRPr lang="zh-TW" altLang="zh-TW" smtClean="0"/>
          </a:p>
          <a:p>
            <a:pPr>
              <a:spcBef>
                <a:spcPct val="0"/>
              </a:spcBef>
            </a:pPr>
            <a:r>
              <a:rPr lang="zh-TW" altLang="zh-TW" smtClean="0"/>
              <a:t>例如：</a:t>
            </a:r>
            <a:r>
              <a:rPr lang="en-US" altLang="zh-TW" smtClean="0"/>
              <a:t>android:app_name=”@string/hello”</a:t>
            </a:r>
            <a:endParaRPr lang="zh-TW" altLang="zh-TW" smtClean="0"/>
          </a:p>
          <a:p>
            <a:pPr>
              <a:spcBef>
                <a:spcPct val="0"/>
              </a:spcBef>
            </a:pPr>
            <a:endParaRPr lang="zh-TW" altLang="en-US" smtClean="0"/>
          </a:p>
        </p:txBody>
      </p:sp>
      <p:sp>
        <p:nvSpPr>
          <p:cNvPr id="12186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628B84-FC59-40B8-B0F3-6D7FE33AA75F}" type="slidenum">
              <a:rPr lang="zh-TW" altLang="en-US"/>
              <a:pPr fontAlgn="base">
                <a:spcBef>
                  <a:spcPct val="0"/>
                </a:spcBef>
                <a:spcAft>
                  <a:spcPct val="0"/>
                </a:spcAft>
              </a:pPr>
              <a:t>47</a:t>
            </a:fld>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390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2390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3405F9-25D8-4E1D-AE7E-C7778BD7E467}" type="slidenum">
              <a:rPr lang="zh-TW" altLang="en-US"/>
              <a:pPr fontAlgn="base">
                <a:spcBef>
                  <a:spcPct val="0"/>
                </a:spcBef>
                <a:spcAft>
                  <a:spcPct val="0"/>
                </a:spcAft>
              </a:pPr>
              <a:t>48</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397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8397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689763-D7B3-4596-8E5A-08328F97D7EF}" type="slidenum">
              <a:rPr lang="zh-TW" altLang="en-US"/>
              <a:pPr fontAlgn="base">
                <a:spcBef>
                  <a:spcPct val="0"/>
                </a:spcBef>
                <a:spcAft>
                  <a:spcPct val="0"/>
                </a:spcAft>
              </a:pPr>
              <a:t>6</a:t>
            </a:fld>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493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2493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7A7838-DE40-44C6-A621-26D70B5C7DCC}" type="slidenum">
              <a:rPr lang="zh-TW" altLang="en-US"/>
              <a:pPr fontAlgn="base">
                <a:spcBef>
                  <a:spcPct val="0"/>
                </a:spcBef>
                <a:spcAft>
                  <a:spcPct val="0"/>
                </a:spcAft>
              </a:pPr>
              <a:t>49</a:t>
            </a:fld>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595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zh-TW" smtClean="0"/>
              <a:t>以</a:t>
            </a:r>
            <a:r>
              <a:rPr lang="en-US" altLang="zh-TW" smtClean="0"/>
              <a:t>#AARRGGBB</a:t>
            </a:r>
            <a:r>
              <a:rPr lang="zh-TW" altLang="en-US" smtClean="0"/>
              <a:t>作为范例</a:t>
            </a:r>
          </a:p>
        </p:txBody>
      </p:sp>
      <p:sp>
        <p:nvSpPr>
          <p:cNvPr id="12595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AB281F-0A7B-40A4-9DFA-E44410CBE096}" type="slidenum">
              <a:rPr lang="zh-TW" altLang="en-US"/>
              <a:pPr fontAlgn="base">
                <a:spcBef>
                  <a:spcPct val="0"/>
                </a:spcBef>
                <a:spcAft>
                  <a:spcPct val="0"/>
                </a:spcAft>
              </a:pPr>
              <a:t>50</a:t>
            </a:fld>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697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2698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F2A086-61E0-4DB6-80BD-44127C5A8F4C}" type="slidenum">
              <a:rPr lang="zh-TW" altLang="en-US"/>
              <a:pPr fontAlgn="base">
                <a:spcBef>
                  <a:spcPct val="0"/>
                </a:spcBef>
                <a:spcAft>
                  <a:spcPct val="0"/>
                </a:spcAft>
              </a:pPr>
              <a:t>51</a:t>
            </a:fld>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800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2800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2B9582-7258-4603-AF83-910EDF28873D}" type="slidenum">
              <a:rPr lang="zh-TW" altLang="en-US"/>
              <a:pPr fontAlgn="base">
                <a:spcBef>
                  <a:spcPct val="0"/>
                </a:spcBef>
                <a:spcAft>
                  <a:spcPct val="0"/>
                </a:spcAft>
              </a:pPr>
              <a:t>52</a:t>
            </a:fld>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2902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2902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578972-C5CD-48B8-A995-8B026A35AA19}" type="slidenum">
              <a:rPr lang="zh-TW" altLang="en-US"/>
              <a:pPr fontAlgn="base">
                <a:spcBef>
                  <a:spcPct val="0"/>
                </a:spcBef>
                <a:spcAft>
                  <a:spcPct val="0"/>
                </a:spcAft>
              </a:pPr>
              <a:t>53</a:t>
            </a:fld>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005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005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053E0C-74B2-4B68-9C65-22A7959B8A59}" type="slidenum">
              <a:rPr lang="zh-TW" altLang="en-US"/>
              <a:pPr fontAlgn="base">
                <a:spcBef>
                  <a:spcPct val="0"/>
                </a:spcBef>
                <a:spcAft>
                  <a:spcPct val="0"/>
                </a:spcAft>
              </a:pPr>
              <a:t>54</a:t>
            </a:fld>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107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107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809EDB-69A1-40A2-8B8C-6282A79F6C4E}" type="slidenum">
              <a:rPr lang="zh-TW" altLang="en-US"/>
              <a:pPr fontAlgn="base">
                <a:spcBef>
                  <a:spcPct val="0"/>
                </a:spcBef>
                <a:spcAft>
                  <a:spcPct val="0"/>
                </a:spcAft>
              </a:pPr>
              <a:t>55</a:t>
            </a:fld>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209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210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57E388-4EED-4C12-AD60-B09B66C45C3F}" type="slidenum">
              <a:rPr lang="zh-TW" altLang="en-US"/>
              <a:pPr fontAlgn="base">
                <a:spcBef>
                  <a:spcPct val="0"/>
                </a:spcBef>
                <a:spcAft>
                  <a:spcPct val="0"/>
                </a:spcAft>
              </a:pPr>
              <a:t>56</a:t>
            </a:fld>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312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312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E82954-08E4-4E14-BF3E-7752BD847FF9}" type="slidenum">
              <a:rPr lang="zh-TW" altLang="en-US"/>
              <a:pPr fontAlgn="base">
                <a:spcBef>
                  <a:spcPct val="0"/>
                </a:spcBef>
                <a:spcAft>
                  <a:spcPct val="0"/>
                </a:spcAft>
              </a:pPr>
              <a:t>57</a:t>
            </a:fld>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414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414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362B03-F209-4FE9-BD9F-01EEA485CDBB}" type="slidenum">
              <a:rPr lang="zh-TW" altLang="en-US"/>
              <a:pPr fontAlgn="base">
                <a:spcBef>
                  <a:spcPct val="0"/>
                </a:spcBef>
                <a:spcAft>
                  <a:spcPct val="0"/>
                </a:spcAft>
              </a:pPr>
              <a:t>58</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499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8499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DC4044-F821-42C4-9A66-9B794ED87B04}" type="slidenum">
              <a:rPr lang="zh-TW" altLang="en-US"/>
              <a:pPr fontAlgn="base">
                <a:spcBef>
                  <a:spcPct val="0"/>
                </a:spcBef>
                <a:spcAft>
                  <a:spcPct val="0"/>
                </a:spcAft>
              </a:pPr>
              <a:t>7</a:t>
            </a:fld>
            <a:endParaRPr lang="zh-TW"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517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517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949B90-8AD9-4A9B-A4C1-6A81E01CEE2B}" type="slidenum">
              <a:rPr lang="zh-TW" altLang="en-US"/>
              <a:pPr fontAlgn="base">
                <a:spcBef>
                  <a:spcPct val="0"/>
                </a:spcBef>
                <a:spcAft>
                  <a:spcPct val="0"/>
                </a:spcAft>
              </a:pPr>
              <a:t>59</a:t>
            </a:fld>
            <a:endParaRPr lang="zh-TW"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619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619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49F764-5450-4321-9883-2983DA03059B}" type="slidenum">
              <a:rPr lang="zh-TW" altLang="en-US"/>
              <a:pPr fontAlgn="base">
                <a:spcBef>
                  <a:spcPct val="0"/>
                </a:spcBef>
                <a:spcAft>
                  <a:spcPct val="0"/>
                </a:spcAft>
              </a:pPr>
              <a:t>60</a:t>
            </a:fld>
            <a:endParaRPr lang="zh-TW"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721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722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00E077-06BC-4E8D-B312-B67C03096477}" type="slidenum">
              <a:rPr lang="zh-TW" altLang="en-US"/>
              <a:pPr fontAlgn="base">
                <a:spcBef>
                  <a:spcPct val="0"/>
                </a:spcBef>
                <a:spcAft>
                  <a:spcPct val="0"/>
                </a:spcAft>
              </a:pPr>
              <a:t>61</a:t>
            </a:fld>
            <a:endParaRPr lang="zh-TW"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824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smtClean="0"/>
              <a:t>Style</a:t>
            </a:r>
            <a:r>
              <a:rPr lang="zh-CN" altLang="en-US" smtClean="0"/>
              <a:t>资源文件是类似一般手机上可套用的主题，它可以整合许多属性，并提供给系统使用，像是前面所介绍的</a:t>
            </a:r>
            <a:r>
              <a:rPr lang="en-US" altLang="zh-TW" smtClean="0"/>
              <a:t>&lt;string&gt;</a:t>
            </a:r>
            <a:r>
              <a:rPr lang="zh-TW" altLang="zh-TW" smtClean="0"/>
              <a:t>、</a:t>
            </a:r>
            <a:r>
              <a:rPr lang="en-US" altLang="zh-TW" smtClean="0"/>
              <a:t>&lt;color&gt;</a:t>
            </a:r>
            <a:r>
              <a:rPr lang="zh-TW" altLang="zh-TW" smtClean="0"/>
              <a:t>、</a:t>
            </a:r>
            <a:r>
              <a:rPr lang="en-US" altLang="zh-TW" smtClean="0"/>
              <a:t>&lt;dimen&gt;</a:t>
            </a:r>
            <a:r>
              <a:rPr lang="zh-TW" altLang="zh-TW" smtClean="0"/>
              <a:t>、</a:t>
            </a:r>
            <a:r>
              <a:rPr lang="en-US" altLang="zh-TW" smtClean="0"/>
              <a:t>&lt;drawable&gt;</a:t>
            </a:r>
            <a:r>
              <a:rPr lang="zh-CN" altLang="en-US" smtClean="0"/>
              <a:t>等等标签。在此文件中主要是使用</a:t>
            </a:r>
            <a:r>
              <a:rPr lang="en-US" altLang="zh-TW" smtClean="0"/>
              <a:t>&lt;style&gt;</a:t>
            </a:r>
            <a:r>
              <a:rPr lang="zh-CN" altLang="en-US" smtClean="0"/>
              <a:t>定义手机程序布局，并加入</a:t>
            </a:r>
            <a:r>
              <a:rPr lang="en-US" altLang="zh-TW" smtClean="0"/>
              <a:t>&lt;item&gt;</a:t>
            </a:r>
            <a:r>
              <a:rPr lang="zh-CN" altLang="en-US" smtClean="0"/>
              <a:t>标签作细部设定。</a:t>
            </a:r>
            <a:endParaRPr lang="zh-TW" altLang="zh-TW" smtClean="0"/>
          </a:p>
          <a:p>
            <a:pPr>
              <a:spcBef>
                <a:spcPct val="0"/>
              </a:spcBef>
            </a:pPr>
            <a:endParaRPr lang="zh-TW" altLang="en-US" smtClean="0"/>
          </a:p>
        </p:txBody>
      </p:sp>
      <p:sp>
        <p:nvSpPr>
          <p:cNvPr id="13824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61E371-A1CC-47D4-8AA8-FA1457562155}" type="slidenum">
              <a:rPr lang="zh-TW" altLang="en-US"/>
              <a:pPr fontAlgn="base">
                <a:spcBef>
                  <a:spcPct val="0"/>
                </a:spcBef>
                <a:spcAft>
                  <a:spcPct val="0"/>
                </a:spcAft>
              </a:pPr>
              <a:t>62</a:t>
            </a:fld>
            <a:endParaRPr lang="zh-TW"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3926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3926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DD8936-FDF1-402C-8ADB-F305789A1A63}" type="slidenum">
              <a:rPr lang="zh-TW" altLang="en-US"/>
              <a:pPr fontAlgn="base">
                <a:spcBef>
                  <a:spcPct val="0"/>
                </a:spcBef>
                <a:spcAft>
                  <a:spcPct val="0"/>
                </a:spcAft>
              </a:pPr>
              <a:t>63</a:t>
            </a:fld>
            <a:endParaRPr lang="zh-TW"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4029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4029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44E452-CF41-41F1-A6C4-6826DB029A25}" type="slidenum">
              <a:rPr lang="zh-TW" altLang="en-US"/>
              <a:pPr fontAlgn="base">
                <a:spcBef>
                  <a:spcPct val="0"/>
                </a:spcBef>
                <a:spcAft>
                  <a:spcPct val="0"/>
                </a:spcAft>
              </a:pPr>
              <a:t>64</a:t>
            </a:fld>
            <a:endParaRPr lang="zh-TW"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41315"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zh-TW" dirty="0" smtClean="0"/>
              <a:t>在</a:t>
            </a:r>
            <a:r>
              <a:rPr lang="en-US" altLang="zh-TW" dirty="0" smtClean="0"/>
              <a:t>Android</a:t>
            </a:r>
            <a:r>
              <a:rPr lang="zh-CN" altLang="en-US" dirty="0" smtClean="0"/>
              <a:t>平台里，用户界面都是通过</a:t>
            </a:r>
            <a:r>
              <a:rPr lang="en-US" altLang="zh-TW" dirty="0" smtClean="0"/>
              <a:t>ViewGroup</a:t>
            </a:r>
            <a:r>
              <a:rPr lang="zh-TW" altLang="zh-TW" dirty="0" smtClean="0"/>
              <a:t>或</a:t>
            </a:r>
            <a:r>
              <a:rPr lang="en-US" altLang="zh-TW" dirty="0" smtClean="0"/>
              <a:t>View</a:t>
            </a:r>
            <a:r>
              <a:rPr lang="zh-CN" altLang="en-US" dirty="0" smtClean="0"/>
              <a:t>类别来显示，</a:t>
            </a:r>
            <a:r>
              <a:rPr lang="en-US" altLang="zh-TW" dirty="0" smtClean="0"/>
              <a:t>ViewGroup</a:t>
            </a:r>
            <a:r>
              <a:rPr lang="zh-TW" altLang="zh-TW" dirty="0" smtClean="0"/>
              <a:t>和</a:t>
            </a:r>
            <a:r>
              <a:rPr lang="en-US" altLang="zh-TW" dirty="0" smtClean="0"/>
              <a:t>View</a:t>
            </a:r>
            <a:r>
              <a:rPr lang="zh-TW" altLang="zh-TW" dirty="0" smtClean="0"/>
              <a:t>是</a:t>
            </a:r>
            <a:r>
              <a:rPr lang="en-US" altLang="zh-TW" dirty="0" smtClean="0"/>
              <a:t>Android</a:t>
            </a:r>
            <a:r>
              <a:rPr lang="zh-CN" altLang="en-US" dirty="0" smtClean="0"/>
              <a:t>平台上最基本的用户界面组件。</a:t>
            </a:r>
            <a:endParaRPr lang="en-US" altLang="zh-TW" dirty="0" smtClean="0"/>
          </a:p>
          <a:p>
            <a:pPr>
              <a:spcBef>
                <a:spcPct val="0"/>
              </a:spcBef>
            </a:pPr>
            <a:r>
              <a:rPr lang="zh-CN" altLang="en-US" dirty="0" smtClean="0"/>
              <a:t>我们可以通过程序直接调用的方法，描绘用户界面，将屏幕上显示的接口元素，与构成应用程序的程序逻辑，混合在一起撰写。</a:t>
            </a:r>
            <a:endParaRPr lang="en-US" altLang="zh-TW" dirty="0" smtClean="0"/>
          </a:p>
          <a:p>
            <a:pPr>
              <a:spcBef>
                <a:spcPct val="0"/>
              </a:spcBef>
            </a:pPr>
            <a:r>
              <a:rPr lang="zh-CN" altLang="en-US" dirty="0" smtClean="0"/>
              <a:t>另一种是目前较为大众所采用的，是将用户界面与程序逻辑分开撰写，使用</a:t>
            </a:r>
            <a:r>
              <a:rPr lang="en-US" altLang="zh-TW" dirty="0" smtClean="0"/>
              <a:t>XML</a:t>
            </a:r>
            <a:r>
              <a:rPr lang="zh-CN" altLang="en-US" dirty="0" smtClean="0"/>
              <a:t>文件，来描述用户界面，与</a:t>
            </a:r>
            <a:r>
              <a:rPr lang="en-US" altLang="zh-TW" dirty="0" smtClean="0"/>
              <a:t>MVC</a:t>
            </a:r>
            <a:r>
              <a:rPr lang="zh-CN" altLang="en-US" dirty="0" smtClean="0"/>
              <a:t>的观念相似。</a:t>
            </a:r>
            <a:endParaRPr lang="zh-TW" altLang="en-US" dirty="0" smtClean="0"/>
          </a:p>
        </p:txBody>
      </p:sp>
      <p:sp>
        <p:nvSpPr>
          <p:cNvPr id="141316"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4F2350-E964-4F39-99BA-2177695D7B64}" type="slidenum">
              <a:rPr lang="zh-TW" altLang="en-US"/>
              <a:pPr fontAlgn="base">
                <a:spcBef>
                  <a:spcPct val="0"/>
                </a:spcBef>
                <a:spcAft>
                  <a:spcPct val="0"/>
                </a:spcAft>
              </a:pPr>
              <a:t>65</a:t>
            </a:fld>
            <a:endParaRPr lang="zh-TW"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4233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4234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9AD04E-3772-40D4-A61A-05237B3559C1}" type="slidenum">
              <a:rPr lang="zh-TW" altLang="en-US"/>
              <a:pPr fontAlgn="base">
                <a:spcBef>
                  <a:spcPct val="0"/>
                </a:spcBef>
                <a:spcAft>
                  <a:spcPct val="0"/>
                </a:spcAft>
              </a:pPr>
              <a:t>66</a:t>
            </a:fld>
            <a:endParaRPr lang="zh-TW"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4336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4336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0CA8EF-E94E-43C8-8051-2B4CB821C8FF}" type="slidenum">
              <a:rPr lang="zh-TW" altLang="en-US"/>
              <a:pPr fontAlgn="base">
                <a:spcBef>
                  <a:spcPct val="0"/>
                </a:spcBef>
                <a:spcAft>
                  <a:spcPct val="0"/>
                </a:spcAft>
              </a:pPr>
              <a:t>67</a:t>
            </a:fld>
            <a:endParaRPr lang="zh-TW"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4848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举凡程序的图标、背景图片等等，皆需放在</a:t>
            </a:r>
            <a:r>
              <a:rPr lang="en-US" altLang="zh-TW" dirty="0" smtClean="0"/>
              <a:t>drawable</a:t>
            </a:r>
            <a:r>
              <a:rPr lang="zh-TW" altLang="en-US" dirty="0" smtClean="0"/>
              <a:t>目录底下，</a:t>
            </a:r>
            <a:r>
              <a:rPr lang="en-US" altLang="zh-TW" dirty="0" smtClean="0"/>
              <a:t>Android</a:t>
            </a:r>
            <a:r>
              <a:rPr lang="zh-CN" altLang="en-US" dirty="0" smtClean="0"/>
              <a:t>可以接受的图档类型为</a:t>
            </a:r>
            <a:r>
              <a:rPr lang="en-US" altLang="zh-TW" dirty="0" smtClean="0"/>
              <a:t>png</a:t>
            </a:r>
            <a:r>
              <a:rPr lang="zh-TW" altLang="zh-TW" dirty="0" smtClean="0"/>
              <a:t>、</a:t>
            </a:r>
            <a:r>
              <a:rPr lang="en-US" altLang="zh-TW" dirty="0" smtClean="0"/>
              <a:t>jpg</a:t>
            </a:r>
            <a:r>
              <a:rPr lang="zh-TW" altLang="zh-TW" dirty="0" smtClean="0"/>
              <a:t>、</a:t>
            </a:r>
            <a:r>
              <a:rPr lang="en-US" altLang="zh-TW" dirty="0" smtClean="0"/>
              <a:t>gif</a:t>
            </a:r>
            <a:r>
              <a:rPr lang="zh-TW" altLang="zh-TW" dirty="0" smtClean="0"/>
              <a:t>。</a:t>
            </a:r>
          </a:p>
          <a:p>
            <a:pPr>
              <a:spcBef>
                <a:spcPct val="0"/>
              </a:spcBef>
            </a:pPr>
            <a:r>
              <a:rPr lang="en-US" altLang="zh-TW" dirty="0" smtClean="0"/>
              <a:t>Android</a:t>
            </a:r>
            <a:r>
              <a:rPr lang="zh-CN" altLang="en-US" dirty="0" smtClean="0"/>
              <a:t>会为每个放置在</a:t>
            </a:r>
            <a:r>
              <a:rPr lang="en-US" altLang="zh-TW" dirty="0" smtClean="0"/>
              <a:t>res/drawable</a:t>
            </a:r>
            <a:r>
              <a:rPr lang="zh-CN" altLang="en-US" dirty="0" smtClean="0"/>
              <a:t>目录下的图片文件产生</a:t>
            </a:r>
            <a:r>
              <a:rPr lang="en-US" altLang="zh-TW" dirty="0" smtClean="0"/>
              <a:t>ID</a:t>
            </a:r>
            <a:r>
              <a:rPr lang="zh-TW" altLang="zh-TW" dirty="0" smtClean="0"/>
              <a:t>，</a:t>
            </a:r>
            <a:r>
              <a:rPr lang="en-US" altLang="zh-TW" dirty="0" smtClean="0"/>
              <a:t>ID</a:t>
            </a:r>
            <a:r>
              <a:rPr lang="zh-CN" altLang="en-US" dirty="0" smtClean="0"/>
              <a:t>就是这个图片的文件名，如果一张图片的文件名是</a:t>
            </a:r>
            <a:r>
              <a:rPr lang="en-US" altLang="zh-TW" dirty="0" smtClean="0"/>
              <a:t>app_icon.png</a:t>
            </a:r>
            <a:r>
              <a:rPr lang="zh-TW" altLang="en-US" dirty="0" smtClean="0"/>
              <a:t>那么就会在</a:t>
            </a:r>
            <a:r>
              <a:rPr lang="en-US" altLang="zh-TW" dirty="0" smtClean="0"/>
              <a:t>R.java</a:t>
            </a:r>
            <a:r>
              <a:rPr lang="zh-TW" altLang="zh-TW" dirty="0" smtClean="0"/>
              <a:t>文件中的</a:t>
            </a:r>
            <a:r>
              <a:rPr lang="en-US" altLang="zh-TW" dirty="0" smtClean="0"/>
              <a:t>drawable</a:t>
            </a:r>
            <a:r>
              <a:rPr lang="zh-TW" altLang="en-US" dirty="0" smtClean="0"/>
              <a:t>下产生</a:t>
            </a:r>
          </a:p>
        </p:txBody>
      </p:sp>
      <p:sp>
        <p:nvSpPr>
          <p:cNvPr id="14848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781C8D-EFBD-4192-9C77-062AD25ACA11}" type="slidenum">
              <a:rPr lang="zh-TW" altLang="en-US"/>
              <a:pPr fontAlgn="base">
                <a:spcBef>
                  <a:spcPct val="0"/>
                </a:spcBef>
                <a:spcAft>
                  <a:spcPct val="0"/>
                </a:spcAft>
              </a:pPr>
              <a:t>68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6019"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86020"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D2E284-8BE0-4039-B36D-11D3C856493A}" type="slidenum">
              <a:rPr lang="zh-TW" altLang="en-US"/>
              <a:pPr fontAlgn="base">
                <a:spcBef>
                  <a:spcPct val="0"/>
                </a:spcBef>
                <a:spcAft>
                  <a:spcPct val="0"/>
                </a:spcAft>
              </a:pPr>
              <a:t>8</a:t>
            </a:fld>
            <a:endParaRPr lang="zh-TW"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4950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4950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EBD7BA-8E50-429F-814F-C93F24B6591F}" type="slidenum">
              <a:rPr lang="zh-TW" altLang="en-US"/>
              <a:pPr fontAlgn="base">
                <a:spcBef>
                  <a:spcPct val="0"/>
                </a:spcBef>
                <a:spcAft>
                  <a:spcPct val="0"/>
                </a:spcAft>
              </a:pPr>
              <a:t>69</a:t>
            </a:fld>
            <a:endParaRPr lang="zh-TW"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5053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15053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880A7A-E189-47E1-A020-69334083F62A}" type="slidenum">
              <a:rPr lang="zh-TW" altLang="en-US"/>
              <a:pPr fontAlgn="base">
                <a:spcBef>
                  <a:spcPct val="0"/>
                </a:spcBef>
                <a:spcAft>
                  <a:spcPct val="0"/>
                </a:spcAft>
              </a:pPr>
              <a:t>70</a:t>
            </a:fld>
            <a:endParaRPr lang="zh-TW"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ln/>
        </p:spPr>
        <p:txBody>
          <a:bodyPr/>
          <a:lstStyle/>
          <a:p>
            <a:endParaRPr lang="zh-CN" altLang="en-US" smtClean="0"/>
          </a:p>
        </p:txBody>
      </p:sp>
      <p:sp>
        <p:nvSpPr>
          <p:cNvPr id="14340" name="灯片编号占位符 3"/>
          <p:cNvSpPr>
            <a:spLocks noGrp="1"/>
          </p:cNvSpPr>
          <p:nvPr>
            <p:ph type="sldNum" sz="quarter" idx="5"/>
          </p:nvPr>
        </p:nvSpPr>
        <p:spPr>
          <a:noFill/>
        </p:spPr>
        <p:txBody>
          <a:bodyPr/>
          <a:lstStyle/>
          <a:p>
            <a:fld id="{AAD94554-E8DD-4EB1-82D7-CD88461285BB}" type="slidenum">
              <a:rPr lang="en-US" altLang="zh-CN" smtClean="0">
                <a:latin typeface="Arial" pitchFamily="34" charset="0"/>
              </a:rPr>
              <a:pPr/>
              <a:t>71</a:t>
            </a:fld>
            <a:endParaRPr lang="en-US"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p:spPr>
        <p:txBody>
          <a:bodyPr/>
          <a:lstStyle/>
          <a:p>
            <a:endParaRPr lang="zh-CN" altLang="en-US" smtClean="0"/>
          </a:p>
        </p:txBody>
      </p:sp>
      <p:sp>
        <p:nvSpPr>
          <p:cNvPr id="15364" name="灯片编号占位符 3"/>
          <p:cNvSpPr>
            <a:spLocks noGrp="1"/>
          </p:cNvSpPr>
          <p:nvPr>
            <p:ph type="sldNum" sz="quarter" idx="5"/>
          </p:nvPr>
        </p:nvSpPr>
        <p:spPr>
          <a:noFill/>
        </p:spPr>
        <p:txBody>
          <a:bodyPr/>
          <a:lstStyle/>
          <a:p>
            <a:fld id="{53088B72-438B-492D-9904-79B4EAA09170}" type="slidenum">
              <a:rPr lang="en-US" altLang="zh-CN" smtClean="0">
                <a:latin typeface="Arial" pitchFamily="34" charset="0"/>
              </a:rPr>
              <a:pPr/>
              <a:t>72</a:t>
            </a:fld>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7043"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TW" altLang="en-US" dirty="0" smtClean="0"/>
              <a:t>一个</a:t>
            </a:r>
            <a:r>
              <a:rPr lang="en-US" altLang="zh-TW" dirty="0" smtClean="0"/>
              <a:t>Activity</a:t>
            </a:r>
            <a:r>
              <a:rPr lang="zh-CN" altLang="en-US" dirty="0" smtClean="0"/>
              <a:t>基本上有三个生命状态：</a:t>
            </a:r>
            <a:endParaRPr lang="zh-TW" altLang="zh-TW" dirty="0" smtClean="0"/>
          </a:p>
          <a:p>
            <a:pPr>
              <a:spcBef>
                <a:spcPct val="0"/>
              </a:spcBef>
            </a:pPr>
            <a:r>
              <a:rPr lang="zh-TW" altLang="en-US" dirty="0" smtClean="0"/>
              <a:t>当一个</a:t>
            </a:r>
            <a:r>
              <a:rPr lang="en-US" altLang="zh-TW" dirty="0" smtClean="0"/>
              <a:t>Activity</a:t>
            </a:r>
            <a:r>
              <a:rPr lang="zh-CN" altLang="en-US" dirty="0" smtClean="0"/>
              <a:t>在屏幕的最上层时</a:t>
            </a:r>
            <a:r>
              <a:rPr lang="en-US" altLang="zh-TW" dirty="0" smtClean="0"/>
              <a:t>(</a:t>
            </a:r>
            <a:r>
              <a:rPr lang="zh-CN" altLang="en-US" dirty="0" smtClean="0"/>
              <a:t>系统堆栈中的最顶端</a:t>
            </a:r>
            <a:r>
              <a:rPr lang="en-US" altLang="zh-TW" dirty="0" smtClean="0"/>
              <a:t>)</a:t>
            </a:r>
            <a:r>
              <a:rPr lang="zh-TW" altLang="zh-TW" dirty="0" smtClean="0"/>
              <a:t>，此</a:t>
            </a:r>
            <a:r>
              <a:rPr lang="en-US" altLang="zh-TW" dirty="0" smtClean="0"/>
              <a:t>Activity</a:t>
            </a:r>
            <a:r>
              <a:rPr lang="zh-TW" altLang="en-US" dirty="0" smtClean="0"/>
              <a:t>就是属于</a:t>
            </a:r>
            <a:r>
              <a:rPr lang="en-US" altLang="zh-TW" dirty="0" smtClean="0"/>
              <a:t>active</a:t>
            </a:r>
            <a:r>
              <a:rPr lang="zh-TW" altLang="zh-TW" dirty="0" smtClean="0"/>
              <a:t>或</a:t>
            </a:r>
            <a:r>
              <a:rPr lang="en-US" altLang="zh-TW" dirty="0" smtClean="0"/>
              <a:t>running</a:t>
            </a:r>
            <a:r>
              <a:rPr lang="zh-TW" altLang="en-US" dirty="0" smtClean="0"/>
              <a:t>的状态。</a:t>
            </a:r>
            <a:endParaRPr lang="zh-TW" altLang="zh-TW" dirty="0" smtClean="0"/>
          </a:p>
          <a:p>
            <a:pPr>
              <a:spcBef>
                <a:spcPct val="0"/>
              </a:spcBef>
            </a:pPr>
            <a:r>
              <a:rPr lang="zh-TW" altLang="en-US" dirty="0" smtClean="0"/>
              <a:t>当一个</a:t>
            </a:r>
            <a:r>
              <a:rPr lang="en-US" altLang="zh-TW" dirty="0" smtClean="0"/>
              <a:t>Activity</a:t>
            </a:r>
            <a:r>
              <a:rPr lang="zh-TW" altLang="en-US" dirty="0" smtClean="0"/>
              <a:t>失去焦点</a:t>
            </a:r>
            <a:r>
              <a:rPr lang="en-US" altLang="zh-TW" dirty="0" smtClean="0"/>
              <a:t>(Focus)</a:t>
            </a:r>
            <a:r>
              <a:rPr lang="zh-CN" altLang="en-US" dirty="0" smtClean="0"/>
              <a:t>但还看得到它的画面，那失去焦点的这个</a:t>
            </a:r>
            <a:r>
              <a:rPr lang="en-US" altLang="zh-TW" dirty="0" smtClean="0"/>
              <a:t>Activity</a:t>
            </a:r>
            <a:r>
              <a:rPr lang="zh-TW" altLang="en-US" dirty="0" smtClean="0"/>
              <a:t>则处在</a:t>
            </a:r>
            <a:r>
              <a:rPr lang="en-US" altLang="zh-TW" dirty="0" smtClean="0"/>
              <a:t>Paused</a:t>
            </a:r>
            <a:r>
              <a:rPr lang="zh-CN" altLang="en-US" dirty="0" smtClean="0"/>
              <a:t>的状态，像这个</a:t>
            </a:r>
            <a:r>
              <a:rPr lang="en-US" altLang="zh-TW" dirty="0" smtClean="0"/>
              <a:t>Activity</a:t>
            </a:r>
            <a:r>
              <a:rPr lang="zh-CN" altLang="en-US" dirty="0" smtClean="0"/>
              <a:t>它还是存活着，并没有从系统中消失</a:t>
            </a:r>
            <a:r>
              <a:rPr lang="en-US" altLang="zh-TW" dirty="0" smtClean="0"/>
              <a:t>(Activity</a:t>
            </a:r>
            <a:r>
              <a:rPr lang="zh-CN" altLang="en-US" dirty="0" smtClean="0"/>
              <a:t>本身所有的状态及数据都还存在，也跟窗口管理</a:t>
            </a:r>
            <a:r>
              <a:rPr lang="zh-TW" altLang="zh-TW" dirty="0" smtClean="0"/>
              <a:t>程式</a:t>
            </a:r>
            <a:r>
              <a:rPr lang="en-US" altLang="zh-TW" dirty="0" smtClean="0"/>
              <a:t>WindowManager</a:t>
            </a:r>
            <a:r>
              <a:rPr lang="zh-TW" altLang="en-US" dirty="0" smtClean="0"/>
              <a:t>保持连系着</a:t>
            </a:r>
            <a:r>
              <a:rPr lang="en-US" altLang="zh-TW" dirty="0" smtClean="0"/>
              <a:t>)</a:t>
            </a:r>
            <a:r>
              <a:rPr lang="zh-CN" altLang="en-US" dirty="0" smtClean="0"/>
              <a:t>，像这种属于</a:t>
            </a:r>
            <a:r>
              <a:rPr lang="en-US" altLang="zh-TW" dirty="0" smtClean="0"/>
              <a:t>Paused</a:t>
            </a:r>
            <a:r>
              <a:rPr lang="zh-TW" altLang="en-US" dirty="0" smtClean="0"/>
              <a:t>状态的</a:t>
            </a:r>
            <a:r>
              <a:rPr lang="en-US" altLang="zh-TW" dirty="0" smtClean="0"/>
              <a:t>Activity</a:t>
            </a:r>
            <a:r>
              <a:rPr lang="zh-CN" altLang="en-US" dirty="0" smtClean="0"/>
              <a:t>，当系统的内存不够用时，系统会自动判断，把优先级较低的</a:t>
            </a:r>
            <a:r>
              <a:rPr lang="en-US" altLang="zh-TW" dirty="0" smtClean="0"/>
              <a:t>Activity</a:t>
            </a:r>
            <a:r>
              <a:rPr lang="zh-TW" altLang="en-US" dirty="0" smtClean="0"/>
              <a:t>删除</a:t>
            </a:r>
            <a:r>
              <a:rPr lang="zh-TW" altLang="zh-TW" dirty="0" smtClean="0"/>
              <a:t>。</a:t>
            </a:r>
          </a:p>
          <a:p>
            <a:pPr>
              <a:spcBef>
                <a:spcPct val="0"/>
              </a:spcBef>
            </a:pPr>
            <a:r>
              <a:rPr lang="zh-TW" altLang="en-US" dirty="0" smtClean="0"/>
              <a:t>当一个</a:t>
            </a:r>
            <a:r>
              <a:rPr lang="en-US" altLang="zh-TW" dirty="0" smtClean="0"/>
              <a:t>Activity</a:t>
            </a:r>
            <a:r>
              <a:rPr lang="zh-TW" altLang="zh-TW" dirty="0" smtClean="0"/>
              <a:t>被其它的</a:t>
            </a:r>
            <a:r>
              <a:rPr lang="en-US" altLang="zh-TW" dirty="0" smtClean="0"/>
              <a:t>Activity</a:t>
            </a:r>
            <a:r>
              <a:rPr lang="zh-TW" altLang="zh-TW" dirty="0" smtClean="0"/>
              <a:t>完全遮蔽，被遮蔽</a:t>
            </a:r>
            <a:r>
              <a:rPr lang="en-US" altLang="zh-TW" dirty="0" smtClean="0"/>
              <a:t>Activity</a:t>
            </a:r>
            <a:r>
              <a:rPr lang="zh-TW" altLang="en-US" dirty="0" smtClean="0"/>
              <a:t>就是处于</a:t>
            </a:r>
            <a:r>
              <a:rPr lang="en-US" altLang="zh-TW" dirty="0" smtClean="0"/>
              <a:t>Stop</a:t>
            </a:r>
            <a:r>
              <a:rPr lang="zh-CN" altLang="en-US" dirty="0" smtClean="0"/>
              <a:t>的状态，不过仍保有全部的状态及数据，但因为已不再被使用者看见，所以它的画面是被隐藏起来的</a:t>
            </a:r>
            <a:r>
              <a:rPr lang="en-US" altLang="zh-TW" dirty="0" smtClean="0"/>
              <a:t>(</a:t>
            </a:r>
            <a:r>
              <a:rPr lang="zh-CN" altLang="en-US" dirty="0" smtClean="0"/>
              <a:t>画面不需要更新</a:t>
            </a:r>
            <a:r>
              <a:rPr lang="en-US" altLang="zh-TW" dirty="0" smtClean="0"/>
              <a:t>)</a:t>
            </a:r>
            <a:r>
              <a:rPr lang="zh-CN" altLang="en-US" dirty="0" smtClean="0"/>
              <a:t>，当系统内存不足时，这种</a:t>
            </a:r>
            <a:r>
              <a:rPr lang="en-US" altLang="zh-TW" dirty="0" smtClean="0"/>
              <a:t>Stop</a:t>
            </a:r>
            <a:r>
              <a:rPr lang="zh-TW" altLang="en-US" dirty="0" smtClean="0"/>
              <a:t>状态的</a:t>
            </a:r>
            <a:r>
              <a:rPr lang="en-US" altLang="zh-TW" dirty="0" smtClean="0"/>
              <a:t>Activity</a:t>
            </a:r>
            <a:r>
              <a:rPr lang="zh-CN" altLang="en-US" dirty="0" smtClean="0"/>
              <a:t>是最先被系统考虑拿来释放内存的。</a:t>
            </a:r>
            <a:endParaRPr lang="zh-TW" altLang="zh-TW" dirty="0" smtClean="0"/>
          </a:p>
          <a:p>
            <a:pPr>
              <a:spcBef>
                <a:spcPct val="0"/>
              </a:spcBef>
            </a:pPr>
            <a:endParaRPr lang="zh-TW" altLang="en-US" dirty="0" smtClean="0"/>
          </a:p>
        </p:txBody>
      </p:sp>
      <p:sp>
        <p:nvSpPr>
          <p:cNvPr id="87044"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7A7759-6AF5-45CB-AC38-6C426E5CC4B0}" type="slidenum">
              <a:rPr lang="zh-TW" altLang="en-US"/>
              <a:pPr fontAlgn="base">
                <a:spcBef>
                  <a:spcPct val="0"/>
                </a:spcBef>
                <a:spcAft>
                  <a:spcPct val="0"/>
                </a:spcAft>
              </a:pPr>
              <a:t>10</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8067"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p>
        </p:txBody>
      </p:sp>
      <p:sp>
        <p:nvSpPr>
          <p:cNvPr id="88068"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B511E2-A871-45B0-AD63-69FFDC385B64}" type="slidenum">
              <a:rPr lang="zh-TW" altLang="en-US"/>
              <a:pPr fontAlgn="base">
                <a:spcBef>
                  <a:spcPct val="0"/>
                </a:spcBef>
                <a:spcAft>
                  <a:spcPct val="0"/>
                </a:spcAft>
              </a:pPr>
              <a:t>11</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9091"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TW" smtClean="0"/>
              <a:t>Activity Lifecycle(</a:t>
            </a:r>
            <a:r>
              <a:rPr lang="zh-TW" altLang="en-US" smtClean="0"/>
              <a:t>图片来源：</a:t>
            </a:r>
            <a:r>
              <a:rPr lang="en-US" altLang="zh-TW" smtClean="0"/>
              <a:t>Android SDK Dev Guide)</a:t>
            </a:r>
            <a:endParaRPr lang="zh-TW" altLang="en-US" smtClean="0"/>
          </a:p>
        </p:txBody>
      </p:sp>
      <p:sp>
        <p:nvSpPr>
          <p:cNvPr id="89092"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7B5ADD-1631-47FA-B112-6E3DE383834C}" type="slidenum">
              <a:rPr lang="zh-TW" altLang="en-US"/>
              <a:pPr fontAlgn="base">
                <a:spcBef>
                  <a:spcPct val="0"/>
                </a:spcBef>
                <a:spcAft>
                  <a:spcPct val="0"/>
                </a:spcAft>
              </a:pPr>
              <a:t>12</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5654675" y="1235075"/>
            <a:ext cx="2462213" cy="669925"/>
          </a:xfrm>
          <a:prstGeom prst="rect">
            <a:avLst/>
          </a:prstGeom>
          <a:noFill/>
          <a:ln w="9525">
            <a:noFill/>
            <a:miter lim="800000"/>
            <a:headEnd/>
            <a:tailEnd/>
          </a:ln>
        </p:spPr>
      </p:pic>
      <p:sp>
        <p:nvSpPr>
          <p:cNvPr id="3" name="矩形 2"/>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4" name="矩形 3"/>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5" name="矩形 4"/>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6" name="矩形 5"/>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7" name="Rectangle 11"/>
          <p:cNvSpPr>
            <a:spLocks noChangeArrowheads="1"/>
          </p:cNvSpPr>
          <p:nvPr/>
        </p:nvSpPr>
        <p:spPr bwMode="auto">
          <a:xfrm>
            <a:off x="1371600" y="5105400"/>
            <a:ext cx="6400800" cy="609600"/>
          </a:xfrm>
          <a:prstGeom prst="rect">
            <a:avLst/>
          </a:prstGeom>
          <a:noFill/>
          <a:ln w="9525">
            <a:noFill/>
            <a:miter lim="800000"/>
            <a:headEnd/>
            <a:tailEnd/>
          </a:ln>
          <a:effectLst/>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8" name="直接连接符 7"/>
          <p:cNvSpPr>
            <a:spLocks noChangeShapeType="1"/>
          </p:cNvSpPr>
          <p:nvPr/>
        </p:nvSpPr>
        <p:spPr bwMode="auto">
          <a:xfrm>
            <a:off x="457200" y="19812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cs typeface="Arial"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a:t>www.hqyj.com</a:t>
            </a:r>
          </a:p>
        </p:txBody>
      </p:sp>
      <p:sp>
        <p:nvSpPr>
          <p:cNvPr id="6" name="灯片编号占位符 22"/>
          <p:cNvSpPr>
            <a:spLocks noGrp="1"/>
          </p:cNvSpPr>
          <p:nvPr>
            <p:ph type="sldNum" sz="quarter" idx="11"/>
          </p:nvPr>
        </p:nvSpPr>
        <p:spPr/>
        <p:txBody>
          <a:bodyPr/>
          <a:lstStyle>
            <a:lvl1pPr>
              <a:defRPr/>
            </a:lvl1pPr>
          </a:lstStyle>
          <a:p>
            <a:pPr>
              <a:defRPr/>
            </a:pPr>
            <a:fld id="{8E6418CF-6E71-45C9-A14B-6ED2D2AB7548}"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fld id="{76B9F097-C1E7-4C47-AD88-07289DC102EA}" type="datetime1">
              <a:rPr lang="zh-CN" altLang="en-US"/>
              <a:pPr>
                <a:defRPr/>
              </a:pPr>
              <a:t>2015/8/26</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buFont typeface="Wingdings" pitchFamily="2" charset="2"/>
              <a:buChar char="n"/>
              <a:defRPr/>
            </a:lvl1pPr>
            <a:lvl2pPr>
              <a:buFont typeface="Wingdings" pitchFamily="2" charset="2"/>
              <a:buChar char="u"/>
              <a:defRPr/>
            </a:lvl2pPr>
            <a:lvl3pPr>
              <a:buFont typeface="Wingdings" pitchFamily="2" charset="2"/>
              <a:buChar char="Ø"/>
              <a:defRPr/>
            </a:lvl3pPr>
            <a:lvl4pPr>
              <a:buFont typeface="Wingdings" pitchFamily="2" charset="2"/>
              <a:buChar char="l"/>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p>
        </p:txBody>
      </p:sp>
      <p:sp>
        <p:nvSpPr>
          <p:cNvPr id="5" name="灯片编号占位符 22"/>
          <p:cNvSpPr>
            <a:spLocks noGrp="1"/>
          </p:cNvSpPr>
          <p:nvPr>
            <p:ph type="sldNum" sz="quarter" idx="11"/>
          </p:nvPr>
        </p:nvSpPr>
        <p:spPr/>
        <p:txBody>
          <a:bodyPr/>
          <a:lstStyle>
            <a:lvl1pPr>
              <a:defRPr/>
            </a:lvl1pPr>
          </a:lstStyle>
          <a:p>
            <a:pPr>
              <a:defRPr/>
            </a:pPr>
            <a:fld id="{FF4ABE3C-B93A-46BB-B42E-19C3E1BC3E04}"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fld id="{15F8F090-E671-4654-8660-350FCB0E77B6}" type="datetime1">
              <a:rPr lang="zh-CN" altLang="en-US"/>
              <a:pPr>
                <a:defRPr/>
              </a:pPr>
              <a:t>2015/8/26</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00958" y="152400"/>
            <a:ext cx="1185842" cy="5976938"/>
          </a:xfrm>
        </p:spPr>
        <p:txBody>
          <a:bodyPr vert="eaVert"/>
          <a:lstStyle>
            <a:lvl1pPr algn="r">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152400"/>
            <a:ext cx="6758006" cy="5976938"/>
          </a:xfrm>
        </p:spPr>
        <p:txBody>
          <a:bodyPr vert="eaVert"/>
          <a:lstStyle>
            <a:lvl1pPr>
              <a:buFont typeface="Wingdings" pitchFamily="2" charset="2"/>
              <a:buChar char="n"/>
              <a:defRPr/>
            </a:lvl1pPr>
            <a:lvl2pPr>
              <a:buFont typeface="Wingdings" pitchFamily="2" charset="2"/>
              <a:buChar char="u"/>
              <a:defRPr/>
            </a:lvl2pPr>
            <a:lvl3pPr>
              <a:buFont typeface="Wingdings" pitchFamily="2" charset="2"/>
              <a:buChar char="Ø"/>
              <a:defRPr/>
            </a:lvl3pPr>
            <a:lvl4pPr>
              <a:buFont typeface="Wingdings" pitchFamily="2" charset="2"/>
              <a:buChar char="l"/>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p>
        </p:txBody>
      </p:sp>
      <p:sp>
        <p:nvSpPr>
          <p:cNvPr id="5" name="灯片编号占位符 22"/>
          <p:cNvSpPr>
            <a:spLocks noGrp="1"/>
          </p:cNvSpPr>
          <p:nvPr>
            <p:ph type="sldNum" sz="quarter" idx="11"/>
          </p:nvPr>
        </p:nvSpPr>
        <p:spPr/>
        <p:txBody>
          <a:bodyPr/>
          <a:lstStyle>
            <a:lvl1pPr>
              <a:defRPr/>
            </a:lvl1pPr>
          </a:lstStyle>
          <a:p>
            <a:pPr>
              <a:defRPr/>
            </a:pPr>
            <a:fld id="{8E28775A-A1C5-460A-B785-81FAFA2EE0B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fld id="{98FE4BA0-F43F-4BDE-95BC-51A6D9F1B2B9}" type="datetime1">
              <a:rPr lang="zh-CN" altLang="en-US"/>
              <a:pPr>
                <a:defRPr/>
              </a:pPr>
              <a:t>2015/8/26</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文本占位符 12"/>
          <p:cNvSpPr>
            <a:spLocks noGrp="1"/>
          </p:cNvSpPr>
          <p:nvPr>
            <p:ph idx="1"/>
          </p:nvPr>
        </p:nvSpPr>
        <p:spPr bwMode="auto">
          <a:xfrm>
            <a:off x="457200" y="1219200"/>
            <a:ext cx="8229600" cy="4910138"/>
          </a:xfrm>
          <a:prstGeom prst="rect">
            <a:avLst/>
          </a:prstGeom>
          <a:noFill/>
          <a:ln w="9525">
            <a:noFill/>
            <a:miter lim="800000"/>
            <a:headEnd/>
            <a:tailEnd/>
          </a:ln>
        </p:spPr>
        <p:txBody>
          <a:bodyPr/>
          <a:lstStyle>
            <a:lvl1pPr>
              <a:defRPr sz="1800">
                <a:latin typeface="+mn-lt"/>
              </a:defRPr>
            </a:lvl1pPr>
          </a:lstStyle>
          <a:p>
            <a:pPr lvl="0"/>
            <a:r>
              <a:rPr lang="zh-CN" altLang="en-US" noProof="0" smtClean="0"/>
              <a:t>单击此处编辑母版文本样式</a:t>
            </a:r>
          </a:p>
        </p:txBody>
      </p:sp>
      <p:sp>
        <p:nvSpPr>
          <p:cNvPr id="4" name="页脚占位符 2"/>
          <p:cNvSpPr>
            <a:spLocks noGrp="1"/>
          </p:cNvSpPr>
          <p:nvPr>
            <p:ph type="ftr" sz="quarter" idx="10"/>
          </p:nvPr>
        </p:nvSpPr>
        <p:spPr/>
        <p:txBody>
          <a:bodyPr/>
          <a:lstStyle>
            <a:lvl1pPr>
              <a:defRPr smtClean="0"/>
            </a:lvl1pPr>
          </a:lstStyle>
          <a:p>
            <a:pPr>
              <a:defRPr/>
            </a:pPr>
            <a:r>
              <a:rPr lang="en-US" altLang="zh-CN"/>
              <a:t>www.hqyj.com</a:t>
            </a:r>
          </a:p>
        </p:txBody>
      </p:sp>
      <p:sp>
        <p:nvSpPr>
          <p:cNvPr id="5" name="灯片编号占位符 3"/>
          <p:cNvSpPr>
            <a:spLocks noGrp="1"/>
          </p:cNvSpPr>
          <p:nvPr>
            <p:ph type="sldNum" sz="quarter" idx="11"/>
          </p:nvPr>
        </p:nvSpPr>
        <p:spPr/>
        <p:txBody>
          <a:bodyPr/>
          <a:lstStyle>
            <a:lvl1pPr>
              <a:defRPr smtClean="0"/>
            </a:lvl1pPr>
          </a:lstStyle>
          <a:p>
            <a:pPr>
              <a:defRPr/>
            </a:pPr>
            <a:fld id="{584A7CEE-BD6F-4E25-B276-4AA01A1B0A00}" type="slidenum">
              <a:rPr lang="en-US" altLang="zh-CN"/>
              <a:pPr>
                <a:defRPr/>
              </a:pPr>
              <a:t>‹#›</a:t>
            </a:fld>
            <a:endParaRPr lang="en-US" altLang="zh-CN"/>
          </a:p>
        </p:txBody>
      </p:sp>
      <p:sp>
        <p:nvSpPr>
          <p:cNvPr id="7" name="日期占位符 4"/>
          <p:cNvSpPr>
            <a:spLocks noGrp="1"/>
          </p:cNvSpPr>
          <p:nvPr>
            <p:ph type="dt" sz="half" idx="12"/>
          </p:nvPr>
        </p:nvSpPr>
        <p:spPr/>
        <p:txBody>
          <a:bodyPr/>
          <a:lstStyle>
            <a:lvl1pPr>
              <a:defRPr smtClean="0"/>
            </a:lvl1pPr>
          </a:lstStyle>
          <a:p>
            <a:pPr>
              <a:defRPr/>
            </a:pPr>
            <a:fld id="{06FABD4D-C238-42AE-B395-0A96EC96457C}" type="datetime1">
              <a:rPr lang="zh-CN" altLang="en-US"/>
              <a:pPr>
                <a:defRPr/>
              </a:pPr>
              <a:t>2015/8/26</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Font typeface="Wingdings" pitchFamily="2" charset="2"/>
              <a:buChar char="n"/>
              <a:defRPr/>
            </a:lvl1pPr>
            <a:lvl2pPr>
              <a:buFont typeface="Wingdings" pitchFamily="2" charset="2"/>
              <a:buChar char="u"/>
              <a:defRPr/>
            </a:lvl2pPr>
            <a:lvl3pPr>
              <a:buFont typeface="Wingdings" pitchFamily="2" charset="2"/>
              <a:buChar char="Ø"/>
              <a:defRPr/>
            </a:lvl3pPr>
            <a:lvl4pPr>
              <a:buFont typeface="Wingdings" pitchFamily="2" charset="2"/>
              <a:buChar char="ü"/>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p>
        </p:txBody>
      </p:sp>
      <p:sp>
        <p:nvSpPr>
          <p:cNvPr id="5" name="灯片编号占位符 22"/>
          <p:cNvSpPr>
            <a:spLocks noGrp="1"/>
          </p:cNvSpPr>
          <p:nvPr>
            <p:ph type="sldNum" sz="quarter" idx="11"/>
          </p:nvPr>
        </p:nvSpPr>
        <p:spPr/>
        <p:txBody>
          <a:bodyPr/>
          <a:lstStyle>
            <a:lvl1pPr>
              <a:defRPr/>
            </a:lvl1pPr>
          </a:lstStyle>
          <a:p>
            <a:pPr>
              <a:defRPr/>
            </a:pPr>
            <a:fld id="{2BF44AAA-6CB0-472C-B931-39C53AFCE94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fld id="{BD0A374A-9F44-4A20-8018-6E293E44EBD5}" type="datetime1">
              <a:rPr lang="zh-CN" altLang="en-US"/>
              <a:pPr>
                <a:defRPr/>
              </a:pPr>
              <a:t>2015/8/26</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4348" y="1571612"/>
            <a:ext cx="7772400" cy="1362075"/>
          </a:xfrm>
        </p:spPr>
        <p:txBody>
          <a:bodyPr anchor="t"/>
          <a:lstStyle>
            <a:lvl1pPr algn="ctr">
              <a:defRPr sz="4000" b="1" cap="none" baseline="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p>
        </p:txBody>
      </p:sp>
      <p:sp>
        <p:nvSpPr>
          <p:cNvPr id="5" name="灯片编号占位符 22"/>
          <p:cNvSpPr>
            <a:spLocks noGrp="1"/>
          </p:cNvSpPr>
          <p:nvPr>
            <p:ph type="sldNum" sz="quarter" idx="11"/>
          </p:nvPr>
        </p:nvSpPr>
        <p:spPr/>
        <p:txBody>
          <a:bodyPr/>
          <a:lstStyle>
            <a:lvl1pPr>
              <a:defRPr/>
            </a:lvl1pPr>
          </a:lstStyle>
          <a:p>
            <a:pPr>
              <a:defRPr/>
            </a:pPr>
            <a:fld id="{A0922DD6-359F-48FA-B267-0BFA4F06725B}"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fld id="{6B26D96A-C083-4378-BF2F-FD6A14C7F3F3}" type="datetime1">
              <a:rPr lang="zh-CN" altLang="en-US"/>
              <a:pPr>
                <a:defRPr/>
              </a:pPr>
              <a:t>2015/8/26</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buFont typeface="Wingdings" pitchFamily="2" charset="2"/>
              <a:buChar char="n"/>
              <a:defRPr sz="2800"/>
            </a:lvl1pPr>
            <a:lvl2pPr>
              <a:buFont typeface="Wingdings" pitchFamily="2" charset="2"/>
              <a:buChar char="u"/>
              <a:defRPr sz="2400"/>
            </a:lvl2pPr>
            <a:lvl3pPr>
              <a:buFont typeface="Wingdings" pitchFamily="2" charset="2"/>
              <a:buChar char="Ø"/>
              <a:defRPr sz="2000"/>
            </a:lvl3pPr>
            <a:lvl4pPr>
              <a:buFont typeface="Wingdings" pitchFamily="2" charset="2"/>
              <a:buChar char="ü"/>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219200"/>
            <a:ext cx="4038600" cy="4910138"/>
          </a:xfrm>
        </p:spPr>
        <p:txBody>
          <a:bodyPr/>
          <a:lstStyle>
            <a:lvl1pPr>
              <a:buFont typeface="Wingdings" pitchFamily="2" charset="2"/>
              <a:buChar char="n"/>
              <a:defRPr sz="2800"/>
            </a:lvl1pPr>
            <a:lvl2pPr>
              <a:buFont typeface="Wingdings" pitchFamily="2" charset="2"/>
              <a:buChar char="u"/>
              <a:defRPr sz="2400"/>
            </a:lvl2pPr>
            <a:lvl3pPr>
              <a:buFont typeface="Wingdings" pitchFamily="2" charset="2"/>
              <a:buChar char="Ø"/>
              <a:defRPr sz="2000"/>
            </a:lvl3pPr>
            <a:lvl4pPr>
              <a:defRPr sz="1800"/>
            </a:lvl4pPr>
            <a:lvl5pPr>
              <a:buFont typeface="Wingdings" pitchFamily="2" charset="2"/>
              <a:buChar char="ü"/>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页脚占位符 2"/>
          <p:cNvSpPr>
            <a:spLocks noGrp="1"/>
          </p:cNvSpPr>
          <p:nvPr>
            <p:ph type="ftr" sz="quarter" idx="10"/>
          </p:nvPr>
        </p:nvSpPr>
        <p:spPr/>
        <p:txBody>
          <a:bodyPr/>
          <a:lstStyle>
            <a:lvl1pPr>
              <a:defRPr/>
            </a:lvl1pPr>
          </a:lstStyle>
          <a:p>
            <a:pPr>
              <a:defRPr/>
            </a:pPr>
            <a:r>
              <a:rPr lang="en-US" altLang="zh-CN"/>
              <a:t>www.hqyj.com</a:t>
            </a:r>
          </a:p>
        </p:txBody>
      </p:sp>
      <p:sp>
        <p:nvSpPr>
          <p:cNvPr id="6" name="灯片编号占位符 22"/>
          <p:cNvSpPr>
            <a:spLocks noGrp="1"/>
          </p:cNvSpPr>
          <p:nvPr>
            <p:ph type="sldNum" sz="quarter" idx="11"/>
          </p:nvPr>
        </p:nvSpPr>
        <p:spPr/>
        <p:txBody>
          <a:bodyPr/>
          <a:lstStyle>
            <a:lvl1pPr>
              <a:defRPr/>
            </a:lvl1pPr>
          </a:lstStyle>
          <a:p>
            <a:pPr>
              <a:defRPr/>
            </a:pPr>
            <a:fld id="{00A9390A-D2F2-4946-B3BD-3A9D1DBDEAD1}"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fld id="{4DA946D5-51DB-43AD-8B47-6BC167BAAA60}" type="datetime1">
              <a:rPr lang="zh-CN" altLang="en-US"/>
              <a:pPr>
                <a:defRPr/>
              </a:pPr>
              <a:t>2015/8/26</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2栏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内容占位符 2"/>
          <p:cNvSpPr>
            <a:spLocks noGrp="1"/>
          </p:cNvSpPr>
          <p:nvPr>
            <p:ph sz="half" idx="1"/>
          </p:nvPr>
        </p:nvSpPr>
        <p:spPr>
          <a:xfrm>
            <a:off x="457200" y="1219200"/>
            <a:ext cx="4038600" cy="4910138"/>
          </a:xfrm>
        </p:spPr>
        <p:txBody>
          <a:bodyPr/>
          <a:lstStyle>
            <a:lvl1pPr>
              <a:buFont typeface="Wingdings" pitchFamily="2" charset="2"/>
              <a:buNone/>
              <a:defRPr sz="1400" baseline="0"/>
            </a:lvl1pPr>
            <a:lvl2pPr>
              <a:buFont typeface="Wingdings" pitchFamily="2" charset="2"/>
              <a:buChar char="u"/>
              <a:defRPr sz="2400"/>
            </a:lvl2pPr>
            <a:lvl3pPr>
              <a:buFont typeface="Wingdings" pitchFamily="2" charset="2"/>
              <a:buChar char="Ø"/>
              <a:defRPr sz="2000"/>
            </a:lvl3pPr>
            <a:lvl4pPr>
              <a:buFont typeface="Wingdings" pitchFamily="2" charset="2"/>
              <a:buChar char="ü"/>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7" name="内容占位符 3"/>
          <p:cNvSpPr>
            <a:spLocks noGrp="1"/>
          </p:cNvSpPr>
          <p:nvPr>
            <p:ph sz="half" idx="2"/>
          </p:nvPr>
        </p:nvSpPr>
        <p:spPr>
          <a:xfrm>
            <a:off x="4648200" y="1219200"/>
            <a:ext cx="4038600" cy="4910138"/>
          </a:xfrm>
        </p:spPr>
        <p:txBody>
          <a:bodyPr/>
          <a:lstStyle>
            <a:lvl1pPr>
              <a:buFont typeface="Wingdings" pitchFamily="2" charset="2"/>
              <a:buNone/>
              <a:defRPr sz="1400" baseline="0"/>
            </a:lvl1pPr>
            <a:lvl2pPr>
              <a:buFont typeface="Wingdings" pitchFamily="2" charset="2"/>
              <a:buChar char="u"/>
              <a:defRPr sz="2400"/>
            </a:lvl2pPr>
            <a:lvl3pPr>
              <a:buFont typeface="Wingdings" pitchFamily="2" charset="2"/>
              <a:buChar char="Ø"/>
              <a:defRPr sz="2000"/>
            </a:lvl3pPr>
            <a:lvl4pPr>
              <a:defRPr sz="1800"/>
            </a:lvl4pPr>
            <a:lvl5pPr>
              <a:buFont typeface="Wingdings" pitchFamily="2" charset="2"/>
              <a:buChar char="ü"/>
              <a:defRPr sz="18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smtClean="0"/>
            </a:lvl1pPr>
          </a:lstStyle>
          <a:p>
            <a:pPr>
              <a:defRPr/>
            </a:pPr>
            <a:r>
              <a:rPr lang="en-US" altLang="zh-CN"/>
              <a:t>www.hqyj.com</a:t>
            </a:r>
          </a:p>
        </p:txBody>
      </p:sp>
      <p:sp>
        <p:nvSpPr>
          <p:cNvPr id="8" name="灯片编号占位符 3"/>
          <p:cNvSpPr>
            <a:spLocks noGrp="1"/>
          </p:cNvSpPr>
          <p:nvPr>
            <p:ph type="sldNum" sz="quarter" idx="11"/>
          </p:nvPr>
        </p:nvSpPr>
        <p:spPr/>
        <p:txBody>
          <a:bodyPr/>
          <a:lstStyle>
            <a:lvl1pPr>
              <a:defRPr smtClean="0"/>
            </a:lvl1pPr>
          </a:lstStyle>
          <a:p>
            <a:pPr>
              <a:defRPr/>
            </a:pPr>
            <a:fld id="{ACAD1A8E-0EB0-4F4A-9EB1-4EE5F3E9BCD9}" type="slidenum">
              <a:rPr lang="en-US" altLang="zh-CN"/>
              <a:pPr>
                <a:defRPr/>
              </a:pPr>
              <a:t>‹#›</a:t>
            </a:fld>
            <a:endParaRPr lang="en-US" altLang="zh-CN"/>
          </a:p>
        </p:txBody>
      </p:sp>
      <p:sp>
        <p:nvSpPr>
          <p:cNvPr id="9" name="日期占位符 4"/>
          <p:cNvSpPr>
            <a:spLocks noGrp="1"/>
          </p:cNvSpPr>
          <p:nvPr>
            <p:ph type="dt" sz="half" idx="12"/>
          </p:nvPr>
        </p:nvSpPr>
        <p:spPr/>
        <p:txBody>
          <a:bodyPr/>
          <a:lstStyle>
            <a:lvl1pPr>
              <a:defRPr smtClean="0"/>
            </a:lvl1pPr>
          </a:lstStyle>
          <a:p>
            <a:pPr>
              <a:defRPr/>
            </a:pPr>
            <a:fld id="{552C28D1-A92E-4C05-B92C-5173163E4021}" type="datetime1">
              <a:rPr lang="zh-CN" altLang="en-US"/>
              <a:pPr>
                <a:defRPr/>
              </a:pPr>
              <a:t>2015/8/26</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a:t>www.hqyj.com</a:t>
            </a:r>
          </a:p>
        </p:txBody>
      </p:sp>
      <p:sp>
        <p:nvSpPr>
          <p:cNvPr id="4" name="灯片编号占位符 22"/>
          <p:cNvSpPr>
            <a:spLocks noGrp="1"/>
          </p:cNvSpPr>
          <p:nvPr>
            <p:ph type="sldNum" sz="quarter" idx="11"/>
          </p:nvPr>
        </p:nvSpPr>
        <p:spPr/>
        <p:txBody>
          <a:bodyPr/>
          <a:lstStyle>
            <a:lvl1pPr>
              <a:defRPr/>
            </a:lvl1pPr>
          </a:lstStyle>
          <a:p>
            <a:pPr>
              <a:defRPr/>
            </a:pPr>
            <a:fld id="{AC07F3C2-1224-4EE2-A48E-81B2673436EB}" type="slidenum">
              <a:rPr lang="en-US" altLang="zh-CN"/>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fld id="{D7E90BE4-9EE3-41AF-9D1A-70E74CDB4A09}" type="datetime1">
              <a:rPr lang="zh-CN" altLang="en-US"/>
              <a:pPr>
                <a:defRPr/>
              </a:pPr>
              <a:t>2015/8/26</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r>
              <a:rPr lang="en-US" altLang="zh-CN"/>
              <a:t>www.hqyj.com.cn</a:t>
            </a:r>
          </a:p>
        </p:txBody>
      </p:sp>
      <p:sp>
        <p:nvSpPr>
          <p:cNvPr id="3" name="灯片编号占位符 22"/>
          <p:cNvSpPr>
            <a:spLocks noGrp="1"/>
          </p:cNvSpPr>
          <p:nvPr>
            <p:ph type="sldNum" sz="quarter" idx="11"/>
          </p:nvPr>
        </p:nvSpPr>
        <p:spPr/>
        <p:txBody>
          <a:bodyPr/>
          <a:lstStyle>
            <a:lvl1pPr>
              <a:defRPr/>
            </a:lvl1pPr>
          </a:lstStyle>
          <a:p>
            <a:pPr>
              <a:defRPr/>
            </a:pPr>
            <a:fld id="{0B59B701-A9C6-4FFF-BA96-38596E7EA7A8}" type="slidenum">
              <a:rPr lang="en-US" altLang="zh-CN"/>
              <a:pPr>
                <a:defRPr/>
              </a:pPr>
              <a:t>‹#›</a:t>
            </a:fld>
            <a:endParaRPr lang="en-US" altLang="zh-CN"/>
          </a:p>
        </p:txBody>
      </p:sp>
      <p:sp>
        <p:nvSpPr>
          <p:cNvPr id="4" name="日期占位符 13"/>
          <p:cNvSpPr>
            <a:spLocks noGrp="1"/>
          </p:cNvSpPr>
          <p:nvPr>
            <p:ph type="dt" sz="half" idx="12"/>
          </p:nvPr>
        </p:nvSpPr>
        <p:spPr/>
        <p:txBody>
          <a:bodyPr/>
          <a:lstStyle>
            <a:lvl1pPr>
              <a:defRPr/>
            </a:lvl1pPr>
          </a:lstStyle>
          <a:p>
            <a:pPr>
              <a:defRPr/>
            </a:pPr>
            <a:fld id="{D7AD3ACD-3CFF-44CC-898B-144ECFAD1129}" type="datetime1">
              <a:rPr lang="zh-CN" altLang="en-US"/>
              <a:pPr>
                <a:defRPr/>
              </a:pPr>
              <a:t>2015/8/26</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buFont typeface="Wingdings" pitchFamily="2" charset="2"/>
              <a:buChar char="n"/>
              <a:defRPr sz="3200"/>
            </a:lvl1pPr>
            <a:lvl2pPr>
              <a:buFont typeface="Wingdings" pitchFamily="2" charset="2"/>
              <a:buChar char="u"/>
              <a:defRPr sz="2800"/>
            </a:lvl2pPr>
            <a:lvl3pPr>
              <a:buFont typeface="Wingdings" pitchFamily="2" charset="2"/>
              <a:buChar char="Ø"/>
              <a:defRPr sz="2400"/>
            </a:lvl3pPr>
            <a:lvl4pPr>
              <a:buFont typeface="Wingdings" pitchFamily="2" charset="2"/>
              <a:buChar char="ü"/>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a:t>www.hqyj.com</a:t>
            </a:r>
          </a:p>
        </p:txBody>
      </p:sp>
      <p:sp>
        <p:nvSpPr>
          <p:cNvPr id="6" name="灯片编号占位符 22"/>
          <p:cNvSpPr>
            <a:spLocks noGrp="1"/>
          </p:cNvSpPr>
          <p:nvPr>
            <p:ph type="sldNum" sz="quarter" idx="11"/>
          </p:nvPr>
        </p:nvSpPr>
        <p:spPr/>
        <p:txBody>
          <a:bodyPr/>
          <a:lstStyle>
            <a:lvl1pPr>
              <a:defRPr/>
            </a:lvl1pPr>
          </a:lstStyle>
          <a:p>
            <a:pPr>
              <a:defRPr/>
            </a:pPr>
            <a:fld id="{58613D2C-D2AC-4BE9-A900-740537DEB985}"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fld id="{73895276-D111-41DC-B8DD-9B528B883B16}" type="datetime1">
              <a:rPr lang="zh-CN" altLang="en-US"/>
              <a:pPr>
                <a:defRPr/>
              </a:pPr>
              <a:t>2015/8/26</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r>
              <a:rPr lang="en-US" altLang="zh-CN" smtClean="0"/>
              <a:t>A</a:t>
            </a:r>
            <a:endParaRPr lang="zh-CN" altLang="en-US" smtClean="0"/>
          </a:p>
        </p:txBody>
      </p:sp>
      <p:sp>
        <p:nvSpPr>
          <p:cNvPr id="102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cs typeface="Arial"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cs typeface="Arial"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latin typeface="Arial" charset="0"/>
                <a:cs typeface="Arial" charset="0"/>
              </a:defRPr>
            </a:lvl1pPr>
          </a:lstStyle>
          <a:p>
            <a:pPr>
              <a:defRPr/>
            </a:pPr>
            <a:r>
              <a:rPr lang="en-US" altLang="zh-CN" smtClean="0"/>
              <a:t>www.hqyj.com</a:t>
            </a:r>
            <a:endParaRPr lang="en-US" altLang="zh-CN"/>
          </a:p>
        </p:txBody>
      </p:sp>
      <p:sp>
        <p:nvSpPr>
          <p:cNvPr id="13" name="灯片编号占位符 22"/>
          <p:cNvSpPr>
            <a:spLocks noGrp="1"/>
          </p:cNvSpPr>
          <p:nvPr>
            <p:ph type="sldNum" sz="quarter" idx="4"/>
          </p:nvPr>
        </p:nvSpPr>
        <p:spPr>
          <a:xfrm>
            <a:off x="6096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Arial" charset="0"/>
                <a:cs typeface="Arial" charset="0"/>
              </a:defRPr>
            </a:lvl1pPr>
          </a:lstStyle>
          <a:p>
            <a:pPr>
              <a:defRPr/>
            </a:pPr>
            <a:fld id="{7FE090CC-37D2-4D4C-A540-5AD7A74AD757}" type="slidenum">
              <a:rPr lang="en-US" altLang="zh-CN"/>
              <a:pPr>
                <a:defRPr/>
              </a:pPr>
              <a:t>‹#›</a:t>
            </a:fld>
            <a:endParaRPr lang="en-US" altLang="zh-CN"/>
          </a:p>
        </p:txBody>
      </p:sp>
      <p:pic>
        <p:nvPicPr>
          <p:cNvPr id="1033" name="Picture 11"/>
          <p:cNvPicPr>
            <a:picLocks noChangeAspect="1" noChangeArrowheads="1"/>
          </p:cNvPicPr>
          <p:nvPr/>
        </p:nvPicPr>
        <p:blipFill>
          <a:blip r:embed="rId14"/>
          <a:srcRect/>
          <a:stretch>
            <a:fillRect/>
          </a:stretch>
        </p:blipFill>
        <p:spPr bwMode="auto">
          <a:xfrm>
            <a:off x="6781800" y="304800"/>
            <a:ext cx="1854200" cy="504825"/>
          </a:xfrm>
          <a:prstGeom prst="rect">
            <a:avLst/>
          </a:prstGeom>
          <a:noFill/>
          <a:ln w="9525">
            <a:noFill/>
            <a:miter lim="800000"/>
            <a:headEnd/>
            <a:tailEnd/>
          </a:ln>
        </p:spPr>
      </p:pic>
      <p:sp>
        <p:nvSpPr>
          <p:cNvPr id="14" name="日期占位符 13"/>
          <p:cNvSpPr>
            <a:spLocks noGrp="1"/>
          </p:cNvSpPr>
          <p:nvPr>
            <p:ph type="dt" sz="half" idx="2"/>
          </p:nvPr>
        </p:nvSpPr>
        <p:spPr>
          <a:xfrm>
            <a:off x="7467600" y="638175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Arial" charset="0"/>
                <a:cs typeface="Arial" charset="0"/>
              </a:defRPr>
            </a:lvl1pPr>
          </a:lstStyle>
          <a:p>
            <a:pPr>
              <a:defRPr/>
            </a:pPr>
            <a:fld id="{969ACC12-A1F3-4E03-A299-519B44E5A6E5}" type="datetime1">
              <a:rPr lang="zh-CN" altLang="en-US"/>
              <a:pPr>
                <a:defRPr/>
              </a:pPr>
              <a:t>2015/8/26</a:t>
            </a:fld>
            <a:endParaRPr lang="zh-CN" altLang="zh-CN"/>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32" r:id="rId3"/>
    <p:sldLayoutId id="2147483933" r:id="rId4"/>
    <p:sldLayoutId id="2147483934" r:id="rId5"/>
    <p:sldLayoutId id="2147483942" r:id="rId6"/>
    <p:sldLayoutId id="2147483935" r:id="rId7"/>
    <p:sldLayoutId id="2147483943" r:id="rId8"/>
    <p:sldLayoutId id="2147483936" r:id="rId9"/>
    <p:sldLayoutId id="2147483937" r:id="rId10"/>
    <p:sldLayoutId id="2147483938" r:id="rId11"/>
    <p:sldLayoutId id="2147483939" r:id="rId12"/>
  </p:sldLayoutIdLst>
  <p:hf hdr="0" dt="0"/>
  <p:txStyles>
    <p:titleStyle>
      <a:lvl1pPr algn="l" rtl="0" eaLnBrk="1" fontAlgn="base" hangingPunct="1">
        <a:spcBef>
          <a:spcPct val="0"/>
        </a:spcBef>
        <a:spcAft>
          <a:spcPct val="0"/>
        </a:spcAft>
        <a:defRPr sz="3200">
          <a:solidFill>
            <a:schemeClr val="tx2"/>
          </a:solidFill>
          <a:latin typeface="+mj-lt"/>
          <a:ea typeface="黑体" pitchFamily="2" charset="-122"/>
          <a:cs typeface="+mj-cs"/>
        </a:defRPr>
      </a:lvl1pPr>
      <a:lvl2pPr algn="l" rtl="0" eaLnBrk="1" fontAlgn="base" hangingPunct="1">
        <a:spcBef>
          <a:spcPct val="0"/>
        </a:spcBef>
        <a:spcAft>
          <a:spcPct val="0"/>
        </a:spcAft>
        <a:defRPr sz="3200">
          <a:solidFill>
            <a:schemeClr val="tx2"/>
          </a:solidFill>
          <a:latin typeface="Arial" pitchFamily="34" charset="0"/>
          <a:ea typeface="黑体" pitchFamily="2" charset="-122"/>
        </a:defRPr>
      </a:lvl2pPr>
      <a:lvl3pPr algn="l" rtl="0" eaLnBrk="1" fontAlgn="base" hangingPunct="1">
        <a:spcBef>
          <a:spcPct val="0"/>
        </a:spcBef>
        <a:spcAft>
          <a:spcPct val="0"/>
        </a:spcAft>
        <a:defRPr sz="3200">
          <a:solidFill>
            <a:schemeClr val="tx2"/>
          </a:solidFill>
          <a:latin typeface="Arial" pitchFamily="34" charset="0"/>
          <a:ea typeface="黑体" pitchFamily="2" charset="-122"/>
        </a:defRPr>
      </a:lvl3pPr>
      <a:lvl4pPr algn="l" rtl="0" eaLnBrk="1" fontAlgn="base" hangingPunct="1">
        <a:spcBef>
          <a:spcPct val="0"/>
        </a:spcBef>
        <a:spcAft>
          <a:spcPct val="0"/>
        </a:spcAft>
        <a:defRPr sz="3200">
          <a:solidFill>
            <a:schemeClr val="tx2"/>
          </a:solidFill>
          <a:latin typeface="Arial" pitchFamily="34" charset="0"/>
          <a:ea typeface="黑体" pitchFamily="2" charset="-122"/>
        </a:defRPr>
      </a:lvl4pPr>
      <a:lvl5pPr algn="l" rtl="0" eaLnBrk="1" fontAlgn="base" hangingPunct="1">
        <a:spcBef>
          <a:spcPct val="0"/>
        </a:spcBef>
        <a:spcAft>
          <a:spcPct val="0"/>
        </a:spcAft>
        <a:defRPr sz="3200">
          <a:solidFill>
            <a:schemeClr val="tx2"/>
          </a:solidFill>
          <a:latin typeface="Arial" pitchFamily="34" charset="0"/>
          <a:ea typeface="黑体" pitchFamily="2" charset="-122"/>
        </a:defRPr>
      </a:lvl5pPr>
      <a:lvl6pPr marL="457200" algn="l" rtl="0" eaLnBrk="1" fontAlgn="base" hangingPunct="1">
        <a:spcBef>
          <a:spcPct val="0"/>
        </a:spcBef>
        <a:spcAft>
          <a:spcPct val="0"/>
        </a:spcAft>
        <a:defRPr sz="3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200">
          <a:solidFill>
            <a:schemeClr val="tx2"/>
          </a:solidFill>
          <a:latin typeface="Arial" pitchFamily="34"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SimSun" pitchFamily="2" charset="-122"/>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SimSun" pitchFamily="2" charset="-122"/>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SimSun" pitchFamily="2" charset="-122"/>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SimSun" pitchFamily="2" charset="-122"/>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SimSun" pitchFamily="2" charset="-122"/>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785918" y="3929066"/>
            <a:ext cx="4535488" cy="630238"/>
          </a:xfrm>
        </p:spPr>
        <p:txBody>
          <a:bodyPr/>
          <a:lstStyle/>
          <a:p>
            <a:r>
              <a:rPr lang="en-US" altLang="zh-CN" dirty="0" smtClean="0"/>
              <a:t>Android</a:t>
            </a:r>
            <a:r>
              <a:rPr lang="zh-CN" altLang="en-US" dirty="0" smtClean="0"/>
              <a:t>应用程序框架</a:t>
            </a:r>
            <a:endParaRPr lang="en-US" altLang="zh-CN"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zh-CN" altLang="en-US" dirty="0" smtClean="0"/>
              <a:t>程序的生命周期</a:t>
            </a:r>
            <a:endParaRPr lang="zh-TW" altLang="en-US" dirty="0"/>
          </a:p>
        </p:txBody>
      </p:sp>
      <p:sp>
        <p:nvSpPr>
          <p:cNvPr id="3" name="內容版面配置區 2"/>
          <p:cNvSpPr>
            <a:spLocks noGrp="1"/>
          </p:cNvSpPr>
          <p:nvPr>
            <p:ph idx="1"/>
          </p:nvPr>
        </p:nvSpPr>
        <p:spPr/>
        <p:txBody>
          <a:bodyPr>
            <a:normAutofit/>
          </a:bodyPr>
          <a:lstStyle/>
          <a:p>
            <a:pPr>
              <a:lnSpc>
                <a:spcPct val="80000"/>
              </a:lnSpc>
            </a:pPr>
            <a:r>
              <a:rPr lang="zh-TW" altLang="en-US" sz="3000" b="1" dirty="0" smtClean="0"/>
              <a:t>程序的生命周期</a:t>
            </a:r>
            <a:r>
              <a:rPr lang="en-US" altLang="zh-TW" sz="3000" b="1" dirty="0" smtClean="0"/>
              <a:t>(</a:t>
            </a:r>
            <a:r>
              <a:rPr lang="en-US" altLang="zh-TW" sz="3000" b="1" dirty="0"/>
              <a:t>Life Cycle)</a:t>
            </a:r>
            <a:endParaRPr lang="zh-TW" altLang="zh-TW" sz="3000" b="1" dirty="0"/>
          </a:p>
          <a:p>
            <a:pPr lvl="1">
              <a:lnSpc>
                <a:spcPct val="80000"/>
              </a:lnSpc>
            </a:pPr>
            <a:r>
              <a:rPr lang="zh-TW" altLang="en-US" sz="2600" b="1" dirty="0" smtClean="0"/>
              <a:t>活动</a:t>
            </a:r>
            <a:r>
              <a:rPr lang="zh-CN" altLang="en-US" sz="2600" b="1" dirty="0" smtClean="0"/>
              <a:t>（</a:t>
            </a:r>
            <a:r>
              <a:rPr lang="en-US" altLang="zh-CN" sz="2600" b="1" dirty="0" smtClean="0"/>
              <a:t>active</a:t>
            </a:r>
            <a:r>
              <a:rPr lang="zh-CN" altLang="en-US" sz="2600" b="1" dirty="0" smtClean="0"/>
              <a:t>）</a:t>
            </a:r>
            <a:r>
              <a:rPr lang="en-US" altLang="zh-TW" sz="2600" b="1" dirty="0" smtClean="0"/>
              <a:t>  </a:t>
            </a:r>
            <a:endParaRPr lang="en-US" altLang="zh-TW" sz="2600" b="1" dirty="0"/>
          </a:p>
          <a:p>
            <a:pPr lvl="2">
              <a:lnSpc>
                <a:spcPct val="80000"/>
              </a:lnSpc>
            </a:pPr>
            <a:r>
              <a:rPr lang="zh-TW" altLang="en-US" sz="2200" dirty="0" smtClean="0"/>
              <a:t>一个</a:t>
            </a:r>
            <a:r>
              <a:rPr lang="en-US" altLang="zh-TW" sz="2200" dirty="0" smtClean="0"/>
              <a:t>Activity</a:t>
            </a:r>
            <a:r>
              <a:rPr lang="zh-CN" altLang="en-US" sz="2200" dirty="0" smtClean="0"/>
              <a:t>基本上有三个生命状态：</a:t>
            </a:r>
            <a:endParaRPr lang="en-US" altLang="zh-TW" sz="2200" dirty="0"/>
          </a:p>
          <a:p>
            <a:pPr lvl="3">
              <a:lnSpc>
                <a:spcPct val="80000"/>
              </a:lnSpc>
            </a:pPr>
            <a:r>
              <a:rPr lang="en-US" altLang="zh-TW" sz="1900" dirty="0"/>
              <a:t>active</a:t>
            </a:r>
            <a:r>
              <a:rPr lang="zh-TW" altLang="zh-TW" sz="1900" dirty="0"/>
              <a:t>或</a:t>
            </a:r>
            <a:r>
              <a:rPr lang="en-US" altLang="zh-TW" sz="1900" dirty="0"/>
              <a:t>running</a:t>
            </a:r>
          </a:p>
          <a:p>
            <a:pPr lvl="3">
              <a:lnSpc>
                <a:spcPct val="80000"/>
              </a:lnSpc>
            </a:pPr>
            <a:r>
              <a:rPr lang="en-US" altLang="zh-TW" sz="1900" dirty="0"/>
              <a:t>Paused</a:t>
            </a:r>
          </a:p>
          <a:p>
            <a:pPr lvl="3">
              <a:lnSpc>
                <a:spcPct val="80000"/>
              </a:lnSpc>
            </a:pPr>
            <a:r>
              <a:rPr lang="en-US" altLang="zh-TW" sz="1900" dirty="0"/>
              <a:t>Stop</a:t>
            </a:r>
          </a:p>
          <a:p>
            <a:pPr lvl="3">
              <a:lnSpc>
                <a:spcPct val="80000"/>
              </a:lnSpc>
            </a:pPr>
            <a:endParaRPr lang="en-US" altLang="zh-TW" sz="1900" dirty="0"/>
          </a:p>
          <a:p>
            <a:pPr lvl="2">
              <a:lnSpc>
                <a:spcPct val="80000"/>
              </a:lnSpc>
            </a:pPr>
            <a:r>
              <a:rPr lang="zh-TW" altLang="en-US" sz="2200" dirty="0" smtClean="0"/>
              <a:t>当一个</a:t>
            </a:r>
            <a:r>
              <a:rPr lang="en-US" altLang="zh-TW" sz="2200" dirty="0" smtClean="0"/>
              <a:t>Activity</a:t>
            </a:r>
            <a:r>
              <a:rPr lang="zh-TW" altLang="en-US" sz="2200" dirty="0" smtClean="0"/>
              <a:t>处于</a:t>
            </a:r>
            <a:r>
              <a:rPr lang="en-US" altLang="zh-TW" sz="2200" dirty="0" smtClean="0"/>
              <a:t>Pause</a:t>
            </a:r>
            <a:r>
              <a:rPr lang="zh-TW" altLang="zh-TW" sz="2200" dirty="0"/>
              <a:t>或</a:t>
            </a:r>
            <a:r>
              <a:rPr lang="en-US" altLang="zh-TW" sz="2200" dirty="0" smtClean="0"/>
              <a:t>Stop</a:t>
            </a:r>
            <a:r>
              <a:rPr lang="zh-CN" altLang="en-US" sz="2200" dirty="0" smtClean="0"/>
              <a:t>的状态时，系统可以要求</a:t>
            </a:r>
            <a:r>
              <a:rPr lang="en-US" altLang="zh-TW" sz="2200" dirty="0" smtClean="0"/>
              <a:t>Activity</a:t>
            </a:r>
            <a:r>
              <a:rPr lang="zh-CN" altLang="en-US" sz="2200" dirty="0" smtClean="0"/>
              <a:t>结束或删除它，当它再度呈现在使用者面前时，要能完整的重新启动及回复先前的状态。</a:t>
            </a:r>
            <a:endParaRPr lang="en-US" altLang="zh-TW" sz="2200" dirty="0"/>
          </a:p>
          <a:p>
            <a:pPr lvl="2">
              <a:lnSpc>
                <a:spcPct val="80000"/>
              </a:lnSpc>
            </a:pPr>
            <a:endParaRPr lang="en-US" altLang="zh-TW" sz="2200" dirty="0"/>
          </a:p>
          <a:p>
            <a:pPr lvl="2">
              <a:lnSpc>
                <a:spcPct val="80000"/>
              </a:lnSpc>
            </a:pPr>
            <a:r>
              <a:rPr lang="zh-CN" altLang="en-US" sz="2200" dirty="0" smtClean="0"/>
              <a:t>应用程序存在与否并非由应用程序所自行决定，而是由</a:t>
            </a:r>
            <a:r>
              <a:rPr lang="en-US" altLang="zh-TW" sz="2200" dirty="0" smtClean="0"/>
              <a:t>Android</a:t>
            </a:r>
            <a:r>
              <a:rPr lang="zh-CN" altLang="en-US" sz="2200" dirty="0" smtClean="0"/>
              <a:t>系统通过运行机制决定。</a:t>
            </a:r>
            <a:endParaRPr lang="zh-TW" altLang="zh-TW" sz="2200" dirty="0"/>
          </a:p>
          <a:p>
            <a:pPr lvl="2">
              <a:lnSpc>
                <a:spcPct val="80000"/>
              </a:lnSpc>
            </a:pPr>
            <a:endParaRPr lang="zh-TW" altLang="zh-TW" sz="2200" dirty="0"/>
          </a:p>
          <a:p>
            <a:pPr lvl="2">
              <a:lnSpc>
                <a:spcPct val="80000"/>
              </a:lnSpc>
            </a:pPr>
            <a:endParaRPr lang="zh-TW" altLang="zh-TW" sz="2200" dirty="0"/>
          </a:p>
          <a:p>
            <a:pPr lvl="1">
              <a:lnSpc>
                <a:spcPct val="80000"/>
              </a:lnSpc>
            </a:pPr>
            <a:endParaRPr lang="zh-TW" altLang="zh-TW" sz="2600" dirty="0"/>
          </a:p>
          <a:p>
            <a:pPr lvl="2">
              <a:lnSpc>
                <a:spcPct val="80000"/>
              </a:lnSpc>
            </a:pPr>
            <a:endParaRPr lang="zh-TW" alt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zh-TW" altLang="en-US" dirty="0" smtClean="0"/>
              <a:t>程序的生命周期</a:t>
            </a:r>
            <a:r>
              <a:rPr lang="en-US" altLang="zh-TW" dirty="0" smtClean="0"/>
              <a:t>(</a:t>
            </a:r>
            <a:r>
              <a:rPr lang="en-US" altLang="zh-TW" dirty="0"/>
              <a:t>Life Cycle)</a:t>
            </a:r>
            <a:endParaRPr lang="zh-TW" altLang="en-US" dirty="0"/>
          </a:p>
        </p:txBody>
      </p:sp>
      <p:sp>
        <p:nvSpPr>
          <p:cNvPr id="3" name="內容版面配置區 2"/>
          <p:cNvSpPr>
            <a:spLocks noGrp="1"/>
          </p:cNvSpPr>
          <p:nvPr>
            <p:ph idx="1"/>
          </p:nvPr>
        </p:nvSpPr>
        <p:spPr/>
        <p:txBody>
          <a:bodyPr>
            <a:normAutofit/>
          </a:bodyPr>
          <a:lstStyle/>
          <a:p>
            <a:pPr>
              <a:lnSpc>
                <a:spcPct val="90000"/>
              </a:lnSpc>
            </a:pPr>
            <a:r>
              <a:rPr lang="zh-TW" altLang="en-US" dirty="0" smtClean="0"/>
              <a:t>活动</a:t>
            </a:r>
            <a:r>
              <a:rPr lang="zh-CN" altLang="en-US" dirty="0" smtClean="0"/>
              <a:t>状态间的切换包含了调用下列几种回调方法：</a:t>
            </a:r>
            <a:endParaRPr lang="zh-TW" altLang="zh-TW" dirty="0"/>
          </a:p>
          <a:p>
            <a:pPr lvl="1">
              <a:lnSpc>
                <a:spcPct val="90000"/>
              </a:lnSpc>
            </a:pPr>
            <a:r>
              <a:rPr lang="en-US" altLang="zh-TW" dirty="0" smtClean="0"/>
              <a:t>void onCreate(Bundle </a:t>
            </a:r>
            <a:r>
              <a:rPr lang="en-US" altLang="zh-TW" i="1" dirty="0" smtClean="0"/>
              <a:t>savedInstanceState</a:t>
            </a:r>
            <a:r>
              <a:rPr lang="en-US" altLang="zh-TW" dirty="0" smtClean="0"/>
              <a:t>)</a:t>
            </a:r>
            <a:endParaRPr lang="en-US" altLang="zh-TW" dirty="0"/>
          </a:p>
          <a:p>
            <a:pPr lvl="1">
              <a:lnSpc>
                <a:spcPct val="90000"/>
              </a:lnSpc>
            </a:pPr>
            <a:r>
              <a:rPr lang="en-US" altLang="zh-TW" dirty="0"/>
              <a:t>void onStart() 	</a:t>
            </a:r>
          </a:p>
          <a:p>
            <a:pPr lvl="1">
              <a:lnSpc>
                <a:spcPct val="90000"/>
              </a:lnSpc>
            </a:pPr>
            <a:r>
              <a:rPr lang="en-US" altLang="zh-TW" dirty="0" smtClean="0"/>
              <a:t>void onRestart()</a:t>
            </a:r>
            <a:endParaRPr lang="en-US" altLang="zh-TW" dirty="0"/>
          </a:p>
          <a:p>
            <a:pPr lvl="1">
              <a:lnSpc>
                <a:spcPct val="90000"/>
              </a:lnSpc>
            </a:pPr>
            <a:r>
              <a:rPr lang="en-US" altLang="zh-TW" dirty="0" smtClean="0"/>
              <a:t>void onResume()</a:t>
            </a:r>
            <a:endParaRPr lang="en-US" altLang="zh-TW" dirty="0"/>
          </a:p>
          <a:p>
            <a:pPr lvl="1">
              <a:lnSpc>
                <a:spcPct val="90000"/>
              </a:lnSpc>
            </a:pPr>
            <a:r>
              <a:rPr lang="en-US" altLang="zh-TW" dirty="0" smtClean="0"/>
              <a:t>void onPause()</a:t>
            </a:r>
            <a:endParaRPr lang="en-US" altLang="zh-TW" dirty="0"/>
          </a:p>
          <a:p>
            <a:pPr lvl="1">
              <a:lnSpc>
                <a:spcPct val="90000"/>
              </a:lnSpc>
            </a:pPr>
            <a:r>
              <a:rPr lang="en-US" altLang="zh-TW" dirty="0" smtClean="0"/>
              <a:t>void onStop()</a:t>
            </a:r>
            <a:endParaRPr lang="en-US" altLang="zh-TW" dirty="0"/>
          </a:p>
          <a:p>
            <a:pPr lvl="1">
              <a:lnSpc>
                <a:spcPct val="90000"/>
              </a:lnSpc>
            </a:pPr>
            <a:r>
              <a:rPr lang="en-US" altLang="zh-TW" dirty="0"/>
              <a:t>void onDestroy()</a:t>
            </a:r>
            <a:endParaRPr lang="zh-TW" altLang="zh-TW"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dirty="0" smtClean="0"/>
              <a:t>程序的生命周期</a:t>
            </a:r>
            <a:r>
              <a:rPr lang="en-US" altLang="zh-TW" dirty="0" smtClean="0"/>
              <a:t>(</a:t>
            </a:r>
            <a:r>
              <a:rPr lang="en-US" altLang="zh-TW" dirty="0"/>
              <a:t>Life Cycle)</a:t>
            </a:r>
            <a:endParaRPr lang="zh-TW" altLang="en-US" dirty="0"/>
          </a:p>
        </p:txBody>
      </p:sp>
      <p:pic>
        <p:nvPicPr>
          <p:cNvPr id="14340" name="圖片 3" descr="activity_lifecycle.png"/>
          <p:cNvPicPr>
            <a:picLocks noChangeAspect="1" noChangeArrowheads="1"/>
          </p:cNvPicPr>
          <p:nvPr/>
        </p:nvPicPr>
        <p:blipFill>
          <a:blip r:embed="rId3"/>
          <a:srcRect/>
          <a:stretch>
            <a:fillRect/>
          </a:stretch>
        </p:blipFill>
        <p:spPr bwMode="auto">
          <a:xfrm>
            <a:off x="1928813" y="1142984"/>
            <a:ext cx="5643562" cy="54927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r>
              <a:rPr lang="zh-TW" altLang="en-US" dirty="0" smtClean="0"/>
              <a:t>程序的生命周期</a:t>
            </a:r>
            <a:r>
              <a:rPr lang="en-US" altLang="zh-TW" dirty="0" smtClean="0"/>
              <a:t>(</a:t>
            </a:r>
            <a:r>
              <a:rPr lang="en-US" altLang="zh-TW" dirty="0"/>
              <a:t>Life Cycle)</a:t>
            </a:r>
            <a:endParaRPr lang="zh-TW" altLang="en-US" dirty="0"/>
          </a:p>
        </p:txBody>
      </p:sp>
      <p:sp>
        <p:nvSpPr>
          <p:cNvPr id="15363" name="內容版面配置區 2"/>
          <p:cNvSpPr>
            <a:spLocks noGrp="1"/>
          </p:cNvSpPr>
          <p:nvPr>
            <p:ph idx="1"/>
          </p:nvPr>
        </p:nvSpPr>
        <p:spPr/>
        <p:txBody>
          <a:bodyPr/>
          <a:lstStyle/>
          <a:p>
            <a:r>
              <a:rPr lang="zh-TW" altLang="en-US" dirty="0" smtClean="0"/>
              <a:t>活动</a:t>
            </a:r>
            <a:r>
              <a:rPr lang="zh-TW" altLang="zh-TW" dirty="0" smtClean="0"/>
              <a:t>的</a:t>
            </a:r>
            <a:r>
              <a:rPr lang="zh-CN" altLang="en-US" dirty="0" smtClean="0"/>
              <a:t>整个生命周期</a:t>
            </a:r>
            <a:endParaRPr lang="zh-TW" altLang="zh-TW" dirty="0"/>
          </a:p>
          <a:p>
            <a:pPr lvl="1"/>
            <a:r>
              <a:rPr lang="zh-TW" altLang="zh-TW" dirty="0" smtClean="0"/>
              <a:t>一</a:t>
            </a:r>
            <a:r>
              <a:rPr lang="zh-CN" altLang="en-US" dirty="0" smtClean="0"/>
              <a:t>个</a:t>
            </a:r>
            <a:r>
              <a:rPr lang="zh-TW" altLang="en-US" dirty="0" smtClean="0"/>
              <a:t>活动</a:t>
            </a:r>
            <a:r>
              <a:rPr lang="zh-TW" altLang="zh-TW" dirty="0" smtClean="0"/>
              <a:t>的</a:t>
            </a:r>
            <a:r>
              <a:rPr lang="zh-CN" altLang="en-US" dirty="0" smtClean="0"/>
              <a:t>整个生命周期</a:t>
            </a:r>
            <a:r>
              <a:rPr lang="zh-TW" altLang="zh-TW" dirty="0" smtClean="0"/>
              <a:t>是</a:t>
            </a:r>
            <a:r>
              <a:rPr lang="zh-TW" altLang="zh-TW" dirty="0"/>
              <a:t>由</a:t>
            </a:r>
            <a:r>
              <a:rPr lang="en-US" altLang="zh-TW" dirty="0"/>
              <a:t>onCreate(Bundle</a:t>
            </a:r>
            <a:r>
              <a:rPr lang="en-US" altLang="zh-TW" dirty="0" smtClean="0"/>
              <a:t>)</a:t>
            </a:r>
            <a:r>
              <a:rPr lang="zh-TW" altLang="en-US" dirty="0" smtClean="0"/>
              <a:t>开始，直到</a:t>
            </a:r>
            <a:r>
              <a:rPr lang="en-US" altLang="zh-TW" dirty="0" smtClean="0"/>
              <a:t>onDestroy()</a:t>
            </a:r>
            <a:r>
              <a:rPr lang="zh-TW" altLang="en-US" dirty="0" smtClean="0"/>
              <a:t>结束。</a:t>
            </a:r>
            <a:endParaRPr lang="en-US" altLang="zh-TW" dirty="0"/>
          </a:p>
          <a:p>
            <a:pPr lvl="1"/>
            <a:r>
              <a:rPr lang="zh-TW" altLang="en-US" dirty="0" smtClean="0"/>
              <a:t>一个活动</a:t>
            </a:r>
            <a:r>
              <a:rPr lang="zh-CN" altLang="en-US" dirty="0" smtClean="0"/>
              <a:t>可以把所有的资源设置写在</a:t>
            </a:r>
            <a:r>
              <a:rPr lang="en-US" altLang="zh-TW" dirty="0" smtClean="0"/>
              <a:t>onCreate</a:t>
            </a:r>
            <a:r>
              <a:rPr lang="zh-TW" altLang="zh-TW" dirty="0"/>
              <a:t>中，直到</a:t>
            </a:r>
            <a:r>
              <a:rPr lang="en-US" altLang="zh-TW" dirty="0"/>
              <a:t>onDestroy</a:t>
            </a:r>
            <a:r>
              <a:rPr lang="en-US" altLang="zh-TW" dirty="0" smtClean="0"/>
              <a:t>()</a:t>
            </a:r>
            <a:r>
              <a:rPr lang="zh-CN" altLang="en-US" dirty="0" smtClean="0"/>
              <a:t>时，再释放出来。</a:t>
            </a:r>
            <a:endParaRPr lang="en-US" altLang="zh-TW" dirty="0"/>
          </a:p>
          <a:p>
            <a:pPr lvl="1"/>
            <a:endParaRPr lang="en-US" altLang="zh-TW" dirty="0"/>
          </a:p>
          <a:p>
            <a:pPr lvl="1"/>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內容版面配置區 3" descr="activity_lifecycle.png"/>
          <p:cNvPicPr>
            <a:picLocks noGrp="1" noChangeAspect="1"/>
          </p:cNvPicPr>
          <p:nvPr>
            <p:ph idx="4294967295"/>
          </p:nvPr>
        </p:nvPicPr>
        <p:blipFill>
          <a:blip r:embed="rId3"/>
          <a:srcRect/>
          <a:stretch>
            <a:fillRect/>
          </a:stretch>
        </p:blipFill>
        <p:spPr>
          <a:xfrm>
            <a:off x="2123728" y="542193"/>
            <a:ext cx="4852988" cy="6330950"/>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3276600" y="1125538"/>
            <a:ext cx="1785938" cy="5000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cxnSp>
        <p:nvCxnSpPr>
          <p:cNvPr id="16389" name="AutoShape 3"/>
          <p:cNvCxnSpPr>
            <a:cxnSpLocks noChangeShapeType="1"/>
          </p:cNvCxnSpPr>
          <p:nvPr/>
        </p:nvCxnSpPr>
        <p:spPr bwMode="auto">
          <a:xfrm>
            <a:off x="5072063" y="1433513"/>
            <a:ext cx="500062" cy="1587"/>
          </a:xfrm>
          <a:prstGeom prst="straightConnector1">
            <a:avLst/>
          </a:prstGeom>
          <a:noFill/>
          <a:ln w="9525">
            <a:solidFill>
              <a:srgbClr val="FF0000"/>
            </a:solidFill>
            <a:round/>
            <a:headEnd/>
            <a:tailEnd type="triangle" w="med" len="med"/>
          </a:ln>
        </p:spPr>
      </p:cxnSp>
      <p:sp>
        <p:nvSpPr>
          <p:cNvPr id="16390" name="AutoShape 4"/>
          <p:cNvSpPr>
            <a:spLocks noChangeArrowheads="1"/>
          </p:cNvSpPr>
          <p:nvPr/>
        </p:nvSpPr>
        <p:spPr bwMode="auto">
          <a:xfrm>
            <a:off x="5572125" y="1147763"/>
            <a:ext cx="1643063" cy="484187"/>
          </a:xfrm>
          <a:prstGeom prst="roundRect">
            <a:avLst>
              <a:gd name="adj" fmla="val 16667"/>
            </a:avLst>
          </a:prstGeom>
          <a:solidFill>
            <a:srgbClr val="FFFFFF"/>
          </a:solidFill>
          <a:ln w="9525">
            <a:solidFill>
              <a:srgbClr val="FF0000"/>
            </a:solidFill>
            <a:round/>
            <a:headEnd/>
            <a:tailEnd/>
          </a:ln>
        </p:spPr>
        <p:txBody>
          <a:bodyPr/>
          <a:lstStyle/>
          <a:p>
            <a:r>
              <a:rPr lang="zh-CN" altLang="en-US" sz="2400" dirty="0" smtClean="0">
                <a:latin typeface="+mj-ea"/>
                <a:ea typeface="+mj-ea"/>
                <a:cs typeface="新細明體" pitchFamily="18" charset="-120"/>
              </a:rPr>
              <a:t>生命周期</a:t>
            </a:r>
            <a:endParaRPr lang="zh-TW" altLang="zh-TW" sz="2400" dirty="0">
              <a:latin typeface="+mj-ea"/>
              <a:ea typeface="+mj-ea"/>
              <a:cs typeface="新細明體" pitchFamily="18"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r>
              <a:rPr lang="zh-TW" altLang="en-US" dirty="0" smtClean="0"/>
              <a:t>程序的生命周期</a:t>
            </a:r>
            <a:r>
              <a:rPr lang="en-US" altLang="zh-TW" dirty="0" smtClean="0"/>
              <a:t>(</a:t>
            </a:r>
            <a:r>
              <a:rPr lang="en-US" altLang="zh-TW" dirty="0"/>
              <a:t>Life Cycle)</a:t>
            </a:r>
            <a:endParaRPr lang="zh-TW" altLang="en-US" dirty="0"/>
          </a:p>
        </p:txBody>
      </p:sp>
      <p:sp>
        <p:nvSpPr>
          <p:cNvPr id="17411" name="內容版面配置區 2"/>
          <p:cNvSpPr>
            <a:spLocks noGrp="1"/>
          </p:cNvSpPr>
          <p:nvPr>
            <p:ph idx="1"/>
          </p:nvPr>
        </p:nvSpPr>
        <p:spPr/>
        <p:txBody>
          <a:bodyPr/>
          <a:lstStyle/>
          <a:p>
            <a:r>
              <a:rPr lang="zh-TW" altLang="en-US" sz="3200" dirty="0" smtClean="0"/>
              <a:t>活动</a:t>
            </a:r>
            <a:r>
              <a:rPr lang="zh-TW" altLang="zh-TW" sz="3200" dirty="0" smtClean="0"/>
              <a:t>的</a:t>
            </a:r>
            <a:r>
              <a:rPr lang="zh-CN" altLang="en-US" sz="3200" dirty="0" smtClean="0"/>
              <a:t>可视生命周期（</a:t>
            </a:r>
            <a:r>
              <a:rPr lang="en-US" altLang="zh-TW" sz="3200" dirty="0" smtClean="0"/>
              <a:t>Visible Lifetime</a:t>
            </a:r>
            <a:r>
              <a:rPr lang="zh-CN" altLang="en-US" sz="3200" dirty="0" smtClean="0"/>
              <a:t>）</a:t>
            </a:r>
            <a:r>
              <a:rPr lang="zh-TW" altLang="zh-TW" b="1" dirty="0" smtClean="0"/>
              <a:t>：</a:t>
            </a:r>
            <a:endParaRPr lang="zh-TW" altLang="zh-TW" dirty="0"/>
          </a:p>
          <a:p>
            <a:pPr lvl="1"/>
            <a:r>
              <a:rPr lang="zh-TW" altLang="zh-TW" sz="2600" dirty="0"/>
              <a:t>一</a:t>
            </a:r>
            <a:r>
              <a:rPr lang="zh-TW" altLang="zh-TW" sz="2600" dirty="0" smtClean="0"/>
              <a:t>個</a:t>
            </a:r>
            <a:r>
              <a:rPr lang="zh-TW" altLang="en-US" sz="2400" dirty="0" smtClean="0"/>
              <a:t>活动</a:t>
            </a:r>
            <a:r>
              <a:rPr lang="zh-TW" altLang="zh-TW" sz="2600" dirty="0" smtClean="0"/>
              <a:t>的</a:t>
            </a:r>
            <a:r>
              <a:rPr lang="en-US" altLang="zh-TW" sz="2600" dirty="0" smtClean="0"/>
              <a:t>VisibleLifetime</a:t>
            </a:r>
            <a:r>
              <a:rPr lang="zh-TW" altLang="en-US" sz="2600" dirty="0" smtClean="0"/>
              <a:t>则是指在</a:t>
            </a:r>
            <a:r>
              <a:rPr lang="en-US" altLang="zh-TW" sz="2600" dirty="0" smtClean="0"/>
              <a:t>onStart</a:t>
            </a:r>
            <a:r>
              <a:rPr lang="en-US" altLang="zh-TW" sz="2600" dirty="0"/>
              <a:t>()</a:t>
            </a:r>
            <a:r>
              <a:rPr lang="zh-TW" altLang="zh-TW" sz="2600" dirty="0"/>
              <a:t>到</a:t>
            </a:r>
            <a:r>
              <a:rPr lang="en-US" altLang="zh-TW" sz="2600" dirty="0"/>
              <a:t>onStop</a:t>
            </a:r>
            <a:r>
              <a:rPr lang="en-US" altLang="zh-TW" sz="2600" dirty="0" smtClean="0"/>
              <a:t>()</a:t>
            </a:r>
            <a:r>
              <a:rPr lang="zh-TW" altLang="en-US" sz="2600" dirty="0" smtClean="0"/>
              <a:t>之间，称为</a:t>
            </a:r>
            <a:r>
              <a:rPr lang="en-US" altLang="zh-TW" sz="2600" dirty="0" smtClean="0"/>
              <a:t>“</a:t>
            </a:r>
            <a:r>
              <a:rPr lang="zh-CN" altLang="en-US" sz="2600" dirty="0" smtClean="0"/>
              <a:t>可视生命周期</a:t>
            </a:r>
            <a:r>
              <a:rPr lang="en-US" altLang="zh-TW" sz="2600" dirty="0" smtClean="0"/>
              <a:t>”</a:t>
            </a:r>
            <a:r>
              <a:rPr lang="zh-CN" altLang="en-US" sz="2600" dirty="0" smtClean="0"/>
              <a:t>，在这段时间内，用户可以在屏幕上看见</a:t>
            </a:r>
            <a:r>
              <a:rPr lang="en-US" altLang="zh-TW" sz="2600" dirty="0" smtClean="0"/>
              <a:t>Activity</a:t>
            </a:r>
            <a:r>
              <a:rPr lang="zh-TW" altLang="zh-TW" sz="2600" dirty="0"/>
              <a:t>，</a:t>
            </a:r>
            <a:r>
              <a:rPr lang="zh-TW" altLang="en-US" sz="2600" dirty="0" smtClean="0"/>
              <a:t>但这个</a:t>
            </a:r>
            <a:r>
              <a:rPr lang="en-US" altLang="zh-TW" sz="2600" dirty="0" smtClean="0"/>
              <a:t>Activity</a:t>
            </a:r>
            <a:r>
              <a:rPr lang="zh-CN" altLang="en-US" sz="2600" dirty="0" smtClean="0"/>
              <a:t>不见得一定在前景跟使用者直接互动。</a:t>
            </a:r>
            <a:endParaRPr lang="en-US" altLang="zh-TW" sz="2600" dirty="0"/>
          </a:p>
          <a:p>
            <a:pPr lvl="1"/>
            <a:endParaRPr lang="en-US" altLang="zh-TW" sz="2600" dirty="0"/>
          </a:p>
          <a:p>
            <a:pPr lvl="1">
              <a:buFont typeface="Arial" charset="0"/>
              <a:buNone/>
            </a:pP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內容版面配置區 3" descr="activity_lifecycle.png"/>
          <p:cNvPicPr>
            <a:picLocks noGrp="1" noChangeAspect="1"/>
          </p:cNvPicPr>
          <p:nvPr>
            <p:ph idx="4294967295"/>
          </p:nvPr>
        </p:nvPicPr>
        <p:blipFill>
          <a:blip r:embed="rId3"/>
          <a:srcRect/>
          <a:stretch>
            <a:fillRect/>
          </a:stretch>
        </p:blipFill>
        <p:spPr>
          <a:xfrm>
            <a:off x="0" y="260350"/>
            <a:ext cx="4852988" cy="6330950"/>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3338513" y="1474788"/>
            <a:ext cx="1785937" cy="3786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cxnSp>
        <p:nvCxnSpPr>
          <p:cNvPr id="18437" name="AutoShape 3"/>
          <p:cNvCxnSpPr>
            <a:cxnSpLocks noChangeShapeType="1"/>
          </p:cNvCxnSpPr>
          <p:nvPr/>
        </p:nvCxnSpPr>
        <p:spPr bwMode="auto">
          <a:xfrm>
            <a:off x="5124450" y="5189538"/>
            <a:ext cx="1143000" cy="1587"/>
          </a:xfrm>
          <a:prstGeom prst="straightConnector1">
            <a:avLst/>
          </a:prstGeom>
          <a:noFill/>
          <a:ln w="9525">
            <a:solidFill>
              <a:srgbClr val="FF0000"/>
            </a:solidFill>
            <a:round/>
            <a:headEnd/>
            <a:tailEnd type="triangle" w="med" len="med"/>
          </a:ln>
        </p:spPr>
      </p:cxnSp>
      <p:sp>
        <p:nvSpPr>
          <p:cNvPr id="18438" name="AutoShape 4"/>
          <p:cNvSpPr>
            <a:spLocks noChangeArrowheads="1"/>
          </p:cNvSpPr>
          <p:nvPr/>
        </p:nvSpPr>
        <p:spPr bwMode="auto">
          <a:xfrm>
            <a:off x="6267450" y="4975225"/>
            <a:ext cx="1643063" cy="484188"/>
          </a:xfrm>
          <a:prstGeom prst="roundRect">
            <a:avLst>
              <a:gd name="adj" fmla="val 16667"/>
            </a:avLst>
          </a:prstGeom>
          <a:solidFill>
            <a:srgbClr val="FFFFFF"/>
          </a:solidFill>
          <a:ln w="9525">
            <a:solidFill>
              <a:srgbClr val="FF0000"/>
            </a:solidFill>
            <a:round/>
            <a:headEnd/>
            <a:tailEnd/>
          </a:ln>
        </p:spPr>
        <p:txBody>
          <a:bodyPr/>
          <a:lstStyle/>
          <a:p>
            <a:r>
              <a:rPr lang="zh-CN" altLang="en-US" sz="1600" b="1" dirty="0" smtClean="0">
                <a:solidFill>
                  <a:srgbClr val="FF0000"/>
                </a:solidFill>
                <a:latin typeface="Times New Roman" pitchFamily="18" charset="0"/>
                <a:ea typeface="標楷體" pitchFamily="65" charset="-120"/>
                <a:cs typeface="新細明體" pitchFamily="18" charset="-120"/>
              </a:rPr>
              <a:t>可视生命周期</a:t>
            </a:r>
            <a:endParaRPr lang="zh-TW" altLang="zh-TW" sz="2400" dirty="0">
              <a:ea typeface="標楷體" pitchFamily="65" charset="-120"/>
              <a:cs typeface="新細明體" pitchFamily="18"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r>
              <a:rPr lang="zh-TW" altLang="en-US" dirty="0" smtClean="0"/>
              <a:t>程序的生命周期</a:t>
            </a:r>
            <a:r>
              <a:rPr lang="en-US" altLang="zh-TW" dirty="0" smtClean="0"/>
              <a:t>(</a:t>
            </a:r>
            <a:r>
              <a:rPr lang="en-US" altLang="zh-TW" dirty="0"/>
              <a:t>Life Cycle)</a:t>
            </a:r>
            <a:endParaRPr lang="zh-TW" altLang="en-US" dirty="0"/>
          </a:p>
        </p:txBody>
      </p:sp>
      <p:sp>
        <p:nvSpPr>
          <p:cNvPr id="19459" name="內容版面配置區 2"/>
          <p:cNvSpPr>
            <a:spLocks noGrp="1"/>
          </p:cNvSpPr>
          <p:nvPr>
            <p:ph idx="1"/>
          </p:nvPr>
        </p:nvSpPr>
        <p:spPr/>
        <p:txBody>
          <a:bodyPr/>
          <a:lstStyle/>
          <a:p>
            <a:r>
              <a:rPr lang="zh-TW" altLang="en-US" dirty="0" smtClean="0"/>
              <a:t>活动</a:t>
            </a:r>
            <a:r>
              <a:rPr lang="zh-TW" altLang="zh-TW" dirty="0" smtClean="0"/>
              <a:t>的</a:t>
            </a:r>
            <a:r>
              <a:rPr lang="zh-CN" altLang="en-US" dirty="0" smtClean="0"/>
              <a:t>前景生命周期（</a:t>
            </a:r>
            <a:r>
              <a:rPr lang="en-US" altLang="zh-TW" dirty="0" smtClean="0"/>
              <a:t>Foreground Lifetime</a:t>
            </a:r>
            <a:r>
              <a:rPr lang="zh-CN" altLang="en-US" dirty="0" smtClean="0"/>
              <a:t>）</a:t>
            </a:r>
            <a:r>
              <a:rPr lang="zh-TW" altLang="zh-TW" dirty="0" smtClean="0"/>
              <a:t>：</a:t>
            </a:r>
            <a:endParaRPr lang="en-US" altLang="zh-TW" dirty="0"/>
          </a:p>
          <a:p>
            <a:pPr lvl="1"/>
            <a:r>
              <a:rPr lang="en-US" altLang="zh-TW" dirty="0" smtClean="0"/>
              <a:t>ForegroundLifetime</a:t>
            </a:r>
            <a:r>
              <a:rPr lang="zh-TW" altLang="en-US" dirty="0" smtClean="0"/>
              <a:t>则是指</a:t>
            </a:r>
            <a:r>
              <a:rPr lang="en-US" altLang="zh-TW" dirty="0" smtClean="0"/>
              <a:t>onResume</a:t>
            </a:r>
            <a:r>
              <a:rPr lang="en-US" altLang="zh-TW" dirty="0"/>
              <a:t>()</a:t>
            </a:r>
            <a:r>
              <a:rPr lang="zh-TW" altLang="zh-TW" dirty="0"/>
              <a:t>到</a:t>
            </a:r>
            <a:r>
              <a:rPr lang="en-US" altLang="zh-TW" dirty="0"/>
              <a:t>onPause</a:t>
            </a:r>
            <a:r>
              <a:rPr lang="en-US" altLang="zh-TW" dirty="0" smtClean="0"/>
              <a:t>()</a:t>
            </a:r>
            <a:r>
              <a:rPr lang="zh-CN" altLang="en-US" dirty="0" smtClean="0"/>
              <a:t>之间，在这个时期</a:t>
            </a:r>
            <a:r>
              <a:rPr lang="zh-TW" altLang="zh-TW" dirty="0" smtClean="0"/>
              <a:t>的</a:t>
            </a:r>
            <a:r>
              <a:rPr lang="zh-TW" altLang="en-US" dirty="0" smtClean="0"/>
              <a:t>活动</a:t>
            </a:r>
            <a:r>
              <a:rPr lang="zh-TW" altLang="zh-TW" dirty="0" smtClean="0"/>
              <a:t>是</a:t>
            </a:r>
            <a:r>
              <a:rPr lang="zh-TW" altLang="zh-TW" dirty="0"/>
              <a:t>在所有</a:t>
            </a:r>
            <a:r>
              <a:rPr lang="zh-TW" altLang="zh-TW" dirty="0" smtClean="0"/>
              <a:t>的</a:t>
            </a:r>
            <a:r>
              <a:rPr lang="zh-TW" altLang="en-US" dirty="0" smtClean="0"/>
              <a:t>活动</a:t>
            </a:r>
            <a:r>
              <a:rPr lang="zh-CN" altLang="en-US" dirty="0" smtClean="0"/>
              <a:t>的前面，并且直接跟使用者进行互动。</a:t>
            </a:r>
            <a:endParaRPr lang="en-US" altLang="zh-TW" dirty="0"/>
          </a:p>
          <a:p>
            <a:pPr lvl="1"/>
            <a:endParaRPr lang="en-US" altLang="zh-TW" dirty="0"/>
          </a:p>
          <a:p>
            <a:pPr lvl="1"/>
            <a:r>
              <a:rPr lang="zh-TW" altLang="en-US" dirty="0" smtClean="0"/>
              <a:t>一个活动</a:t>
            </a:r>
            <a:r>
              <a:rPr lang="zh-CN" altLang="en-US" dirty="0" smtClean="0"/>
              <a:t>能很频繁的在</a:t>
            </a:r>
            <a:r>
              <a:rPr lang="en-US" altLang="zh-TW" dirty="0" smtClean="0"/>
              <a:t>Resume</a:t>
            </a:r>
            <a:r>
              <a:rPr lang="zh-TW" altLang="zh-TW" dirty="0"/>
              <a:t>及</a:t>
            </a:r>
            <a:r>
              <a:rPr lang="en-US" altLang="zh-TW" dirty="0" smtClean="0"/>
              <a:t>Pause</a:t>
            </a:r>
            <a:r>
              <a:rPr lang="zh-CN" altLang="en-US" dirty="0" smtClean="0"/>
              <a:t>这两个状态切换，所以在</a:t>
            </a:r>
            <a:r>
              <a:rPr lang="en-US" altLang="zh-TW" dirty="0" smtClean="0"/>
              <a:t>onResume</a:t>
            </a:r>
            <a:r>
              <a:rPr lang="en-US" altLang="zh-TW" dirty="0"/>
              <a:t>()</a:t>
            </a:r>
            <a:r>
              <a:rPr lang="zh-TW" altLang="zh-TW" dirty="0"/>
              <a:t>及</a:t>
            </a:r>
            <a:r>
              <a:rPr lang="en-US" altLang="zh-TW" dirty="0"/>
              <a:t>onPause</a:t>
            </a:r>
            <a:r>
              <a:rPr lang="en-US" altLang="zh-TW" dirty="0" smtClean="0"/>
              <a:t>()</a:t>
            </a:r>
            <a:r>
              <a:rPr lang="zh-CN" altLang="en-US" dirty="0" smtClean="0"/>
              <a:t>中实现的程序应尽量精简。</a:t>
            </a:r>
            <a:endParaRPr lang="zh-TW" altLang="zh-TW" dirty="0"/>
          </a:p>
          <a:p>
            <a:pPr lvl="1">
              <a:buFont typeface="Arial" charset="0"/>
              <a:buNone/>
            </a:pPr>
            <a:endParaRPr lang="zh-TW" altLang="zh-TW" dirty="0"/>
          </a:p>
          <a:p>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內容版面配置區 3" descr="activity_lifecycle.png"/>
          <p:cNvPicPr>
            <a:picLocks noGrp="1" noChangeAspect="1"/>
          </p:cNvPicPr>
          <p:nvPr>
            <p:ph idx="4294967295"/>
          </p:nvPr>
        </p:nvPicPr>
        <p:blipFill>
          <a:blip r:embed="rId3"/>
          <a:srcRect/>
          <a:stretch>
            <a:fillRect/>
          </a:stretch>
        </p:blipFill>
        <p:spPr>
          <a:xfrm>
            <a:off x="4291013" y="285750"/>
            <a:ext cx="4852987" cy="6330950"/>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3348038" y="2205038"/>
            <a:ext cx="1785937" cy="2143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cxnSp>
        <p:nvCxnSpPr>
          <p:cNvPr id="20485" name="AutoShape 3"/>
          <p:cNvCxnSpPr>
            <a:cxnSpLocks noChangeShapeType="1"/>
          </p:cNvCxnSpPr>
          <p:nvPr/>
        </p:nvCxnSpPr>
        <p:spPr bwMode="auto">
          <a:xfrm>
            <a:off x="5133975" y="4276725"/>
            <a:ext cx="1643063" cy="1588"/>
          </a:xfrm>
          <a:prstGeom prst="straightConnector1">
            <a:avLst/>
          </a:prstGeom>
          <a:noFill/>
          <a:ln w="9525">
            <a:solidFill>
              <a:srgbClr val="FF0000"/>
            </a:solidFill>
            <a:round/>
            <a:headEnd/>
            <a:tailEnd type="triangle" w="med" len="med"/>
          </a:ln>
        </p:spPr>
      </p:cxnSp>
      <p:sp>
        <p:nvSpPr>
          <p:cNvPr id="20486" name="AutoShape 2"/>
          <p:cNvSpPr>
            <a:spLocks noChangeArrowheads="1"/>
          </p:cNvSpPr>
          <p:nvPr/>
        </p:nvSpPr>
        <p:spPr bwMode="auto">
          <a:xfrm>
            <a:off x="6777038" y="4062413"/>
            <a:ext cx="2071687" cy="500062"/>
          </a:xfrm>
          <a:prstGeom prst="roundRect">
            <a:avLst>
              <a:gd name="adj" fmla="val 16667"/>
            </a:avLst>
          </a:prstGeom>
          <a:noFill/>
          <a:ln w="9525">
            <a:solidFill>
              <a:srgbClr val="FF0000"/>
            </a:solidFill>
            <a:round/>
            <a:headEnd/>
            <a:tailEnd/>
          </a:ln>
        </p:spPr>
        <p:txBody>
          <a:bodyPr/>
          <a:lstStyle/>
          <a:p>
            <a:r>
              <a:rPr lang="zh-CN" altLang="en-US" sz="1600" b="1" dirty="0" smtClean="0">
                <a:solidFill>
                  <a:srgbClr val="FF0000"/>
                </a:solidFill>
                <a:latin typeface="Times New Roman" pitchFamily="18" charset="0"/>
                <a:ea typeface="標楷體" pitchFamily="65" charset="-120"/>
                <a:cs typeface="新細明體" pitchFamily="18" charset="-120"/>
              </a:rPr>
              <a:t>前景生命周期</a:t>
            </a:r>
            <a:endParaRPr lang="zh-TW" altLang="zh-TW" sz="1600" dirty="0">
              <a:ea typeface="標楷體" pitchFamily="65" charset="-120"/>
              <a:cs typeface="新細明體"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p:txBody>
          <a:bodyPr/>
          <a:lstStyle/>
          <a:p>
            <a:r>
              <a:rPr lang="zh-CN" altLang="en-US" dirty="0" smtClean="0"/>
              <a:t>程序</a:t>
            </a:r>
            <a:r>
              <a:rPr lang="zh-TW" altLang="en-US" dirty="0" smtClean="0"/>
              <a:t>的生命周期</a:t>
            </a:r>
            <a:r>
              <a:rPr lang="en-US" altLang="zh-TW" dirty="0" smtClean="0"/>
              <a:t>(</a:t>
            </a:r>
            <a:r>
              <a:rPr lang="en-US" altLang="zh-TW" dirty="0"/>
              <a:t>Life Cycle)</a:t>
            </a:r>
            <a:endParaRPr lang="zh-TW" altLang="en-US" dirty="0"/>
          </a:p>
        </p:txBody>
      </p:sp>
      <p:sp>
        <p:nvSpPr>
          <p:cNvPr id="21507" name="內容版面配置區 2"/>
          <p:cNvSpPr>
            <a:spLocks noGrp="1"/>
          </p:cNvSpPr>
          <p:nvPr>
            <p:ph idx="1"/>
          </p:nvPr>
        </p:nvSpPr>
        <p:spPr/>
        <p:txBody>
          <a:bodyPr/>
          <a:lstStyle/>
          <a:p>
            <a:r>
              <a:rPr lang="zh-TW" altLang="en-US" dirty="0" smtClean="0"/>
              <a:t>服务</a:t>
            </a:r>
            <a:endParaRPr lang="en-US" altLang="zh-TW" dirty="0"/>
          </a:p>
          <a:p>
            <a:pPr lvl="1"/>
            <a:r>
              <a:rPr lang="zh-CN" altLang="en-US" dirty="0" smtClean="0"/>
              <a:t>在每一个包含服务组件的</a:t>
            </a:r>
            <a:r>
              <a:rPr lang="en-US" altLang="zh-TW" dirty="0" smtClean="0"/>
              <a:t>AndroidManifest.xml</a:t>
            </a:r>
            <a:r>
              <a:rPr lang="zh-CN" altLang="en-US" dirty="0" smtClean="0"/>
              <a:t>文件中，必须有一个相应的</a:t>
            </a:r>
            <a:r>
              <a:rPr lang="en-US" altLang="zh-TW" dirty="0" smtClean="0"/>
              <a:t>&lt;</a:t>
            </a:r>
            <a:r>
              <a:rPr lang="en-US" altLang="zh-TW" dirty="0"/>
              <a:t>service</a:t>
            </a:r>
            <a:r>
              <a:rPr lang="en-US" altLang="zh-TW" dirty="0" smtClean="0"/>
              <a:t>&gt;</a:t>
            </a:r>
            <a:r>
              <a:rPr lang="zh-TW" altLang="en-US" dirty="0" smtClean="0"/>
              <a:t>声明</a:t>
            </a:r>
            <a:r>
              <a:rPr lang="zh-TW" altLang="zh-TW" dirty="0" smtClean="0"/>
              <a:t>。</a:t>
            </a:r>
            <a:endParaRPr lang="zh-TW" altLang="zh-TW" dirty="0"/>
          </a:p>
          <a:p>
            <a:pPr lvl="1"/>
            <a:r>
              <a:rPr lang="zh-CN" altLang="en-US" dirty="0" smtClean="0"/>
              <a:t>服务可以用两种方式调用：</a:t>
            </a:r>
            <a:endParaRPr lang="en-US" altLang="zh-TW" dirty="0"/>
          </a:p>
          <a:p>
            <a:pPr lvl="2"/>
            <a:r>
              <a:rPr lang="zh-TW" altLang="en-US" dirty="0" smtClean="0"/>
              <a:t>服务自行</a:t>
            </a:r>
            <a:r>
              <a:rPr lang="zh-CN" altLang="en-US" dirty="0" smtClean="0"/>
              <a:t>启动和运行，直到</a:t>
            </a:r>
            <a:r>
              <a:rPr lang="zh-TW" altLang="zh-TW" dirty="0" smtClean="0"/>
              <a:t>某</a:t>
            </a:r>
            <a:r>
              <a:rPr lang="zh-TW" altLang="en-US" dirty="0" smtClean="0"/>
              <a:t>项操作</a:t>
            </a:r>
            <a:r>
              <a:rPr lang="zh-TW" altLang="zh-TW" dirty="0" smtClean="0"/>
              <a:t>停止</a:t>
            </a:r>
            <a:r>
              <a:rPr lang="zh-TW" altLang="zh-TW" dirty="0"/>
              <a:t>或</a:t>
            </a:r>
            <a:r>
              <a:rPr lang="zh-TW" altLang="zh-TW" dirty="0" smtClean="0"/>
              <a:t>自</a:t>
            </a:r>
            <a:r>
              <a:rPr lang="zh-TW" altLang="en-US" dirty="0" smtClean="0"/>
              <a:t>行停止时。</a:t>
            </a:r>
            <a:endParaRPr lang="en-US" altLang="zh-TW" dirty="0"/>
          </a:p>
          <a:p>
            <a:pPr lvl="2"/>
            <a:endParaRPr lang="en-US" altLang="zh-TW" dirty="0"/>
          </a:p>
          <a:p>
            <a:pPr lvl="2"/>
            <a:r>
              <a:rPr lang="zh-CN" altLang="en-US" dirty="0" smtClean="0"/>
              <a:t>它可被提供给对外用户的接口所操作。客户端与服务对象建立连接并调用服务。</a:t>
            </a:r>
            <a:endParaRPr lang="zh-TW" altLang="zh-TW" dirty="0"/>
          </a:p>
          <a:p>
            <a:pPr lvl="1"/>
            <a:endParaRPr lang="zh-TW" altLang="zh-TW" dirty="0"/>
          </a:p>
          <a:p>
            <a:pPr>
              <a:buFont typeface="Wingdings" pitchFamily="2" charset="2"/>
              <a:buNone/>
            </a:pP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2"/>
          <p:cNvSpPr>
            <a:spLocks noGrp="1" noChangeArrowheads="1"/>
          </p:cNvSpPr>
          <p:nvPr>
            <p:ph type="title"/>
          </p:nvPr>
        </p:nvSpPr>
        <p:spPr/>
        <p:txBody>
          <a:bodyPr anchor="ctr"/>
          <a:lstStyle/>
          <a:p>
            <a:pPr eaLnBrk="1" hangingPunct="1">
              <a:defRPr/>
            </a:pPr>
            <a:r>
              <a:rPr lang="zh-CN" altLang="en-US" sz="3600" dirty="0" smtClean="0">
                <a:effectLst>
                  <a:outerShdw blurRad="38100" dist="38100" dir="2700000" algn="tl">
                    <a:srgbClr val="C0C0C0"/>
                  </a:outerShdw>
                </a:effectLst>
              </a:rPr>
              <a:t>版权声明</a:t>
            </a:r>
          </a:p>
        </p:txBody>
      </p:sp>
      <p:sp>
        <p:nvSpPr>
          <p:cNvPr id="7172" name="Rectangle 3"/>
          <p:cNvSpPr>
            <a:spLocks noGrp="1" noChangeArrowheads="1"/>
          </p:cNvSpPr>
          <p:nvPr>
            <p:ph idx="1"/>
          </p:nvPr>
        </p:nvSpPr>
        <p:spPr/>
        <p:txBody>
          <a:bodyPr/>
          <a:lstStyle/>
          <a:p>
            <a:pPr eaLnBrk="1" hangingPunct="1">
              <a:lnSpc>
                <a:spcPct val="130000"/>
              </a:lnSpc>
              <a:buClr>
                <a:schemeClr val="tx1"/>
              </a:buClr>
              <a:buFont typeface="Wingdings" pitchFamily="2" charset="2"/>
              <a:buChar char="n"/>
            </a:pPr>
            <a:r>
              <a:rPr lang="zh-CN" altLang="en-US" sz="2400" smtClean="0">
                <a:solidFill>
                  <a:srgbClr val="000000"/>
                </a:solidFill>
                <a:latin typeface="黑体" pitchFamily="2" charset="-122"/>
                <a:ea typeface="黑体" pitchFamily="2" charset="-122"/>
                <a:cs typeface="Times New Roman" pitchFamily="18" charset="0"/>
              </a:rPr>
              <a:t>华清远见教育集团版权所有；</a:t>
            </a:r>
          </a:p>
          <a:p>
            <a:pPr eaLnBrk="1" hangingPunct="1">
              <a:lnSpc>
                <a:spcPct val="130000"/>
              </a:lnSpc>
              <a:buClr>
                <a:schemeClr val="tx1"/>
              </a:buClr>
              <a:buFont typeface="Wingdings" pitchFamily="2" charset="2"/>
              <a:buChar char="n"/>
            </a:pPr>
            <a:r>
              <a:rPr lang="zh-CN" altLang="en-US" sz="2400" smtClean="0">
                <a:solidFill>
                  <a:srgbClr val="000000"/>
                </a:solidFill>
                <a:latin typeface="黑体" pitchFamily="2" charset="-122"/>
                <a:ea typeface="黑体" pitchFamily="2" charset="-122"/>
                <a:cs typeface="Times New Roman" pitchFamily="18" charset="0"/>
              </a:rPr>
              <a:t>未经华清远见明确许可，不得为任何目的以任何形式复制或传播此文档的任何部分；</a:t>
            </a:r>
          </a:p>
          <a:p>
            <a:pPr eaLnBrk="1" hangingPunct="1">
              <a:lnSpc>
                <a:spcPct val="130000"/>
              </a:lnSpc>
              <a:buClr>
                <a:schemeClr val="tx1"/>
              </a:buClr>
              <a:buFont typeface="Wingdings" pitchFamily="2" charset="2"/>
              <a:buChar char="n"/>
            </a:pPr>
            <a:r>
              <a:rPr lang="zh-CN" altLang="en-US" sz="2400" smtClean="0">
                <a:solidFill>
                  <a:srgbClr val="000000"/>
                </a:solidFill>
                <a:latin typeface="黑体" pitchFamily="2" charset="-122"/>
                <a:ea typeface="黑体" pitchFamily="2" charset="-122"/>
                <a:cs typeface="Times New Roman" pitchFamily="18" charset="0"/>
              </a:rPr>
              <a:t>本文档包含的信息如有更改，恕不另行通知；</a:t>
            </a:r>
          </a:p>
          <a:p>
            <a:pPr eaLnBrk="1" hangingPunct="1">
              <a:lnSpc>
                <a:spcPct val="130000"/>
              </a:lnSpc>
              <a:buClr>
                <a:schemeClr val="tx1"/>
              </a:buClr>
              <a:buFont typeface="Wingdings" pitchFamily="2" charset="2"/>
              <a:buChar char="n"/>
            </a:pPr>
            <a:r>
              <a:rPr lang="zh-CN" altLang="en-US" sz="2400" smtClean="0">
                <a:solidFill>
                  <a:srgbClr val="000000"/>
                </a:solidFill>
                <a:latin typeface="黑体" pitchFamily="2" charset="-122"/>
                <a:ea typeface="黑体" pitchFamily="2" charset="-122"/>
                <a:cs typeface="Times New Roman" pitchFamily="18" charset="0"/>
              </a:rPr>
              <a:t>华清远见教育集团保留所有权利。</a:t>
            </a:r>
          </a:p>
        </p:txBody>
      </p:sp>
      <p:sp>
        <p:nvSpPr>
          <p:cNvPr id="7173" name="页脚占位符 2"/>
          <p:cNvSpPr>
            <a:spLocks noGrp="1"/>
          </p:cNvSpPr>
          <p:nvPr>
            <p:ph type="ftr" sz="quarter" idx="10"/>
          </p:nvPr>
        </p:nvSpPr>
        <p:spPr bwMode="auto">
          <a:xfrm>
            <a:off x="0" y="6381750"/>
            <a:ext cx="2895600" cy="476250"/>
          </a:xfrm>
          <a:prstGeom prst="rect">
            <a:avLst/>
          </a:prstGeom>
          <a:noFill/>
          <a:ln>
            <a:miter lim="800000"/>
            <a:headEnd/>
            <a:tailEnd/>
          </a:ln>
        </p:spPr>
        <p:txBody>
          <a:bodyPr/>
          <a:lstStyle/>
          <a:p>
            <a:r>
              <a:rPr lang="en-US" altLang="zh-CN" smtClean="0">
                <a:latin typeface="Arial" pitchFamily="34" charset="0"/>
                <a:cs typeface="Arial" pitchFamily="34" charset="0"/>
              </a:rPr>
              <a:t>www.hqyj.com</a:t>
            </a:r>
          </a:p>
        </p:txBody>
      </p:sp>
      <p:sp>
        <p:nvSpPr>
          <p:cNvPr id="7170" name="灯片编号占位符 22"/>
          <p:cNvSpPr>
            <a:spLocks noGrp="1"/>
          </p:cNvSpPr>
          <p:nvPr>
            <p:ph type="sldNum" sz="quarter" idx="11"/>
          </p:nvPr>
        </p:nvSpPr>
        <p:spPr bwMode="auto">
          <a:xfrm>
            <a:off x="0" y="6381750"/>
            <a:ext cx="2133600" cy="476250"/>
          </a:xfrm>
          <a:prstGeom prst="rect">
            <a:avLst/>
          </a:prstGeom>
          <a:noFill/>
          <a:ln>
            <a:miter lim="800000"/>
            <a:headEnd/>
            <a:tailEnd/>
          </a:ln>
        </p:spPr>
        <p:txBody>
          <a:bodyPr/>
          <a:lstStyle/>
          <a:p>
            <a:fld id="{6C4EF7D4-62A0-4419-85DF-AAC1A4DA3CD9}" type="slidenum">
              <a:rPr lang="en-US" altLang="zh-CN" smtClean="0">
                <a:latin typeface="Arial" pitchFamily="34" charset="0"/>
                <a:cs typeface="Arial" pitchFamily="34" charset="0"/>
              </a:rPr>
              <a:pPr/>
              <a:t>2</a:t>
            </a:fld>
            <a:endParaRPr lang="en-US" altLang="zh-CN"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r>
              <a:rPr lang="zh-CN" altLang="en-US" dirty="0" smtClean="0"/>
              <a:t>程序</a:t>
            </a:r>
            <a:r>
              <a:rPr lang="zh-TW" altLang="en-US" dirty="0" smtClean="0"/>
              <a:t>的生命周期</a:t>
            </a:r>
            <a:r>
              <a:rPr lang="en-US" altLang="zh-TW" dirty="0" smtClean="0"/>
              <a:t>(</a:t>
            </a:r>
            <a:r>
              <a:rPr lang="en-US" altLang="zh-TW" dirty="0"/>
              <a:t>Life Cycle)</a:t>
            </a:r>
            <a:endParaRPr lang="zh-TW" altLang="en-US" dirty="0"/>
          </a:p>
        </p:txBody>
      </p:sp>
      <p:sp>
        <p:nvSpPr>
          <p:cNvPr id="22531" name="內容版面配置區 2"/>
          <p:cNvSpPr>
            <a:spLocks noGrp="1"/>
          </p:cNvSpPr>
          <p:nvPr>
            <p:ph idx="1"/>
          </p:nvPr>
        </p:nvSpPr>
        <p:spPr/>
        <p:txBody>
          <a:bodyPr/>
          <a:lstStyle/>
          <a:p>
            <a:r>
              <a:rPr lang="zh-TW" altLang="en-US" dirty="0" smtClean="0"/>
              <a:t>服务</a:t>
            </a:r>
            <a:r>
              <a:rPr lang="en-US" altLang="zh-TW" b="1" dirty="0" smtClean="0"/>
              <a:t> </a:t>
            </a:r>
            <a:endParaRPr lang="en-US" altLang="zh-TW" b="1" dirty="0"/>
          </a:p>
          <a:p>
            <a:pPr lvl="1"/>
            <a:r>
              <a:rPr lang="zh-TW" altLang="en-US" dirty="0" smtClean="0"/>
              <a:t>上述</a:t>
            </a:r>
            <a:r>
              <a:rPr lang="zh-CN" altLang="en-US" dirty="0" smtClean="0"/>
              <a:t>两种模式不是完全分开的</a:t>
            </a:r>
            <a:r>
              <a:rPr lang="zh-TW" altLang="en-US" dirty="0" smtClean="0"/>
              <a:t>，且</a:t>
            </a:r>
            <a:r>
              <a:rPr lang="zh-CN" altLang="en-US" dirty="0" smtClean="0"/>
              <a:t>可以绑定一个被</a:t>
            </a:r>
            <a:r>
              <a:rPr lang="en-US" altLang="zh-TW" dirty="0" smtClean="0"/>
              <a:t>startService()</a:t>
            </a:r>
            <a:r>
              <a:rPr lang="zh-CN" altLang="en-US" dirty="0" smtClean="0"/>
              <a:t>启动的服务。</a:t>
            </a:r>
            <a:endParaRPr lang="en-US" altLang="zh-TW" dirty="0"/>
          </a:p>
          <a:p>
            <a:pPr lvl="1"/>
            <a:endParaRPr lang="en-US" altLang="zh-TW" dirty="0"/>
          </a:p>
          <a:p>
            <a:pPr lvl="1"/>
            <a:r>
              <a:rPr lang="zh-TW" altLang="en-US" dirty="0" smtClean="0"/>
              <a:t>这种情况下</a:t>
            </a:r>
            <a:r>
              <a:rPr lang="zh-TW" altLang="zh-TW" dirty="0"/>
              <a:t>，</a:t>
            </a:r>
            <a:r>
              <a:rPr lang="en-US" altLang="zh-TW" dirty="0"/>
              <a:t>stopService</a:t>
            </a:r>
            <a:r>
              <a:rPr lang="en-US" altLang="zh-TW" dirty="0" smtClean="0"/>
              <a:t>()</a:t>
            </a:r>
            <a:r>
              <a:rPr lang="zh-CN" altLang="en-US" dirty="0" smtClean="0"/>
              <a:t>不会停止服务，一直到最后一个绑定的连接关闭时。</a:t>
            </a:r>
            <a:endParaRPr lang="en-US" altLang="zh-TW" dirty="0"/>
          </a:p>
          <a:p>
            <a:pPr lvl="1"/>
            <a:endParaRPr lang="en-US" altLang="zh-TW" dirty="0"/>
          </a:p>
          <a:p>
            <a:pPr lvl="1"/>
            <a:r>
              <a:rPr lang="zh-TW" altLang="en-US" dirty="0" smtClean="0"/>
              <a:t>与活动</a:t>
            </a:r>
            <a:r>
              <a:rPr lang="zh-CN" altLang="en-US" dirty="0" smtClean="0"/>
              <a:t>相似，服务也有一些生命周期方法</a:t>
            </a:r>
            <a:r>
              <a:rPr lang="zh-TW" altLang="zh-TW" dirty="0" smtClean="0"/>
              <a:t>，</a:t>
            </a:r>
            <a:r>
              <a:rPr lang="zh-TW" altLang="en-US" dirty="0" smtClean="0"/>
              <a:t>程序员</a:t>
            </a:r>
            <a:r>
              <a:rPr lang="zh-CN" altLang="en-US" dirty="0" smtClean="0"/>
              <a:t>可以实现它们去改变状态，但方法</a:t>
            </a:r>
            <a:r>
              <a:rPr lang="zh-TW" altLang="zh-TW" dirty="0" smtClean="0"/>
              <a:t>比</a:t>
            </a:r>
            <a:r>
              <a:rPr lang="zh-TW" altLang="en-US" dirty="0" smtClean="0"/>
              <a:t>活动</a:t>
            </a:r>
            <a:r>
              <a:rPr lang="zh-TW" altLang="zh-TW" dirty="0" smtClean="0"/>
              <a:t>要</a:t>
            </a:r>
            <a:r>
              <a:rPr lang="zh-TW" altLang="zh-TW" dirty="0"/>
              <a:t>少。</a:t>
            </a:r>
          </a:p>
          <a:p>
            <a:pPr lvl="1"/>
            <a:endParaRPr lang="en-US" altLang="zh-TW" b="1" dirty="0"/>
          </a:p>
          <a:p>
            <a:pPr>
              <a:buFont typeface="Wingdings" pitchFamily="2" charset="2"/>
              <a:buNone/>
            </a:pP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zh-CN" altLang="en-US" dirty="0" smtClean="0"/>
              <a:t>程序</a:t>
            </a:r>
            <a:r>
              <a:rPr lang="zh-TW" altLang="en-US" dirty="0" smtClean="0"/>
              <a:t>的生命周期</a:t>
            </a:r>
            <a:r>
              <a:rPr lang="en-US" altLang="zh-TW" dirty="0" smtClean="0"/>
              <a:t>(</a:t>
            </a:r>
            <a:r>
              <a:rPr lang="en-US" altLang="zh-TW" dirty="0"/>
              <a:t>Life Cycle)</a:t>
            </a:r>
            <a:endParaRPr lang="zh-TW" altLang="en-US" dirty="0"/>
          </a:p>
        </p:txBody>
      </p:sp>
      <p:pic>
        <p:nvPicPr>
          <p:cNvPr id="23555" name="內容版面配置區 3" descr="service_lifecycle.png"/>
          <p:cNvPicPr>
            <a:picLocks noGrp="1" noChangeAspect="1"/>
          </p:cNvPicPr>
          <p:nvPr>
            <p:ph idx="4294967295"/>
          </p:nvPr>
        </p:nvPicPr>
        <p:blipFill>
          <a:blip r:embed="rId3"/>
          <a:srcRect/>
          <a:stretch>
            <a:fillRect/>
          </a:stretch>
        </p:blipFill>
        <p:spPr>
          <a:xfrm>
            <a:off x="3897313" y="1214438"/>
            <a:ext cx="5246687" cy="5114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r>
              <a:rPr lang="zh-CN" altLang="en-US" dirty="0" smtClean="0"/>
              <a:t>程序</a:t>
            </a:r>
            <a:r>
              <a:rPr lang="zh-TW" altLang="en-US" dirty="0" smtClean="0"/>
              <a:t>的生命周期</a:t>
            </a:r>
            <a:r>
              <a:rPr lang="en-US" altLang="zh-TW" dirty="0" smtClean="0"/>
              <a:t>(</a:t>
            </a:r>
            <a:r>
              <a:rPr lang="en-US" altLang="zh-TW" dirty="0"/>
              <a:t>Life Cycle)</a:t>
            </a:r>
            <a:endParaRPr lang="zh-TW" altLang="en-US" dirty="0"/>
          </a:p>
        </p:txBody>
      </p:sp>
      <p:sp>
        <p:nvSpPr>
          <p:cNvPr id="3" name="內容版面配置區 2"/>
          <p:cNvSpPr>
            <a:spLocks noGrp="1"/>
          </p:cNvSpPr>
          <p:nvPr>
            <p:ph idx="1"/>
          </p:nvPr>
        </p:nvSpPr>
        <p:spPr/>
        <p:txBody>
          <a:bodyPr>
            <a:normAutofit lnSpcReduction="10000"/>
          </a:bodyPr>
          <a:lstStyle/>
          <a:p>
            <a:pPr>
              <a:lnSpc>
                <a:spcPct val="90000"/>
              </a:lnSpc>
            </a:pPr>
            <a:r>
              <a:rPr lang="zh-TW" altLang="en-US" dirty="0" smtClean="0"/>
              <a:t>服务</a:t>
            </a:r>
            <a:r>
              <a:rPr lang="zh-TW" altLang="zh-TW" dirty="0" smtClean="0"/>
              <a:t>的</a:t>
            </a:r>
            <a:r>
              <a:rPr lang="zh-CN" altLang="en-US" dirty="0" smtClean="0"/>
              <a:t>整个生命周期（</a:t>
            </a:r>
            <a:r>
              <a:rPr lang="en-US" altLang="zh-TW" dirty="0" smtClean="0"/>
              <a:t>Entire Lifetime</a:t>
            </a:r>
            <a:r>
              <a:rPr lang="zh-CN" altLang="en-US" dirty="0" smtClean="0"/>
              <a:t>）</a:t>
            </a:r>
            <a:endParaRPr lang="en-US" altLang="zh-TW" dirty="0"/>
          </a:p>
          <a:p>
            <a:pPr lvl="1">
              <a:lnSpc>
                <a:spcPct val="90000"/>
              </a:lnSpc>
            </a:pPr>
            <a:r>
              <a:rPr lang="zh-TW" altLang="en-US" dirty="0" smtClean="0"/>
              <a:t>服务</a:t>
            </a:r>
            <a:r>
              <a:rPr lang="zh-TW" altLang="zh-TW" dirty="0" smtClean="0"/>
              <a:t>的</a:t>
            </a:r>
            <a:r>
              <a:rPr lang="zh-CN" altLang="en-US" dirty="0" smtClean="0"/>
              <a:t>整个生命周期</a:t>
            </a:r>
            <a:r>
              <a:rPr lang="zh-TW" altLang="zh-TW" dirty="0" smtClean="0"/>
              <a:t>是</a:t>
            </a:r>
            <a:r>
              <a:rPr lang="zh-TW" altLang="zh-TW" dirty="0"/>
              <a:t>在</a:t>
            </a:r>
            <a:r>
              <a:rPr lang="en-US" altLang="zh-TW" dirty="0"/>
              <a:t>onCreate</a:t>
            </a:r>
            <a:r>
              <a:rPr lang="en-US" altLang="zh-TW" dirty="0" smtClean="0"/>
              <a:t>()</a:t>
            </a:r>
            <a:r>
              <a:rPr lang="zh-TW" altLang="en-US" dirty="0" smtClean="0"/>
              <a:t>开始，于</a:t>
            </a:r>
            <a:r>
              <a:rPr lang="en-US" altLang="zh-TW" dirty="0" smtClean="0"/>
              <a:t>onDestroy()</a:t>
            </a:r>
            <a:r>
              <a:rPr lang="zh-TW" altLang="en-US" dirty="0" smtClean="0"/>
              <a:t>结束。</a:t>
            </a:r>
            <a:endParaRPr lang="en-US" altLang="zh-TW" dirty="0"/>
          </a:p>
          <a:p>
            <a:pPr lvl="1">
              <a:lnSpc>
                <a:spcPct val="90000"/>
              </a:lnSpc>
            </a:pPr>
            <a:endParaRPr lang="en-US" altLang="zh-TW" dirty="0"/>
          </a:p>
          <a:p>
            <a:pPr lvl="1">
              <a:lnSpc>
                <a:spcPct val="90000"/>
              </a:lnSpc>
            </a:pPr>
            <a:r>
              <a:rPr lang="zh-TW" altLang="en-US" dirty="0" smtClean="0"/>
              <a:t>类</a:t>
            </a:r>
            <a:r>
              <a:rPr lang="zh-TW" altLang="zh-TW" dirty="0" smtClean="0"/>
              <a:t>似</a:t>
            </a:r>
            <a:r>
              <a:rPr lang="zh-TW" altLang="en-US" dirty="0" smtClean="0"/>
              <a:t>活动</a:t>
            </a:r>
            <a:r>
              <a:rPr lang="zh-CN" altLang="en-US" dirty="0" smtClean="0"/>
              <a:t>（</a:t>
            </a:r>
            <a:r>
              <a:rPr lang="en-US" altLang="zh-CN" dirty="0" smtClean="0"/>
              <a:t>Activity</a:t>
            </a:r>
            <a:r>
              <a:rPr lang="zh-CN" altLang="en-US" dirty="0" smtClean="0"/>
              <a:t>）</a:t>
            </a:r>
            <a:r>
              <a:rPr lang="zh-TW" altLang="zh-TW" dirty="0" smtClean="0"/>
              <a:t>，</a:t>
            </a:r>
            <a:r>
              <a:rPr lang="zh-TW" altLang="en-US" dirty="0" smtClean="0"/>
              <a:t>服务</a:t>
            </a:r>
            <a:r>
              <a:rPr lang="zh-TW" altLang="zh-TW" dirty="0" smtClean="0"/>
              <a:t>在</a:t>
            </a:r>
            <a:r>
              <a:rPr lang="en-US" altLang="zh-TW" dirty="0"/>
              <a:t>onCreate</a:t>
            </a:r>
            <a:r>
              <a:rPr lang="en-US" altLang="zh-TW" dirty="0" smtClean="0"/>
              <a:t>()</a:t>
            </a:r>
            <a:r>
              <a:rPr lang="zh-CN" altLang="en-US" dirty="0" smtClean="0"/>
              <a:t>方法中进行初始化，在</a:t>
            </a:r>
            <a:r>
              <a:rPr lang="en-US" altLang="zh-TW" dirty="0" smtClean="0"/>
              <a:t>onDestroy()</a:t>
            </a:r>
            <a:r>
              <a:rPr lang="zh-CN" altLang="en-US" dirty="0" smtClean="0"/>
              <a:t>方法中释放所有系统资源。</a:t>
            </a:r>
            <a:endParaRPr lang="en-US" altLang="zh-TW" dirty="0"/>
          </a:p>
          <a:p>
            <a:pPr lvl="1">
              <a:lnSpc>
                <a:spcPct val="90000"/>
              </a:lnSpc>
            </a:pPr>
            <a:endParaRPr lang="en-US" altLang="zh-TW" dirty="0"/>
          </a:p>
          <a:p>
            <a:pPr lvl="1">
              <a:lnSpc>
                <a:spcPct val="90000"/>
              </a:lnSpc>
            </a:pPr>
            <a:r>
              <a:rPr lang="zh-CN" altLang="en-US" dirty="0" smtClean="0"/>
              <a:t>例如，音乐播放服务可能在</a:t>
            </a:r>
            <a:r>
              <a:rPr lang="en-US" altLang="zh-TW" dirty="0" smtClean="0"/>
              <a:t>onCreate()</a:t>
            </a:r>
            <a:r>
              <a:rPr lang="zh-CN" altLang="en-US" dirty="0" smtClean="0"/>
              <a:t>方法中建立音乐播放线程，在</a:t>
            </a:r>
            <a:r>
              <a:rPr lang="en-US" altLang="zh-TW" dirty="0" smtClean="0"/>
              <a:t>onDestroy()</a:t>
            </a:r>
            <a:r>
              <a:rPr lang="zh-CN" altLang="en-US" dirty="0" smtClean="0"/>
              <a:t>方法中停止线程。</a:t>
            </a:r>
            <a:endParaRPr lang="zh-TW" altLang="zh-TW" dirty="0"/>
          </a:p>
          <a:p>
            <a:pPr lvl="1">
              <a:lnSpc>
                <a:spcPct val="90000"/>
              </a:lnSpc>
            </a:pPr>
            <a:endParaRPr lang="zh-TW" altLang="zh-TW" dirty="0"/>
          </a:p>
          <a:p>
            <a:pPr>
              <a:lnSpc>
                <a:spcPct val="90000"/>
              </a:lnSpc>
            </a:pP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r>
              <a:rPr lang="zh-CN" altLang="en-US" dirty="0" smtClean="0"/>
              <a:t>服务</a:t>
            </a:r>
            <a:r>
              <a:rPr lang="zh-TW" altLang="en-US" dirty="0" smtClean="0"/>
              <a:t>的生命周期</a:t>
            </a:r>
            <a:r>
              <a:rPr lang="en-US" altLang="zh-TW" dirty="0" smtClean="0"/>
              <a:t>(</a:t>
            </a:r>
            <a:r>
              <a:rPr lang="en-US" altLang="zh-TW" dirty="0"/>
              <a:t>Life Cycle)</a:t>
            </a:r>
            <a:endParaRPr lang="zh-TW" altLang="en-US" dirty="0"/>
          </a:p>
        </p:txBody>
      </p:sp>
      <p:sp>
        <p:nvSpPr>
          <p:cNvPr id="25603" name="內容版面配置區 2"/>
          <p:cNvSpPr>
            <a:spLocks noGrp="1"/>
          </p:cNvSpPr>
          <p:nvPr>
            <p:ph idx="1"/>
          </p:nvPr>
        </p:nvSpPr>
        <p:spPr/>
        <p:txBody>
          <a:bodyPr/>
          <a:lstStyle/>
          <a:p>
            <a:r>
              <a:rPr lang="zh-TW" altLang="en-US" dirty="0" smtClean="0"/>
              <a:t>服务</a:t>
            </a:r>
            <a:r>
              <a:rPr lang="zh-TW" altLang="zh-TW" dirty="0" smtClean="0"/>
              <a:t>的</a:t>
            </a:r>
            <a:r>
              <a:rPr lang="en-US" altLang="zh-TW" dirty="0"/>
              <a:t>Active Lifetime</a:t>
            </a:r>
          </a:p>
          <a:p>
            <a:pPr lvl="1"/>
            <a:r>
              <a:rPr lang="zh-TW" altLang="zh-TW" dirty="0" smtClean="0"/>
              <a:t>在</a:t>
            </a:r>
            <a:r>
              <a:rPr lang="zh-TW" altLang="en-US" dirty="0" smtClean="0"/>
              <a:t>调用</a:t>
            </a:r>
            <a:r>
              <a:rPr lang="en-US" altLang="zh-TW" dirty="0" smtClean="0"/>
              <a:t>startService()</a:t>
            </a:r>
            <a:r>
              <a:rPr lang="zh-TW" altLang="en-US" dirty="0" smtClean="0"/>
              <a:t>方法后，此方法被</a:t>
            </a:r>
            <a:r>
              <a:rPr lang="en-US" altLang="zh-TW" dirty="0" smtClean="0"/>
              <a:t>Intent</a:t>
            </a:r>
            <a:r>
              <a:rPr lang="zh-TW" altLang="en-US" dirty="0" smtClean="0"/>
              <a:t>对象指示去调用</a:t>
            </a:r>
            <a:r>
              <a:rPr lang="en-US" altLang="zh-TW" dirty="0" smtClean="0"/>
              <a:t>onStart()</a:t>
            </a:r>
            <a:r>
              <a:rPr lang="zh-TW" altLang="en-US" dirty="0" smtClean="0"/>
              <a:t>方法</a:t>
            </a:r>
            <a:r>
              <a:rPr lang="zh-TW" altLang="zh-TW" dirty="0"/>
              <a:t>。</a:t>
            </a:r>
            <a:endParaRPr lang="en-US" altLang="zh-TW" dirty="0"/>
          </a:p>
          <a:p>
            <a:pPr lvl="1"/>
            <a:r>
              <a:rPr lang="zh-TW" altLang="en-US" dirty="0" smtClean="0"/>
              <a:t>音乐服務将分析这个</a:t>
            </a:r>
            <a:r>
              <a:rPr lang="en-US" altLang="zh-TW" dirty="0" smtClean="0"/>
              <a:t>Intent</a:t>
            </a:r>
            <a:r>
              <a:rPr lang="zh-CN" altLang="en-US" dirty="0" smtClean="0"/>
              <a:t>来确定播放什么音乐，并开始播放。</a:t>
            </a:r>
            <a:endParaRPr lang="zh-TW" altLang="zh-TW" dirty="0"/>
          </a:p>
          <a:p>
            <a:pPr lvl="1"/>
            <a:endParaRPr lang="zh-TW" altLang="zh-TW" dirty="0"/>
          </a:p>
          <a:p>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r>
              <a:rPr lang="zh-TW" altLang="en-US" dirty="0" smtClean="0"/>
              <a:t>程序的生命周期</a:t>
            </a:r>
            <a:r>
              <a:rPr lang="en-US" altLang="zh-TW" dirty="0" smtClean="0"/>
              <a:t>(</a:t>
            </a:r>
            <a:r>
              <a:rPr lang="en-US" altLang="zh-TW" dirty="0"/>
              <a:t>Life Cycle)</a:t>
            </a:r>
            <a:endParaRPr lang="zh-TW" altLang="en-US" dirty="0"/>
          </a:p>
        </p:txBody>
      </p:sp>
      <p:sp>
        <p:nvSpPr>
          <p:cNvPr id="3" name="內容版面配置區 2"/>
          <p:cNvSpPr>
            <a:spLocks noGrp="1"/>
          </p:cNvSpPr>
          <p:nvPr>
            <p:ph idx="1"/>
          </p:nvPr>
        </p:nvSpPr>
        <p:spPr/>
        <p:txBody>
          <a:bodyPr>
            <a:normAutofit lnSpcReduction="10000"/>
          </a:bodyPr>
          <a:lstStyle/>
          <a:p>
            <a:pPr>
              <a:lnSpc>
                <a:spcPct val="90000"/>
              </a:lnSpc>
            </a:pPr>
            <a:r>
              <a:rPr lang="zh-TW" altLang="en-US" dirty="0" smtClean="0"/>
              <a:t>广播接收器</a:t>
            </a:r>
            <a:r>
              <a:rPr lang="en-US" altLang="zh-TW" dirty="0" smtClean="0"/>
              <a:t> </a:t>
            </a:r>
            <a:endParaRPr lang="zh-TW" altLang="zh-TW" dirty="0"/>
          </a:p>
          <a:p>
            <a:pPr lvl="1">
              <a:lnSpc>
                <a:spcPct val="90000"/>
              </a:lnSpc>
            </a:pPr>
            <a:r>
              <a:rPr lang="zh-CN" altLang="en-US" sz="2400" dirty="0" smtClean="0"/>
              <a:t>广播接收器只有一个生命周期方法</a:t>
            </a:r>
            <a:r>
              <a:rPr lang="en-US" altLang="zh-TW" sz="2400" dirty="0" smtClean="0"/>
              <a:t>:</a:t>
            </a:r>
            <a:endParaRPr lang="en-US" altLang="zh-TW" sz="2400" dirty="0"/>
          </a:p>
          <a:p>
            <a:pPr lvl="2">
              <a:lnSpc>
                <a:spcPct val="90000"/>
              </a:lnSpc>
            </a:pPr>
            <a:r>
              <a:rPr lang="en-US" altLang="zh-TW" sz="2000" dirty="0"/>
              <a:t>void onReceive(Context curContext, Intent broadcastMsg)</a:t>
            </a:r>
          </a:p>
          <a:p>
            <a:pPr lvl="2">
              <a:lnSpc>
                <a:spcPct val="90000"/>
              </a:lnSpc>
            </a:pPr>
            <a:endParaRPr lang="zh-TW" altLang="zh-TW" sz="2000" dirty="0"/>
          </a:p>
          <a:p>
            <a:pPr lvl="1">
              <a:lnSpc>
                <a:spcPct val="90000"/>
              </a:lnSpc>
            </a:pPr>
            <a:r>
              <a:rPr lang="zh-CN" altLang="en-US" sz="2400" dirty="0" smtClean="0"/>
              <a:t>当广播消息到达接收者时，</a:t>
            </a:r>
            <a:r>
              <a:rPr lang="en-US" altLang="zh-TW" sz="2400" dirty="0" smtClean="0"/>
              <a:t>Android</a:t>
            </a:r>
            <a:r>
              <a:rPr lang="zh-TW" altLang="en-US" sz="2400" dirty="0" smtClean="0"/>
              <a:t>调用</a:t>
            </a:r>
            <a:r>
              <a:rPr lang="en-US" altLang="zh-TW" sz="2400" dirty="0" smtClean="0"/>
              <a:t>onReceive()</a:t>
            </a:r>
            <a:r>
              <a:rPr lang="zh-CN" altLang="en-US" sz="2400" dirty="0" smtClean="0"/>
              <a:t>方法，并传递保存着讯息的</a:t>
            </a:r>
            <a:r>
              <a:rPr lang="en-US" altLang="zh-TW" sz="2400" dirty="0" smtClean="0"/>
              <a:t>Intent</a:t>
            </a:r>
            <a:r>
              <a:rPr lang="zh-TW" altLang="en-US" sz="2400" dirty="0" smtClean="0"/>
              <a:t>对象。</a:t>
            </a:r>
            <a:endParaRPr lang="en-US" altLang="zh-TW" sz="2400" dirty="0"/>
          </a:p>
          <a:p>
            <a:pPr lvl="1">
              <a:lnSpc>
                <a:spcPct val="90000"/>
              </a:lnSpc>
            </a:pPr>
            <a:endParaRPr lang="en-US" altLang="zh-TW" sz="2400" dirty="0"/>
          </a:p>
          <a:p>
            <a:pPr lvl="1">
              <a:lnSpc>
                <a:spcPct val="90000"/>
              </a:lnSpc>
            </a:pPr>
            <a:r>
              <a:rPr lang="zh-CN" altLang="en-US" sz="2400" dirty="0" smtClean="0"/>
              <a:t>当调用该方法时，广播接收者被认为是</a:t>
            </a:r>
            <a:r>
              <a:rPr lang="en-US" altLang="zh-TW" sz="2400" dirty="0" smtClean="0"/>
              <a:t>active</a:t>
            </a:r>
            <a:r>
              <a:rPr lang="zh-TW" altLang="en-US" sz="2400" dirty="0" smtClean="0"/>
              <a:t>的。当</a:t>
            </a:r>
            <a:r>
              <a:rPr lang="en-US" altLang="zh-TW" sz="2400" dirty="0" smtClean="0"/>
              <a:t>onReceive()</a:t>
            </a:r>
            <a:r>
              <a:rPr lang="zh-CN" altLang="en-US" sz="2400" dirty="0" smtClean="0"/>
              <a:t>结束时，它就是</a:t>
            </a:r>
            <a:r>
              <a:rPr lang="en-US" altLang="zh-TW" sz="2400" dirty="0" smtClean="0"/>
              <a:t>inactive</a:t>
            </a:r>
            <a:r>
              <a:rPr lang="zh-TW" altLang="zh-TW" sz="2400" dirty="0"/>
              <a:t>的。</a:t>
            </a:r>
            <a:r>
              <a:rPr lang="en-US" altLang="zh-TW" sz="2400" dirty="0"/>
              <a:t> </a:t>
            </a:r>
          </a:p>
          <a:p>
            <a:pPr lvl="3">
              <a:lnSpc>
                <a:spcPct val="90000"/>
              </a:lnSpc>
            </a:pPr>
            <a:endParaRPr lang="zh-TW" altLang="zh-TW" sz="1700" dirty="0"/>
          </a:p>
          <a:p>
            <a:pPr lvl="1">
              <a:lnSpc>
                <a:spcPct val="90000"/>
              </a:lnSpc>
            </a:pPr>
            <a:r>
              <a:rPr lang="zh-TW" altLang="en-US" sz="2400" dirty="0" smtClean="0"/>
              <a:t>拥有活动</a:t>
            </a:r>
            <a:r>
              <a:rPr lang="zh-CN" altLang="en-US" sz="2400" dirty="0" smtClean="0"/>
              <a:t>的广播接收者进程，会被保护不被清除。但是只拥有</a:t>
            </a:r>
            <a:r>
              <a:rPr lang="en-US" altLang="zh-TW" sz="2400" dirty="0" smtClean="0"/>
              <a:t>inactive</a:t>
            </a:r>
            <a:r>
              <a:rPr lang="zh-CN" altLang="en-US" sz="2400" dirty="0" smtClean="0"/>
              <a:t>的广播组件时，当系统认为内存应该被其他进程使用时，可以在任何时间被系统清除。</a:t>
            </a:r>
            <a:r>
              <a:rPr lang="en-US" altLang="zh-TW" sz="2400" dirty="0"/>
              <a:t> </a:t>
            </a:r>
            <a:endParaRPr lang="zh-TW" altLang="zh-TW" sz="2400" dirty="0"/>
          </a:p>
          <a:p>
            <a:pPr lvl="3">
              <a:lnSpc>
                <a:spcPct val="90000"/>
              </a:lnSpc>
            </a:pPr>
            <a:endParaRPr lang="zh-TW" altLang="zh-TW" sz="1700" dirty="0"/>
          </a:p>
          <a:p>
            <a:pPr lvl="2">
              <a:lnSpc>
                <a:spcPct val="90000"/>
              </a:lnSpc>
            </a:pPr>
            <a:endParaRPr lang="zh-TW" altLang="zh-TW" sz="2000" dirty="0"/>
          </a:p>
          <a:p>
            <a:pPr>
              <a:lnSpc>
                <a:spcPct val="90000"/>
              </a:lnSpc>
            </a:pPr>
            <a:endParaRPr lang="zh-TW" altLang="en-US" sz="2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lstStyle/>
          <a:p>
            <a:r>
              <a:rPr lang="zh-TW" altLang="en-US" smtClean="0"/>
              <a:t>程序的生命周期</a:t>
            </a:r>
            <a:r>
              <a:rPr lang="en-US" altLang="zh-TW" smtClean="0"/>
              <a:t>(</a:t>
            </a:r>
            <a:r>
              <a:rPr lang="en-US" altLang="zh-TW"/>
              <a:t>Life Cycle)</a:t>
            </a:r>
            <a:endParaRPr lang="zh-TW" altLang="en-US"/>
          </a:p>
        </p:txBody>
      </p:sp>
      <p:sp>
        <p:nvSpPr>
          <p:cNvPr id="3" name="內容版面配置區 2"/>
          <p:cNvSpPr>
            <a:spLocks noGrp="1"/>
          </p:cNvSpPr>
          <p:nvPr>
            <p:ph idx="1"/>
          </p:nvPr>
        </p:nvSpPr>
        <p:spPr/>
        <p:txBody>
          <a:bodyPr>
            <a:normAutofit lnSpcReduction="10000"/>
          </a:bodyPr>
          <a:lstStyle/>
          <a:p>
            <a:pPr>
              <a:lnSpc>
                <a:spcPct val="80000"/>
              </a:lnSpc>
            </a:pPr>
            <a:r>
              <a:rPr lang="zh-TW" altLang="en-US" dirty="0" smtClean="0"/>
              <a:t>广播接收器</a:t>
            </a:r>
            <a:endParaRPr lang="zh-TW" altLang="zh-TW" dirty="0"/>
          </a:p>
          <a:p>
            <a:pPr lvl="1">
              <a:lnSpc>
                <a:spcPct val="80000"/>
              </a:lnSpc>
            </a:pPr>
            <a:r>
              <a:rPr lang="zh-CN" altLang="en-US" dirty="0" smtClean="0"/>
              <a:t>当与广播组件频繁互动时，会产生一些问题，因此，某些任务在独立的线程中操作，与管理其他的用户组件的主线程是分开的。</a:t>
            </a:r>
            <a:endParaRPr lang="en-US" altLang="zh-TW" dirty="0"/>
          </a:p>
          <a:p>
            <a:pPr lvl="1">
              <a:lnSpc>
                <a:spcPct val="80000"/>
              </a:lnSpc>
            </a:pPr>
            <a:endParaRPr lang="en-US" altLang="zh-TW" dirty="0"/>
          </a:p>
          <a:p>
            <a:pPr lvl="1">
              <a:lnSpc>
                <a:spcPct val="80000"/>
              </a:lnSpc>
            </a:pPr>
            <a:r>
              <a:rPr lang="zh-TW" altLang="zh-TW" dirty="0"/>
              <a:t>如果</a:t>
            </a:r>
            <a:r>
              <a:rPr lang="en-US" altLang="zh-TW" dirty="0"/>
              <a:t>onReceive</a:t>
            </a:r>
            <a:r>
              <a:rPr lang="en-US" altLang="zh-TW" dirty="0" smtClean="0"/>
              <a:t>()</a:t>
            </a:r>
            <a:r>
              <a:rPr lang="zh-CN" altLang="en-US" dirty="0" smtClean="0"/>
              <a:t>产生线程然后返回，这个完整的进程，包括新产生的线程，将被判断为</a:t>
            </a:r>
            <a:r>
              <a:rPr lang="en-US" altLang="zh-TW" dirty="0" smtClean="0"/>
              <a:t>inactive</a:t>
            </a:r>
            <a:r>
              <a:rPr lang="zh-CN" altLang="en-US" dirty="0" smtClean="0"/>
              <a:t>的，会被标记为将被清除的进程。</a:t>
            </a:r>
            <a:endParaRPr lang="en-US" altLang="zh-TW" dirty="0"/>
          </a:p>
          <a:p>
            <a:pPr lvl="1">
              <a:lnSpc>
                <a:spcPct val="80000"/>
              </a:lnSpc>
            </a:pPr>
            <a:endParaRPr lang="en-US" altLang="zh-TW" dirty="0"/>
          </a:p>
          <a:p>
            <a:pPr lvl="1">
              <a:lnSpc>
                <a:spcPct val="80000"/>
              </a:lnSpc>
            </a:pPr>
            <a:r>
              <a:rPr lang="zh-CN" altLang="en-US" dirty="0" smtClean="0"/>
              <a:t>解决这个问题的办法是为</a:t>
            </a:r>
            <a:r>
              <a:rPr lang="en-US" altLang="zh-TW" dirty="0" smtClean="0"/>
              <a:t>onReceive()</a:t>
            </a:r>
            <a:r>
              <a:rPr lang="zh-TW" altLang="en-US" dirty="0" smtClean="0"/>
              <a:t>启动一个</a:t>
            </a:r>
            <a:r>
              <a:rPr lang="en-US" altLang="zh-TW" dirty="0" smtClean="0"/>
              <a:t>Service</a:t>
            </a:r>
            <a:r>
              <a:rPr lang="zh-TW" altLang="en-US" dirty="0" smtClean="0"/>
              <a:t>，让</a:t>
            </a:r>
            <a:r>
              <a:rPr lang="en-US" altLang="zh-TW" dirty="0" smtClean="0"/>
              <a:t>Service</a:t>
            </a:r>
            <a:r>
              <a:rPr lang="zh-CN" altLang="en-US" dirty="0" smtClean="0"/>
              <a:t>接手这工作，因此系统会认为在进程中仍然有</a:t>
            </a:r>
            <a:r>
              <a:rPr lang="en-US" altLang="zh-TW" dirty="0" smtClean="0"/>
              <a:t>active</a:t>
            </a:r>
            <a:r>
              <a:rPr lang="zh-CN" altLang="en-US" dirty="0" smtClean="0"/>
              <a:t>的工作在进行。</a:t>
            </a:r>
            <a:endParaRPr lang="zh-TW" altLang="zh-TW" dirty="0"/>
          </a:p>
          <a:p>
            <a:pPr lvl="1">
              <a:lnSpc>
                <a:spcPct val="80000"/>
              </a:lnSpc>
            </a:pPr>
            <a:endParaRPr lang="zh-TW" altLang="zh-TW" sz="2600" dirty="0"/>
          </a:p>
          <a:p>
            <a:pPr>
              <a:lnSpc>
                <a:spcPct val="80000"/>
              </a:lnSpc>
            </a:pPr>
            <a:endParaRPr lang="zh-TW" alt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smtClean="0"/>
              <a:t>程序的生命周期</a:t>
            </a:r>
            <a:r>
              <a:rPr lang="en-US" altLang="zh-TW" smtClean="0"/>
              <a:t>(</a:t>
            </a:r>
            <a:r>
              <a:rPr lang="en-US" altLang="zh-TW"/>
              <a:t>Life Cycle)</a:t>
            </a:r>
            <a:endParaRPr lang="zh-TW" altLang="en-US"/>
          </a:p>
        </p:txBody>
      </p:sp>
      <p:sp>
        <p:nvSpPr>
          <p:cNvPr id="28675" name="內容版面配置區 2"/>
          <p:cNvSpPr>
            <a:spLocks noGrp="1"/>
          </p:cNvSpPr>
          <p:nvPr>
            <p:ph idx="1"/>
          </p:nvPr>
        </p:nvSpPr>
        <p:spPr/>
        <p:txBody>
          <a:bodyPr/>
          <a:lstStyle/>
          <a:p>
            <a:r>
              <a:rPr lang="zh-TW" altLang="en-US" b="1" dirty="0" smtClean="0"/>
              <a:t>进程与生命周期</a:t>
            </a:r>
            <a:endParaRPr lang="en-US" altLang="zh-TW" b="1" dirty="0"/>
          </a:p>
          <a:p>
            <a:pPr lvl="1"/>
            <a:r>
              <a:rPr lang="en-US" altLang="zh-TW" dirty="0" smtClean="0"/>
              <a:t>Android</a:t>
            </a:r>
            <a:r>
              <a:rPr lang="zh-TW" altLang="en-US" dirty="0" smtClean="0"/>
              <a:t>系统会</a:t>
            </a:r>
            <a:r>
              <a:rPr lang="zh-CN" altLang="en-US" dirty="0" smtClean="0"/>
              <a:t>尽可能保存各</a:t>
            </a:r>
            <a:r>
              <a:rPr lang="zh-TW" altLang="en-US" dirty="0" smtClean="0"/>
              <a:t>個</a:t>
            </a:r>
            <a:r>
              <a:rPr lang="zh-CN" altLang="en-US" dirty="0" smtClean="0"/>
              <a:t>应用程序进程，但当内存不够用时，系统需要删除较旧的进程。</a:t>
            </a:r>
            <a:endParaRPr lang="en-US" altLang="zh-TW" dirty="0"/>
          </a:p>
          <a:p>
            <a:pPr lvl="1"/>
            <a:endParaRPr lang="en-US" altLang="zh-TW" dirty="0"/>
          </a:p>
          <a:p>
            <a:pPr lvl="1"/>
            <a:r>
              <a:rPr lang="zh-TW" altLang="en-US" dirty="0" smtClean="0"/>
              <a:t>为了判断</a:t>
            </a:r>
            <a:r>
              <a:rPr lang="zh-CN" altLang="en-US" dirty="0" smtClean="0"/>
              <a:t>哪些进程该被保留，哪些进程该被清除，</a:t>
            </a:r>
            <a:r>
              <a:rPr lang="en-US" altLang="zh-TW" dirty="0" smtClean="0"/>
              <a:t>Android</a:t>
            </a:r>
            <a:r>
              <a:rPr lang="zh-CN" altLang="en-US" dirty="0" smtClean="0"/>
              <a:t>把每一个进程放到一个</a:t>
            </a:r>
            <a:r>
              <a:rPr lang="en-US" altLang="zh-CN" dirty="0" smtClean="0"/>
              <a:t>〝</a:t>
            </a:r>
            <a:r>
              <a:rPr lang="zh-CN" altLang="en-US" dirty="0" smtClean="0"/>
              <a:t>优先级</a:t>
            </a:r>
            <a:r>
              <a:rPr lang="en-US" altLang="zh-CN" dirty="0" smtClean="0"/>
              <a:t>〞</a:t>
            </a:r>
            <a:r>
              <a:rPr lang="zh-CN" altLang="en-US" dirty="0" smtClean="0"/>
              <a:t>列表，组件的运行和状态是基于这个</a:t>
            </a:r>
            <a:r>
              <a:rPr lang="en-US" altLang="zh-CN" dirty="0" smtClean="0"/>
              <a:t>〝</a:t>
            </a:r>
            <a:r>
              <a:rPr lang="zh-CN" altLang="en-US" dirty="0" smtClean="0"/>
              <a:t>优先级</a:t>
            </a:r>
            <a:r>
              <a:rPr lang="en-US" altLang="zh-CN" dirty="0" smtClean="0"/>
              <a:t>〞</a:t>
            </a:r>
            <a:r>
              <a:rPr lang="zh-TW" altLang="en-US" dirty="0" smtClean="0"/>
              <a:t>列表</a:t>
            </a:r>
            <a:r>
              <a:rPr lang="zh-TW" altLang="zh-TW" dirty="0"/>
              <a:t>。</a:t>
            </a:r>
            <a:endParaRPr lang="en-US" altLang="zh-TW"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lstStyle/>
          <a:p>
            <a:r>
              <a:rPr lang="zh-TW" altLang="en-US" smtClean="0"/>
              <a:t>程序的生命周期</a:t>
            </a:r>
            <a:r>
              <a:rPr lang="en-US" altLang="zh-TW" smtClean="0"/>
              <a:t>(</a:t>
            </a:r>
            <a:r>
              <a:rPr lang="en-US" altLang="zh-TW"/>
              <a:t>Life Cycle)</a:t>
            </a:r>
            <a:endParaRPr lang="zh-TW" altLang="en-US"/>
          </a:p>
        </p:txBody>
      </p:sp>
      <p:sp>
        <p:nvSpPr>
          <p:cNvPr id="29699" name="內容版面配置區 2"/>
          <p:cNvSpPr>
            <a:spLocks noGrp="1"/>
          </p:cNvSpPr>
          <p:nvPr>
            <p:ph idx="1"/>
          </p:nvPr>
        </p:nvSpPr>
        <p:spPr/>
        <p:txBody>
          <a:bodyPr/>
          <a:lstStyle/>
          <a:p>
            <a:r>
              <a:rPr lang="en-US" altLang="zh-TW" b="1" dirty="0"/>
              <a:t>Process and Lifecycle</a:t>
            </a:r>
          </a:p>
          <a:p>
            <a:pPr lvl="1"/>
            <a:r>
              <a:rPr lang="zh-CN" altLang="en-US" dirty="0" smtClean="0"/>
              <a:t>该优先权分五层。下面的</a:t>
            </a:r>
            <a:r>
              <a:rPr lang="zh-TW" altLang="en-US" dirty="0" smtClean="0"/>
              <a:t>列表</a:t>
            </a:r>
            <a:r>
              <a:rPr lang="zh-CN" altLang="en-US" dirty="0" smtClean="0"/>
              <a:t>显示优先权层次顺序：</a:t>
            </a:r>
            <a:endParaRPr lang="en-US" altLang="zh-TW" dirty="0"/>
          </a:p>
          <a:p>
            <a:pPr lvl="2"/>
            <a:r>
              <a:rPr lang="zh-TW" altLang="zh-TW" dirty="0"/>
              <a:t>前</a:t>
            </a:r>
            <a:r>
              <a:rPr lang="zh-TW" altLang="zh-TW" dirty="0" smtClean="0"/>
              <a:t>景</a:t>
            </a:r>
            <a:r>
              <a:rPr lang="zh-TW" altLang="en-US" dirty="0" smtClean="0"/>
              <a:t>进程</a:t>
            </a:r>
            <a:endParaRPr lang="en-US" altLang="zh-TW" dirty="0"/>
          </a:p>
          <a:p>
            <a:pPr lvl="2"/>
            <a:r>
              <a:rPr lang="zh-TW" altLang="en-US" dirty="0" smtClean="0"/>
              <a:t>可视进程</a:t>
            </a:r>
            <a:endParaRPr lang="en-US" altLang="zh-TW" dirty="0"/>
          </a:p>
          <a:p>
            <a:pPr lvl="2"/>
            <a:r>
              <a:rPr lang="zh-TW" altLang="en-US" dirty="0" smtClean="0"/>
              <a:t>服务进程</a:t>
            </a:r>
            <a:endParaRPr lang="en-US" altLang="zh-TW" dirty="0"/>
          </a:p>
          <a:p>
            <a:pPr lvl="2"/>
            <a:r>
              <a:rPr lang="zh-TW" altLang="zh-TW" dirty="0"/>
              <a:t>背</a:t>
            </a:r>
            <a:r>
              <a:rPr lang="zh-TW" altLang="zh-TW" dirty="0" smtClean="0"/>
              <a:t>景</a:t>
            </a:r>
            <a:r>
              <a:rPr lang="zh-TW" altLang="en-US" dirty="0" smtClean="0"/>
              <a:t>进程</a:t>
            </a:r>
            <a:endParaRPr lang="en-US" altLang="zh-TW" dirty="0"/>
          </a:p>
          <a:p>
            <a:pPr lvl="2"/>
            <a:r>
              <a:rPr lang="zh-TW" altLang="zh-TW" dirty="0" smtClean="0"/>
              <a:t>空</a:t>
            </a:r>
            <a:r>
              <a:rPr lang="zh-TW" altLang="en-US" dirty="0" smtClean="0"/>
              <a:t>进程</a:t>
            </a:r>
            <a:endParaRPr lang="zh-TW" altLang="zh-TW" dirty="0"/>
          </a:p>
          <a:p>
            <a:pPr lvl="1"/>
            <a:endParaRPr lang="zh-TW" altLang="zh-TW" dirty="0"/>
          </a:p>
          <a:p>
            <a:endParaRPr lang="zh-TW"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r>
              <a:rPr lang="zh-TW" altLang="en-US" smtClean="0"/>
              <a:t>程序的生命周期</a:t>
            </a:r>
            <a:r>
              <a:rPr lang="en-US" altLang="zh-TW" smtClean="0"/>
              <a:t>(</a:t>
            </a:r>
            <a:r>
              <a:rPr lang="en-US" altLang="zh-TW"/>
              <a:t>Life Cycle)</a:t>
            </a:r>
            <a:endParaRPr lang="zh-TW" altLang="en-US"/>
          </a:p>
        </p:txBody>
      </p:sp>
      <p:sp>
        <p:nvSpPr>
          <p:cNvPr id="3" name="內容版面配置區 2"/>
          <p:cNvSpPr>
            <a:spLocks noGrp="1"/>
          </p:cNvSpPr>
          <p:nvPr>
            <p:ph idx="1"/>
          </p:nvPr>
        </p:nvSpPr>
        <p:spPr/>
        <p:txBody>
          <a:bodyPr>
            <a:normAutofit lnSpcReduction="10000"/>
          </a:bodyPr>
          <a:lstStyle/>
          <a:p>
            <a:pPr>
              <a:lnSpc>
                <a:spcPct val="80000"/>
              </a:lnSpc>
            </a:pPr>
            <a:r>
              <a:rPr lang="en-US" altLang="zh-TW" dirty="0" smtClean="0"/>
              <a:t>Android</a:t>
            </a:r>
            <a:r>
              <a:rPr lang="zh-CN" altLang="en-US" dirty="0" smtClean="0"/>
              <a:t>会基于拥有着</a:t>
            </a:r>
            <a:r>
              <a:rPr lang="zh-TW" altLang="en-US" dirty="0" smtClean="0"/>
              <a:t>当前活动</a:t>
            </a:r>
            <a:r>
              <a:rPr lang="zh-TW" altLang="zh-TW" dirty="0" smtClean="0"/>
              <a:t>的</a:t>
            </a:r>
            <a:r>
              <a:rPr lang="zh-TW" altLang="en-US" dirty="0" smtClean="0"/>
              <a:t>进程中</a:t>
            </a:r>
            <a:r>
              <a:rPr lang="zh-TW" altLang="en-US" dirty="0"/>
              <a:t>，</a:t>
            </a:r>
            <a:r>
              <a:rPr lang="zh-TW" altLang="en-US" dirty="0" smtClean="0"/>
              <a:t>各组件</a:t>
            </a:r>
            <a:r>
              <a:rPr lang="zh-CN" altLang="en-US" dirty="0" smtClean="0"/>
              <a:t>重要性，尽量给予它最高级别。</a:t>
            </a:r>
            <a:endParaRPr lang="en-US" altLang="zh-TW" dirty="0"/>
          </a:p>
          <a:p>
            <a:pPr>
              <a:lnSpc>
                <a:spcPct val="80000"/>
              </a:lnSpc>
            </a:pPr>
            <a:endParaRPr lang="zh-TW" altLang="zh-TW" dirty="0"/>
          </a:p>
          <a:p>
            <a:pPr>
              <a:lnSpc>
                <a:spcPct val="80000"/>
              </a:lnSpc>
            </a:pPr>
            <a:r>
              <a:rPr lang="zh-CN" altLang="en-US" dirty="0" smtClean="0"/>
              <a:t>运行服务的线程比运行背景</a:t>
            </a:r>
            <a:r>
              <a:rPr lang="zh-TW" altLang="en-US" dirty="0" smtClean="0"/>
              <a:t>活动</a:t>
            </a:r>
            <a:r>
              <a:rPr lang="zh-CN" altLang="en-US" dirty="0" smtClean="0"/>
              <a:t>的进程级别要高，一个</a:t>
            </a:r>
            <a:r>
              <a:rPr lang="zh-TW" altLang="en-US" dirty="0" smtClean="0"/>
              <a:t>活动</a:t>
            </a:r>
            <a:r>
              <a:rPr lang="zh-CN" altLang="en-US" dirty="0" smtClean="0"/>
              <a:t>需要开始执行一个长时间操作时，应启动一个服务，而不是自行建立一个线程。</a:t>
            </a:r>
            <a:endParaRPr lang="en-US" altLang="zh-TW" dirty="0"/>
          </a:p>
          <a:p>
            <a:pPr>
              <a:lnSpc>
                <a:spcPct val="80000"/>
              </a:lnSpc>
            </a:pPr>
            <a:endParaRPr lang="en-US" altLang="zh-TW" dirty="0"/>
          </a:p>
          <a:p>
            <a:pPr>
              <a:lnSpc>
                <a:spcPct val="80000"/>
              </a:lnSpc>
            </a:pPr>
            <a:r>
              <a:rPr lang="zh-TW" altLang="en-US" dirty="0" smtClean="0"/>
              <a:t>同样的原因</a:t>
            </a:r>
            <a:r>
              <a:rPr lang="zh-TW" altLang="zh-TW" dirty="0" smtClean="0"/>
              <a:t>，</a:t>
            </a:r>
            <a:r>
              <a:rPr lang="zh-TW" altLang="en-US" dirty="0" smtClean="0"/>
              <a:t>广播接收器</a:t>
            </a:r>
            <a:r>
              <a:rPr lang="zh-CN" altLang="en-US" dirty="0" smtClean="0"/>
              <a:t>也应该调用服务而不是将一个长时间操作放到自行建立的线程中处理。</a:t>
            </a:r>
            <a:endParaRPr lang="zh-TW" altLang="zh-TW" dirty="0"/>
          </a:p>
          <a:p>
            <a:pPr>
              <a:lnSpc>
                <a:spcPct val="80000"/>
              </a:lnSpc>
            </a:pPr>
            <a:endParaRPr lang="zh-TW" altLang="en-US" sz="3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Activity</a:t>
            </a:r>
            <a:r>
              <a:rPr lang="zh-CN" altLang="en-US" dirty="0" smtClean="0"/>
              <a:t>的启动方式</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xfrm>
            <a:off x="0" y="6381750"/>
            <a:ext cx="2133600" cy="476250"/>
          </a:xfrm>
          <a:prstGeom prst="rect">
            <a:avLst/>
          </a:prstGeom>
        </p:spPr>
        <p:txBody>
          <a:bodyPr/>
          <a:lstStyle/>
          <a:p>
            <a:pPr>
              <a:defRPr/>
            </a:pPr>
            <a:fld id="{2BF44AAA-6CB0-472C-B931-39C53AFCE94D}"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Android</a:t>
            </a:r>
            <a:r>
              <a:rPr lang="zh-CN" altLang="en-US" dirty="0" smtClean="0"/>
              <a:t>应用程序架构</a:t>
            </a:r>
            <a:endParaRPr lang="zh-CN" altLang="en-US" dirty="0"/>
          </a:p>
        </p:txBody>
      </p:sp>
      <p:sp>
        <p:nvSpPr>
          <p:cNvPr id="5" name="文本占位符 4"/>
          <p:cNvSpPr>
            <a:spLocks noGrp="1"/>
          </p:cNvSpPr>
          <p:nvPr>
            <p:ph type="body" idx="1"/>
          </p:nvPr>
        </p:nvSpPr>
        <p:spPr/>
        <p:txBody>
          <a:bodyPr/>
          <a:lstStyle/>
          <a:p>
            <a:endParaRPr lang="zh-CN" altLang="en-US"/>
          </a:p>
        </p:txBody>
      </p:sp>
      <p:sp>
        <p:nvSpPr>
          <p:cNvPr id="2" name="页脚占位符 1"/>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www.hqyj.com.cn</a:t>
            </a:r>
            <a:endParaRPr lang="en-US" altLang="zh-CN"/>
          </a:p>
        </p:txBody>
      </p:sp>
      <p:sp>
        <p:nvSpPr>
          <p:cNvPr id="3" name="灯片编号占位符 2"/>
          <p:cNvSpPr>
            <a:spLocks noGrp="1"/>
          </p:cNvSpPr>
          <p:nvPr>
            <p:ph type="sldNum" sz="quarter" idx="11"/>
          </p:nvPr>
        </p:nvSpPr>
        <p:spPr>
          <a:xfrm>
            <a:off x="0" y="6381750"/>
            <a:ext cx="2133600" cy="476250"/>
          </a:xfrm>
          <a:prstGeom prst="rect">
            <a:avLst/>
          </a:prstGeom>
        </p:spPr>
        <p:txBody>
          <a:bodyPr/>
          <a:lstStyle/>
          <a:p>
            <a:pPr>
              <a:defRPr/>
            </a:pPr>
            <a:fld id="{0B59B701-A9C6-4FFF-BA96-38596E7EA7A8}"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r>
              <a:rPr lang="zh-CN" altLang="en-US" dirty="0" smtClean="0"/>
              <a:t>的启动方式</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android</a:t>
            </a:r>
            <a:r>
              <a:rPr lang="zh-CN" altLang="en-US" dirty="0" smtClean="0"/>
              <a:t>里，有</a:t>
            </a:r>
            <a:r>
              <a:rPr lang="en-US" altLang="zh-CN" dirty="0" smtClean="0"/>
              <a:t>4</a:t>
            </a:r>
            <a:r>
              <a:rPr lang="zh-CN" altLang="en-US" dirty="0" smtClean="0"/>
              <a:t>种</a:t>
            </a:r>
            <a:r>
              <a:rPr lang="en-US" altLang="zh-CN" dirty="0" smtClean="0"/>
              <a:t>activity</a:t>
            </a:r>
            <a:r>
              <a:rPr lang="zh-CN" altLang="en-US" dirty="0" smtClean="0"/>
              <a:t>的启动模式，分别为：</a:t>
            </a:r>
            <a:endParaRPr lang="en-US" altLang="zh-CN" dirty="0" smtClean="0"/>
          </a:p>
          <a:p>
            <a:pPr lvl="1"/>
            <a:r>
              <a:rPr lang="zh-CN" altLang="en-US" dirty="0" smtClean="0"/>
              <a:t>“</a:t>
            </a:r>
            <a:r>
              <a:rPr lang="en-US" altLang="zh-CN" dirty="0" smtClean="0"/>
              <a:t>standard” (</a:t>
            </a:r>
            <a:r>
              <a:rPr lang="zh-CN" altLang="en-US" dirty="0" smtClean="0"/>
              <a:t>默认</a:t>
            </a:r>
            <a:r>
              <a:rPr lang="en-US" altLang="zh-CN" dirty="0" smtClean="0"/>
              <a:t>)</a:t>
            </a:r>
          </a:p>
          <a:p>
            <a:pPr lvl="1"/>
            <a:r>
              <a:rPr lang="en-US" altLang="zh-CN" dirty="0" smtClean="0"/>
              <a:t>“singleTop”</a:t>
            </a:r>
          </a:p>
          <a:p>
            <a:pPr lvl="1"/>
            <a:r>
              <a:rPr lang="en-US" altLang="zh-CN" dirty="0" smtClean="0"/>
              <a:t>“singleTask”</a:t>
            </a:r>
          </a:p>
          <a:p>
            <a:pPr lvl="1"/>
            <a:r>
              <a:rPr lang="en-US" altLang="zh-CN" dirty="0" smtClean="0"/>
              <a:t>“singleInstance”</a:t>
            </a:r>
            <a:endParaRPr lang="zh-CN" altLang="en-US" dirty="0"/>
          </a:p>
        </p:txBody>
      </p:sp>
      <p:sp>
        <p:nvSpPr>
          <p:cNvPr id="4" name="页脚占位符 3"/>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xfrm>
            <a:off x="0" y="6381750"/>
            <a:ext cx="2133600" cy="476250"/>
          </a:xfrm>
          <a:prstGeom prst="rect">
            <a:avLst/>
          </a:prstGeom>
        </p:spPr>
        <p:txBody>
          <a:bodyPr/>
          <a:lstStyle/>
          <a:p>
            <a:pPr>
              <a:defRPr/>
            </a:pPr>
            <a:fld id="{2BF44AAA-6CB0-472C-B931-39C53AFCE94D}"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Android</a:t>
            </a:r>
            <a:r>
              <a:rPr lang="zh-CN" altLang="en-US" dirty="0" smtClean="0"/>
              <a:t>应用程序框架</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xfrm>
            <a:off x="0" y="6381750"/>
            <a:ext cx="2133600" cy="476250"/>
          </a:xfrm>
          <a:prstGeom prst="rect">
            <a:avLst/>
          </a:prstGeom>
        </p:spPr>
        <p:txBody>
          <a:bodyPr/>
          <a:lstStyle/>
          <a:p>
            <a:pPr>
              <a:defRPr/>
            </a:pPr>
            <a:fld id="{2BF44AAA-6CB0-472C-B931-39C53AFCE94D}"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p:txBody>
          <a:bodyPr/>
          <a:lstStyle/>
          <a:p>
            <a:r>
              <a:rPr lang="en-US" altLang="zh-TW" dirty="0" smtClean="0"/>
              <a:t>MVC</a:t>
            </a:r>
            <a:r>
              <a:rPr lang="zh-CN" altLang="en-US" dirty="0" smtClean="0"/>
              <a:t>设计模式的好处</a:t>
            </a:r>
            <a:endParaRPr lang="zh-TW" altLang="en-US" dirty="0"/>
          </a:p>
        </p:txBody>
      </p:sp>
      <p:sp>
        <p:nvSpPr>
          <p:cNvPr id="31747" name="內容版面配置區 2"/>
          <p:cNvSpPr>
            <a:spLocks noGrp="1"/>
          </p:cNvSpPr>
          <p:nvPr>
            <p:ph idx="1"/>
          </p:nvPr>
        </p:nvSpPr>
        <p:spPr/>
        <p:txBody>
          <a:bodyPr/>
          <a:lstStyle/>
          <a:p>
            <a:r>
              <a:rPr lang="en-US" altLang="zh-TW" dirty="0"/>
              <a:t>MVC(Model-View-Controller</a:t>
            </a:r>
            <a:r>
              <a:rPr lang="zh-TW" altLang="zh-TW" dirty="0"/>
              <a:t>，模型</a:t>
            </a:r>
            <a:r>
              <a:rPr lang="en-US" altLang="zh-TW" dirty="0" smtClean="0"/>
              <a:t>-</a:t>
            </a:r>
            <a:r>
              <a:rPr lang="zh-TW" altLang="en-US" dirty="0" smtClean="0"/>
              <a:t>检视</a:t>
            </a:r>
            <a:r>
              <a:rPr lang="en-US" altLang="zh-TW" dirty="0" smtClean="0"/>
              <a:t>-</a:t>
            </a:r>
            <a:r>
              <a:rPr lang="zh-TW" altLang="zh-TW" dirty="0"/>
              <a:t>控制器模式</a:t>
            </a:r>
            <a:r>
              <a:rPr lang="en-US" altLang="zh-TW" dirty="0" smtClean="0"/>
              <a:t>)</a:t>
            </a:r>
            <a:r>
              <a:rPr lang="zh-CN" altLang="en-US" dirty="0" smtClean="0"/>
              <a:t>用于表示一种软件架构模式</a:t>
            </a:r>
            <a:endParaRPr lang="en-US" altLang="zh-TW" dirty="0"/>
          </a:p>
          <a:p>
            <a:endParaRPr lang="en-US" altLang="zh-TW" dirty="0"/>
          </a:p>
          <a:p>
            <a:r>
              <a:rPr lang="en-US" altLang="zh-TW" dirty="0" smtClean="0"/>
              <a:t>MVC</a:t>
            </a:r>
            <a:r>
              <a:rPr lang="zh-TW" altLang="en-US" dirty="0" smtClean="0"/>
              <a:t>把软件</a:t>
            </a:r>
            <a:r>
              <a:rPr lang="zh-CN" altLang="en-US" dirty="0" smtClean="0"/>
              <a:t>分为三个基本部分：</a:t>
            </a:r>
            <a:endParaRPr lang="en-US" altLang="zh-TW" dirty="0"/>
          </a:p>
          <a:p>
            <a:pPr lvl="1"/>
            <a:r>
              <a:rPr lang="zh-TW" altLang="zh-TW" dirty="0"/>
              <a:t>模型</a:t>
            </a:r>
            <a:r>
              <a:rPr lang="en-US" altLang="zh-TW" dirty="0"/>
              <a:t>(Model)</a:t>
            </a:r>
          </a:p>
          <a:p>
            <a:pPr lvl="1"/>
            <a:r>
              <a:rPr lang="zh-TW" altLang="en-US" dirty="0" smtClean="0"/>
              <a:t>检视</a:t>
            </a:r>
            <a:r>
              <a:rPr lang="en-US" altLang="zh-TW" dirty="0" smtClean="0"/>
              <a:t>(</a:t>
            </a:r>
            <a:r>
              <a:rPr lang="en-US" altLang="zh-TW" dirty="0"/>
              <a:t>View)</a:t>
            </a:r>
          </a:p>
          <a:p>
            <a:pPr lvl="1"/>
            <a:r>
              <a:rPr lang="zh-TW" altLang="zh-TW" dirty="0"/>
              <a:t>控制器</a:t>
            </a:r>
            <a:r>
              <a:rPr lang="en-US" altLang="zh-TW" dirty="0"/>
              <a:t>(Controller)</a:t>
            </a:r>
            <a:endParaRPr lang="zh-TW"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en-US" altLang="zh-TW" dirty="0" smtClean="0"/>
              <a:t>MVC</a:t>
            </a:r>
            <a:r>
              <a:rPr lang="zh-CN" altLang="en-US" dirty="0" smtClean="0"/>
              <a:t>设计模式的好处</a:t>
            </a:r>
            <a:endParaRPr lang="zh-TW" altLang="en-US" dirty="0"/>
          </a:p>
        </p:txBody>
      </p:sp>
      <p:pic>
        <p:nvPicPr>
          <p:cNvPr id="32771" name="內容版面配置區 4" descr="mvc-structure-generic.gif"/>
          <p:cNvPicPr>
            <a:picLocks noGrp="1" noChangeAspect="1"/>
          </p:cNvPicPr>
          <p:nvPr>
            <p:ph idx="1"/>
          </p:nvPr>
        </p:nvPicPr>
        <p:blipFill>
          <a:blip r:embed="rId3"/>
          <a:stretch>
            <a:fillRect/>
          </a:stretch>
        </p:blipFill>
        <p:spPr>
          <a:xfrm>
            <a:off x="1928794" y="1285860"/>
            <a:ext cx="5238750" cy="3667125"/>
          </a:xfrm>
          <a:prstGeom prst="rect">
            <a:avLst/>
          </a:prstGeom>
          <a:ln>
            <a:noFill/>
          </a:ln>
          <a:effectLst>
            <a:outerShdw blurRad="292100" dist="139700" dir="2700000" algn="tl" rotWithShape="0">
              <a:srgbClr val="333333">
                <a:alpha val="65000"/>
              </a:srgbClr>
            </a:outerShdw>
          </a:effectLst>
        </p:spPr>
      </p:pic>
      <p:sp>
        <p:nvSpPr>
          <p:cNvPr id="6" name="圓角矩形 5"/>
          <p:cNvSpPr/>
          <p:nvPr/>
        </p:nvSpPr>
        <p:spPr>
          <a:xfrm>
            <a:off x="3643306" y="5286388"/>
            <a:ext cx="1714500" cy="571500"/>
          </a:xfrm>
          <a:prstGeom prst="roundRect">
            <a:avLst/>
          </a:prstGeom>
          <a:solidFill>
            <a:schemeClr val="tx2">
              <a:lumMod val="40000"/>
              <a:lumOff val="60000"/>
            </a:schemeClr>
          </a:solidFill>
        </p:spPr>
        <p:style>
          <a:lnRef idx="3">
            <a:schemeClr val="lt1"/>
          </a:lnRef>
          <a:fillRef idx="1">
            <a:schemeClr val="accent5"/>
          </a:fillRef>
          <a:effectRef idx="1">
            <a:schemeClr val="accent5"/>
          </a:effectRef>
          <a:fontRef idx="minor">
            <a:schemeClr val="lt1"/>
          </a:fontRef>
        </p:style>
        <p:txBody>
          <a:bodyPr anchor="ctr"/>
          <a:lstStyle/>
          <a:p>
            <a:pPr fontAlgn="auto">
              <a:spcBef>
                <a:spcPts val="0"/>
              </a:spcBef>
              <a:spcAft>
                <a:spcPts val="0"/>
              </a:spcAft>
              <a:defRPr/>
            </a:pPr>
            <a:r>
              <a:rPr kumimoji="0" lang="en-US" altLang="zh-TW" sz="2400" dirty="0" smtClean="0">
                <a:solidFill>
                  <a:schemeClr val="tx1"/>
                </a:solidFill>
                <a:latin typeface="Times New Roman" pitchFamily="18" charset="0"/>
                <a:ea typeface="標楷體" pitchFamily="65" charset="-120"/>
                <a:cs typeface="Times New Roman" pitchFamily="18" charset="0"/>
              </a:rPr>
              <a:t>MVC</a:t>
            </a:r>
            <a:r>
              <a:rPr kumimoji="0" lang="zh-CN" altLang="en-US" sz="2400" dirty="0" smtClean="0">
                <a:solidFill>
                  <a:schemeClr val="tx1"/>
                </a:solidFill>
                <a:latin typeface="Times New Roman" pitchFamily="18" charset="0"/>
                <a:ea typeface="標楷體" pitchFamily="65" charset="-120"/>
                <a:cs typeface="Times New Roman" pitchFamily="18" charset="0"/>
              </a:rPr>
              <a:t>模式</a:t>
            </a:r>
            <a:endParaRPr kumimoji="0" lang="en-US" altLang="zh-TW" sz="2400" dirty="0">
              <a:solidFill>
                <a:schemeClr val="tx1"/>
              </a:solidFill>
              <a:latin typeface="Times New Roman" pitchFamily="18" charset="0"/>
              <a:ea typeface="標楷體" pitchFamily="65" charset="-12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p:txBody>
          <a:bodyPr/>
          <a:lstStyle/>
          <a:p>
            <a:r>
              <a:rPr lang="en-US" altLang="zh-TW" dirty="0" smtClean="0"/>
              <a:t>MVC</a:t>
            </a:r>
            <a:r>
              <a:rPr lang="zh-CN" altLang="en-US" dirty="0" smtClean="0"/>
              <a:t>设计模式的好处</a:t>
            </a:r>
            <a:endParaRPr lang="zh-TW" altLang="en-US" dirty="0"/>
          </a:p>
        </p:txBody>
      </p:sp>
      <p:sp>
        <p:nvSpPr>
          <p:cNvPr id="3" name="內容版面配置區 2"/>
          <p:cNvSpPr>
            <a:spLocks noGrp="1"/>
          </p:cNvSpPr>
          <p:nvPr>
            <p:ph idx="1"/>
          </p:nvPr>
        </p:nvSpPr>
        <p:spPr/>
        <p:txBody>
          <a:bodyPr>
            <a:normAutofit/>
          </a:bodyPr>
          <a:lstStyle/>
          <a:p>
            <a:pPr>
              <a:lnSpc>
                <a:spcPct val="90000"/>
              </a:lnSpc>
            </a:pPr>
            <a:r>
              <a:rPr lang="en-US" altLang="zh-TW" dirty="0" smtClean="0"/>
              <a:t>MVC</a:t>
            </a:r>
            <a:r>
              <a:rPr lang="zh-CN" altLang="en-US" dirty="0" smtClean="0"/>
              <a:t>架构起始于一个</a:t>
            </a:r>
            <a:r>
              <a:rPr lang="en-US" altLang="zh-TW" dirty="0" smtClean="0"/>
              <a:t>GUI(graphical </a:t>
            </a:r>
            <a:r>
              <a:rPr lang="en-US" altLang="zh-TW" dirty="0"/>
              <a:t>user interface design patter)</a:t>
            </a:r>
            <a:r>
              <a:rPr lang="zh-TW" altLang="zh-TW" dirty="0"/>
              <a:t>原型</a:t>
            </a:r>
            <a:r>
              <a:rPr lang="zh-TW" altLang="en-US" dirty="0"/>
              <a:t>。</a:t>
            </a:r>
            <a:endParaRPr lang="en-US" altLang="zh-TW" dirty="0"/>
          </a:p>
          <a:p>
            <a:pPr>
              <a:lnSpc>
                <a:spcPct val="90000"/>
              </a:lnSpc>
            </a:pPr>
            <a:endParaRPr lang="en-US" altLang="zh-TW" dirty="0"/>
          </a:p>
          <a:p>
            <a:pPr>
              <a:lnSpc>
                <a:spcPct val="90000"/>
              </a:lnSpc>
            </a:pPr>
            <a:r>
              <a:rPr lang="zh-CN" altLang="en-US" dirty="0" smtClean="0"/>
              <a:t>其目的是实现动态程序设计，使日后对于程序修改及扩展更加便利，并使某些程序代码可重复利用。</a:t>
            </a:r>
            <a:endParaRPr lang="en-US" altLang="zh-TW" dirty="0"/>
          </a:p>
          <a:p>
            <a:pPr>
              <a:lnSpc>
                <a:spcPct val="90000"/>
              </a:lnSpc>
            </a:pPr>
            <a:endParaRPr lang="en-US" altLang="zh-TW" dirty="0"/>
          </a:p>
          <a:p>
            <a:pPr>
              <a:lnSpc>
                <a:spcPct val="90000"/>
              </a:lnSpc>
            </a:pPr>
            <a:r>
              <a:rPr lang="zh-CN" altLang="en-US" dirty="0" smtClean="0"/>
              <a:t>另外通过对复杂度的简化，使程序结构更加直觉。</a:t>
            </a:r>
            <a:endParaRPr lang="zh-TW"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nap124.gif"/>
          <p:cNvPicPr>
            <a:picLocks noChangeAspect="1"/>
          </p:cNvPicPr>
          <p:nvPr/>
        </p:nvPicPr>
        <p:blipFill>
          <a:blip r:embed="rId3"/>
          <a:stretch>
            <a:fillRect/>
          </a:stretch>
        </p:blipFill>
        <p:spPr>
          <a:xfrm>
            <a:off x="595312" y="1662112"/>
            <a:ext cx="7953375" cy="3533775"/>
          </a:xfrm>
          <a:prstGeom prst="rect">
            <a:avLst/>
          </a:prstGeom>
          <a:ln>
            <a:noFill/>
          </a:ln>
          <a:effectLst>
            <a:outerShdw blurRad="292100" dist="139700" dir="2700000" algn="tl" rotWithShape="0">
              <a:srgbClr val="333333">
                <a:alpha val="65000"/>
              </a:srgbClr>
            </a:outerShdw>
          </a:effectLst>
        </p:spPr>
      </p:pic>
      <p:sp>
        <p:nvSpPr>
          <p:cNvPr id="34818" name="標題 1"/>
          <p:cNvSpPr>
            <a:spLocks noGrp="1"/>
          </p:cNvSpPr>
          <p:nvPr>
            <p:ph type="title"/>
          </p:nvPr>
        </p:nvSpPr>
        <p:spPr/>
        <p:txBody>
          <a:bodyPr/>
          <a:lstStyle/>
          <a:p>
            <a:r>
              <a:rPr lang="zh-CN" altLang="en-US" smtClean="0"/>
              <a:t>应用程序架构</a:t>
            </a:r>
            <a:endParaRPr lang="zh-TW" altLang="en-US"/>
          </a:p>
        </p:txBody>
      </p:sp>
      <p:sp>
        <p:nvSpPr>
          <p:cNvPr id="34820" name="Rectangle 2"/>
          <p:cNvSpPr>
            <a:spLocks noChangeArrowheads="1"/>
          </p:cNvSpPr>
          <p:nvPr/>
        </p:nvSpPr>
        <p:spPr bwMode="auto">
          <a:xfrm>
            <a:off x="928662" y="2056438"/>
            <a:ext cx="714375" cy="214313"/>
          </a:xfrm>
          <a:prstGeom prst="rect">
            <a:avLst/>
          </a:prstGeom>
          <a:noFill/>
          <a:ln w="28575">
            <a:solidFill>
              <a:srgbClr val="FF0000"/>
            </a:solidFill>
            <a:miter lim="800000"/>
            <a:headEnd/>
            <a:tailEnd/>
          </a:ln>
        </p:spPr>
        <p:txBody>
          <a:bodyPr/>
          <a:lstStyle/>
          <a:p>
            <a:endParaRPr kumimoji="0" lang="zh-TW" altLang="en-US">
              <a:latin typeface="Calibri" pitchFamily="34" charset="0"/>
            </a:endParaRPr>
          </a:p>
        </p:txBody>
      </p:sp>
      <p:sp>
        <p:nvSpPr>
          <p:cNvPr id="34821" name="Rectangle 2"/>
          <p:cNvSpPr>
            <a:spLocks noChangeArrowheads="1"/>
          </p:cNvSpPr>
          <p:nvPr/>
        </p:nvSpPr>
        <p:spPr bwMode="auto">
          <a:xfrm>
            <a:off x="928662" y="2500306"/>
            <a:ext cx="2071688" cy="285750"/>
          </a:xfrm>
          <a:prstGeom prst="rect">
            <a:avLst/>
          </a:prstGeom>
          <a:noFill/>
          <a:ln w="28575">
            <a:solidFill>
              <a:srgbClr val="FF0000"/>
            </a:solidFill>
            <a:miter lim="800000"/>
            <a:headEnd/>
            <a:tailEnd/>
          </a:ln>
        </p:spPr>
        <p:txBody>
          <a:bodyPr/>
          <a:lstStyle/>
          <a:p>
            <a:endParaRPr kumimoji="0" lang="zh-TW" altLang="en-US">
              <a:latin typeface="Calibri" pitchFamily="34" charset="0"/>
            </a:endParaRPr>
          </a:p>
        </p:txBody>
      </p:sp>
      <p:sp>
        <p:nvSpPr>
          <p:cNvPr id="34822" name="Rectangle 2"/>
          <p:cNvSpPr>
            <a:spLocks noChangeArrowheads="1"/>
          </p:cNvSpPr>
          <p:nvPr/>
        </p:nvSpPr>
        <p:spPr bwMode="auto">
          <a:xfrm>
            <a:off x="928662" y="3000372"/>
            <a:ext cx="1214438" cy="214312"/>
          </a:xfrm>
          <a:prstGeom prst="rect">
            <a:avLst/>
          </a:prstGeom>
          <a:noFill/>
          <a:ln w="28575">
            <a:solidFill>
              <a:srgbClr val="FF0000"/>
            </a:solidFill>
            <a:miter lim="800000"/>
            <a:headEnd/>
            <a:tailEnd/>
          </a:ln>
        </p:spPr>
        <p:txBody>
          <a:bodyPr/>
          <a:lstStyle/>
          <a:p>
            <a:endParaRPr kumimoji="0" lang="zh-TW" altLang="en-US">
              <a:latin typeface="Calibri" pitchFamily="34" charset="0"/>
            </a:endParaRPr>
          </a:p>
        </p:txBody>
      </p:sp>
      <p:sp>
        <p:nvSpPr>
          <p:cNvPr id="34823" name="Rectangle 2"/>
          <p:cNvSpPr>
            <a:spLocks noChangeArrowheads="1"/>
          </p:cNvSpPr>
          <p:nvPr/>
        </p:nvSpPr>
        <p:spPr bwMode="auto">
          <a:xfrm>
            <a:off x="928662" y="3500438"/>
            <a:ext cx="714375" cy="285750"/>
          </a:xfrm>
          <a:prstGeom prst="rect">
            <a:avLst/>
          </a:prstGeom>
          <a:noFill/>
          <a:ln w="28575">
            <a:solidFill>
              <a:srgbClr val="FF0000"/>
            </a:solidFill>
            <a:miter lim="800000"/>
            <a:headEnd/>
            <a:tailEnd/>
          </a:ln>
        </p:spPr>
        <p:txBody>
          <a:bodyPr/>
          <a:lstStyle/>
          <a:p>
            <a:endParaRPr kumimoji="0" lang="zh-TW" altLang="en-US">
              <a:latin typeface="Calibri" pitchFamily="34" charset="0"/>
            </a:endParaRPr>
          </a:p>
        </p:txBody>
      </p:sp>
      <p:sp>
        <p:nvSpPr>
          <p:cNvPr id="34824" name="Rectangle 2"/>
          <p:cNvSpPr>
            <a:spLocks noChangeArrowheads="1"/>
          </p:cNvSpPr>
          <p:nvPr/>
        </p:nvSpPr>
        <p:spPr bwMode="auto">
          <a:xfrm>
            <a:off x="928662" y="4429132"/>
            <a:ext cx="1643062" cy="214313"/>
          </a:xfrm>
          <a:prstGeom prst="rect">
            <a:avLst/>
          </a:prstGeom>
          <a:noFill/>
          <a:ln w="28575">
            <a:solidFill>
              <a:srgbClr val="FF0000"/>
            </a:solidFill>
            <a:miter lim="800000"/>
            <a:headEnd/>
            <a:tailEnd/>
          </a:ln>
        </p:spPr>
        <p:txBody>
          <a:bodyPr/>
          <a:lstStyle/>
          <a:p>
            <a:endParaRPr kumimoji="0" lang="zh-TW" altLang="en-US">
              <a:latin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AndroidManifest</a:t>
            </a:r>
            <a:r>
              <a:rPr lang="zh-CN" altLang="en-US" dirty="0" smtClean="0"/>
              <a:t>定义</a:t>
            </a:r>
            <a:endParaRPr lang="zh-CN" altLang="en-US" dirty="0"/>
          </a:p>
        </p:txBody>
      </p:sp>
      <p:sp>
        <p:nvSpPr>
          <p:cNvPr id="5" name="文本占位符 4"/>
          <p:cNvSpPr>
            <a:spLocks noGrp="1"/>
          </p:cNvSpPr>
          <p:nvPr>
            <p:ph type="body" idx="1"/>
          </p:nvPr>
        </p:nvSpPr>
        <p:spPr/>
        <p:txBody>
          <a:bodyPr/>
          <a:lstStyle/>
          <a:p>
            <a:endParaRPr lang="zh-CN" altLang="en-US"/>
          </a:p>
        </p:txBody>
      </p:sp>
      <p:sp>
        <p:nvSpPr>
          <p:cNvPr id="2" name="页脚占位符 1"/>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www.hqyj.com.cn</a:t>
            </a:r>
            <a:endParaRPr lang="en-US" altLang="zh-CN"/>
          </a:p>
        </p:txBody>
      </p:sp>
      <p:sp>
        <p:nvSpPr>
          <p:cNvPr id="3" name="灯片编号占位符 2"/>
          <p:cNvSpPr>
            <a:spLocks noGrp="1"/>
          </p:cNvSpPr>
          <p:nvPr>
            <p:ph type="sldNum" sz="quarter" idx="11"/>
          </p:nvPr>
        </p:nvSpPr>
        <p:spPr>
          <a:xfrm>
            <a:off x="0" y="6381750"/>
            <a:ext cx="2133600" cy="476250"/>
          </a:xfrm>
          <a:prstGeom prst="rect">
            <a:avLst/>
          </a:prstGeom>
        </p:spPr>
        <p:txBody>
          <a:bodyPr/>
          <a:lstStyle/>
          <a:p>
            <a:pPr>
              <a:defRPr/>
            </a:pPr>
            <a:fld id="{0B59B701-A9C6-4FFF-BA96-38596E7EA7A8}"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r>
              <a:rPr lang="en-US" altLang="zh-TW" dirty="0" smtClean="0"/>
              <a:t>AndroidManifest</a:t>
            </a:r>
            <a:r>
              <a:rPr lang="zh-TW" altLang="en-US" dirty="0" smtClean="0"/>
              <a:t>定义</a:t>
            </a:r>
            <a:endParaRPr lang="zh-TW" altLang="en-US" dirty="0"/>
          </a:p>
        </p:txBody>
      </p:sp>
      <p:sp>
        <p:nvSpPr>
          <p:cNvPr id="36867" name="內容版面配置區 2"/>
          <p:cNvSpPr>
            <a:spLocks noGrp="1"/>
          </p:cNvSpPr>
          <p:nvPr>
            <p:ph idx="1"/>
          </p:nvPr>
        </p:nvSpPr>
        <p:spPr/>
        <p:txBody>
          <a:bodyPr/>
          <a:lstStyle/>
          <a:p>
            <a:r>
              <a:rPr lang="en-US" altLang="zh-TW" dirty="0" smtClean="0"/>
              <a:t>AndroidManifest</a:t>
            </a:r>
            <a:r>
              <a:rPr lang="zh-CN" altLang="en-US" dirty="0" smtClean="0"/>
              <a:t>定义文件是一个用来描述应用程序「整体信息」的配置文件。</a:t>
            </a:r>
            <a:endParaRPr lang="en-US" altLang="zh-TW" dirty="0"/>
          </a:p>
          <a:p>
            <a:endParaRPr lang="en-US" altLang="zh-TW" dirty="0"/>
          </a:p>
          <a:p>
            <a:r>
              <a:rPr lang="zh-CN" altLang="en-US" dirty="0" smtClean="0"/>
              <a:t>每个应用程序都需要</a:t>
            </a:r>
            <a:r>
              <a:rPr lang="en-US" altLang="zh-TW" dirty="0" smtClean="0"/>
              <a:t>AndroidManifest.xml</a:t>
            </a:r>
            <a:r>
              <a:rPr lang="zh-CN" altLang="en-US" dirty="0" smtClean="0"/>
              <a:t>，它提供了应用程序的必要信息给</a:t>
            </a:r>
            <a:r>
              <a:rPr lang="en-US" altLang="zh-TW" dirty="0" smtClean="0"/>
              <a:t>Android</a:t>
            </a:r>
            <a:r>
              <a:rPr lang="zh-TW" altLang="en-US" dirty="0" smtClean="0"/>
              <a:t>系统使用。</a:t>
            </a:r>
            <a:endParaRPr lang="zh-TW" altLang="zh-TW" dirty="0"/>
          </a:p>
          <a:p>
            <a:endParaRPr lang="zh-TW"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p:txBody>
          <a:bodyPr/>
          <a:lstStyle/>
          <a:p>
            <a:r>
              <a:rPr lang="en-US" altLang="zh-TW" dirty="0" smtClean="0"/>
              <a:t>AndroidManifest</a:t>
            </a:r>
            <a:r>
              <a:rPr lang="zh-TW" altLang="en-US" dirty="0" smtClean="0"/>
              <a:t>定义</a:t>
            </a:r>
            <a:endParaRPr lang="zh-TW" altLang="en-US" dirty="0"/>
          </a:p>
        </p:txBody>
      </p:sp>
      <p:pic>
        <p:nvPicPr>
          <p:cNvPr id="4" name="图片 3" descr="Snap125.gif"/>
          <p:cNvPicPr>
            <a:picLocks noChangeAspect="1"/>
          </p:cNvPicPr>
          <p:nvPr/>
        </p:nvPicPr>
        <p:blipFill>
          <a:blip r:embed="rId3"/>
          <a:stretch>
            <a:fillRect/>
          </a:stretch>
        </p:blipFill>
        <p:spPr>
          <a:xfrm>
            <a:off x="1714480" y="1500174"/>
            <a:ext cx="6057900" cy="46101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r>
              <a:rPr lang="en-US" altLang="zh-TW" dirty="0" smtClean="0"/>
              <a:t>AndroidManifest</a:t>
            </a:r>
            <a:r>
              <a:rPr lang="zh-TW" altLang="en-US" dirty="0" smtClean="0"/>
              <a:t>定义文件</a:t>
            </a:r>
            <a:endParaRPr lang="zh-TW" altLang="en-US" dirty="0"/>
          </a:p>
        </p:txBody>
      </p:sp>
      <p:sp>
        <p:nvSpPr>
          <p:cNvPr id="3" name="內容版面配置區 2"/>
          <p:cNvSpPr>
            <a:spLocks noGrp="1"/>
          </p:cNvSpPr>
          <p:nvPr>
            <p:ph idx="1"/>
          </p:nvPr>
        </p:nvSpPr>
        <p:spPr/>
        <p:txBody>
          <a:bodyPr>
            <a:normAutofit/>
          </a:bodyPr>
          <a:lstStyle/>
          <a:p>
            <a:pPr>
              <a:lnSpc>
                <a:spcPct val="90000"/>
              </a:lnSpc>
            </a:pPr>
            <a:r>
              <a:rPr lang="zh-CN" altLang="en-US" dirty="0" smtClean="0"/>
              <a:t>此定义文件的重点就是其中的目标过滤器</a:t>
            </a:r>
            <a:r>
              <a:rPr lang="en-US" altLang="zh-TW" dirty="0" smtClean="0"/>
              <a:t>(</a:t>
            </a:r>
            <a:r>
              <a:rPr lang="en-US" altLang="zh-TW" dirty="0"/>
              <a:t>Intent Filters</a:t>
            </a:r>
            <a:r>
              <a:rPr lang="en-US" altLang="zh-TW" dirty="0" smtClean="0"/>
              <a:t>)</a:t>
            </a:r>
            <a:r>
              <a:rPr lang="zh-CN" altLang="en-US" dirty="0" smtClean="0"/>
              <a:t>，这些过滤器描述了什么时间及情况下让</a:t>
            </a:r>
            <a:r>
              <a:rPr lang="en-US" altLang="zh-TW" dirty="0" smtClean="0"/>
              <a:t>Activity</a:t>
            </a:r>
            <a:r>
              <a:rPr lang="zh-TW" altLang="en-US" dirty="0" smtClean="0"/>
              <a:t>启动。</a:t>
            </a:r>
            <a:endParaRPr lang="en-US" altLang="zh-TW" dirty="0"/>
          </a:p>
          <a:p>
            <a:pPr>
              <a:lnSpc>
                <a:spcPct val="90000"/>
              </a:lnSpc>
            </a:pPr>
            <a:endParaRPr lang="en-US" altLang="zh-TW" dirty="0"/>
          </a:p>
          <a:p>
            <a:pPr>
              <a:lnSpc>
                <a:spcPct val="90000"/>
              </a:lnSpc>
            </a:pPr>
            <a:r>
              <a:rPr lang="zh-CN" altLang="en-US" dirty="0" smtClean="0"/>
              <a:t>除了描述应用程序</a:t>
            </a:r>
            <a:r>
              <a:rPr lang="zh-TW" altLang="zh-TW" dirty="0" smtClean="0"/>
              <a:t>的</a:t>
            </a:r>
            <a:r>
              <a:rPr lang="zh-CN" altLang="en-US" dirty="0" smtClean="0"/>
              <a:t>活动、内容提供者、服务</a:t>
            </a:r>
            <a:r>
              <a:rPr lang="zh-TW" altLang="zh-TW" dirty="0" smtClean="0"/>
              <a:t>和</a:t>
            </a:r>
            <a:r>
              <a:rPr lang="en-US" altLang="zh-TW" dirty="0"/>
              <a:t>Intent</a:t>
            </a:r>
            <a:r>
              <a:rPr lang="zh-TW" altLang="en-US" dirty="0"/>
              <a:t>接收器</a:t>
            </a:r>
            <a:r>
              <a:rPr lang="zh-TW" altLang="zh-TW" dirty="0"/>
              <a:t>，也可以在</a:t>
            </a:r>
            <a:r>
              <a:rPr lang="en-US" altLang="zh-TW" dirty="0" smtClean="0"/>
              <a:t>AndroidManifest.xml</a:t>
            </a:r>
            <a:r>
              <a:rPr lang="zh-CN" altLang="en-US" dirty="0" smtClean="0"/>
              <a:t>档中指定权限和安全控制测试。</a:t>
            </a:r>
            <a:r>
              <a:rPr lang="en-US" altLang="zh-TW" dirty="0"/>
              <a:t/>
            </a:r>
            <a:br>
              <a:rPr lang="en-US" altLang="zh-TW" dirty="0"/>
            </a:b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dirty="0" smtClean="0"/>
              <a:t>Android</a:t>
            </a:r>
            <a:r>
              <a:rPr lang="zh-CN" altLang="en-US" dirty="0" smtClean="0"/>
              <a:t>应用程序架构</a:t>
            </a:r>
            <a:endParaRPr lang="zh-TW" altLang="en-US" dirty="0"/>
          </a:p>
        </p:txBody>
      </p:sp>
      <p:sp>
        <p:nvSpPr>
          <p:cNvPr id="3" name="內容版面配置區 2"/>
          <p:cNvSpPr>
            <a:spLocks noGrp="1"/>
          </p:cNvSpPr>
          <p:nvPr>
            <p:ph idx="1"/>
          </p:nvPr>
        </p:nvSpPr>
        <p:spPr/>
        <p:txBody>
          <a:bodyPr>
            <a:normAutofit/>
          </a:bodyPr>
          <a:lstStyle/>
          <a:p>
            <a:pPr>
              <a:lnSpc>
                <a:spcPct val="80000"/>
              </a:lnSpc>
            </a:pPr>
            <a:r>
              <a:rPr lang="zh-CN" altLang="en-US" dirty="0" smtClean="0"/>
              <a:t>本课内容先简介</a:t>
            </a:r>
            <a:r>
              <a:rPr lang="en-US" altLang="zh-TW" dirty="0" smtClean="0"/>
              <a:t>Android</a:t>
            </a:r>
            <a:r>
              <a:rPr lang="zh-CN" altLang="en-US" dirty="0" smtClean="0"/>
              <a:t>的应用程序组件，接着依次介绍各应用程序组件的生命周期</a:t>
            </a:r>
            <a:r>
              <a:rPr lang="zh-TW" altLang="en-US" dirty="0" smtClean="0"/>
              <a:t>。</a:t>
            </a:r>
            <a:endParaRPr lang="en-US" altLang="zh-TW" dirty="0"/>
          </a:p>
          <a:p>
            <a:pPr>
              <a:lnSpc>
                <a:spcPct val="80000"/>
              </a:lnSpc>
              <a:buFont typeface="Wingdings" pitchFamily="2" charset="2"/>
              <a:buNone/>
            </a:pPr>
            <a:endParaRPr lang="en-US" altLang="zh-TW" dirty="0"/>
          </a:p>
          <a:p>
            <a:pPr>
              <a:lnSpc>
                <a:spcPct val="80000"/>
              </a:lnSpc>
            </a:pPr>
            <a:r>
              <a:rPr lang="zh-CN" altLang="en-US" dirty="0" smtClean="0"/>
              <a:t>何谓生命周期</a:t>
            </a:r>
            <a:r>
              <a:rPr lang="en-US" altLang="zh-TW" dirty="0" smtClean="0"/>
              <a:t>?</a:t>
            </a:r>
            <a:r>
              <a:rPr lang="zh-CN" altLang="en-US" dirty="0" smtClean="0"/>
              <a:t>应用程序组件都具有生命周期</a:t>
            </a:r>
            <a:r>
              <a:rPr lang="en-US" altLang="zh-TW" dirty="0" smtClean="0"/>
              <a:t>—</a:t>
            </a:r>
            <a:r>
              <a:rPr lang="zh-TW" altLang="en-US" dirty="0" smtClean="0"/>
              <a:t>从</a:t>
            </a:r>
            <a:r>
              <a:rPr lang="en-US" altLang="zh-TW" dirty="0" smtClean="0"/>
              <a:t>Android</a:t>
            </a:r>
            <a:r>
              <a:rPr lang="zh-CN" altLang="en-US" dirty="0" smtClean="0"/>
              <a:t>产生回应一个</a:t>
            </a:r>
            <a:r>
              <a:rPr lang="en-US" altLang="zh-TW" dirty="0" smtClean="0"/>
              <a:t>Intent</a:t>
            </a:r>
            <a:r>
              <a:rPr lang="zh-CN" altLang="en-US" dirty="0" smtClean="0"/>
              <a:t>对象开始，到实际被释放为止。</a:t>
            </a:r>
            <a:endParaRPr lang="en-US" altLang="zh-TW" dirty="0"/>
          </a:p>
          <a:p>
            <a:pPr>
              <a:lnSpc>
                <a:spcPct val="80000"/>
              </a:lnSpc>
              <a:buFont typeface="Wingdings" pitchFamily="2" charset="2"/>
              <a:buNone/>
            </a:pPr>
            <a:endParaRPr lang="en-US" altLang="zh-TW" dirty="0"/>
          </a:p>
          <a:p>
            <a:pPr>
              <a:lnSpc>
                <a:spcPct val="80000"/>
              </a:lnSpc>
            </a:pPr>
            <a:r>
              <a:rPr lang="zh-TW" altLang="en-US" dirty="0" smtClean="0"/>
              <a:t>一般情况</a:t>
            </a:r>
            <a:r>
              <a:rPr lang="en-US" altLang="zh-TW" dirty="0" smtClean="0"/>
              <a:t>Android</a:t>
            </a:r>
            <a:r>
              <a:rPr lang="zh-CN" altLang="en-US" dirty="0" smtClean="0"/>
              <a:t>应用程序是由以下四种组件所组成的：</a:t>
            </a:r>
            <a:endParaRPr lang="zh-TW" altLang="zh-TW" dirty="0"/>
          </a:p>
          <a:p>
            <a:pPr lvl="1">
              <a:lnSpc>
                <a:spcPct val="80000"/>
              </a:lnSpc>
            </a:pPr>
            <a:r>
              <a:rPr lang="zh-TW" altLang="en-US" dirty="0" smtClean="0"/>
              <a:t>活动</a:t>
            </a:r>
            <a:r>
              <a:rPr lang="en-US" altLang="zh-TW" dirty="0" smtClean="0"/>
              <a:t>(</a:t>
            </a:r>
            <a:r>
              <a:rPr lang="en-US" altLang="zh-TW" dirty="0"/>
              <a:t>Activity)</a:t>
            </a:r>
            <a:endParaRPr lang="zh-TW" altLang="zh-TW" dirty="0"/>
          </a:p>
          <a:p>
            <a:pPr lvl="1">
              <a:lnSpc>
                <a:spcPct val="80000"/>
              </a:lnSpc>
            </a:pPr>
            <a:r>
              <a:rPr lang="zh-TW" altLang="en-US" dirty="0" smtClean="0"/>
              <a:t>服务</a:t>
            </a:r>
            <a:r>
              <a:rPr lang="en-US" altLang="zh-TW" dirty="0" smtClean="0"/>
              <a:t>(</a:t>
            </a:r>
            <a:r>
              <a:rPr lang="en-US" altLang="zh-TW" dirty="0"/>
              <a:t>Service)</a:t>
            </a:r>
            <a:endParaRPr lang="zh-TW" altLang="zh-TW" dirty="0"/>
          </a:p>
          <a:p>
            <a:pPr lvl="1">
              <a:lnSpc>
                <a:spcPct val="80000"/>
              </a:lnSpc>
            </a:pPr>
            <a:r>
              <a:rPr lang="zh-TW" altLang="en-US" dirty="0" smtClean="0"/>
              <a:t>广播接收器</a:t>
            </a:r>
            <a:r>
              <a:rPr lang="en-US" altLang="zh-TW" dirty="0" smtClean="0"/>
              <a:t>(</a:t>
            </a:r>
            <a:r>
              <a:rPr lang="en-US" altLang="zh-TW" dirty="0"/>
              <a:t>Broadcast Receiver)</a:t>
            </a:r>
            <a:endParaRPr lang="zh-TW" altLang="zh-TW" dirty="0"/>
          </a:p>
          <a:p>
            <a:pPr lvl="1">
              <a:lnSpc>
                <a:spcPct val="80000"/>
              </a:lnSpc>
            </a:pPr>
            <a:r>
              <a:rPr lang="zh-TW" altLang="en-US" dirty="0" smtClean="0"/>
              <a:t>内容提供器</a:t>
            </a:r>
            <a:r>
              <a:rPr lang="en-US" altLang="zh-TW" dirty="0" smtClean="0"/>
              <a:t>(</a:t>
            </a:r>
            <a:r>
              <a:rPr lang="en-US" altLang="zh-TW" dirty="0"/>
              <a:t>Content Provider)</a:t>
            </a:r>
            <a:endParaRPr lang="zh-TW" altLang="zh-TW"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dirty="0" smtClean="0"/>
              <a:t>AndroidManifest</a:t>
            </a:r>
            <a:r>
              <a:rPr lang="zh-TW" altLang="en-US" dirty="0" smtClean="0"/>
              <a:t>定义</a:t>
            </a:r>
            <a:endParaRPr lang="zh-TW" altLang="en-US" dirty="0"/>
          </a:p>
        </p:txBody>
      </p:sp>
      <p:pic>
        <p:nvPicPr>
          <p:cNvPr id="4" name="图片 3" descr="Snap126.gif"/>
          <p:cNvPicPr>
            <a:picLocks noChangeAspect="1"/>
          </p:cNvPicPr>
          <p:nvPr/>
        </p:nvPicPr>
        <p:blipFill>
          <a:blip r:embed="rId3"/>
          <a:stretch>
            <a:fillRect/>
          </a:stretch>
        </p:blipFill>
        <p:spPr>
          <a:xfrm>
            <a:off x="1357290" y="1714488"/>
            <a:ext cx="6305550"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r>
              <a:rPr lang="en-US" altLang="zh-TW" dirty="0" smtClean="0"/>
              <a:t>AndroidManifest</a:t>
            </a:r>
            <a:r>
              <a:rPr lang="zh-TW" altLang="en-US" dirty="0" smtClean="0"/>
              <a:t>定义</a:t>
            </a:r>
            <a:endParaRPr lang="zh-TW" altLang="en-US" dirty="0"/>
          </a:p>
        </p:txBody>
      </p:sp>
      <p:sp>
        <p:nvSpPr>
          <p:cNvPr id="40963" name="內容版面配置區 2"/>
          <p:cNvSpPr>
            <a:spLocks noGrp="1"/>
          </p:cNvSpPr>
          <p:nvPr>
            <p:ph idx="1"/>
          </p:nvPr>
        </p:nvSpPr>
        <p:spPr/>
        <p:txBody>
          <a:bodyPr/>
          <a:lstStyle/>
          <a:p>
            <a:r>
              <a:rPr lang="en-US" altLang="zh-TW" b="1" dirty="0"/>
              <a:t>&lt;</a:t>
            </a:r>
            <a:r>
              <a:rPr lang="en-US" altLang="zh-TW" dirty="0"/>
              <a:t>manifest</a:t>
            </a:r>
            <a:r>
              <a:rPr lang="en-US" altLang="zh-TW" b="1" dirty="0" smtClean="0"/>
              <a:t>&gt;</a:t>
            </a:r>
            <a:r>
              <a:rPr lang="zh-CN" altLang="en-US" dirty="0" smtClean="0"/>
              <a:t>为文件根节点，描述了程序的所有内容，在其节点下面内可放置各种标签</a:t>
            </a:r>
            <a:r>
              <a:rPr lang="zh-TW" altLang="en-US" dirty="0" smtClean="0"/>
              <a:t>：</a:t>
            </a:r>
            <a:endParaRPr lang="zh-TW" altLang="zh-TW" dirty="0"/>
          </a:p>
          <a:p>
            <a:pPr lvl="1"/>
            <a:r>
              <a:rPr lang="en-US" altLang="zh-TW" dirty="0"/>
              <a:t>&lt;uses-permission&gt;</a:t>
            </a:r>
            <a:endParaRPr lang="zh-TW" altLang="zh-TW" dirty="0"/>
          </a:p>
          <a:p>
            <a:pPr lvl="1"/>
            <a:r>
              <a:rPr lang="en-US" altLang="zh-TW" dirty="0"/>
              <a:t>&lt;permission&gt;</a:t>
            </a:r>
            <a:endParaRPr lang="zh-TW" altLang="zh-TW" dirty="0"/>
          </a:p>
          <a:p>
            <a:pPr lvl="1"/>
            <a:r>
              <a:rPr lang="en-US" altLang="zh-TW" dirty="0"/>
              <a:t>&lt;instrumentation&gt;</a:t>
            </a:r>
            <a:endParaRPr lang="zh-TW" altLang="zh-TW" dirty="0"/>
          </a:p>
          <a:p>
            <a:pPr lvl="1"/>
            <a:r>
              <a:rPr lang="en-US" altLang="zh-TW" dirty="0"/>
              <a:t>&lt;application&gt;</a:t>
            </a:r>
            <a:endParaRPr lang="zh-TW" altLang="zh-TW"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AndroidManifest</a:t>
            </a:r>
            <a:r>
              <a:rPr lang="zh-TW" altLang="en-US" dirty="0" smtClean="0"/>
              <a:t>定义</a:t>
            </a:r>
            <a:endParaRPr lang="zh-CN" altLang="en-US" dirty="0"/>
          </a:p>
        </p:txBody>
      </p:sp>
      <p:sp>
        <p:nvSpPr>
          <p:cNvPr id="3" name="内容占位符 2"/>
          <p:cNvSpPr>
            <a:spLocks noGrp="1"/>
          </p:cNvSpPr>
          <p:nvPr>
            <p:ph idx="1"/>
          </p:nvPr>
        </p:nvSpPr>
        <p:spPr/>
        <p:txBody>
          <a:bodyPr/>
          <a:lstStyle/>
          <a:p>
            <a:r>
              <a:rPr lang="zh-CN" altLang="en-US" sz="2800" dirty="0" smtClean="0"/>
              <a:t>在</a:t>
            </a:r>
            <a:r>
              <a:rPr lang="en-US" altLang="zh-CN" sz="2800" dirty="0" smtClean="0"/>
              <a:t>&lt;application&gt;</a:t>
            </a:r>
            <a:r>
              <a:rPr lang="zh-CN" altLang="en-US" sz="2800" dirty="0" smtClean="0"/>
              <a:t>中可以有零个或多个以下的组件</a:t>
            </a:r>
            <a:r>
              <a:rPr lang="en-US" altLang="zh-CN" sz="2800" dirty="0" smtClean="0"/>
              <a:t>:</a:t>
            </a:r>
          </a:p>
          <a:p>
            <a:pPr lvl="1"/>
            <a:r>
              <a:rPr lang="en-US" altLang="zh-CN" sz="2400" dirty="0" smtClean="0"/>
              <a:t>&lt;activity&gt;</a:t>
            </a:r>
          </a:p>
          <a:p>
            <a:pPr lvl="2"/>
            <a:r>
              <a:rPr lang="en-US" altLang="zh-CN" sz="2000" dirty="0" smtClean="0"/>
              <a:t>&lt;intent-filter&gt;</a:t>
            </a:r>
          </a:p>
          <a:p>
            <a:pPr lvl="2"/>
            <a:r>
              <a:rPr lang="en-US" altLang="zh-CN" sz="2000" dirty="0" smtClean="0"/>
              <a:t>&lt;action&gt;</a:t>
            </a:r>
          </a:p>
          <a:p>
            <a:pPr lvl="2"/>
            <a:r>
              <a:rPr lang="en-US" altLang="zh-CN" sz="2000" dirty="0" smtClean="0"/>
              <a:t>&lt;category&gt;</a:t>
            </a:r>
          </a:p>
          <a:p>
            <a:pPr lvl="2"/>
            <a:r>
              <a:rPr lang="en-US" altLang="zh-CN" sz="2000" dirty="0" smtClean="0"/>
              <a:t>&lt;data&gt;</a:t>
            </a:r>
          </a:p>
          <a:p>
            <a:pPr lvl="2"/>
            <a:r>
              <a:rPr lang="en-US" altLang="zh-CN" sz="2000" dirty="0" smtClean="0"/>
              <a:t>&lt;meta-data&gt;</a:t>
            </a:r>
          </a:p>
          <a:p>
            <a:pPr lvl="1"/>
            <a:r>
              <a:rPr lang="en-US" altLang="zh-CN" sz="2400" dirty="0" smtClean="0"/>
              <a:t>&lt;receiver&gt;</a:t>
            </a:r>
          </a:p>
          <a:p>
            <a:pPr lvl="1"/>
            <a:r>
              <a:rPr lang="en-US" altLang="zh-CN" sz="2400" dirty="0" smtClean="0"/>
              <a:t>&lt;service&gt;</a:t>
            </a:r>
          </a:p>
          <a:p>
            <a:pPr lvl="1"/>
            <a:r>
              <a:rPr lang="en-US" altLang="zh-CN" sz="2400" dirty="0" smtClean="0"/>
              <a:t>&lt;provider&gt;</a:t>
            </a:r>
            <a:endParaRPr lang="zh-CN" altLang="en-US" sz="2400" dirty="0"/>
          </a:p>
        </p:txBody>
      </p:sp>
      <p:sp>
        <p:nvSpPr>
          <p:cNvPr id="4" name="页脚占位符 3"/>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xfrm>
            <a:off x="0" y="6381750"/>
            <a:ext cx="2133600" cy="476250"/>
          </a:xfrm>
          <a:prstGeom prst="rect">
            <a:avLst/>
          </a:prstGeom>
        </p:spPr>
        <p:txBody>
          <a:bodyPr/>
          <a:lstStyle/>
          <a:p>
            <a:pPr>
              <a:defRPr/>
            </a:pPr>
            <a:fld id="{2BF44AAA-6CB0-472C-B931-39C53AFCE94D}" type="slidenum">
              <a:rPr lang="en-US" altLang="zh-CN"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Android</a:t>
            </a:r>
            <a:r>
              <a:rPr lang="zh-CN" altLang="en-US" dirty="0" smtClean="0"/>
              <a:t>资源文件设计</a:t>
            </a:r>
            <a:endParaRPr lang="zh-CN" altLang="en-US" dirty="0"/>
          </a:p>
        </p:txBody>
      </p:sp>
      <p:sp>
        <p:nvSpPr>
          <p:cNvPr id="5" name="文本占位符 4"/>
          <p:cNvSpPr>
            <a:spLocks noGrp="1"/>
          </p:cNvSpPr>
          <p:nvPr>
            <p:ph type="body" idx="1"/>
          </p:nvPr>
        </p:nvSpPr>
        <p:spPr/>
        <p:txBody>
          <a:bodyPr/>
          <a:lstStyle/>
          <a:p>
            <a:endParaRPr lang="zh-CN" altLang="en-US"/>
          </a:p>
        </p:txBody>
      </p:sp>
      <p:sp>
        <p:nvSpPr>
          <p:cNvPr id="2" name="页脚占位符 1"/>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www.hqyj.com.cn</a:t>
            </a:r>
            <a:endParaRPr lang="en-US" altLang="zh-CN"/>
          </a:p>
        </p:txBody>
      </p:sp>
      <p:sp>
        <p:nvSpPr>
          <p:cNvPr id="3" name="灯片编号占位符 2"/>
          <p:cNvSpPr>
            <a:spLocks noGrp="1"/>
          </p:cNvSpPr>
          <p:nvPr>
            <p:ph type="sldNum" sz="quarter" idx="11"/>
          </p:nvPr>
        </p:nvSpPr>
        <p:spPr>
          <a:xfrm>
            <a:off x="0" y="6381750"/>
            <a:ext cx="2133600" cy="476250"/>
          </a:xfrm>
          <a:prstGeom prst="rect">
            <a:avLst/>
          </a:prstGeom>
        </p:spPr>
        <p:txBody>
          <a:bodyPr/>
          <a:lstStyle/>
          <a:p>
            <a:pPr>
              <a:defRPr/>
            </a:pPr>
            <a:fld id="{0B59B701-A9C6-4FFF-BA96-38596E7EA7A8}"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p:cNvSpPr>
            <a:spLocks noGrp="1"/>
          </p:cNvSpPr>
          <p:nvPr>
            <p:ph type="title"/>
          </p:nvPr>
        </p:nvSpPr>
        <p:spPr/>
        <p:txBody>
          <a:bodyPr/>
          <a:lstStyle/>
          <a:p>
            <a:r>
              <a:rPr lang="en-US" altLang="zh-TW" smtClean="0"/>
              <a:t>Android</a:t>
            </a:r>
            <a:r>
              <a:rPr lang="zh-CN" altLang="en-US" smtClean="0"/>
              <a:t>资源文件设计</a:t>
            </a:r>
            <a:endParaRPr lang="zh-TW" altLang="en-US"/>
          </a:p>
        </p:txBody>
      </p:sp>
      <p:sp>
        <p:nvSpPr>
          <p:cNvPr id="44035" name="內容版面配置區 2"/>
          <p:cNvSpPr>
            <a:spLocks noGrp="1"/>
          </p:cNvSpPr>
          <p:nvPr>
            <p:ph idx="1"/>
          </p:nvPr>
        </p:nvSpPr>
        <p:spPr/>
        <p:txBody>
          <a:bodyPr/>
          <a:lstStyle/>
          <a:p>
            <a:pPr marL="68262" indent="-342900"/>
            <a:r>
              <a:rPr lang="zh-CN" altLang="en-US" dirty="0" smtClean="0"/>
              <a:t>文字资源文件</a:t>
            </a:r>
            <a:r>
              <a:rPr lang="en-US" altLang="zh-TW" dirty="0" smtClean="0"/>
              <a:t>- </a:t>
            </a:r>
            <a:r>
              <a:rPr lang="en-US" altLang="zh-TW" dirty="0"/>
              <a:t>strings.xml</a:t>
            </a:r>
          </a:p>
          <a:p>
            <a:pPr marL="68262" indent="-342900"/>
            <a:r>
              <a:rPr lang="zh-CN" altLang="en-US" dirty="0" smtClean="0"/>
              <a:t>颜色设置资源文件</a:t>
            </a:r>
            <a:r>
              <a:rPr lang="en-US" altLang="zh-TW" dirty="0" smtClean="0"/>
              <a:t> </a:t>
            </a:r>
            <a:r>
              <a:rPr lang="en-US" altLang="zh-TW" dirty="0"/>
              <a:t>- colors.xml</a:t>
            </a:r>
          </a:p>
          <a:p>
            <a:pPr marL="68262" indent="-342900"/>
            <a:r>
              <a:rPr lang="zh-CN" altLang="en-US" dirty="0" smtClean="0"/>
              <a:t>尺寸定义资源文件</a:t>
            </a:r>
            <a:r>
              <a:rPr lang="en-US" altLang="zh-TW" dirty="0" smtClean="0"/>
              <a:t> </a:t>
            </a:r>
            <a:r>
              <a:rPr lang="en-US" altLang="zh-TW" dirty="0"/>
              <a:t>- dimens.xml</a:t>
            </a:r>
          </a:p>
          <a:p>
            <a:pPr marL="68262" indent="-342900"/>
            <a:r>
              <a:rPr lang="zh-CN" altLang="en-US" dirty="0" smtClean="0"/>
              <a:t>样式资源文件</a:t>
            </a:r>
            <a:r>
              <a:rPr lang="en-US" altLang="zh-TW" dirty="0" smtClean="0"/>
              <a:t> </a:t>
            </a:r>
            <a:r>
              <a:rPr lang="en-US" altLang="zh-TW" dirty="0"/>
              <a:t>- styles.xml</a:t>
            </a:r>
            <a:endParaRPr lang="zh-TW" altLang="zh-TW" dirty="0"/>
          </a:p>
          <a:p>
            <a:pPr marL="68262" indent="-342900"/>
            <a:r>
              <a:rPr lang="zh-CN" altLang="en-US" dirty="0" smtClean="0"/>
              <a:t>窗口布局资源文件</a:t>
            </a:r>
            <a:r>
              <a:rPr lang="en-US" altLang="zh-TW" dirty="0" smtClean="0"/>
              <a:t> </a:t>
            </a:r>
            <a:r>
              <a:rPr lang="en-US" altLang="zh-TW" dirty="0"/>
              <a:t>- layout\main.xml</a:t>
            </a:r>
            <a:endParaRPr lang="zh-TW" altLang="zh-TW" dirty="0"/>
          </a:p>
          <a:p>
            <a:pPr marL="68262" indent="-342900"/>
            <a:r>
              <a:rPr lang="zh-CN" altLang="en-US" dirty="0" smtClean="0"/>
              <a:t>动画资源文件</a:t>
            </a:r>
            <a:r>
              <a:rPr lang="en-US" altLang="zh-TW" dirty="0" smtClean="0"/>
              <a:t> </a:t>
            </a:r>
            <a:r>
              <a:rPr lang="en-US" altLang="zh-TW" dirty="0"/>
              <a:t>- anim.xml</a:t>
            </a:r>
            <a:endParaRPr lang="zh-TW" altLang="zh-TW" dirty="0"/>
          </a:p>
          <a:p>
            <a:pPr marL="68262" indent="-342900"/>
            <a:r>
              <a:rPr lang="zh-CN" altLang="en-US" dirty="0" smtClean="0"/>
              <a:t>图文件资源目录</a:t>
            </a:r>
            <a:r>
              <a:rPr lang="en-US" altLang="zh-TW" dirty="0" smtClean="0"/>
              <a:t> </a:t>
            </a:r>
            <a:r>
              <a:rPr lang="en-US" altLang="zh-TW" dirty="0"/>
              <a:t>- drawable</a:t>
            </a:r>
            <a:endParaRPr lang="zh-TW" altLang="zh-TW" dirty="0"/>
          </a:p>
          <a:p>
            <a:endParaRPr lang="zh-TW"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r>
              <a:rPr lang="zh-CN" altLang="en-US" dirty="0" smtClean="0"/>
              <a:t>文字资源文件</a:t>
            </a:r>
            <a:endParaRPr lang="zh-TW" altLang="en-US" dirty="0"/>
          </a:p>
        </p:txBody>
      </p:sp>
      <p:sp>
        <p:nvSpPr>
          <p:cNvPr id="3" name="內容版面配置區 2"/>
          <p:cNvSpPr>
            <a:spLocks noGrp="1"/>
          </p:cNvSpPr>
          <p:nvPr>
            <p:ph idx="1"/>
          </p:nvPr>
        </p:nvSpPr>
        <p:spPr/>
        <p:txBody>
          <a:bodyPr rtlCol="0">
            <a:normAutofit/>
          </a:bodyPr>
          <a:lstStyle/>
          <a:p>
            <a:pPr marL="68262" indent="-342900" fontAlgn="auto">
              <a:spcAft>
                <a:spcPts val="0"/>
              </a:spcAft>
              <a:defRPr/>
            </a:pPr>
            <a:r>
              <a:rPr lang="zh-CN" altLang="en-US" kern="1200" dirty="0" smtClean="0">
                <a:cs typeface="+mn-cs"/>
              </a:rPr>
              <a:t>文字资源文件</a:t>
            </a:r>
            <a:r>
              <a:rPr lang="en-US" altLang="zh-TW" kern="1200" dirty="0" smtClean="0">
                <a:cs typeface="+mn-cs"/>
              </a:rPr>
              <a:t>( </a:t>
            </a:r>
            <a:r>
              <a:rPr lang="en-US" altLang="zh-TW" kern="1200" dirty="0">
                <a:cs typeface="+mn-cs"/>
              </a:rPr>
              <a:t>strings.xml)</a:t>
            </a:r>
            <a:endParaRPr lang="zh-TW" altLang="zh-TW" kern="1200" dirty="0">
              <a:cs typeface="+mn-cs"/>
            </a:endParaRPr>
          </a:p>
          <a:p>
            <a:pPr lvl="1" fontAlgn="auto">
              <a:spcAft>
                <a:spcPts val="0"/>
              </a:spcAft>
              <a:defRPr/>
            </a:pPr>
            <a:r>
              <a:rPr lang="zh-CN" altLang="en-US" sz="2400" kern="1200" dirty="0" smtClean="0">
                <a:cs typeface="+mn-cs"/>
              </a:rPr>
              <a:t>开始从最常使用的文字资源文件</a:t>
            </a:r>
            <a:r>
              <a:rPr lang="en-US" altLang="zh-TW" sz="2400" kern="1200" dirty="0" smtClean="0">
                <a:cs typeface="+mn-cs"/>
              </a:rPr>
              <a:t>strings.xml</a:t>
            </a:r>
            <a:r>
              <a:rPr lang="zh-TW" altLang="en-US" sz="2400" kern="1200" dirty="0" smtClean="0">
                <a:cs typeface="+mn-cs"/>
              </a:rPr>
              <a:t>学习</a:t>
            </a:r>
            <a:endParaRPr lang="zh-TW" altLang="en-US" sz="2400" kern="1200" dirty="0">
              <a:cs typeface="+mn-cs"/>
            </a:endParaRPr>
          </a:p>
        </p:txBody>
      </p:sp>
      <p:sp>
        <p:nvSpPr>
          <p:cNvPr id="5" name="矩形 4"/>
          <p:cNvSpPr/>
          <p:nvPr/>
        </p:nvSpPr>
        <p:spPr>
          <a:xfrm>
            <a:off x="1071538" y="2413338"/>
            <a:ext cx="6357982" cy="1477328"/>
          </a:xfrm>
          <a:prstGeom prst="rect">
            <a:avLst/>
          </a:prstGeom>
        </p:spPr>
        <p:txBody>
          <a:bodyPr wrap="square">
            <a:spAutoFit/>
          </a:bodyPr>
          <a:lstStyle/>
          <a:p>
            <a:r>
              <a:rPr lang="en-US" altLang="zh-CN" dirty="0" smtClean="0"/>
              <a:t>&lt;?xml version=</a:t>
            </a:r>
            <a:r>
              <a:rPr lang="en-US" altLang="zh-CN" i="1" dirty="0" smtClean="0"/>
              <a:t>"1.0" encoding="utf-8"?&gt;</a:t>
            </a:r>
          </a:p>
          <a:p>
            <a:r>
              <a:rPr lang="en-US" altLang="zh-CN" dirty="0" smtClean="0"/>
              <a:t>&lt;resources&gt;</a:t>
            </a:r>
          </a:p>
          <a:p>
            <a:r>
              <a:rPr lang="en-US" altLang="zh-CN" dirty="0" smtClean="0"/>
              <a:t>    &lt;string name=</a:t>
            </a:r>
            <a:r>
              <a:rPr lang="en-US" altLang="zh-CN" i="1" dirty="0" smtClean="0"/>
              <a:t>"hello"&gt;Hello World, Main!&lt;/string&gt;</a:t>
            </a:r>
          </a:p>
          <a:p>
            <a:r>
              <a:rPr lang="en-US" altLang="zh-CN" dirty="0" smtClean="0"/>
              <a:t>    &lt;string name=</a:t>
            </a:r>
            <a:r>
              <a:rPr lang="en-US" altLang="zh-CN" i="1" dirty="0" smtClean="0"/>
              <a:t>"app_name"&gt;HelloWorld&lt;/string&gt;</a:t>
            </a:r>
          </a:p>
          <a:p>
            <a:r>
              <a:rPr lang="en-US" altLang="zh-CN" dirty="0" smtClean="0"/>
              <a:t>&lt;/resources&gt;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r>
              <a:rPr lang="en-US" altLang="zh-TW" smtClean="0"/>
              <a:t>Android</a:t>
            </a:r>
            <a:r>
              <a:rPr lang="zh-CN" altLang="en-US" smtClean="0"/>
              <a:t>资源文件设计</a:t>
            </a:r>
            <a:endParaRPr lang="zh-TW" altLang="en-US"/>
          </a:p>
        </p:txBody>
      </p:sp>
      <p:sp>
        <p:nvSpPr>
          <p:cNvPr id="46083" name="內容版面配置區 2"/>
          <p:cNvSpPr>
            <a:spLocks noGrp="1"/>
          </p:cNvSpPr>
          <p:nvPr>
            <p:ph idx="1"/>
          </p:nvPr>
        </p:nvSpPr>
        <p:spPr/>
        <p:txBody>
          <a:bodyPr/>
          <a:lstStyle/>
          <a:p>
            <a:r>
              <a:rPr lang="zh-TW" altLang="en-US" dirty="0"/>
              <a:t>可以在</a:t>
            </a:r>
            <a:r>
              <a:rPr lang="en-US" altLang="zh-TW" dirty="0" smtClean="0"/>
              <a:t>JAVA</a:t>
            </a:r>
            <a:r>
              <a:rPr lang="zh-CN" altLang="en-US" dirty="0" smtClean="0"/>
              <a:t>原始文件中使用这些变量：</a:t>
            </a:r>
            <a:endParaRPr lang="en-US" altLang="zh-TW" dirty="0"/>
          </a:p>
          <a:p>
            <a:pPr lvl="1"/>
            <a:r>
              <a:rPr lang="zh-TW" altLang="en-US" dirty="0"/>
              <a:t>用法：</a:t>
            </a:r>
            <a:r>
              <a:rPr lang="en-US" altLang="zh-TW" sz="2400" dirty="0"/>
              <a:t>R.string</a:t>
            </a:r>
            <a:r>
              <a:rPr lang="en-US" altLang="zh-TW" sz="2400" dirty="0" smtClean="0"/>
              <a:t>.</a:t>
            </a:r>
            <a:r>
              <a:rPr lang="zh-TW" altLang="en-US" sz="2400" dirty="0" smtClean="0"/>
              <a:t>字符串名称  </a:t>
            </a:r>
            <a:endParaRPr lang="en-US" altLang="zh-TW" sz="2400" dirty="0"/>
          </a:p>
          <a:p>
            <a:pPr lvl="1"/>
            <a:r>
              <a:rPr lang="zh-TW" altLang="en-US" dirty="0" smtClean="0"/>
              <a:t>范例</a:t>
            </a:r>
            <a:r>
              <a:rPr lang="zh-TW" altLang="zh-TW" dirty="0" smtClean="0"/>
              <a:t>：</a:t>
            </a:r>
            <a:r>
              <a:rPr lang="en-US" altLang="zh-TW" sz="2400" dirty="0" smtClean="0"/>
              <a:t>String </a:t>
            </a:r>
            <a:r>
              <a:rPr lang="en-US" altLang="zh-TW" sz="2400" dirty="0"/>
              <a:t>hello = </a:t>
            </a:r>
            <a:r>
              <a:rPr lang="en-US" altLang="zh-TW" sz="2400" dirty="0" smtClean="0"/>
              <a:t>this.getString(R.string.hello</a:t>
            </a:r>
            <a:r>
              <a:rPr lang="en-US" altLang="zh-TW" sz="2400" dirty="0"/>
              <a:t>);</a:t>
            </a:r>
            <a:endParaRPr lang="zh-TW" altLang="zh-TW" sz="2400" dirty="0"/>
          </a:p>
          <a:p>
            <a:pPr lvl="2">
              <a:buFont typeface="Arial" charset="0"/>
              <a:buNone/>
            </a:pPr>
            <a:endParaRPr lang="zh-TW" altLang="zh-TW" dirty="0"/>
          </a:p>
          <a:p>
            <a:endParaRPr lang="zh-TW" altLang="en-US" dirty="0"/>
          </a:p>
        </p:txBody>
      </p:sp>
      <p:sp>
        <p:nvSpPr>
          <p:cNvPr id="5" name="矩形 4"/>
          <p:cNvSpPr/>
          <p:nvPr/>
        </p:nvSpPr>
        <p:spPr>
          <a:xfrm>
            <a:off x="270480" y="2610707"/>
            <a:ext cx="8643998" cy="3970318"/>
          </a:xfrm>
          <a:prstGeom prst="rect">
            <a:avLst/>
          </a:prstGeom>
        </p:spPr>
        <p:txBody>
          <a:bodyPr wrap="square">
            <a:spAutoFit/>
          </a:bodyPr>
          <a:lstStyle/>
          <a:p>
            <a:r>
              <a:rPr lang="en-US" altLang="zh-CN" b="1" dirty="0" smtClean="0">
                <a:solidFill>
                  <a:srgbClr val="7F0055"/>
                </a:solidFill>
                <a:latin typeface="Courier New"/>
              </a:rPr>
              <a:t>package</a:t>
            </a:r>
            <a:r>
              <a:rPr lang="en-US" altLang="zh-CN" b="1" dirty="0" smtClean="0">
                <a:solidFill>
                  <a:srgbClr val="000000"/>
                </a:solidFill>
                <a:latin typeface="Courier New"/>
              </a:rPr>
              <a:t> hello.world;</a:t>
            </a:r>
            <a:endParaRPr lang="zh-CN" altLang="en-US" dirty="0" smtClean="0">
              <a:latin typeface="Courier New"/>
            </a:endParaRPr>
          </a:p>
          <a:p>
            <a:r>
              <a:rPr lang="en-US" altLang="zh-CN" b="1" dirty="0" smtClean="0">
                <a:solidFill>
                  <a:srgbClr val="7F0055"/>
                </a:solidFill>
                <a:latin typeface="Courier New"/>
              </a:rPr>
              <a:t>import</a:t>
            </a:r>
            <a:r>
              <a:rPr lang="en-US" altLang="zh-CN" b="1" dirty="0" smtClean="0">
                <a:solidFill>
                  <a:srgbClr val="000000"/>
                </a:solidFill>
                <a:latin typeface="Courier New"/>
              </a:rPr>
              <a:t> android.app.Activity;</a:t>
            </a:r>
          </a:p>
          <a:p>
            <a:r>
              <a:rPr lang="en-US" altLang="zh-CN" b="1" dirty="0" smtClean="0">
                <a:solidFill>
                  <a:srgbClr val="7F0055"/>
                </a:solidFill>
                <a:latin typeface="Courier New"/>
              </a:rPr>
              <a:t>import</a:t>
            </a:r>
            <a:r>
              <a:rPr lang="en-US" altLang="zh-CN" b="1" dirty="0" smtClean="0">
                <a:solidFill>
                  <a:srgbClr val="000000"/>
                </a:solidFill>
                <a:latin typeface="Courier New"/>
              </a:rPr>
              <a:t> android.os.Bundle;</a:t>
            </a:r>
          </a:p>
          <a:p>
            <a:endParaRPr lang="zh-CN" altLang="en-US" dirty="0" smtClean="0">
              <a:latin typeface="Courier New"/>
            </a:endParaRPr>
          </a:p>
          <a:p>
            <a:r>
              <a:rPr lang="en-US" altLang="zh-CN" b="1" dirty="0" smtClean="0">
                <a:solidFill>
                  <a:srgbClr val="7F0055"/>
                </a:solidFill>
                <a:latin typeface="Courier New"/>
              </a:rPr>
              <a:t>public</a:t>
            </a:r>
            <a:r>
              <a:rPr lang="en-US" altLang="zh-CN" b="1" dirty="0" smtClean="0">
                <a:solidFill>
                  <a:srgbClr val="000000"/>
                </a:solidFill>
                <a:latin typeface="Courier New"/>
              </a:rPr>
              <a:t> </a:t>
            </a:r>
            <a:r>
              <a:rPr lang="en-US" altLang="zh-CN" b="1" dirty="0" smtClean="0">
                <a:solidFill>
                  <a:srgbClr val="7F0055"/>
                </a:solidFill>
                <a:latin typeface="Courier New"/>
              </a:rPr>
              <a:t>class</a:t>
            </a:r>
            <a:r>
              <a:rPr lang="en-US" altLang="zh-CN" b="1" dirty="0" smtClean="0">
                <a:solidFill>
                  <a:srgbClr val="000000"/>
                </a:solidFill>
                <a:latin typeface="Courier New"/>
              </a:rPr>
              <a:t> Main </a:t>
            </a:r>
            <a:r>
              <a:rPr lang="en-US" altLang="zh-CN" b="1" dirty="0" smtClean="0">
                <a:solidFill>
                  <a:srgbClr val="7F0055"/>
                </a:solidFill>
                <a:latin typeface="Courier New"/>
              </a:rPr>
              <a:t>extends</a:t>
            </a:r>
            <a:r>
              <a:rPr lang="en-US" altLang="zh-CN" b="1" dirty="0" smtClean="0">
                <a:solidFill>
                  <a:srgbClr val="000000"/>
                </a:solidFill>
                <a:latin typeface="Courier New"/>
              </a:rPr>
              <a:t> Activity {</a:t>
            </a:r>
          </a:p>
          <a:p>
            <a:r>
              <a:rPr lang="en-US" altLang="zh-CN" dirty="0" smtClean="0">
                <a:solidFill>
                  <a:srgbClr val="000000"/>
                </a:solidFill>
                <a:latin typeface="Courier New"/>
              </a:rPr>
              <a:t>    </a:t>
            </a:r>
            <a:r>
              <a:rPr lang="en-US" altLang="zh-CN" dirty="0" smtClean="0">
                <a:solidFill>
                  <a:srgbClr val="3F5FBF"/>
                </a:solidFill>
                <a:latin typeface="Courier New"/>
              </a:rPr>
              <a:t>/** Called when the activity is first created. */</a:t>
            </a:r>
          </a:p>
          <a:p>
            <a:r>
              <a:rPr lang="en-US" altLang="zh-CN" dirty="0" smtClean="0">
                <a:solidFill>
                  <a:srgbClr val="000000"/>
                </a:solidFill>
                <a:latin typeface="Courier New"/>
              </a:rPr>
              <a:t>    </a:t>
            </a:r>
            <a:r>
              <a:rPr lang="en-US" altLang="zh-CN" dirty="0" smtClean="0">
                <a:solidFill>
                  <a:srgbClr val="646464"/>
                </a:solidFill>
                <a:latin typeface="Courier New"/>
              </a:rPr>
              <a:t>@Override</a:t>
            </a:r>
          </a:p>
          <a:p>
            <a:r>
              <a:rPr lang="en-US" altLang="zh-CN" dirty="0" smtClean="0">
                <a:solidFill>
                  <a:srgbClr val="000000"/>
                </a:solidFill>
                <a:latin typeface="Courier New"/>
              </a:rPr>
              <a:t>    </a:t>
            </a:r>
            <a:r>
              <a:rPr lang="en-US" altLang="zh-CN" b="1" dirty="0" smtClean="0">
                <a:solidFill>
                  <a:srgbClr val="7F0055"/>
                </a:solidFill>
                <a:latin typeface="Courier New"/>
              </a:rPr>
              <a:t>public</a:t>
            </a:r>
            <a:r>
              <a:rPr lang="en-US" altLang="zh-CN" b="1" dirty="0" smtClean="0">
                <a:solidFill>
                  <a:srgbClr val="000000"/>
                </a:solidFill>
                <a:latin typeface="Courier New"/>
              </a:rPr>
              <a:t> </a:t>
            </a:r>
            <a:r>
              <a:rPr lang="en-US" altLang="zh-CN" b="1" dirty="0" smtClean="0">
                <a:solidFill>
                  <a:srgbClr val="7F0055"/>
                </a:solidFill>
                <a:latin typeface="Courier New"/>
              </a:rPr>
              <a:t>void</a:t>
            </a:r>
            <a:r>
              <a:rPr lang="en-US" altLang="zh-CN" b="1" dirty="0" smtClean="0">
                <a:solidFill>
                  <a:srgbClr val="000000"/>
                </a:solidFill>
                <a:latin typeface="Courier New"/>
              </a:rPr>
              <a:t> onCreate(Bundle savedInstanceState) {</a:t>
            </a:r>
          </a:p>
          <a:p>
            <a:r>
              <a:rPr lang="en-US" altLang="zh-CN" dirty="0" smtClean="0">
                <a:solidFill>
                  <a:srgbClr val="000000"/>
                </a:solidFill>
                <a:latin typeface="Courier New"/>
              </a:rPr>
              <a:t>        </a:t>
            </a:r>
            <a:r>
              <a:rPr lang="en-US" altLang="zh-CN" b="1" dirty="0" smtClean="0">
                <a:solidFill>
                  <a:srgbClr val="7F0055"/>
                </a:solidFill>
                <a:latin typeface="Courier New"/>
              </a:rPr>
              <a:t>super</a:t>
            </a:r>
            <a:r>
              <a:rPr lang="en-US" altLang="zh-CN" b="1" dirty="0" smtClean="0">
                <a:solidFill>
                  <a:srgbClr val="000000"/>
                </a:solidFill>
                <a:latin typeface="Courier New"/>
              </a:rPr>
              <a:t>.onCreate(savedInstanceState);</a:t>
            </a:r>
          </a:p>
          <a:p>
            <a:r>
              <a:rPr lang="en-US" altLang="zh-CN" dirty="0" smtClean="0">
                <a:solidFill>
                  <a:srgbClr val="000000"/>
                </a:solidFill>
                <a:latin typeface="Courier New"/>
              </a:rPr>
              <a:t>        setContentView(R.layout.</a:t>
            </a:r>
            <a:r>
              <a:rPr lang="en-US" altLang="zh-CN" i="1" dirty="0" smtClean="0">
                <a:solidFill>
                  <a:srgbClr val="0000C0"/>
                </a:solidFill>
                <a:latin typeface="Courier New"/>
              </a:rPr>
              <a:t>main</a:t>
            </a:r>
            <a:r>
              <a:rPr lang="en-US" altLang="zh-CN" i="1" dirty="0" smtClean="0">
                <a:solidFill>
                  <a:srgbClr val="000000"/>
                </a:solidFill>
                <a:latin typeface="Courier New"/>
              </a:rPr>
              <a:t>);</a:t>
            </a:r>
          </a:p>
          <a:p>
            <a:r>
              <a:rPr lang="en-US" altLang="zh-CN" dirty="0" smtClean="0">
                <a:solidFill>
                  <a:srgbClr val="000000"/>
                </a:solidFill>
                <a:latin typeface="Courier New"/>
              </a:rPr>
              <a:t>        String </a:t>
            </a:r>
            <a:r>
              <a:rPr lang="en-US" altLang="zh-CN" u="sng" dirty="0" smtClean="0">
                <a:solidFill>
                  <a:srgbClr val="000000"/>
                </a:solidFill>
                <a:highlight>
                  <a:srgbClr val="F0D8A8"/>
                </a:highlight>
                <a:latin typeface="Courier New"/>
              </a:rPr>
              <a:t>hello = getString(R.string.</a:t>
            </a:r>
            <a:r>
              <a:rPr lang="en-US" altLang="zh-CN" i="1" u="sng" dirty="0" smtClean="0">
                <a:solidFill>
                  <a:srgbClr val="0000C0"/>
                </a:solidFill>
                <a:highlight>
                  <a:srgbClr val="F0D8A8"/>
                </a:highlight>
                <a:latin typeface="Courier New"/>
              </a:rPr>
              <a:t>hello</a:t>
            </a:r>
            <a:r>
              <a:rPr lang="en-US" altLang="zh-CN" i="1" u="sng" dirty="0" smtClean="0">
                <a:solidFill>
                  <a:srgbClr val="000000"/>
                </a:solidFill>
                <a:highlight>
                  <a:srgbClr val="F0D8A8"/>
                </a:highlight>
                <a:latin typeface="Courier New"/>
              </a:rPr>
              <a:t>);</a:t>
            </a:r>
          </a:p>
          <a:p>
            <a:r>
              <a:rPr lang="zh-CN" altLang="en-US" dirty="0" smtClean="0">
                <a:solidFill>
                  <a:srgbClr val="000000"/>
                </a:solidFill>
                <a:latin typeface="Courier New"/>
              </a:rPr>
              <a:t>        </a:t>
            </a:r>
          </a:p>
          <a:p>
            <a:r>
              <a:rPr lang="zh-CN" altLang="en-US" dirty="0" smtClean="0">
                <a:solidFill>
                  <a:srgbClr val="000000"/>
                </a:solidFill>
                <a:latin typeface="Courier New"/>
              </a:rPr>
              <a:t>    </a:t>
            </a:r>
            <a:r>
              <a:rPr lang="en-US" altLang="zh-CN" dirty="0" smtClean="0">
                <a:solidFill>
                  <a:srgbClr val="000000"/>
                </a:solidFill>
                <a:latin typeface="Courier New"/>
              </a:rPr>
              <a:t>}</a:t>
            </a:r>
          </a:p>
          <a:p>
            <a:r>
              <a:rPr lang="en-US" altLang="zh-CN" dirty="0" smtClean="0">
                <a:solidFill>
                  <a:srgbClr val="000000"/>
                </a:solidFill>
                <a:latin typeface="Courier New"/>
              </a:rPr>
              <a:t>}</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p:txBody>
          <a:bodyPr/>
          <a:lstStyle/>
          <a:p>
            <a:r>
              <a:rPr lang="en-US" altLang="zh-TW" smtClean="0"/>
              <a:t>Android</a:t>
            </a:r>
            <a:r>
              <a:rPr lang="zh-CN" altLang="en-US" smtClean="0"/>
              <a:t>资源文件设计</a:t>
            </a:r>
            <a:endParaRPr lang="zh-TW" altLang="en-US"/>
          </a:p>
        </p:txBody>
      </p:sp>
      <p:sp>
        <p:nvSpPr>
          <p:cNvPr id="47107" name="內容版面配置區 2"/>
          <p:cNvSpPr>
            <a:spLocks noGrp="1"/>
          </p:cNvSpPr>
          <p:nvPr>
            <p:ph idx="1"/>
          </p:nvPr>
        </p:nvSpPr>
        <p:spPr/>
        <p:txBody>
          <a:bodyPr/>
          <a:lstStyle/>
          <a:p>
            <a:r>
              <a:rPr lang="zh-TW" altLang="en-US" smtClean="0"/>
              <a:t>也可以让</a:t>
            </a:r>
            <a:r>
              <a:rPr lang="en-US" altLang="zh-TW" smtClean="0"/>
              <a:t>XML</a:t>
            </a:r>
            <a:r>
              <a:rPr lang="zh-CN" altLang="en-US" smtClean="0"/>
              <a:t>资源文件使用字符串资源</a:t>
            </a:r>
            <a:r>
              <a:rPr lang="zh-TW" altLang="en-US" smtClean="0"/>
              <a:t>：</a:t>
            </a:r>
            <a:endParaRPr lang="en-US" altLang="zh-TW"/>
          </a:p>
          <a:p>
            <a:pPr lvl="1"/>
            <a:r>
              <a:rPr lang="zh-TW" altLang="en-US"/>
              <a:t>用法：</a:t>
            </a:r>
            <a:r>
              <a:rPr lang="en-US" altLang="zh-TW"/>
              <a:t>@string</a:t>
            </a:r>
            <a:r>
              <a:rPr lang="en-US" altLang="zh-TW" smtClean="0"/>
              <a:t>/</a:t>
            </a:r>
            <a:r>
              <a:rPr lang="zh-TW" altLang="en-US" smtClean="0"/>
              <a:t>字符串名称</a:t>
            </a:r>
            <a:endParaRPr lang="en-US" altLang="zh-TW"/>
          </a:p>
          <a:p>
            <a:pPr lvl="1"/>
            <a:r>
              <a:rPr lang="zh-TW" altLang="en-US" smtClean="0"/>
              <a:t>范例</a:t>
            </a:r>
            <a:r>
              <a:rPr lang="zh-TW" altLang="zh-TW" smtClean="0"/>
              <a:t>：</a:t>
            </a:r>
            <a:r>
              <a:rPr lang="en-US" altLang="zh-TW"/>
              <a:t>android:app_name=”@string/hello”</a:t>
            </a:r>
            <a:endParaRPr lang="zh-TW" altLang="zh-TW"/>
          </a:p>
          <a:p>
            <a:endParaRPr lang="zh-TW" altLang="en-US"/>
          </a:p>
        </p:txBody>
      </p:sp>
      <p:sp>
        <p:nvSpPr>
          <p:cNvPr id="5" name="矩形 4"/>
          <p:cNvSpPr/>
          <p:nvPr/>
        </p:nvSpPr>
        <p:spPr>
          <a:xfrm>
            <a:off x="571472" y="3258168"/>
            <a:ext cx="8286792" cy="3385542"/>
          </a:xfrm>
          <a:prstGeom prst="rect">
            <a:avLst/>
          </a:prstGeom>
        </p:spPr>
        <p:txBody>
          <a:bodyPr wrap="square">
            <a:spAutoFit/>
          </a:bodyPr>
          <a:lstStyle/>
          <a:p>
            <a:r>
              <a:rPr lang="en-US" altLang="zh-CN" sz="1600" dirty="0" smtClean="0">
                <a:solidFill>
                  <a:srgbClr val="008080"/>
                </a:solidFill>
                <a:latin typeface="Courier New"/>
              </a:rPr>
              <a:t>&lt;?</a:t>
            </a:r>
            <a:r>
              <a:rPr lang="en-US" altLang="zh-CN" sz="1600" dirty="0" smtClean="0">
                <a:solidFill>
                  <a:srgbClr val="3F7F7F"/>
                </a:solidFill>
                <a:latin typeface="Courier New"/>
              </a:rPr>
              <a:t>xml </a:t>
            </a:r>
            <a:r>
              <a:rPr lang="en-US" altLang="zh-CN" sz="1600" dirty="0" smtClean="0">
                <a:solidFill>
                  <a:srgbClr val="7F007F"/>
                </a:solidFill>
                <a:latin typeface="Courier New"/>
              </a:rPr>
              <a:t>version</a:t>
            </a:r>
            <a:r>
              <a:rPr lang="en-US" altLang="zh-CN" sz="1600" dirty="0" smtClean="0">
                <a:solidFill>
                  <a:srgbClr val="000000"/>
                </a:solidFill>
                <a:latin typeface="Courier New"/>
              </a:rPr>
              <a:t>=</a:t>
            </a:r>
            <a:r>
              <a:rPr lang="en-US" altLang="zh-CN" sz="1600" i="1" dirty="0" smtClean="0">
                <a:solidFill>
                  <a:srgbClr val="2A00FF"/>
                </a:solidFill>
                <a:latin typeface="Courier New"/>
              </a:rPr>
              <a:t>"1.0" </a:t>
            </a:r>
            <a:r>
              <a:rPr lang="en-US" altLang="zh-CN" sz="1600" i="1" dirty="0" smtClean="0">
                <a:solidFill>
                  <a:srgbClr val="7F007F"/>
                </a:solidFill>
                <a:latin typeface="Courier New"/>
              </a:rPr>
              <a:t>encoding</a:t>
            </a:r>
            <a:r>
              <a:rPr lang="en-US" altLang="zh-CN" sz="1600" i="1" dirty="0" smtClean="0">
                <a:solidFill>
                  <a:srgbClr val="000000"/>
                </a:solidFill>
                <a:latin typeface="Courier New"/>
              </a:rPr>
              <a:t>=</a:t>
            </a:r>
            <a:r>
              <a:rPr lang="en-US" altLang="zh-CN" sz="1600" i="1" dirty="0" smtClean="0">
                <a:solidFill>
                  <a:srgbClr val="2A00FF"/>
                </a:solidFill>
                <a:latin typeface="Courier New"/>
              </a:rPr>
              <a:t>"utf-8"</a:t>
            </a:r>
            <a:r>
              <a:rPr lang="en-US" altLang="zh-CN" sz="1600" i="1" dirty="0" smtClean="0">
                <a:solidFill>
                  <a:srgbClr val="008080"/>
                </a:solidFill>
                <a:latin typeface="Courier New"/>
              </a:rPr>
              <a:t>?&gt;</a:t>
            </a:r>
          </a:p>
          <a:p>
            <a:r>
              <a:rPr lang="en-US" altLang="zh-CN" sz="1600" dirty="0" smtClean="0">
                <a:solidFill>
                  <a:srgbClr val="008080"/>
                </a:solidFill>
                <a:latin typeface="Courier New"/>
              </a:rPr>
              <a:t>&lt;</a:t>
            </a:r>
            <a:r>
              <a:rPr lang="en-US" altLang="zh-CN" sz="1600" dirty="0" smtClean="0">
                <a:solidFill>
                  <a:srgbClr val="3F7F7F"/>
                </a:solidFill>
                <a:latin typeface="Courier New"/>
              </a:rPr>
              <a:t>LinearLayout </a:t>
            </a:r>
            <a:r>
              <a:rPr lang="en-US" altLang="zh-CN" sz="1600" dirty="0" smtClean="0">
                <a:solidFill>
                  <a:srgbClr val="7F007F"/>
                </a:solidFill>
                <a:latin typeface="Courier New"/>
              </a:rPr>
              <a:t>xmlns:android</a:t>
            </a:r>
            <a:r>
              <a:rPr lang="en-US" altLang="zh-CN" sz="1600" dirty="0" smtClean="0">
                <a:solidFill>
                  <a:srgbClr val="000000"/>
                </a:solidFill>
                <a:latin typeface="Courier New"/>
              </a:rPr>
              <a:t>=</a:t>
            </a:r>
            <a:r>
              <a:rPr lang="en-US" altLang="zh-CN" sz="1600" i="1" dirty="0" smtClean="0">
                <a:solidFill>
                  <a:srgbClr val="2A00FF"/>
                </a:solidFill>
                <a:latin typeface="Courier New"/>
              </a:rPr>
              <a:t>"http://schemas.android.com/apk/res/android"</a:t>
            </a:r>
          </a:p>
          <a:p>
            <a:r>
              <a:rPr lang="en-US" altLang="zh-CN" sz="1600" dirty="0" smtClean="0">
                <a:latin typeface="Courier New"/>
              </a:rPr>
              <a:t>    </a:t>
            </a:r>
            <a:r>
              <a:rPr lang="en-US" altLang="zh-CN" sz="1600" dirty="0" smtClean="0">
                <a:solidFill>
                  <a:srgbClr val="7F007F"/>
                </a:solidFill>
                <a:latin typeface="Courier New"/>
              </a:rPr>
              <a:t>android:orientation</a:t>
            </a:r>
            <a:r>
              <a:rPr lang="en-US" altLang="zh-CN" sz="1600" dirty="0" smtClean="0">
                <a:solidFill>
                  <a:srgbClr val="000000"/>
                </a:solidFill>
                <a:latin typeface="Courier New"/>
              </a:rPr>
              <a:t>=</a:t>
            </a:r>
            <a:r>
              <a:rPr lang="en-US" altLang="zh-CN" sz="1600" i="1" dirty="0" smtClean="0">
                <a:solidFill>
                  <a:srgbClr val="2A00FF"/>
                </a:solidFill>
                <a:latin typeface="Courier New"/>
              </a:rPr>
              <a:t>"vertical"</a:t>
            </a:r>
          </a:p>
          <a:p>
            <a:r>
              <a:rPr lang="en-US" altLang="zh-CN" sz="1600" dirty="0" smtClean="0">
                <a:latin typeface="Courier New"/>
              </a:rPr>
              <a:t>    </a:t>
            </a:r>
            <a:r>
              <a:rPr lang="en-US" altLang="zh-CN" sz="1600" dirty="0" smtClean="0">
                <a:solidFill>
                  <a:srgbClr val="7F007F"/>
                </a:solidFill>
                <a:latin typeface="Courier New"/>
              </a:rPr>
              <a:t>android:layout_width</a:t>
            </a:r>
            <a:r>
              <a:rPr lang="en-US" altLang="zh-CN" sz="1600" dirty="0" smtClean="0">
                <a:solidFill>
                  <a:srgbClr val="000000"/>
                </a:solidFill>
                <a:latin typeface="Courier New"/>
              </a:rPr>
              <a:t>=</a:t>
            </a:r>
            <a:r>
              <a:rPr lang="en-US" altLang="zh-CN" sz="1600" i="1" dirty="0" smtClean="0">
                <a:solidFill>
                  <a:srgbClr val="2A00FF"/>
                </a:solidFill>
                <a:latin typeface="Courier New"/>
              </a:rPr>
              <a:t>"fill_parent"</a:t>
            </a:r>
          </a:p>
          <a:p>
            <a:r>
              <a:rPr lang="en-US" altLang="zh-CN" sz="1600" dirty="0" smtClean="0">
                <a:latin typeface="Courier New"/>
              </a:rPr>
              <a:t>    </a:t>
            </a:r>
            <a:r>
              <a:rPr lang="en-US" altLang="zh-CN" sz="1600" dirty="0" smtClean="0">
                <a:solidFill>
                  <a:srgbClr val="7F007F"/>
                </a:solidFill>
                <a:latin typeface="Courier New"/>
              </a:rPr>
              <a:t>android:layout_height</a:t>
            </a:r>
            <a:r>
              <a:rPr lang="en-US" altLang="zh-CN" sz="1600" dirty="0" smtClean="0">
                <a:solidFill>
                  <a:srgbClr val="000000"/>
                </a:solidFill>
                <a:latin typeface="Courier New"/>
              </a:rPr>
              <a:t>=</a:t>
            </a:r>
            <a:r>
              <a:rPr lang="en-US" altLang="zh-CN" sz="1600" i="1" dirty="0" smtClean="0">
                <a:solidFill>
                  <a:srgbClr val="2A00FF"/>
                </a:solidFill>
                <a:latin typeface="Courier New"/>
              </a:rPr>
              <a:t>"fill_parent"</a:t>
            </a:r>
          </a:p>
          <a:p>
            <a:r>
              <a:rPr lang="zh-CN" altLang="en-US" sz="1600" dirty="0" smtClean="0">
                <a:latin typeface="Courier New"/>
              </a:rPr>
              <a:t>    </a:t>
            </a:r>
            <a:r>
              <a:rPr lang="en-US" altLang="zh-CN" sz="1600" dirty="0" smtClean="0">
                <a:solidFill>
                  <a:srgbClr val="008080"/>
                </a:solidFill>
                <a:latin typeface="Courier New"/>
              </a:rPr>
              <a:t>&gt;</a:t>
            </a:r>
          </a:p>
          <a:p>
            <a:r>
              <a:rPr lang="en-US" altLang="zh-CN" sz="1600" dirty="0" smtClean="0">
                <a:solidFill>
                  <a:srgbClr val="008080"/>
                </a:solidFill>
                <a:latin typeface="Courier New"/>
              </a:rPr>
              <a:t>&lt;</a:t>
            </a:r>
            <a:r>
              <a:rPr lang="en-US" altLang="zh-CN" sz="1600" dirty="0" smtClean="0">
                <a:solidFill>
                  <a:srgbClr val="3F7F7F"/>
                </a:solidFill>
                <a:latin typeface="Courier New"/>
              </a:rPr>
              <a:t>TextView  </a:t>
            </a:r>
          </a:p>
          <a:p>
            <a:r>
              <a:rPr lang="en-US" altLang="zh-CN" sz="1600" dirty="0" smtClean="0">
                <a:latin typeface="Courier New"/>
              </a:rPr>
              <a:t>    </a:t>
            </a:r>
            <a:r>
              <a:rPr lang="en-US" altLang="zh-CN" sz="1600" dirty="0" smtClean="0">
                <a:solidFill>
                  <a:srgbClr val="7F007F"/>
                </a:solidFill>
                <a:latin typeface="Courier New"/>
              </a:rPr>
              <a:t>android:layout_width</a:t>
            </a:r>
            <a:r>
              <a:rPr lang="en-US" altLang="zh-CN" sz="1600" dirty="0" smtClean="0">
                <a:solidFill>
                  <a:srgbClr val="000000"/>
                </a:solidFill>
                <a:latin typeface="Courier New"/>
              </a:rPr>
              <a:t>=</a:t>
            </a:r>
            <a:r>
              <a:rPr lang="en-US" altLang="zh-CN" sz="1600" i="1" dirty="0" smtClean="0">
                <a:solidFill>
                  <a:srgbClr val="2A00FF"/>
                </a:solidFill>
                <a:latin typeface="Courier New"/>
              </a:rPr>
              <a:t>"fill_parent" </a:t>
            </a:r>
          </a:p>
          <a:p>
            <a:r>
              <a:rPr lang="en-US" altLang="zh-CN" sz="1600" dirty="0" smtClean="0">
                <a:latin typeface="Courier New"/>
              </a:rPr>
              <a:t>    </a:t>
            </a:r>
            <a:r>
              <a:rPr lang="en-US" altLang="zh-CN" sz="1600" dirty="0" smtClean="0">
                <a:solidFill>
                  <a:srgbClr val="7F007F"/>
                </a:solidFill>
                <a:latin typeface="Courier New"/>
              </a:rPr>
              <a:t>android:layout_height</a:t>
            </a:r>
            <a:r>
              <a:rPr lang="en-US" altLang="zh-CN" sz="1600" dirty="0" smtClean="0">
                <a:solidFill>
                  <a:srgbClr val="000000"/>
                </a:solidFill>
                <a:latin typeface="Courier New"/>
              </a:rPr>
              <a:t>=</a:t>
            </a:r>
            <a:r>
              <a:rPr lang="en-US" altLang="zh-CN" sz="1600" i="1" dirty="0" smtClean="0">
                <a:solidFill>
                  <a:srgbClr val="2A00FF"/>
                </a:solidFill>
                <a:latin typeface="Courier New"/>
              </a:rPr>
              <a:t>"wrap_content" </a:t>
            </a:r>
          </a:p>
          <a:p>
            <a:r>
              <a:rPr lang="en-US" altLang="zh-CN" sz="1600" dirty="0" smtClean="0">
                <a:latin typeface="Courier New"/>
              </a:rPr>
              <a:t>    </a:t>
            </a:r>
            <a:r>
              <a:rPr lang="en-US" altLang="zh-CN" sz="1600" dirty="0" smtClean="0">
                <a:solidFill>
                  <a:srgbClr val="7F007F"/>
                </a:solidFill>
                <a:latin typeface="Courier New"/>
              </a:rPr>
              <a:t>android:text</a:t>
            </a:r>
            <a:r>
              <a:rPr lang="en-US" altLang="zh-CN" sz="1600" dirty="0" smtClean="0">
                <a:solidFill>
                  <a:srgbClr val="000000"/>
                </a:solidFill>
                <a:latin typeface="Courier New"/>
              </a:rPr>
              <a:t>=</a:t>
            </a:r>
            <a:r>
              <a:rPr lang="en-US" altLang="zh-CN" sz="1600" i="1" dirty="0" smtClean="0">
                <a:solidFill>
                  <a:srgbClr val="2A00FF"/>
                </a:solidFill>
                <a:latin typeface="Courier New"/>
              </a:rPr>
              <a:t>"@string/hello"</a:t>
            </a:r>
          </a:p>
          <a:p>
            <a:r>
              <a:rPr lang="zh-CN" altLang="en-US" sz="1600" dirty="0" smtClean="0">
                <a:latin typeface="Courier New"/>
              </a:rPr>
              <a:t>    </a:t>
            </a:r>
            <a:r>
              <a:rPr lang="en-US" altLang="zh-CN" sz="1600" dirty="0" smtClean="0">
                <a:solidFill>
                  <a:srgbClr val="008080"/>
                </a:solidFill>
                <a:latin typeface="Courier New"/>
              </a:rPr>
              <a:t>/&gt;</a:t>
            </a:r>
          </a:p>
          <a:p>
            <a:r>
              <a:rPr lang="en-US" altLang="zh-CN" sz="1600" dirty="0" smtClean="0">
                <a:solidFill>
                  <a:srgbClr val="008080"/>
                </a:solidFill>
                <a:latin typeface="Courier New"/>
              </a:rPr>
              <a:t>&lt;/</a:t>
            </a:r>
            <a:r>
              <a:rPr lang="en-US" altLang="zh-CN" sz="1600" dirty="0" smtClean="0">
                <a:solidFill>
                  <a:srgbClr val="3F7F7F"/>
                </a:solidFill>
                <a:latin typeface="Courier New"/>
              </a:rPr>
              <a:t>LinearLayout</a:t>
            </a:r>
            <a:r>
              <a:rPr lang="en-US" altLang="zh-CN" sz="1600" dirty="0" smtClean="0">
                <a:solidFill>
                  <a:srgbClr val="008080"/>
                </a:solidFill>
                <a:latin typeface="Courier New"/>
              </a:rPr>
              <a:t>&gt;</a:t>
            </a:r>
          </a:p>
        </p:txBody>
      </p:sp>
      <p:sp>
        <p:nvSpPr>
          <p:cNvPr id="6" name="矩形 5"/>
          <p:cNvSpPr/>
          <p:nvPr/>
        </p:nvSpPr>
        <p:spPr>
          <a:xfrm>
            <a:off x="428596" y="4572008"/>
            <a:ext cx="8215370" cy="142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r>
              <a:rPr lang="en-US" altLang="zh-TW" smtClean="0"/>
              <a:t>Android</a:t>
            </a:r>
            <a:r>
              <a:rPr lang="zh-CN" altLang="en-US" smtClean="0"/>
              <a:t>资源文件设计</a:t>
            </a:r>
            <a:endParaRPr lang="zh-TW" altLang="en-US"/>
          </a:p>
        </p:txBody>
      </p:sp>
      <p:pic>
        <p:nvPicPr>
          <p:cNvPr id="5" name="图片 4" descr="Snap127.gif"/>
          <p:cNvPicPr>
            <a:picLocks noChangeAspect="1"/>
          </p:cNvPicPr>
          <p:nvPr/>
        </p:nvPicPr>
        <p:blipFill>
          <a:blip r:embed="rId3"/>
          <a:stretch>
            <a:fillRect/>
          </a:stretch>
        </p:blipFill>
        <p:spPr>
          <a:xfrm>
            <a:off x="2865770" y="2567582"/>
            <a:ext cx="2992113" cy="20044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p:cNvSpPr>
            <a:spLocks noGrp="1"/>
          </p:cNvSpPr>
          <p:nvPr>
            <p:ph type="title"/>
          </p:nvPr>
        </p:nvSpPr>
        <p:spPr/>
        <p:txBody>
          <a:bodyPr/>
          <a:lstStyle/>
          <a:p>
            <a:r>
              <a:rPr lang="zh-CN" altLang="en-US" dirty="0" smtClean="0"/>
              <a:t>颜色设置资源文件</a:t>
            </a:r>
            <a:endParaRPr lang="zh-TW" altLang="en-US" dirty="0"/>
          </a:p>
        </p:txBody>
      </p:sp>
      <p:sp>
        <p:nvSpPr>
          <p:cNvPr id="50179" name="內容版面配置區 2"/>
          <p:cNvSpPr>
            <a:spLocks noGrp="1"/>
          </p:cNvSpPr>
          <p:nvPr>
            <p:ph idx="1"/>
          </p:nvPr>
        </p:nvSpPr>
        <p:spPr/>
        <p:txBody>
          <a:bodyPr/>
          <a:lstStyle/>
          <a:p>
            <a:r>
              <a:rPr lang="zh-CN" altLang="en-US" dirty="0" smtClean="0"/>
              <a:t>颜色设置资源文件</a:t>
            </a:r>
            <a:r>
              <a:rPr lang="en-US" altLang="zh-TW" dirty="0" smtClean="0"/>
              <a:t> </a:t>
            </a:r>
            <a:r>
              <a:rPr lang="en-US" altLang="zh-TW" dirty="0"/>
              <a:t>(colors.xml)</a:t>
            </a:r>
          </a:p>
          <a:p>
            <a:pPr lvl="1"/>
            <a:r>
              <a:rPr lang="zh-TW" altLang="zh-TW" dirty="0"/>
              <a:t>在</a:t>
            </a:r>
            <a:r>
              <a:rPr lang="en-US" altLang="zh-TW" dirty="0" smtClean="0"/>
              <a:t>Android</a:t>
            </a:r>
            <a:r>
              <a:rPr lang="zh-CN" altLang="en-US" dirty="0" smtClean="0"/>
              <a:t>中的颜色代码类似网页中的颜色代码，都是采用</a:t>
            </a:r>
            <a:r>
              <a:rPr lang="en-US" altLang="zh-TW" dirty="0" smtClean="0"/>
              <a:t>16</a:t>
            </a:r>
            <a:r>
              <a:rPr lang="zh-TW" altLang="en-US" dirty="0" smtClean="0"/>
              <a:t>进位的方式</a:t>
            </a:r>
            <a:endParaRPr lang="en-US" altLang="zh-TW" dirty="0"/>
          </a:p>
          <a:p>
            <a:pPr lvl="1"/>
            <a:r>
              <a:rPr lang="en-US" altLang="zh-TW" dirty="0" smtClean="0"/>
              <a:t>Android</a:t>
            </a:r>
            <a:r>
              <a:rPr lang="zh-CN" altLang="en-US" dirty="0" smtClean="0"/>
              <a:t>支持的颜色语法有：</a:t>
            </a:r>
            <a:r>
              <a:rPr lang="en-US" altLang="zh-TW" dirty="0" smtClean="0"/>
              <a:t>#</a:t>
            </a:r>
            <a:r>
              <a:rPr lang="en-US" altLang="zh-TW" dirty="0"/>
              <a:t>RGB</a:t>
            </a:r>
            <a:r>
              <a:rPr lang="zh-TW" altLang="zh-TW" dirty="0"/>
              <a:t>、</a:t>
            </a:r>
            <a:r>
              <a:rPr lang="en-US" altLang="zh-TW" dirty="0"/>
              <a:t>#ARGB</a:t>
            </a:r>
            <a:r>
              <a:rPr lang="zh-TW" altLang="zh-TW" dirty="0"/>
              <a:t>、</a:t>
            </a:r>
            <a:r>
              <a:rPr lang="en-US" altLang="zh-TW" dirty="0"/>
              <a:t>#RRGGBB</a:t>
            </a:r>
            <a:r>
              <a:rPr lang="zh-TW" altLang="zh-TW" dirty="0"/>
              <a:t>、</a:t>
            </a:r>
            <a:r>
              <a:rPr lang="en-US" altLang="zh-TW" dirty="0"/>
              <a:t>#</a:t>
            </a:r>
            <a:r>
              <a:rPr lang="en-US" altLang="zh-TW" dirty="0" smtClean="0"/>
              <a:t>AARRGGBB</a:t>
            </a:r>
            <a:r>
              <a:rPr lang="zh-TW" altLang="en-US" dirty="0" smtClean="0"/>
              <a:t>四种</a:t>
            </a:r>
            <a:endParaRPr lang="zh-TW" altLang="zh-TW"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en-US" altLang="zh-TW" smtClean="0"/>
              <a:t>Android</a:t>
            </a:r>
            <a:r>
              <a:rPr lang="zh-CN" altLang="en-US" smtClean="0"/>
              <a:t>应用程序架构</a:t>
            </a:r>
            <a:endParaRPr lang="zh-TW" altLang="en-US"/>
          </a:p>
        </p:txBody>
      </p:sp>
      <p:sp>
        <p:nvSpPr>
          <p:cNvPr id="3" name="內容版面配置區 2"/>
          <p:cNvSpPr>
            <a:spLocks noGrp="1"/>
          </p:cNvSpPr>
          <p:nvPr>
            <p:ph idx="1"/>
          </p:nvPr>
        </p:nvSpPr>
        <p:spPr/>
        <p:txBody>
          <a:bodyPr>
            <a:normAutofit/>
          </a:bodyPr>
          <a:lstStyle/>
          <a:p>
            <a:pPr>
              <a:lnSpc>
                <a:spcPct val="90000"/>
              </a:lnSpc>
            </a:pPr>
            <a:r>
              <a:rPr lang="zh-TW" altLang="en-US" dirty="0" smtClean="0"/>
              <a:t>活动</a:t>
            </a:r>
            <a:r>
              <a:rPr lang="en-US" altLang="zh-TW" dirty="0" smtClean="0"/>
              <a:t>(</a:t>
            </a:r>
            <a:r>
              <a:rPr lang="en-US" altLang="zh-TW" dirty="0"/>
              <a:t>Activity)</a:t>
            </a:r>
          </a:p>
          <a:p>
            <a:pPr lvl="1">
              <a:lnSpc>
                <a:spcPct val="90000"/>
              </a:lnSpc>
            </a:pPr>
            <a:r>
              <a:rPr lang="zh-TW" altLang="zh-TW" dirty="0"/>
              <a:t>一般所指</a:t>
            </a:r>
            <a:r>
              <a:rPr lang="zh-TW" altLang="zh-TW" dirty="0" smtClean="0"/>
              <a:t>的</a:t>
            </a:r>
            <a:r>
              <a:rPr lang="zh-CN" altLang="en-US" dirty="0" smtClean="0"/>
              <a:t>活动是用户界面。一个应用程序可能有一个或以上的活动</a:t>
            </a:r>
            <a:r>
              <a:rPr lang="zh-TW" altLang="en-US" dirty="0" smtClean="0"/>
              <a:t>存在，每个</a:t>
            </a:r>
            <a:r>
              <a:rPr lang="zh-CN" altLang="en-US" dirty="0" smtClean="0"/>
              <a:t>活动也都会有自己的</a:t>
            </a:r>
            <a:r>
              <a:rPr lang="en-US" altLang="zh-TW" dirty="0" smtClean="0"/>
              <a:t>View</a:t>
            </a:r>
            <a:r>
              <a:rPr lang="zh-TW" altLang="zh-TW" dirty="0"/>
              <a:t>。</a:t>
            </a:r>
            <a:endParaRPr lang="en-US" altLang="zh-TW" dirty="0"/>
          </a:p>
          <a:p>
            <a:pPr lvl="1">
              <a:lnSpc>
                <a:spcPct val="90000"/>
              </a:lnSpc>
            </a:pPr>
            <a:endParaRPr lang="en-US" altLang="zh-TW" dirty="0"/>
          </a:p>
          <a:p>
            <a:pPr lvl="1">
              <a:lnSpc>
                <a:spcPct val="90000"/>
              </a:lnSpc>
            </a:pPr>
            <a:r>
              <a:rPr lang="zh-TW" altLang="zh-TW" dirty="0"/>
              <a:t>所有</a:t>
            </a:r>
            <a:r>
              <a:rPr lang="zh-TW" altLang="zh-TW" dirty="0" smtClean="0"/>
              <a:t>的</a:t>
            </a:r>
            <a:r>
              <a:rPr lang="zh-CN" altLang="en-US" dirty="0" smtClean="0"/>
              <a:t>活动</a:t>
            </a:r>
            <a:r>
              <a:rPr lang="zh-TW" altLang="en-US" dirty="0" smtClean="0"/>
              <a:t>在系统里由</a:t>
            </a:r>
            <a:r>
              <a:rPr lang="zh-CN" altLang="en-US" dirty="0" smtClean="0"/>
              <a:t>活动堆栈所管理，当一个新的活动被执行后，它将会被放置到堆栈的最顶端，并且变成</a:t>
            </a:r>
            <a:r>
              <a:rPr lang="en-US" altLang="zh-TW" dirty="0" smtClean="0"/>
              <a:t>“running activity”</a:t>
            </a:r>
            <a:r>
              <a:rPr lang="zh-TW" altLang="zh-TW" dirty="0" smtClean="0"/>
              <a:t>，</a:t>
            </a:r>
            <a:r>
              <a:rPr lang="zh-TW" altLang="zh-TW" dirty="0"/>
              <a:t>而先前</a:t>
            </a:r>
            <a:r>
              <a:rPr lang="zh-TW" altLang="zh-TW" dirty="0" smtClean="0"/>
              <a:t>的</a:t>
            </a:r>
            <a:r>
              <a:rPr lang="zh-CN" altLang="en-US" dirty="0" smtClean="0"/>
              <a:t>活动原则上还是会存在于堆栈中，但它此时不会是在前景的情况，除非新加入的活动</a:t>
            </a:r>
            <a:r>
              <a:rPr lang="zh-TW" altLang="en-US" dirty="0" smtClean="0"/>
              <a:t>离开。</a:t>
            </a:r>
            <a:endParaRPr lang="zh-TW" altLang="zh-TW" dirty="0"/>
          </a:p>
          <a:p>
            <a:pPr lvl="1">
              <a:lnSpc>
                <a:spcPct val="90000"/>
              </a:lnSpc>
              <a:buFont typeface="Arial" charset="0"/>
              <a:buNone/>
            </a:pPr>
            <a:endParaRPr lang="zh-TW" altLang="zh-TW" dirty="0"/>
          </a:p>
          <a:p>
            <a:pPr>
              <a:lnSpc>
                <a:spcPct val="90000"/>
              </a:lnSpc>
              <a:buFont typeface="Wingdings" pitchFamily="2" charset="2"/>
              <a:buNone/>
            </a:pPr>
            <a:endParaRPr lang="zh-TW"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p:cNvSpPr>
            <a:spLocks noGrp="1"/>
          </p:cNvSpPr>
          <p:nvPr>
            <p:ph type="title"/>
          </p:nvPr>
        </p:nvSpPr>
        <p:spPr/>
        <p:txBody>
          <a:bodyPr/>
          <a:lstStyle/>
          <a:p>
            <a:r>
              <a:rPr lang="zh-CN" altLang="en-US" dirty="0" smtClean="0"/>
              <a:t>颜色设置资源文件</a:t>
            </a:r>
            <a:endParaRPr lang="zh-TW" altLang="en-US" dirty="0"/>
          </a:p>
        </p:txBody>
      </p:sp>
      <p:pic>
        <p:nvPicPr>
          <p:cNvPr id="4" name="內容版面配置區 3" descr="17.png"/>
          <p:cNvPicPr>
            <a:picLocks noGrp="1"/>
          </p:cNvPicPr>
          <p:nvPr>
            <p:ph idx="4294967295"/>
          </p:nvPr>
        </p:nvPicPr>
        <p:blipFill>
          <a:blip r:embed="rId3"/>
          <a:stretch>
            <a:fillRect/>
          </a:stretch>
        </p:blipFill>
        <p:spPr>
          <a:xfrm>
            <a:off x="2305050" y="2000250"/>
            <a:ext cx="6838950" cy="4037013"/>
          </a:xfrm>
          <a:ln w="12700" cap="sq">
            <a:solidFill>
              <a:srgbClr val="000000"/>
            </a:solidFill>
          </a:ln>
          <a:effectLst>
            <a:outerShdw blurRad="50800" dist="38100" dir="2700000" algn="tl" rotWithShape="0">
              <a:srgbClr val="000000">
                <a:alpha val="43000"/>
              </a:srgbClr>
            </a:outerShdw>
          </a:effectLst>
        </p:spPr>
      </p:pic>
      <p:sp>
        <p:nvSpPr>
          <p:cNvPr id="51204" name="矩形 5"/>
          <p:cNvSpPr>
            <a:spLocks noChangeArrowheads="1"/>
          </p:cNvSpPr>
          <p:nvPr/>
        </p:nvSpPr>
        <p:spPr bwMode="auto">
          <a:xfrm>
            <a:off x="1143000" y="1428750"/>
            <a:ext cx="2741613" cy="369888"/>
          </a:xfrm>
          <a:prstGeom prst="rect">
            <a:avLst/>
          </a:prstGeom>
          <a:noFill/>
          <a:ln w="9525">
            <a:noFill/>
            <a:miter lim="800000"/>
            <a:headEnd/>
            <a:tailEnd/>
          </a:ln>
        </p:spPr>
        <p:txBody>
          <a:bodyPr wrap="none">
            <a:spAutoFit/>
          </a:bodyPr>
          <a:lstStyle/>
          <a:p>
            <a:r>
              <a:rPr kumimoji="0" lang="zh-TW" altLang="zh-TW" dirty="0">
                <a:latin typeface="Calibri" pitchFamily="34" charset="0"/>
              </a:rPr>
              <a:t>以</a:t>
            </a:r>
            <a:r>
              <a:rPr kumimoji="0" lang="en-US" altLang="zh-TW" dirty="0">
                <a:latin typeface="Calibri" pitchFamily="34" charset="0"/>
              </a:rPr>
              <a:t>#</a:t>
            </a:r>
            <a:r>
              <a:rPr kumimoji="0" lang="en-US" altLang="zh-TW" dirty="0" smtClean="0">
                <a:latin typeface="Calibri" pitchFamily="34" charset="0"/>
              </a:rPr>
              <a:t>AARRGGBB</a:t>
            </a:r>
            <a:r>
              <a:rPr kumimoji="0" lang="zh-TW" altLang="en-US" dirty="0" smtClean="0">
                <a:latin typeface="Calibri" pitchFamily="34" charset="0"/>
              </a:rPr>
              <a:t>作为范例：</a:t>
            </a:r>
            <a:endParaRPr kumimoji="0" lang="en-US" altLang="zh-TW"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r>
              <a:rPr lang="zh-CN" altLang="en-US" dirty="0" smtClean="0"/>
              <a:t>颜色设置资源文件</a:t>
            </a:r>
            <a:endParaRPr lang="zh-TW" altLang="en-US" dirty="0"/>
          </a:p>
        </p:txBody>
      </p:sp>
      <p:sp>
        <p:nvSpPr>
          <p:cNvPr id="52227" name="內容版面配置區 2"/>
          <p:cNvSpPr>
            <a:spLocks noGrp="1"/>
          </p:cNvSpPr>
          <p:nvPr>
            <p:ph idx="1"/>
          </p:nvPr>
        </p:nvSpPr>
        <p:spPr/>
        <p:txBody>
          <a:bodyPr/>
          <a:lstStyle/>
          <a:p>
            <a:r>
              <a:rPr lang="zh-TW" altLang="zh-TW" dirty="0"/>
              <a:t>在</a:t>
            </a:r>
            <a:r>
              <a:rPr lang="en-US" altLang="zh-TW" dirty="0" smtClean="0"/>
              <a:t>res/values/</a:t>
            </a:r>
            <a:r>
              <a:rPr lang="zh-CN" altLang="en-US" dirty="0" smtClean="0"/>
              <a:t>目录</a:t>
            </a:r>
            <a:r>
              <a:rPr lang="zh-TW" altLang="zh-TW" dirty="0" smtClean="0"/>
              <a:t>下</a:t>
            </a:r>
            <a:r>
              <a:rPr lang="zh-TW" altLang="zh-TW" dirty="0"/>
              <a:t>新增</a:t>
            </a:r>
            <a:r>
              <a:rPr lang="en-US" altLang="zh-TW" dirty="0" smtClean="0"/>
              <a:t>colors.xml</a:t>
            </a:r>
            <a:r>
              <a:rPr lang="zh-CN" altLang="en-US" dirty="0" smtClean="0"/>
              <a:t>，就可以编辑并使用</a:t>
            </a:r>
            <a:r>
              <a:rPr lang="en-US" altLang="zh-TW" dirty="0" smtClean="0"/>
              <a:t>&lt;</a:t>
            </a:r>
            <a:r>
              <a:rPr lang="en-US" altLang="zh-TW" dirty="0"/>
              <a:t>color</a:t>
            </a:r>
            <a:r>
              <a:rPr lang="en-US" altLang="zh-TW" dirty="0" smtClean="0"/>
              <a:t>&gt;</a:t>
            </a:r>
            <a:r>
              <a:rPr lang="zh-CN" altLang="en-US" dirty="0" smtClean="0"/>
              <a:t>标签设定资源文件</a:t>
            </a:r>
            <a:r>
              <a:rPr lang="zh-TW" altLang="en-US" dirty="0" smtClean="0"/>
              <a:t>。</a:t>
            </a:r>
            <a:endParaRPr lang="en-US" altLang="zh-TW" dirty="0"/>
          </a:p>
          <a:p>
            <a:r>
              <a:rPr lang="zh-TW" altLang="en-US" dirty="0" smtClean="0"/>
              <a:t>先设定</a:t>
            </a:r>
            <a:r>
              <a:rPr lang="en-US" altLang="zh-TW" dirty="0" smtClean="0"/>
              <a:t>&lt;</a:t>
            </a:r>
            <a:r>
              <a:rPr lang="en-US" altLang="zh-TW" dirty="0"/>
              <a:t>color</a:t>
            </a:r>
            <a:r>
              <a:rPr lang="en-US" altLang="zh-TW" dirty="0" smtClean="0"/>
              <a:t>&gt;</a:t>
            </a:r>
            <a:r>
              <a:rPr lang="zh-CN" altLang="en-US" dirty="0" smtClean="0"/>
              <a:t>标签变量名称，接在设定</a:t>
            </a:r>
            <a:r>
              <a:rPr lang="en-US" altLang="zh-TW" dirty="0" smtClean="0"/>
              <a:t>black</a:t>
            </a:r>
            <a:r>
              <a:rPr lang="zh-CN" altLang="en-US" dirty="0" smtClean="0"/>
              <a:t>的颜色代码。</a:t>
            </a:r>
            <a:endParaRPr lang="zh-TW" altLang="zh-TW" dirty="0"/>
          </a:p>
          <a:p>
            <a:endParaRPr lang="en-US" altLang="zh-TW" dirty="0"/>
          </a:p>
        </p:txBody>
      </p:sp>
      <p:sp>
        <p:nvSpPr>
          <p:cNvPr id="5222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6" name="矩形 5"/>
          <p:cNvSpPr/>
          <p:nvPr/>
        </p:nvSpPr>
        <p:spPr>
          <a:xfrm>
            <a:off x="1571604" y="3746376"/>
            <a:ext cx="5857900" cy="1754326"/>
          </a:xfrm>
          <a:prstGeom prst="rect">
            <a:avLst/>
          </a:prstGeom>
        </p:spPr>
        <p:txBody>
          <a:bodyPr wrap="square">
            <a:spAutoFit/>
          </a:bodyPr>
          <a:lstStyle/>
          <a:p>
            <a:r>
              <a:rPr lang="en-US" altLang="zh-CN" dirty="0" smtClean="0">
                <a:solidFill>
                  <a:srgbClr val="008080"/>
                </a:solidFill>
                <a:latin typeface="Courier New"/>
              </a:rPr>
              <a:t>&lt;?</a:t>
            </a:r>
            <a:r>
              <a:rPr lang="en-US" altLang="zh-CN" dirty="0" smtClean="0">
                <a:solidFill>
                  <a:srgbClr val="3F7F7F"/>
                </a:solidFill>
                <a:latin typeface="Courier New"/>
              </a:rPr>
              <a:t>xml </a:t>
            </a:r>
            <a:r>
              <a:rPr lang="en-US" altLang="zh-CN" dirty="0" smtClean="0">
                <a:solidFill>
                  <a:srgbClr val="7F007F"/>
                </a:solidFill>
                <a:latin typeface="Courier New"/>
              </a:rPr>
              <a:t>version</a:t>
            </a:r>
            <a:r>
              <a:rPr lang="en-US" altLang="zh-CN" dirty="0" smtClean="0">
                <a:solidFill>
                  <a:srgbClr val="000000"/>
                </a:solidFill>
                <a:latin typeface="Courier New"/>
              </a:rPr>
              <a:t>=</a:t>
            </a:r>
            <a:r>
              <a:rPr lang="en-US" altLang="zh-CN" i="1" dirty="0" smtClean="0">
                <a:solidFill>
                  <a:srgbClr val="2A00FF"/>
                </a:solidFill>
                <a:latin typeface="Courier New"/>
              </a:rPr>
              <a:t>"1.0" </a:t>
            </a:r>
            <a:r>
              <a:rPr lang="en-US" altLang="zh-CN" i="1" dirty="0" smtClean="0">
                <a:solidFill>
                  <a:srgbClr val="7F007F"/>
                </a:solidFill>
                <a:latin typeface="Courier New"/>
              </a:rPr>
              <a:t>encoding</a:t>
            </a:r>
            <a:r>
              <a:rPr lang="en-US" altLang="zh-CN" i="1" dirty="0" smtClean="0">
                <a:solidFill>
                  <a:srgbClr val="000000"/>
                </a:solidFill>
                <a:latin typeface="Courier New"/>
              </a:rPr>
              <a:t>=</a:t>
            </a:r>
            <a:r>
              <a:rPr lang="en-US" altLang="zh-CN" i="1" dirty="0" smtClean="0">
                <a:solidFill>
                  <a:srgbClr val="2A00FF"/>
                </a:solidFill>
                <a:latin typeface="Courier New"/>
              </a:rPr>
              <a:t>"utf-8"</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resources</a:t>
            </a:r>
            <a:r>
              <a:rPr lang="en-US" altLang="zh-CN"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color </a:t>
            </a:r>
            <a:r>
              <a:rPr lang="en-US" altLang="zh-CN" dirty="0" smtClean="0">
                <a:solidFill>
                  <a:srgbClr val="7F007F"/>
                </a:solidFill>
                <a:latin typeface="Courier New"/>
              </a:rPr>
              <a:t>name</a:t>
            </a:r>
            <a:r>
              <a:rPr lang="en-US" altLang="zh-CN" dirty="0" smtClean="0">
                <a:solidFill>
                  <a:srgbClr val="000000"/>
                </a:solidFill>
                <a:latin typeface="Courier New"/>
              </a:rPr>
              <a:t>=</a:t>
            </a:r>
            <a:r>
              <a:rPr lang="en-US" altLang="zh-CN" i="1" dirty="0" smtClean="0">
                <a:solidFill>
                  <a:srgbClr val="2A00FF"/>
                </a:solidFill>
                <a:latin typeface="Courier New"/>
              </a:rPr>
              <a:t>"black"</a:t>
            </a:r>
            <a:r>
              <a:rPr lang="en-US" altLang="zh-CN" i="1" dirty="0" smtClean="0">
                <a:solidFill>
                  <a:srgbClr val="008080"/>
                </a:solidFill>
                <a:latin typeface="Courier New"/>
              </a:rPr>
              <a:t>&gt;</a:t>
            </a:r>
          </a:p>
          <a:p>
            <a:r>
              <a:rPr lang="en-US" altLang="zh-CN" dirty="0" smtClean="0">
                <a:solidFill>
                  <a:srgbClr val="000000"/>
                </a:solidFill>
                <a:latin typeface="Courier New"/>
              </a:rPr>
              <a:t>#ff000000</a:t>
            </a:r>
          </a:p>
          <a:p>
            <a:r>
              <a:rPr lang="en-US" altLang="zh-CN" dirty="0" smtClean="0">
                <a:solidFill>
                  <a:srgbClr val="008080"/>
                </a:solidFill>
                <a:latin typeface="Courier New"/>
              </a:rPr>
              <a:t>&lt;/</a:t>
            </a:r>
            <a:r>
              <a:rPr lang="en-US" altLang="zh-CN" dirty="0" smtClean="0">
                <a:solidFill>
                  <a:srgbClr val="3F7F7F"/>
                </a:solidFill>
                <a:latin typeface="Courier New"/>
              </a:rPr>
              <a:t>color</a:t>
            </a:r>
            <a:r>
              <a:rPr lang="en-US" altLang="zh-CN"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resources</a:t>
            </a:r>
            <a:r>
              <a:rPr lang="en-US" altLang="zh-CN" dirty="0" smtClean="0">
                <a:solidFill>
                  <a:srgbClr val="008080"/>
                </a:solidFill>
                <a:latin typeface="Courier New"/>
              </a:rPr>
              <a:t>&gt;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r>
              <a:rPr lang="zh-CN" altLang="en-US" dirty="0" smtClean="0"/>
              <a:t>颜色设置资源文件</a:t>
            </a:r>
            <a:endParaRPr lang="zh-TW" altLang="en-US" dirty="0"/>
          </a:p>
        </p:txBody>
      </p:sp>
      <p:sp>
        <p:nvSpPr>
          <p:cNvPr id="53251" name="內容版面配置區 2"/>
          <p:cNvSpPr>
            <a:spLocks noGrp="1"/>
          </p:cNvSpPr>
          <p:nvPr>
            <p:ph idx="1"/>
          </p:nvPr>
        </p:nvSpPr>
        <p:spPr/>
        <p:txBody>
          <a:bodyPr/>
          <a:lstStyle/>
          <a:p>
            <a:r>
              <a:rPr lang="zh-CN" altLang="en-US" dirty="0" smtClean="0"/>
              <a:t>同样地，当设置完资源文件后，如果要被拿来使用的话，可使用与文字资源文件一样的方法来调用。</a:t>
            </a:r>
            <a:r>
              <a:rPr lang="en-US" altLang="zh-TW" dirty="0"/>
              <a:t>	</a:t>
            </a:r>
          </a:p>
          <a:p>
            <a:pPr lvl="1"/>
            <a:r>
              <a:rPr lang="zh-TW" altLang="en-US" dirty="0"/>
              <a:t>在</a:t>
            </a:r>
            <a:r>
              <a:rPr lang="en-US" altLang="zh-TW" dirty="0" smtClean="0"/>
              <a:t>JAVA</a:t>
            </a:r>
            <a:r>
              <a:rPr lang="zh-CN" altLang="en-US" dirty="0" smtClean="0"/>
              <a:t>源文件中使用</a:t>
            </a:r>
            <a:endParaRPr lang="en-US" altLang="zh-TW" dirty="0"/>
          </a:p>
          <a:p>
            <a:pPr lvl="1"/>
            <a:r>
              <a:rPr lang="zh-TW" altLang="en-US" dirty="0"/>
              <a:t>在</a:t>
            </a:r>
            <a:r>
              <a:rPr lang="en-US" altLang="zh-TW" dirty="0"/>
              <a:t>XML</a:t>
            </a:r>
            <a:r>
              <a:rPr lang="zh-TW" altLang="en-US" dirty="0"/>
              <a:t>文件中使用</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p:cNvSpPr>
            <a:spLocks noGrp="1"/>
          </p:cNvSpPr>
          <p:nvPr>
            <p:ph type="title"/>
          </p:nvPr>
        </p:nvSpPr>
        <p:spPr/>
        <p:txBody>
          <a:bodyPr/>
          <a:lstStyle/>
          <a:p>
            <a:r>
              <a:rPr lang="zh-CN" altLang="en-US" dirty="0" smtClean="0"/>
              <a:t>颜色设置资源文件</a:t>
            </a:r>
            <a:endParaRPr lang="zh-TW" altLang="en-US" dirty="0"/>
          </a:p>
        </p:txBody>
      </p:sp>
      <p:sp>
        <p:nvSpPr>
          <p:cNvPr id="54275" name="內容版面配置區 2"/>
          <p:cNvSpPr>
            <a:spLocks noGrp="1"/>
          </p:cNvSpPr>
          <p:nvPr>
            <p:ph idx="1"/>
          </p:nvPr>
        </p:nvSpPr>
        <p:spPr/>
        <p:txBody>
          <a:bodyPr/>
          <a:lstStyle/>
          <a:p>
            <a:r>
              <a:rPr lang="zh-TW" altLang="zh-TW" dirty="0"/>
              <a:t>在</a:t>
            </a:r>
            <a:r>
              <a:rPr lang="en-US" altLang="zh-TW" dirty="0" smtClean="0"/>
              <a:t>JAVA</a:t>
            </a:r>
            <a:r>
              <a:rPr lang="zh-CN" altLang="en-US" dirty="0" smtClean="0"/>
              <a:t>源文件中使用</a:t>
            </a:r>
            <a:endParaRPr lang="en-US" altLang="zh-TW" dirty="0"/>
          </a:p>
          <a:p>
            <a:pPr lvl="1"/>
            <a:r>
              <a:rPr lang="zh-TW" altLang="en-US" dirty="0"/>
              <a:t>用法：</a:t>
            </a:r>
            <a:r>
              <a:rPr lang="en-US" altLang="zh-TW" dirty="0"/>
              <a:t>R.color</a:t>
            </a:r>
            <a:r>
              <a:rPr lang="en-US" altLang="zh-TW" dirty="0" smtClean="0"/>
              <a:t>.</a:t>
            </a:r>
            <a:r>
              <a:rPr lang="zh-CN" altLang="en-US" dirty="0" smtClean="0"/>
              <a:t>颜色常数名称</a:t>
            </a:r>
            <a:endParaRPr lang="en-US" altLang="zh-TW" dirty="0"/>
          </a:p>
          <a:p>
            <a:pPr lvl="1"/>
            <a:r>
              <a:rPr lang="zh-TW" altLang="en-US" dirty="0" smtClean="0"/>
              <a:t>范例</a:t>
            </a:r>
            <a:r>
              <a:rPr lang="zh-TW" altLang="zh-TW" dirty="0" smtClean="0"/>
              <a:t>：</a:t>
            </a:r>
            <a:r>
              <a:rPr lang="en-US" altLang="zh-TW" dirty="0"/>
              <a:t>getResources().getColor(R.color.black);</a:t>
            </a:r>
            <a:endParaRPr lang="zh-TW" altLang="zh-TW" dirty="0"/>
          </a:p>
          <a:p>
            <a:endParaRPr lang="zh-TW" altLang="en-US" dirty="0"/>
          </a:p>
        </p:txBody>
      </p:sp>
      <p:sp>
        <p:nvSpPr>
          <p:cNvPr id="5427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p:txBody>
          <a:bodyPr/>
          <a:lstStyle/>
          <a:p>
            <a:r>
              <a:rPr lang="zh-CN" altLang="en-US" dirty="0" smtClean="0"/>
              <a:t>颜色设置资源文件</a:t>
            </a:r>
            <a:endParaRPr lang="zh-TW" altLang="en-US" dirty="0"/>
          </a:p>
        </p:txBody>
      </p:sp>
      <p:sp>
        <p:nvSpPr>
          <p:cNvPr id="55299" name="內容版面配置區 2"/>
          <p:cNvSpPr>
            <a:spLocks noGrp="1"/>
          </p:cNvSpPr>
          <p:nvPr>
            <p:ph idx="1"/>
          </p:nvPr>
        </p:nvSpPr>
        <p:spPr/>
        <p:txBody>
          <a:bodyPr/>
          <a:lstStyle/>
          <a:p>
            <a:r>
              <a:rPr lang="zh-TW" altLang="zh-TW" dirty="0"/>
              <a:t>在</a:t>
            </a:r>
            <a:r>
              <a:rPr lang="en-US" altLang="zh-TW" dirty="0"/>
              <a:t>XML</a:t>
            </a:r>
            <a:r>
              <a:rPr lang="zh-TW" altLang="zh-TW" dirty="0"/>
              <a:t>文件中使用</a:t>
            </a:r>
            <a:endParaRPr lang="en-US" altLang="zh-TW" dirty="0"/>
          </a:p>
          <a:p>
            <a:pPr lvl="1"/>
            <a:r>
              <a:rPr lang="zh-TW" altLang="en-US" dirty="0"/>
              <a:t>用法：</a:t>
            </a:r>
            <a:r>
              <a:rPr lang="en-US" altLang="zh-TW" dirty="0"/>
              <a:t>@color</a:t>
            </a:r>
            <a:r>
              <a:rPr lang="en-US" altLang="zh-TW" dirty="0" smtClean="0"/>
              <a:t>/</a:t>
            </a:r>
            <a:r>
              <a:rPr lang="zh-CN" altLang="en-US" dirty="0" smtClean="0"/>
              <a:t>颜色变量名称</a:t>
            </a:r>
            <a:endParaRPr lang="en-US" altLang="zh-TW" dirty="0"/>
          </a:p>
          <a:p>
            <a:pPr lvl="1"/>
            <a:r>
              <a:rPr lang="zh-TW" altLang="en-US" dirty="0" smtClean="0"/>
              <a:t>范例</a:t>
            </a:r>
            <a:r>
              <a:rPr lang="zh-TW" altLang="zh-TW" dirty="0" smtClean="0"/>
              <a:t>：</a:t>
            </a:r>
            <a:r>
              <a:rPr lang="en-US" altLang="zh-TW" dirty="0" smtClean="0"/>
              <a:t>android:textColor</a:t>
            </a:r>
            <a:r>
              <a:rPr lang="en-US" altLang="zh-TW" dirty="0"/>
              <a:t>=”@color/black”</a:t>
            </a:r>
            <a:endParaRPr lang="zh-TW" altLang="zh-TW" dirty="0"/>
          </a:p>
          <a:p>
            <a:endParaRPr lang="zh-TW" altLang="en-US" dirty="0"/>
          </a:p>
        </p:txBody>
      </p:sp>
      <p:sp>
        <p:nvSpPr>
          <p:cNvPr id="5530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7" name="矩形 6"/>
          <p:cNvSpPr/>
          <p:nvPr/>
        </p:nvSpPr>
        <p:spPr>
          <a:xfrm>
            <a:off x="785786" y="3071810"/>
            <a:ext cx="7143800" cy="1200329"/>
          </a:xfrm>
          <a:prstGeom prst="rect">
            <a:avLst/>
          </a:prstGeom>
        </p:spPr>
        <p:txBody>
          <a:bodyPr wrap="square">
            <a:spAutoFit/>
          </a:bodyPr>
          <a:lstStyle/>
          <a:p>
            <a:r>
              <a:rPr lang="en-US" altLang="zh-CN" dirty="0" smtClean="0">
                <a:solidFill>
                  <a:srgbClr val="008080"/>
                </a:solidFill>
                <a:latin typeface="Courier New"/>
              </a:rPr>
              <a:t>&lt;</a:t>
            </a:r>
            <a:r>
              <a:rPr lang="en-US" altLang="zh-CN" dirty="0" smtClean="0">
                <a:solidFill>
                  <a:srgbClr val="3F7F7F"/>
                </a:solidFill>
                <a:latin typeface="Courier New"/>
              </a:rPr>
              <a:t>TextView </a:t>
            </a:r>
            <a:r>
              <a:rPr lang="en-US" altLang="zh-CN" dirty="0" smtClean="0">
                <a:solidFill>
                  <a:srgbClr val="7F007F"/>
                </a:solidFill>
                <a:latin typeface="Courier New"/>
              </a:rPr>
              <a:t>android:layout_width</a:t>
            </a:r>
            <a:r>
              <a:rPr lang="en-US" altLang="zh-CN" dirty="0" smtClean="0">
                <a:solidFill>
                  <a:srgbClr val="000000"/>
                </a:solidFill>
                <a:latin typeface="Courier New"/>
              </a:rPr>
              <a:t>=</a:t>
            </a:r>
            <a:r>
              <a:rPr lang="en-US" altLang="zh-CN" i="1" dirty="0" smtClean="0">
                <a:solidFill>
                  <a:srgbClr val="2A00FF"/>
                </a:solidFill>
                <a:latin typeface="Courier New"/>
              </a:rPr>
              <a:t>"fill_parent"</a:t>
            </a:r>
          </a:p>
          <a:p>
            <a:r>
              <a:rPr lang="en-US" altLang="zh-CN" dirty="0" smtClean="0">
                <a:solidFill>
                  <a:srgbClr val="7F007F"/>
                </a:solidFill>
                <a:latin typeface="Courier New"/>
              </a:rPr>
              <a:t>android:layout_height</a:t>
            </a:r>
            <a:r>
              <a:rPr lang="en-US" altLang="zh-CN" dirty="0" smtClean="0">
                <a:solidFill>
                  <a:srgbClr val="000000"/>
                </a:solidFill>
                <a:latin typeface="Courier New"/>
              </a:rPr>
              <a:t>=</a:t>
            </a:r>
            <a:r>
              <a:rPr lang="en-US" altLang="zh-CN" i="1" dirty="0" smtClean="0">
                <a:solidFill>
                  <a:srgbClr val="2A00FF"/>
                </a:solidFill>
                <a:latin typeface="Courier New"/>
              </a:rPr>
              <a:t>"wrap_content" </a:t>
            </a:r>
          </a:p>
          <a:p>
            <a:r>
              <a:rPr lang="en-US" altLang="zh-CN" dirty="0" smtClean="0">
                <a:solidFill>
                  <a:srgbClr val="7F007F"/>
                </a:solidFill>
                <a:latin typeface="Courier New"/>
              </a:rPr>
              <a:t>android:text</a:t>
            </a:r>
            <a:r>
              <a:rPr lang="en-US" altLang="zh-CN" dirty="0" smtClean="0">
                <a:solidFill>
                  <a:srgbClr val="000000"/>
                </a:solidFill>
                <a:latin typeface="Courier New"/>
              </a:rPr>
              <a:t>=</a:t>
            </a:r>
            <a:r>
              <a:rPr lang="en-US" altLang="zh-CN" i="1" dirty="0" smtClean="0">
                <a:solidFill>
                  <a:srgbClr val="2A00FF"/>
                </a:solidFill>
                <a:latin typeface="Courier New"/>
              </a:rPr>
              <a:t>"@string/hello"</a:t>
            </a:r>
          </a:p>
          <a:p>
            <a:r>
              <a:rPr lang="en-US" altLang="zh-CN" dirty="0" smtClean="0">
                <a:solidFill>
                  <a:srgbClr val="7F007F"/>
                </a:solidFill>
                <a:latin typeface="Courier New"/>
              </a:rPr>
              <a:t>android:textColor</a:t>
            </a:r>
            <a:r>
              <a:rPr lang="en-US" altLang="zh-CN" dirty="0" smtClean="0">
                <a:solidFill>
                  <a:srgbClr val="000000"/>
                </a:solidFill>
                <a:latin typeface="Courier New"/>
              </a:rPr>
              <a:t>=</a:t>
            </a:r>
            <a:r>
              <a:rPr lang="en-US" altLang="zh-CN" i="1" dirty="0" smtClean="0">
                <a:solidFill>
                  <a:srgbClr val="2A00FF"/>
                </a:solidFill>
                <a:latin typeface="Courier New"/>
              </a:rPr>
              <a:t>"@color/black" </a:t>
            </a:r>
            <a:r>
              <a:rPr lang="en-US" altLang="zh-CN" i="1" dirty="0" smtClean="0">
                <a:solidFill>
                  <a:srgbClr val="008080"/>
                </a:solidFill>
                <a:latin typeface="Courier New"/>
              </a:rPr>
              <a:t>/&gt;</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zh-CN" altLang="en-US" dirty="0" smtClean="0"/>
              <a:t>颜色设置资源文件</a:t>
            </a:r>
            <a:endParaRPr lang="zh-TW" altLang="en-US" dirty="0"/>
          </a:p>
        </p:txBody>
      </p:sp>
      <p:sp>
        <p:nvSpPr>
          <p:cNvPr id="56323" name="內容版面配置區 2"/>
          <p:cNvSpPr>
            <a:spLocks noGrp="1"/>
          </p:cNvSpPr>
          <p:nvPr>
            <p:ph idx="1"/>
          </p:nvPr>
        </p:nvSpPr>
        <p:spPr/>
        <p:txBody>
          <a:bodyPr/>
          <a:lstStyle/>
          <a:p>
            <a:r>
              <a:rPr lang="zh-TW" altLang="zh-TW" dirty="0"/>
              <a:t>另外也可在</a:t>
            </a:r>
            <a:r>
              <a:rPr lang="en-US" altLang="zh-TW" dirty="0"/>
              <a:t>colors.xml</a:t>
            </a:r>
            <a:r>
              <a:rPr lang="zh-TW" altLang="zh-TW" dirty="0"/>
              <a:t>中使用</a:t>
            </a:r>
            <a:r>
              <a:rPr lang="en-US" altLang="zh-TW" dirty="0"/>
              <a:t>&lt;drawable</a:t>
            </a:r>
            <a:r>
              <a:rPr lang="en-US" altLang="zh-TW" dirty="0" smtClean="0"/>
              <a:t>&gt;</a:t>
            </a:r>
            <a:r>
              <a:rPr lang="zh-CN" altLang="en-US" dirty="0" smtClean="0"/>
              <a:t>图形颜色标签</a:t>
            </a:r>
            <a:r>
              <a:rPr lang="zh-TW" altLang="en-US" dirty="0" smtClean="0"/>
              <a:t>。</a:t>
            </a:r>
            <a:endParaRPr lang="zh-TW" altLang="zh-TW" dirty="0"/>
          </a:p>
          <a:p>
            <a:endParaRPr lang="zh-TW" altLang="en-US" dirty="0"/>
          </a:p>
        </p:txBody>
      </p:sp>
      <p:sp>
        <p:nvSpPr>
          <p:cNvPr id="5632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6" name="矩形 5"/>
          <p:cNvSpPr/>
          <p:nvPr/>
        </p:nvSpPr>
        <p:spPr>
          <a:xfrm>
            <a:off x="857224" y="2880366"/>
            <a:ext cx="7215238" cy="1477328"/>
          </a:xfrm>
          <a:prstGeom prst="rect">
            <a:avLst/>
          </a:prstGeom>
        </p:spPr>
        <p:txBody>
          <a:bodyPr wrap="square">
            <a:spAutoFit/>
          </a:bodyPr>
          <a:lstStyle/>
          <a:p>
            <a:r>
              <a:rPr lang="en-US" altLang="zh-CN" dirty="0" smtClean="0">
                <a:solidFill>
                  <a:srgbClr val="008080"/>
                </a:solidFill>
                <a:latin typeface="Courier New"/>
              </a:rPr>
              <a:t>&lt;?</a:t>
            </a:r>
            <a:r>
              <a:rPr lang="en-US" altLang="zh-CN" dirty="0" smtClean="0">
                <a:solidFill>
                  <a:srgbClr val="3F7F7F"/>
                </a:solidFill>
                <a:latin typeface="Courier New"/>
              </a:rPr>
              <a:t>xml </a:t>
            </a:r>
            <a:r>
              <a:rPr lang="en-US" altLang="zh-CN" dirty="0" smtClean="0">
                <a:solidFill>
                  <a:srgbClr val="7F007F"/>
                </a:solidFill>
                <a:latin typeface="Courier New"/>
              </a:rPr>
              <a:t>version</a:t>
            </a:r>
            <a:r>
              <a:rPr lang="en-US" altLang="zh-CN" dirty="0" smtClean="0">
                <a:solidFill>
                  <a:srgbClr val="000000"/>
                </a:solidFill>
                <a:latin typeface="Courier New"/>
              </a:rPr>
              <a:t>=</a:t>
            </a:r>
            <a:r>
              <a:rPr lang="en-US" altLang="zh-CN" i="1" dirty="0" smtClean="0">
                <a:solidFill>
                  <a:srgbClr val="2A00FF"/>
                </a:solidFill>
                <a:latin typeface="Courier New"/>
              </a:rPr>
              <a:t>"1.0" </a:t>
            </a:r>
            <a:r>
              <a:rPr lang="en-US" altLang="zh-CN" i="1" dirty="0" smtClean="0">
                <a:solidFill>
                  <a:srgbClr val="7F007F"/>
                </a:solidFill>
                <a:latin typeface="Courier New"/>
              </a:rPr>
              <a:t>encoding</a:t>
            </a:r>
            <a:r>
              <a:rPr lang="en-US" altLang="zh-CN" i="1" dirty="0" smtClean="0">
                <a:solidFill>
                  <a:srgbClr val="000000"/>
                </a:solidFill>
                <a:latin typeface="Courier New"/>
              </a:rPr>
              <a:t>=</a:t>
            </a:r>
            <a:r>
              <a:rPr lang="en-US" altLang="zh-CN" i="1" dirty="0" smtClean="0">
                <a:solidFill>
                  <a:srgbClr val="2A00FF"/>
                </a:solidFill>
                <a:latin typeface="Courier New"/>
              </a:rPr>
              <a:t>"utf-8"</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resources</a:t>
            </a:r>
            <a:r>
              <a:rPr lang="en-US" altLang="zh-CN" dirty="0" smtClean="0">
                <a:solidFill>
                  <a:srgbClr val="008080"/>
                </a:solidFill>
                <a:latin typeface="Courier New"/>
              </a:rPr>
              <a:t>&gt;</a:t>
            </a:r>
          </a:p>
          <a:p>
            <a:r>
              <a:rPr lang="en-US" altLang="zh-CN" dirty="0" smtClean="0">
                <a:solidFill>
                  <a:srgbClr val="008080"/>
                </a:solidFill>
                <a:latin typeface="Courier New"/>
              </a:rPr>
              <a:t>	&lt;</a:t>
            </a:r>
            <a:r>
              <a:rPr lang="en-US" altLang="zh-CN" dirty="0" smtClean="0">
                <a:solidFill>
                  <a:srgbClr val="3F7F7F"/>
                </a:solidFill>
                <a:latin typeface="Courier New"/>
              </a:rPr>
              <a:t>color </a:t>
            </a:r>
            <a:r>
              <a:rPr lang="en-US" altLang="zh-CN" dirty="0" smtClean="0">
                <a:solidFill>
                  <a:srgbClr val="7F007F"/>
                </a:solidFill>
                <a:latin typeface="Courier New"/>
              </a:rPr>
              <a:t>name</a:t>
            </a:r>
            <a:r>
              <a:rPr lang="en-US" altLang="zh-CN" dirty="0" smtClean="0">
                <a:solidFill>
                  <a:srgbClr val="000000"/>
                </a:solidFill>
                <a:latin typeface="Courier New"/>
              </a:rPr>
              <a:t>=</a:t>
            </a:r>
            <a:r>
              <a:rPr lang="en-US" altLang="zh-CN" i="1" dirty="0" smtClean="0">
                <a:solidFill>
                  <a:srgbClr val="2A00FF"/>
                </a:solidFill>
                <a:latin typeface="Courier New"/>
              </a:rPr>
              <a:t>"black"</a:t>
            </a:r>
            <a:r>
              <a:rPr lang="en-US" altLang="zh-CN" i="1" dirty="0" smtClean="0">
                <a:solidFill>
                  <a:srgbClr val="008080"/>
                </a:solidFill>
                <a:latin typeface="Courier New"/>
              </a:rPr>
              <a:t>&gt;</a:t>
            </a:r>
            <a:r>
              <a:rPr lang="en-US" altLang="zh-CN" i="1" dirty="0" smtClean="0">
                <a:solidFill>
                  <a:srgbClr val="000000"/>
                </a:solidFill>
                <a:latin typeface="Courier New"/>
              </a:rPr>
              <a:t>#ff000000</a:t>
            </a:r>
            <a:r>
              <a:rPr lang="en-US" altLang="zh-CN" i="1" dirty="0" smtClean="0">
                <a:solidFill>
                  <a:srgbClr val="008080"/>
                </a:solidFill>
                <a:latin typeface="Courier New"/>
              </a:rPr>
              <a:t>&lt;/</a:t>
            </a:r>
            <a:r>
              <a:rPr lang="en-US" altLang="zh-CN" i="1" dirty="0" smtClean="0">
                <a:solidFill>
                  <a:srgbClr val="3F7F7F"/>
                </a:solidFill>
                <a:latin typeface="Courier New"/>
              </a:rPr>
              <a:t>color</a:t>
            </a:r>
            <a:r>
              <a:rPr lang="en-US" altLang="zh-CN" i="1" dirty="0" smtClean="0">
                <a:solidFill>
                  <a:srgbClr val="008080"/>
                </a:solidFill>
                <a:latin typeface="Courier New"/>
              </a:rPr>
              <a:t>&gt;</a:t>
            </a:r>
          </a:p>
          <a:p>
            <a:r>
              <a:rPr lang="en-US" altLang="zh-CN" dirty="0" smtClean="0">
                <a:solidFill>
                  <a:srgbClr val="008080"/>
                </a:solidFill>
                <a:latin typeface="Courier New"/>
              </a:rPr>
              <a:t>	&lt;</a:t>
            </a:r>
            <a:r>
              <a:rPr lang="en-US" altLang="zh-CN" dirty="0" smtClean="0">
                <a:solidFill>
                  <a:srgbClr val="3F7F7F"/>
                </a:solidFill>
                <a:latin typeface="Courier New"/>
              </a:rPr>
              <a:t>drawable </a:t>
            </a:r>
            <a:r>
              <a:rPr lang="en-US" altLang="zh-CN" dirty="0" smtClean="0">
                <a:solidFill>
                  <a:srgbClr val="7F007F"/>
                </a:solidFill>
                <a:latin typeface="Courier New"/>
              </a:rPr>
              <a:t>name</a:t>
            </a:r>
            <a:r>
              <a:rPr lang="en-US" altLang="zh-CN" dirty="0" smtClean="0">
                <a:solidFill>
                  <a:srgbClr val="000000"/>
                </a:solidFill>
                <a:latin typeface="Courier New"/>
              </a:rPr>
              <a:t>=</a:t>
            </a:r>
            <a:r>
              <a:rPr lang="en-US" altLang="zh-CN" i="1" dirty="0" smtClean="0">
                <a:solidFill>
                  <a:srgbClr val="2A00FF"/>
                </a:solidFill>
                <a:latin typeface="Courier New"/>
              </a:rPr>
              <a:t>"grey"</a:t>
            </a:r>
            <a:r>
              <a:rPr lang="en-US" altLang="zh-CN" i="1" dirty="0" smtClean="0">
                <a:solidFill>
                  <a:srgbClr val="008080"/>
                </a:solidFill>
                <a:latin typeface="Courier New"/>
              </a:rPr>
              <a:t>&gt;</a:t>
            </a:r>
            <a:r>
              <a:rPr lang="en-US" altLang="zh-CN" i="1" dirty="0" smtClean="0">
                <a:solidFill>
                  <a:srgbClr val="000000"/>
                </a:solidFill>
                <a:latin typeface="Courier New"/>
              </a:rPr>
              <a:t>#fffff000</a:t>
            </a:r>
            <a:r>
              <a:rPr lang="en-US" altLang="zh-CN" i="1" dirty="0" smtClean="0">
                <a:solidFill>
                  <a:srgbClr val="008080"/>
                </a:solidFill>
                <a:latin typeface="Courier New"/>
              </a:rPr>
              <a:t>&lt;/</a:t>
            </a:r>
            <a:r>
              <a:rPr lang="en-US" altLang="zh-CN" i="1" dirty="0" smtClean="0">
                <a:solidFill>
                  <a:srgbClr val="3F7F7F"/>
                </a:solidFill>
                <a:latin typeface="Courier New"/>
              </a:rPr>
              <a:t>drawable</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resources</a:t>
            </a:r>
            <a:r>
              <a:rPr lang="en-US" altLang="zh-CN" dirty="0" smtClean="0">
                <a:solidFill>
                  <a:srgbClr val="008080"/>
                </a:solidFill>
                <a:latin typeface="Courier New"/>
              </a:rPr>
              <a:t>&gt;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p:cNvSpPr>
            <a:spLocks noGrp="1"/>
          </p:cNvSpPr>
          <p:nvPr>
            <p:ph type="title"/>
          </p:nvPr>
        </p:nvSpPr>
        <p:spPr/>
        <p:txBody>
          <a:bodyPr/>
          <a:lstStyle/>
          <a:p>
            <a:r>
              <a:rPr lang="zh-CN" altLang="en-US" dirty="0" smtClean="0"/>
              <a:t>颜色设置资源文件</a:t>
            </a:r>
            <a:endParaRPr lang="zh-TW" altLang="en-US" dirty="0"/>
          </a:p>
        </p:txBody>
      </p:sp>
      <p:sp>
        <p:nvSpPr>
          <p:cNvPr id="57347" name="內容版面配置區 2"/>
          <p:cNvSpPr>
            <a:spLocks noGrp="1"/>
          </p:cNvSpPr>
          <p:nvPr>
            <p:ph idx="1"/>
          </p:nvPr>
        </p:nvSpPr>
        <p:spPr/>
        <p:txBody>
          <a:bodyPr/>
          <a:lstStyle/>
          <a:p>
            <a:r>
              <a:rPr lang="zh-TW" altLang="zh-TW" dirty="0"/>
              <a:t>在</a:t>
            </a:r>
            <a:r>
              <a:rPr lang="en-US" altLang="zh-TW" dirty="0" smtClean="0"/>
              <a:t>JAVA</a:t>
            </a:r>
            <a:r>
              <a:rPr lang="zh-CN" altLang="en-US" dirty="0" smtClean="0"/>
              <a:t>源文件中使用</a:t>
            </a:r>
            <a:endParaRPr lang="en-US" altLang="zh-TW" dirty="0"/>
          </a:p>
          <a:p>
            <a:pPr lvl="1"/>
            <a:r>
              <a:rPr lang="zh-TW" altLang="en-US" dirty="0"/>
              <a:t>用法：</a:t>
            </a:r>
            <a:r>
              <a:rPr lang="en-US" altLang="zh-TW" dirty="0"/>
              <a:t>R.drawable</a:t>
            </a:r>
            <a:r>
              <a:rPr lang="en-US" altLang="zh-TW" dirty="0" smtClean="0"/>
              <a:t>.</a:t>
            </a:r>
            <a:r>
              <a:rPr lang="zh-CN" altLang="en-US" dirty="0" smtClean="0"/>
              <a:t>颜色变量名称</a:t>
            </a:r>
            <a:endParaRPr lang="en-US" altLang="zh-TW" dirty="0"/>
          </a:p>
          <a:p>
            <a:pPr lvl="1"/>
            <a:r>
              <a:rPr lang="zh-TW" altLang="en-US" dirty="0" smtClean="0"/>
              <a:t>范例：</a:t>
            </a:r>
            <a:r>
              <a:rPr lang="en-US" altLang="zh-TW" dirty="0" smtClean="0"/>
              <a:t>Drawable </a:t>
            </a:r>
            <a:r>
              <a:rPr lang="en-US" altLang="zh-TW" dirty="0"/>
              <a:t>blueColor = </a:t>
            </a:r>
            <a:r>
              <a:rPr lang="en-US" altLang="zh-TW" dirty="0" smtClean="0"/>
              <a:t>getResources.getDrawable(R.drawable.grey);</a:t>
            </a:r>
            <a:endParaRPr lang="zh-TW" altLang="zh-TW" dirty="0"/>
          </a:p>
          <a:p>
            <a:endParaRPr lang="zh-TW" altLang="en-US" dirty="0"/>
          </a:p>
        </p:txBody>
      </p:sp>
      <p:sp>
        <p:nvSpPr>
          <p:cNvPr id="5734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標題 1"/>
          <p:cNvSpPr>
            <a:spLocks noGrp="1"/>
          </p:cNvSpPr>
          <p:nvPr>
            <p:ph type="title"/>
          </p:nvPr>
        </p:nvSpPr>
        <p:spPr/>
        <p:txBody>
          <a:bodyPr/>
          <a:lstStyle/>
          <a:p>
            <a:r>
              <a:rPr lang="zh-CN" altLang="en-US" dirty="0" smtClean="0"/>
              <a:t>颜色设置资源文件</a:t>
            </a:r>
            <a:endParaRPr lang="zh-TW" altLang="en-US" dirty="0"/>
          </a:p>
        </p:txBody>
      </p:sp>
      <p:sp>
        <p:nvSpPr>
          <p:cNvPr id="58371" name="內容版面配置區 2"/>
          <p:cNvSpPr>
            <a:spLocks noGrp="1"/>
          </p:cNvSpPr>
          <p:nvPr>
            <p:ph idx="1"/>
          </p:nvPr>
        </p:nvSpPr>
        <p:spPr/>
        <p:txBody>
          <a:bodyPr/>
          <a:lstStyle/>
          <a:p>
            <a:r>
              <a:rPr lang="zh-TW" altLang="zh-TW"/>
              <a:t>在</a:t>
            </a:r>
            <a:r>
              <a:rPr lang="en-US" altLang="zh-TW"/>
              <a:t>XML</a:t>
            </a:r>
            <a:r>
              <a:rPr lang="zh-TW" altLang="zh-TW"/>
              <a:t>文件中使用</a:t>
            </a:r>
            <a:endParaRPr lang="en-US" altLang="zh-TW"/>
          </a:p>
          <a:p>
            <a:pPr lvl="1"/>
            <a:r>
              <a:rPr lang="zh-TW" altLang="en-US"/>
              <a:t>用法：</a:t>
            </a:r>
            <a:r>
              <a:rPr lang="en-US" altLang="zh-TW"/>
              <a:t>@drawable</a:t>
            </a:r>
            <a:r>
              <a:rPr lang="en-US" altLang="zh-TW" smtClean="0"/>
              <a:t>/</a:t>
            </a:r>
            <a:r>
              <a:rPr lang="zh-CN" altLang="en-US" smtClean="0"/>
              <a:t>颜色变量名称</a:t>
            </a:r>
            <a:endParaRPr lang="en-US" altLang="zh-TW"/>
          </a:p>
          <a:p>
            <a:pPr lvl="1"/>
            <a:r>
              <a:rPr lang="zh-TW" altLang="en-US" smtClean="0"/>
              <a:t>范例</a:t>
            </a:r>
            <a:r>
              <a:rPr lang="zh-TW" altLang="zh-TW" smtClean="0"/>
              <a:t>：</a:t>
            </a:r>
            <a:r>
              <a:rPr lang="en-US" altLang="zh-TW"/>
              <a:t>android:background=”@drawable/blue”</a:t>
            </a:r>
            <a:endParaRPr lang="zh-TW" altLang="zh-TW"/>
          </a:p>
          <a:p>
            <a:endParaRPr lang="zh-TW" altLang="en-US"/>
          </a:p>
        </p:txBody>
      </p:sp>
      <p:sp>
        <p:nvSpPr>
          <p:cNvPr id="5837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p:cNvSpPr>
            <a:spLocks noGrp="1"/>
          </p:cNvSpPr>
          <p:nvPr>
            <p:ph type="title"/>
          </p:nvPr>
        </p:nvSpPr>
        <p:spPr/>
        <p:txBody>
          <a:bodyPr/>
          <a:lstStyle/>
          <a:p>
            <a:r>
              <a:rPr lang="zh-CN" altLang="en-US" smtClean="0"/>
              <a:t>尺寸定义资源文件</a:t>
            </a:r>
            <a:endParaRPr lang="zh-TW" altLang="en-US"/>
          </a:p>
        </p:txBody>
      </p:sp>
      <p:sp>
        <p:nvSpPr>
          <p:cNvPr id="4" name="内容占位符 3"/>
          <p:cNvSpPr>
            <a:spLocks noGrp="1"/>
          </p:cNvSpPr>
          <p:nvPr>
            <p:ph idx="1"/>
          </p:nvPr>
        </p:nvSpPr>
        <p:spPr/>
        <p:txBody>
          <a:bodyPr/>
          <a:lstStyle/>
          <a:p>
            <a:r>
              <a:rPr lang="zh-CN" altLang="en-US" dirty="0" smtClean="0"/>
              <a:t>尺寸定义资源文件 </a:t>
            </a:r>
            <a:r>
              <a:rPr lang="en-US" altLang="zh-CN" dirty="0" smtClean="0"/>
              <a:t>- dimens.xml</a:t>
            </a:r>
          </a:p>
          <a:p>
            <a:pPr lvl="1"/>
            <a:r>
              <a:rPr lang="zh-CN" altLang="en-US" dirty="0" smtClean="0"/>
              <a:t>首先于</a:t>
            </a:r>
            <a:r>
              <a:rPr lang="en-US" altLang="zh-CN" dirty="0" smtClean="0"/>
              <a:t>res/values</a:t>
            </a:r>
            <a:r>
              <a:rPr lang="zh-CN" altLang="en-US" dirty="0" smtClean="0"/>
              <a:t>中新增</a:t>
            </a:r>
            <a:r>
              <a:rPr lang="en-US" altLang="zh-CN" dirty="0" smtClean="0"/>
              <a:t>dimens.xml</a:t>
            </a:r>
            <a:r>
              <a:rPr lang="zh-CN" altLang="en-US" dirty="0" smtClean="0"/>
              <a:t>，此文件可针对字符串个别设定字号，像是</a:t>
            </a:r>
            <a:r>
              <a:rPr lang="en-US" altLang="zh-CN" dirty="0" smtClean="0"/>
              <a:t>px</a:t>
            </a:r>
            <a:r>
              <a:rPr lang="zh-CN" altLang="en-US" dirty="0" smtClean="0"/>
              <a:t>、</a:t>
            </a:r>
            <a:r>
              <a:rPr lang="en-US" altLang="zh-CN" dirty="0" smtClean="0"/>
              <a:t>in</a:t>
            </a:r>
            <a:r>
              <a:rPr lang="zh-CN" altLang="en-US" dirty="0" smtClean="0"/>
              <a:t>、</a:t>
            </a:r>
            <a:r>
              <a:rPr lang="en-US" altLang="zh-CN" dirty="0" smtClean="0"/>
              <a:t>mm</a:t>
            </a:r>
            <a:r>
              <a:rPr lang="zh-CN" altLang="en-US" dirty="0" smtClean="0"/>
              <a:t>、</a:t>
            </a:r>
            <a:r>
              <a:rPr lang="en-US" altLang="zh-CN" dirty="0" smtClean="0"/>
              <a:t>pt</a:t>
            </a:r>
            <a:r>
              <a:rPr lang="zh-CN" altLang="en-US" dirty="0" smtClean="0"/>
              <a:t>、</a:t>
            </a:r>
            <a:r>
              <a:rPr lang="en-US" altLang="zh-CN" dirty="0" smtClean="0"/>
              <a:t>dp</a:t>
            </a:r>
            <a:r>
              <a:rPr lang="zh-CN" altLang="en-US" dirty="0" smtClean="0"/>
              <a:t>、</a:t>
            </a:r>
            <a:r>
              <a:rPr lang="en-US" altLang="zh-CN" dirty="0" smtClean="0"/>
              <a:t>dip</a:t>
            </a:r>
            <a:r>
              <a:rPr lang="zh-CN" altLang="en-US" dirty="0" smtClean="0"/>
              <a:t>、</a:t>
            </a:r>
            <a:r>
              <a:rPr lang="en-US" altLang="zh-CN" dirty="0" smtClean="0"/>
              <a:t>sp</a:t>
            </a:r>
            <a:r>
              <a:rPr lang="zh-CN" altLang="en-US" dirty="0" smtClean="0"/>
              <a:t>等等尺寸。</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標題 1"/>
          <p:cNvSpPr>
            <a:spLocks noGrp="1"/>
          </p:cNvSpPr>
          <p:nvPr>
            <p:ph type="title"/>
          </p:nvPr>
        </p:nvSpPr>
        <p:spPr/>
        <p:txBody>
          <a:bodyPr/>
          <a:lstStyle/>
          <a:p>
            <a:r>
              <a:rPr lang="zh-CN" altLang="en-US" smtClean="0"/>
              <a:t>尺寸定义资源文件</a:t>
            </a:r>
            <a:endParaRPr lang="zh-TW" altLang="en-US"/>
          </a:p>
        </p:txBody>
      </p:sp>
      <p:graphicFrame>
        <p:nvGraphicFramePr>
          <p:cNvPr id="4" name="內容版面配置區 3"/>
          <p:cNvGraphicFramePr>
            <a:graphicFrameLocks noGrp="1"/>
          </p:cNvGraphicFramePr>
          <p:nvPr>
            <p:ph idx="1"/>
          </p:nvPr>
        </p:nvGraphicFramePr>
        <p:xfrm>
          <a:off x="457200" y="1219200"/>
          <a:ext cx="8229600" cy="4910138"/>
        </p:xfrm>
        <a:graphic>
          <a:graphicData uri="http://schemas.openxmlformats.org/drawingml/2006/table">
            <a:tbl>
              <a:tblPr>
                <a:tableStyleId>{5DA37D80-6434-44D0-A028-1B22A696006F}</a:tableStyleId>
              </a:tblPr>
              <a:tblGrid>
                <a:gridCol w="2899129"/>
                <a:gridCol w="5330470"/>
              </a:tblGrid>
              <a:tr h="428625">
                <a:tc>
                  <a:txBody>
                    <a:bodyPr/>
                    <a:lstStyle/>
                    <a:p>
                      <a:pPr marL="0" marR="0" lvl="0" indent="0" algn="ctr" defTabSz="914400" rtl="0" eaLnBrk="1" fontAlgn="base" latinLnBrk="0" hangingPunct="1">
                        <a:lnSpc>
                          <a:spcPts val="2000"/>
                        </a:lnSpc>
                        <a:spcBef>
                          <a:spcPct val="0"/>
                        </a:spcBef>
                        <a:spcAft>
                          <a:spcPct val="0"/>
                        </a:spcAft>
                        <a:buClr>
                          <a:schemeClr val="folHlink"/>
                        </a:buClr>
                        <a:buSzTx/>
                        <a:buFontTx/>
                        <a:buNone/>
                        <a:tabLst/>
                      </a:pPr>
                      <a:r>
                        <a:rPr kumimoji="0" lang="en-US" altLang="zh-TW" sz="2000" u="none" strike="noStrike" cap="none" normalizeH="0" baseline="0" dirty="0" smtClean="0">
                          <a:ln>
                            <a:noFill/>
                          </a:ln>
                          <a:effectLst/>
                        </a:rPr>
                        <a:t>px(Pixel)</a:t>
                      </a:r>
                      <a:endParaRPr kumimoji="0" lang="zh-TW" altLang="zh-TW" sz="2000" b="0" i="0" u="none" strike="noStrike" cap="none" normalizeH="0" baseline="0" dirty="0" smtClean="0">
                        <a:ln>
                          <a:noFill/>
                        </a:ln>
                        <a:solidFill>
                          <a:schemeClr val="tx1"/>
                        </a:solidFill>
                        <a:effectLst/>
                        <a:latin typeface="+mj-ea"/>
                        <a:ea typeface="+mj-ea"/>
                        <a:cs typeface="Times New Roman" pitchFamily="18" charset="0"/>
                      </a:endParaRPr>
                    </a:p>
                  </a:txBody>
                  <a:tcPr marL="140080" marR="140080" marT="0" marB="0" horzOverflow="overflow"/>
                </a:tc>
                <a:tc>
                  <a:txBody>
                    <a:bodyPr/>
                    <a:lstStyle/>
                    <a:p>
                      <a:pPr marL="0" marR="0" lvl="0" indent="0" algn="l" defTabSz="914400" rtl="0" eaLnBrk="1" fontAlgn="base" latinLnBrk="0" hangingPunct="1">
                        <a:lnSpc>
                          <a:spcPts val="2000"/>
                        </a:lnSpc>
                        <a:spcBef>
                          <a:spcPct val="0"/>
                        </a:spcBef>
                        <a:spcAft>
                          <a:spcPct val="0"/>
                        </a:spcAft>
                        <a:buClr>
                          <a:schemeClr val="folHlink"/>
                        </a:buClr>
                        <a:buSzTx/>
                        <a:buFontTx/>
                        <a:buNone/>
                        <a:tabLst/>
                      </a:pPr>
                      <a:r>
                        <a:rPr kumimoji="0" lang="zh-CN" altLang="en-US" sz="2000" u="none" strike="noStrike" cap="none" normalizeH="0" baseline="0" dirty="0" smtClean="0">
                          <a:ln>
                            <a:noFill/>
                          </a:ln>
                          <a:effectLst/>
                        </a:rPr>
                        <a:t>以画面真实的像素做为单位</a:t>
                      </a:r>
                      <a:endParaRPr kumimoji="0" lang="zh-TW" altLang="en-US" sz="2000" b="0" i="0" u="none" strike="noStrike" cap="none" normalizeH="0" baseline="0" dirty="0" smtClean="0">
                        <a:ln>
                          <a:noFill/>
                        </a:ln>
                        <a:solidFill>
                          <a:schemeClr val="tx1"/>
                        </a:solidFill>
                        <a:effectLst/>
                        <a:latin typeface="+mn-ea"/>
                        <a:ea typeface="+mn-ea"/>
                        <a:cs typeface="Times New Roman" pitchFamily="18" charset="0"/>
                      </a:endParaRPr>
                    </a:p>
                  </a:txBody>
                  <a:tcPr marL="140080" marR="140080" marT="0" marB="0" horzOverflow="overflow"/>
                </a:tc>
              </a:tr>
              <a:tr h="428625">
                <a:tc>
                  <a:txBody>
                    <a:bodyPr/>
                    <a:lstStyle/>
                    <a:p>
                      <a:pPr marL="0" marR="0" lvl="0" indent="0" algn="ctr" defTabSz="914400" rtl="0" eaLnBrk="1" fontAlgn="base" latinLnBrk="0" hangingPunct="1">
                        <a:lnSpc>
                          <a:spcPts val="2000"/>
                        </a:lnSpc>
                        <a:spcBef>
                          <a:spcPct val="0"/>
                        </a:spcBef>
                        <a:spcAft>
                          <a:spcPct val="0"/>
                        </a:spcAft>
                        <a:buClr>
                          <a:schemeClr val="folHlink"/>
                        </a:buClr>
                        <a:buSzTx/>
                        <a:buFontTx/>
                        <a:buNone/>
                        <a:tabLst/>
                      </a:pPr>
                      <a:r>
                        <a:rPr kumimoji="0" lang="en-US" altLang="zh-TW" sz="2000" u="none" strike="noStrike" cap="none" normalizeH="0" baseline="0" dirty="0" smtClean="0">
                          <a:ln>
                            <a:noFill/>
                          </a:ln>
                          <a:effectLst/>
                        </a:rPr>
                        <a:t>mm(Millimeter)</a:t>
                      </a:r>
                      <a:endParaRPr kumimoji="0" lang="zh-TW" altLang="zh-TW" sz="2000" b="0" i="0" u="none" strike="noStrike" cap="none" normalizeH="0" baseline="0" dirty="0" smtClean="0">
                        <a:ln>
                          <a:noFill/>
                        </a:ln>
                        <a:solidFill>
                          <a:schemeClr val="tx1"/>
                        </a:solidFill>
                        <a:effectLst/>
                        <a:latin typeface="+mj-ea"/>
                        <a:ea typeface="+mj-ea"/>
                        <a:cs typeface="Times New Roman" pitchFamily="18" charset="0"/>
                      </a:endParaRPr>
                    </a:p>
                  </a:txBody>
                  <a:tcPr marL="140080" marR="140080" marT="0" marB="0" horzOverflow="overflow"/>
                </a:tc>
                <a:tc>
                  <a:txBody>
                    <a:bodyPr/>
                    <a:lstStyle/>
                    <a:p>
                      <a:pPr marL="0" marR="0" lvl="0" indent="0" algn="l" defTabSz="914400" rtl="0" eaLnBrk="1" fontAlgn="base" latinLnBrk="0" hangingPunct="1">
                        <a:lnSpc>
                          <a:spcPts val="2000"/>
                        </a:lnSpc>
                        <a:spcBef>
                          <a:spcPct val="0"/>
                        </a:spcBef>
                        <a:spcAft>
                          <a:spcPct val="0"/>
                        </a:spcAft>
                        <a:buClr>
                          <a:schemeClr val="folHlink"/>
                        </a:buClr>
                        <a:buSzTx/>
                        <a:buFontTx/>
                        <a:buNone/>
                        <a:tabLst/>
                      </a:pPr>
                      <a:r>
                        <a:rPr kumimoji="0" lang="zh-CN" altLang="en-US" sz="2000" u="none" strike="noStrike" cap="none" normalizeH="0" baseline="0" dirty="0" smtClean="0">
                          <a:ln>
                            <a:noFill/>
                          </a:ln>
                          <a:effectLst/>
                        </a:rPr>
                        <a:t>以画面的毫米为单位</a:t>
                      </a:r>
                      <a:endParaRPr kumimoji="0" lang="zh-TW" altLang="en-US" sz="2000" b="0" i="0" u="none" strike="noStrike" cap="none" normalizeH="0" baseline="0" dirty="0" smtClean="0">
                        <a:ln>
                          <a:noFill/>
                        </a:ln>
                        <a:solidFill>
                          <a:schemeClr val="tx1"/>
                        </a:solidFill>
                        <a:effectLst/>
                        <a:latin typeface="+mn-ea"/>
                        <a:ea typeface="+mn-ea"/>
                        <a:cs typeface="Times New Roman" pitchFamily="18" charset="0"/>
                      </a:endParaRPr>
                    </a:p>
                  </a:txBody>
                  <a:tcPr marL="140080" marR="140080" marT="0" marB="0" horzOverflow="overflow"/>
                </a:tc>
              </a:tr>
              <a:tr h="428625">
                <a:tc>
                  <a:txBody>
                    <a:bodyPr/>
                    <a:lstStyle/>
                    <a:p>
                      <a:pPr marL="0" marR="0" lvl="0" indent="0" algn="ctr" defTabSz="914400" rtl="0" eaLnBrk="1" fontAlgn="base" latinLnBrk="0" hangingPunct="1">
                        <a:lnSpc>
                          <a:spcPts val="2000"/>
                        </a:lnSpc>
                        <a:spcBef>
                          <a:spcPct val="0"/>
                        </a:spcBef>
                        <a:spcAft>
                          <a:spcPct val="0"/>
                        </a:spcAft>
                        <a:buClr>
                          <a:schemeClr val="folHlink"/>
                        </a:buClr>
                        <a:buSzTx/>
                        <a:buFontTx/>
                        <a:buNone/>
                        <a:tabLst/>
                      </a:pPr>
                      <a:r>
                        <a:rPr kumimoji="0" lang="en-US" altLang="zh-TW" sz="2000" u="none" strike="noStrike" cap="none" normalizeH="0" baseline="0" dirty="0" smtClean="0">
                          <a:ln>
                            <a:noFill/>
                          </a:ln>
                          <a:effectLst/>
                        </a:rPr>
                        <a:t>in(inches)</a:t>
                      </a:r>
                      <a:endParaRPr kumimoji="0" lang="zh-TW" altLang="zh-TW" sz="2000" b="0" i="0" u="none" strike="noStrike" cap="none" normalizeH="0" baseline="0" dirty="0" smtClean="0">
                        <a:ln>
                          <a:noFill/>
                        </a:ln>
                        <a:solidFill>
                          <a:schemeClr val="tx1"/>
                        </a:solidFill>
                        <a:effectLst/>
                        <a:latin typeface="+mj-ea"/>
                        <a:ea typeface="+mj-ea"/>
                        <a:cs typeface="Times New Roman" pitchFamily="18" charset="0"/>
                      </a:endParaRPr>
                    </a:p>
                  </a:txBody>
                  <a:tcPr marL="140080" marR="140080" marT="0" marB="0" horzOverflow="overflow"/>
                </a:tc>
                <a:tc>
                  <a:txBody>
                    <a:bodyPr/>
                    <a:lstStyle/>
                    <a:p>
                      <a:pPr marL="0" marR="0" lvl="0" indent="0" algn="l" defTabSz="914400" rtl="0" eaLnBrk="1" fontAlgn="base" latinLnBrk="0" hangingPunct="1">
                        <a:lnSpc>
                          <a:spcPts val="2000"/>
                        </a:lnSpc>
                        <a:spcBef>
                          <a:spcPct val="0"/>
                        </a:spcBef>
                        <a:spcAft>
                          <a:spcPct val="0"/>
                        </a:spcAft>
                        <a:buClr>
                          <a:schemeClr val="folHlink"/>
                        </a:buClr>
                        <a:buSzTx/>
                        <a:buFontTx/>
                        <a:buNone/>
                        <a:tabLst/>
                      </a:pPr>
                      <a:r>
                        <a:rPr kumimoji="0" lang="zh-CN" altLang="en-US" sz="2000" u="none" strike="noStrike" cap="none" normalizeH="0" baseline="0" dirty="0" smtClean="0">
                          <a:ln>
                            <a:noFill/>
                          </a:ln>
                          <a:effectLst/>
                        </a:rPr>
                        <a:t>以画面的英吋作为单位</a:t>
                      </a:r>
                      <a:endParaRPr kumimoji="0" lang="zh-TW" altLang="en-US" sz="2000" b="0" i="0" u="none" strike="noStrike" cap="none" normalizeH="0" baseline="0" dirty="0" smtClean="0">
                        <a:ln>
                          <a:noFill/>
                        </a:ln>
                        <a:solidFill>
                          <a:schemeClr val="tx1"/>
                        </a:solidFill>
                        <a:effectLst/>
                        <a:latin typeface="+mn-ea"/>
                        <a:ea typeface="+mn-ea"/>
                        <a:cs typeface="Times New Roman" pitchFamily="18" charset="0"/>
                      </a:endParaRPr>
                    </a:p>
                  </a:txBody>
                  <a:tcPr marL="140080" marR="140080" marT="0" marB="0" horzOverflow="overflow"/>
                </a:tc>
              </a:tr>
              <a:tr h="428625">
                <a:tc>
                  <a:txBody>
                    <a:bodyPr/>
                    <a:lstStyle/>
                    <a:p>
                      <a:pPr marL="0" marR="0" lvl="0" indent="0" algn="ctr" defTabSz="914400" rtl="0" eaLnBrk="1" fontAlgn="base" latinLnBrk="0" hangingPunct="1">
                        <a:lnSpc>
                          <a:spcPts val="2000"/>
                        </a:lnSpc>
                        <a:spcBef>
                          <a:spcPct val="0"/>
                        </a:spcBef>
                        <a:spcAft>
                          <a:spcPct val="0"/>
                        </a:spcAft>
                        <a:buClr>
                          <a:schemeClr val="folHlink"/>
                        </a:buClr>
                        <a:buSzTx/>
                        <a:buFontTx/>
                        <a:buNone/>
                        <a:tabLst/>
                      </a:pPr>
                      <a:r>
                        <a:rPr kumimoji="0" lang="en-US" altLang="zh-TW" sz="2000" u="none" strike="noStrike" cap="none" normalizeH="0" baseline="0" dirty="0" smtClean="0">
                          <a:ln>
                            <a:noFill/>
                          </a:ln>
                          <a:effectLst/>
                        </a:rPr>
                        <a:t>pt(Points)</a:t>
                      </a:r>
                      <a:endParaRPr kumimoji="0" lang="zh-TW" altLang="zh-TW" sz="2000" b="0" i="0" u="none" strike="noStrike" cap="none" normalizeH="0" baseline="0" dirty="0" smtClean="0">
                        <a:ln>
                          <a:noFill/>
                        </a:ln>
                        <a:solidFill>
                          <a:schemeClr val="tx1"/>
                        </a:solidFill>
                        <a:effectLst/>
                        <a:latin typeface="+mj-ea"/>
                        <a:ea typeface="+mj-ea"/>
                        <a:cs typeface="Times New Roman" pitchFamily="18" charset="0"/>
                      </a:endParaRPr>
                    </a:p>
                  </a:txBody>
                  <a:tcPr marL="140080" marR="140080" marT="0" marB="0" horzOverflow="overflow"/>
                </a:tc>
                <a:tc>
                  <a:txBody>
                    <a:bodyPr/>
                    <a:lstStyle/>
                    <a:p>
                      <a:pPr marL="0" marR="0" lvl="0" indent="0" algn="l" defTabSz="914400" rtl="0" eaLnBrk="1" fontAlgn="base" latinLnBrk="0" hangingPunct="1">
                        <a:lnSpc>
                          <a:spcPts val="2000"/>
                        </a:lnSpc>
                        <a:spcBef>
                          <a:spcPct val="0"/>
                        </a:spcBef>
                        <a:spcAft>
                          <a:spcPct val="0"/>
                        </a:spcAft>
                        <a:buClr>
                          <a:schemeClr val="folHlink"/>
                        </a:buClr>
                        <a:buSzTx/>
                        <a:buFontTx/>
                        <a:buNone/>
                        <a:tabLst/>
                      </a:pPr>
                      <a:r>
                        <a:rPr kumimoji="0" lang="zh-CN" altLang="en-US" sz="2000" u="none" strike="noStrike" cap="none" normalizeH="0" baseline="0" dirty="0" smtClean="0">
                          <a:ln>
                            <a:noFill/>
                          </a:ln>
                          <a:effectLst/>
                        </a:rPr>
                        <a:t>一点的单位为</a:t>
                      </a:r>
                      <a:r>
                        <a:rPr kumimoji="0" lang="en-US" altLang="zh-TW" sz="2000" u="none" strike="noStrike" cap="none" normalizeH="0" baseline="0" dirty="0" smtClean="0">
                          <a:ln>
                            <a:noFill/>
                          </a:ln>
                          <a:effectLst/>
                        </a:rPr>
                        <a:t>1/72</a:t>
                      </a:r>
                      <a:r>
                        <a:rPr kumimoji="0" lang="zh-TW" altLang="en-US" sz="2000" u="none" strike="noStrike" cap="none" normalizeH="0" baseline="0" dirty="0" smtClean="0">
                          <a:ln>
                            <a:noFill/>
                          </a:ln>
                          <a:effectLst/>
                        </a:rPr>
                        <a:t>英吋</a:t>
                      </a:r>
                      <a:endParaRPr kumimoji="0" lang="zh-TW" altLang="en-US" sz="2000" b="0" i="0" u="none" strike="noStrike" cap="none" normalizeH="0" baseline="0" dirty="0" smtClean="0">
                        <a:ln>
                          <a:noFill/>
                        </a:ln>
                        <a:solidFill>
                          <a:schemeClr val="tx1"/>
                        </a:solidFill>
                        <a:effectLst/>
                        <a:latin typeface="+mn-ea"/>
                        <a:ea typeface="+mn-ea"/>
                        <a:cs typeface="Times New Roman" pitchFamily="18" charset="0"/>
                      </a:endParaRPr>
                    </a:p>
                  </a:txBody>
                  <a:tcPr marL="140080" marR="140080" marT="0" marB="0" horzOverflow="overflow"/>
                </a:tc>
              </a:tr>
              <a:tr h="428625">
                <a:tc>
                  <a:txBody>
                    <a:bodyPr/>
                    <a:lstStyle/>
                    <a:p>
                      <a:pPr marL="0" marR="0" lvl="0" indent="0" algn="ctr" defTabSz="914400" rtl="0" eaLnBrk="1" fontAlgn="base" latinLnBrk="0" hangingPunct="1">
                        <a:lnSpc>
                          <a:spcPts val="2000"/>
                        </a:lnSpc>
                        <a:spcBef>
                          <a:spcPct val="0"/>
                        </a:spcBef>
                        <a:spcAft>
                          <a:spcPct val="0"/>
                        </a:spcAft>
                        <a:buClr>
                          <a:schemeClr val="folHlink"/>
                        </a:buClr>
                        <a:buSzTx/>
                        <a:buFontTx/>
                        <a:buNone/>
                        <a:tabLst/>
                      </a:pPr>
                      <a:r>
                        <a:rPr kumimoji="0" lang="en-US" altLang="zh-TW" sz="2000" u="none" strike="noStrike" cap="none" normalizeH="0" baseline="0" dirty="0" smtClean="0">
                          <a:ln>
                            <a:noFill/>
                          </a:ln>
                          <a:effectLst/>
                        </a:rPr>
                        <a:t>dp&amp;dip</a:t>
                      </a:r>
                      <a:endParaRPr kumimoji="0" lang="zh-TW" altLang="zh-TW" sz="2000" b="0" i="0" u="none" strike="noStrike" cap="none" normalizeH="0" baseline="0" dirty="0" smtClean="0">
                        <a:ln>
                          <a:noFill/>
                        </a:ln>
                        <a:solidFill>
                          <a:schemeClr val="tx1"/>
                        </a:solidFill>
                        <a:effectLst/>
                        <a:latin typeface="+mj-ea"/>
                        <a:ea typeface="+mj-ea"/>
                        <a:cs typeface="Times New Roman" pitchFamily="18" charset="0"/>
                      </a:endParaRPr>
                    </a:p>
                  </a:txBody>
                  <a:tcPr marL="140080" marR="140080" marT="0" marB="0" horzOverflow="overflow"/>
                </a:tc>
                <a:tc>
                  <a:txBody>
                    <a:bodyPr/>
                    <a:lstStyle/>
                    <a:p>
                      <a:pPr marL="0" marR="0" lvl="0" indent="0" algn="l" defTabSz="914400" rtl="0" eaLnBrk="1" fontAlgn="base" latinLnBrk="0" hangingPunct="1">
                        <a:lnSpc>
                          <a:spcPts val="2000"/>
                        </a:lnSpc>
                        <a:spcBef>
                          <a:spcPct val="0"/>
                        </a:spcBef>
                        <a:spcAft>
                          <a:spcPct val="0"/>
                        </a:spcAft>
                        <a:buClr>
                          <a:schemeClr val="folHlink"/>
                        </a:buClr>
                        <a:buSzTx/>
                        <a:buFontTx/>
                        <a:buNone/>
                        <a:tabLst/>
                      </a:pPr>
                      <a:r>
                        <a:rPr kumimoji="0" lang="zh-TW" altLang="en-US" sz="2000" u="none" strike="noStrike" cap="none" normalizeH="0" baseline="0" dirty="0" smtClean="0">
                          <a:ln>
                            <a:noFill/>
                          </a:ln>
                          <a:effectLst/>
                        </a:rPr>
                        <a:t>相对于</a:t>
                      </a:r>
                      <a:r>
                        <a:rPr kumimoji="0" lang="en-US" altLang="zh-TW" sz="2000" u="none" strike="noStrike" cap="none" normalizeH="0" baseline="0" dirty="0" smtClean="0">
                          <a:ln>
                            <a:noFill/>
                          </a:ln>
                          <a:effectLst/>
                        </a:rPr>
                        <a:t>160dpi</a:t>
                      </a:r>
                      <a:r>
                        <a:rPr kumimoji="0" lang="zh-CN" altLang="en-US" sz="2000" u="none" strike="noStrike" cap="none" normalizeH="0" baseline="0" dirty="0" smtClean="0">
                          <a:ln>
                            <a:noFill/>
                          </a:ln>
                          <a:effectLst/>
                        </a:rPr>
                        <a:t>的屏幕中的一个像素</a:t>
                      </a:r>
                      <a:endParaRPr kumimoji="0" lang="zh-TW" altLang="en-US" sz="2000" b="0" i="0" u="none" strike="noStrike" cap="none" normalizeH="0" baseline="0" dirty="0" smtClean="0">
                        <a:ln>
                          <a:noFill/>
                        </a:ln>
                        <a:solidFill>
                          <a:schemeClr val="tx1"/>
                        </a:solidFill>
                        <a:effectLst/>
                        <a:latin typeface="+mn-ea"/>
                        <a:ea typeface="+mn-ea"/>
                        <a:cs typeface="Times New Roman" pitchFamily="18" charset="0"/>
                      </a:endParaRPr>
                    </a:p>
                  </a:txBody>
                  <a:tcPr marL="140080" marR="140080" marT="0" marB="0" horzOverflow="overflow"/>
                </a:tc>
              </a:tr>
              <a:tr h="428625">
                <a:tc>
                  <a:txBody>
                    <a:bodyPr/>
                    <a:lstStyle/>
                    <a:p>
                      <a:pPr marL="0" marR="0" lvl="0" indent="0" algn="ctr" defTabSz="914400" rtl="0" eaLnBrk="1" fontAlgn="base" latinLnBrk="0" hangingPunct="1">
                        <a:lnSpc>
                          <a:spcPts val="2000"/>
                        </a:lnSpc>
                        <a:spcBef>
                          <a:spcPct val="0"/>
                        </a:spcBef>
                        <a:spcAft>
                          <a:spcPct val="0"/>
                        </a:spcAft>
                        <a:buClr>
                          <a:schemeClr val="folHlink"/>
                        </a:buClr>
                        <a:buSzTx/>
                        <a:buFontTx/>
                        <a:buNone/>
                        <a:tabLst/>
                      </a:pPr>
                      <a:r>
                        <a:rPr kumimoji="0" lang="en-US" altLang="zh-TW" sz="2000" u="none" strike="noStrike" cap="none" normalizeH="0" baseline="0" dirty="0" smtClean="0">
                          <a:ln>
                            <a:noFill/>
                          </a:ln>
                          <a:effectLst/>
                        </a:rPr>
                        <a:t>sp</a:t>
                      </a:r>
                      <a:endParaRPr kumimoji="0" lang="zh-TW" altLang="zh-TW" sz="2000" b="0" i="0" u="none" strike="noStrike" cap="none" normalizeH="0" baseline="0" dirty="0" smtClean="0">
                        <a:ln>
                          <a:noFill/>
                        </a:ln>
                        <a:solidFill>
                          <a:schemeClr val="tx1"/>
                        </a:solidFill>
                        <a:effectLst/>
                        <a:latin typeface="+mj-ea"/>
                        <a:ea typeface="+mj-ea"/>
                        <a:cs typeface="Times New Roman" pitchFamily="18" charset="0"/>
                      </a:endParaRPr>
                    </a:p>
                  </a:txBody>
                  <a:tcPr marL="140080" marR="140080" marT="0" marB="0" horzOverflow="overflow"/>
                </a:tc>
                <a:tc>
                  <a:txBody>
                    <a:bodyPr/>
                    <a:lstStyle/>
                    <a:p>
                      <a:pPr marL="0" marR="0" lvl="0" indent="0" algn="l" defTabSz="914400" rtl="0" eaLnBrk="1" fontAlgn="base" latinLnBrk="0" hangingPunct="1">
                        <a:lnSpc>
                          <a:spcPts val="2000"/>
                        </a:lnSpc>
                        <a:spcBef>
                          <a:spcPct val="0"/>
                        </a:spcBef>
                        <a:spcAft>
                          <a:spcPct val="0"/>
                        </a:spcAft>
                        <a:buClr>
                          <a:schemeClr val="folHlink"/>
                        </a:buClr>
                        <a:buSzTx/>
                        <a:buFontTx/>
                        <a:buNone/>
                        <a:tabLst/>
                      </a:pPr>
                      <a:r>
                        <a:rPr kumimoji="0" lang="zh-CN" altLang="en-US" sz="2000" u="none" strike="noStrike" cap="none" normalizeH="0" baseline="0" dirty="0" smtClean="0">
                          <a:ln>
                            <a:noFill/>
                          </a:ln>
                          <a:effectLst/>
                        </a:rPr>
                        <a:t>随着屏幕大小改变的一个像素</a:t>
                      </a:r>
                      <a:endParaRPr kumimoji="0" lang="zh-TW" altLang="en-US" sz="2000" b="0" i="0" u="none" strike="noStrike" cap="none" normalizeH="0" baseline="0" dirty="0" smtClean="0">
                        <a:ln>
                          <a:noFill/>
                        </a:ln>
                        <a:solidFill>
                          <a:schemeClr val="tx1"/>
                        </a:solidFill>
                        <a:effectLst/>
                        <a:latin typeface="+mn-ea"/>
                        <a:ea typeface="+mn-ea"/>
                        <a:cs typeface="Times New Roman" pitchFamily="18" charset="0"/>
                      </a:endParaRPr>
                    </a:p>
                  </a:txBody>
                  <a:tcPr marL="140080" marR="140080" marT="0" marB="0" horzOverflow="overflow"/>
                </a:tc>
              </a:tr>
            </a:tbl>
          </a:graphicData>
        </a:graphic>
      </p:graphicFrame>
      <p:sp>
        <p:nvSpPr>
          <p:cNvPr id="7" name="圓角矩形 6"/>
          <p:cNvSpPr/>
          <p:nvPr/>
        </p:nvSpPr>
        <p:spPr>
          <a:xfrm>
            <a:off x="4214825" y="1000111"/>
            <a:ext cx="4643455" cy="500063"/>
          </a:xfrm>
          <a:prstGeom prst="roundRect">
            <a:avLst/>
          </a:prstGeom>
          <a:solidFill>
            <a:schemeClr val="tx2">
              <a:lumMod val="40000"/>
              <a:lumOff val="60000"/>
            </a:schemeClr>
          </a:solidFill>
        </p:spPr>
        <p:style>
          <a:lnRef idx="3">
            <a:schemeClr val="lt1"/>
          </a:lnRef>
          <a:fillRef idx="1">
            <a:schemeClr val="accent5"/>
          </a:fillRef>
          <a:effectRef idx="1">
            <a:schemeClr val="accent5"/>
          </a:effectRef>
          <a:fontRef idx="minor">
            <a:schemeClr val="lt1"/>
          </a:fontRef>
        </p:style>
        <p:txBody>
          <a:bodyPr anchor="ctr"/>
          <a:lstStyle/>
          <a:p>
            <a:pPr marL="0" lvl="1"/>
            <a:r>
              <a:rPr kumimoji="0" lang="zh-CN" altLang="en-US" sz="2400" dirty="0" smtClean="0">
                <a:solidFill>
                  <a:schemeClr val="tx1"/>
                </a:solidFill>
                <a:latin typeface="+mj-ea"/>
                <a:ea typeface="+mj-ea"/>
                <a:cs typeface="Times New Roman" pitchFamily="18" charset="0"/>
              </a:rPr>
              <a:t>尺寸定义资源文件</a:t>
            </a:r>
            <a:r>
              <a:rPr kumimoji="0" lang="en-US" altLang="zh-TW" sz="2400" dirty="0" smtClean="0">
                <a:solidFill>
                  <a:schemeClr val="tx1"/>
                </a:solidFill>
                <a:latin typeface="+mj-ea"/>
                <a:ea typeface="+mj-ea"/>
                <a:cs typeface="Times New Roman" pitchFamily="18" charset="0"/>
              </a:rPr>
              <a:t>(</a:t>
            </a:r>
            <a:r>
              <a:rPr kumimoji="0" lang="en-US" altLang="zh-TW" sz="2400" dirty="0">
                <a:solidFill>
                  <a:schemeClr val="tx1"/>
                </a:solidFill>
                <a:latin typeface="+mj-ea"/>
                <a:ea typeface="+mj-ea"/>
                <a:cs typeface="Times New Roman" pitchFamily="18" charset="0"/>
              </a:rPr>
              <a:t>dimens.xml)</a:t>
            </a:r>
            <a:endParaRPr kumimoji="0" lang="zh-TW" altLang="en-US" sz="2400" dirty="0">
              <a:solidFill>
                <a:schemeClr val="tx1"/>
              </a:solidFill>
              <a:latin typeface="+mj-ea"/>
              <a:ea typeface="+mj-ea"/>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r>
              <a:rPr lang="en-US" altLang="zh-TW" smtClean="0"/>
              <a:t>Android</a:t>
            </a:r>
            <a:r>
              <a:rPr lang="zh-CN" altLang="en-US" smtClean="0"/>
              <a:t>应用程序架构</a:t>
            </a:r>
            <a:endParaRPr lang="zh-TW" altLang="en-US"/>
          </a:p>
        </p:txBody>
      </p:sp>
      <p:sp>
        <p:nvSpPr>
          <p:cNvPr id="9219" name="內容版面配置區 2"/>
          <p:cNvSpPr>
            <a:spLocks noGrp="1"/>
          </p:cNvSpPr>
          <p:nvPr>
            <p:ph idx="1"/>
          </p:nvPr>
        </p:nvSpPr>
        <p:spPr/>
        <p:txBody>
          <a:bodyPr/>
          <a:lstStyle/>
          <a:p>
            <a:r>
              <a:rPr lang="zh-TW" altLang="en-US" dirty="0" smtClean="0"/>
              <a:t>服务</a:t>
            </a:r>
            <a:r>
              <a:rPr lang="en-US" altLang="zh-TW" dirty="0" smtClean="0"/>
              <a:t>(</a:t>
            </a:r>
            <a:r>
              <a:rPr lang="en-US" altLang="zh-TW" dirty="0"/>
              <a:t>Service)</a:t>
            </a:r>
          </a:p>
          <a:p>
            <a:pPr lvl="1"/>
            <a:r>
              <a:rPr lang="zh-CN" altLang="en-US" dirty="0" smtClean="0"/>
              <a:t>服务是在背景长时间运行的应用组件，不和用户直接进行互动。</a:t>
            </a:r>
            <a:endParaRPr lang="en-US" altLang="zh-TW" dirty="0"/>
          </a:p>
          <a:p>
            <a:pPr lvl="1"/>
            <a:endParaRPr lang="en-US" altLang="zh-TW" dirty="0"/>
          </a:p>
          <a:p>
            <a:pPr lvl="1"/>
            <a:r>
              <a:rPr lang="zh-CN" altLang="en-US" dirty="0" smtClean="0"/>
              <a:t>例如：某服务可能在后台播放音乐，而用于在执行其他的操作，或者它</a:t>
            </a:r>
            <a:r>
              <a:rPr lang="zh-TW" altLang="en-US" dirty="0" smtClean="0"/>
              <a:t>通过网络</a:t>
            </a:r>
            <a:r>
              <a:rPr lang="zh-TW" altLang="zh-TW" dirty="0" smtClean="0"/>
              <a:t>抓取</a:t>
            </a:r>
            <a:r>
              <a:rPr lang="zh-TW" altLang="en-US" dirty="0" smtClean="0"/>
              <a:t>资料</a:t>
            </a:r>
            <a:r>
              <a:rPr lang="zh-CN" altLang="en-US" dirty="0" smtClean="0"/>
              <a:t>或者执行某些计算，将结果提供</a:t>
            </a:r>
            <a:r>
              <a:rPr lang="zh-TW" altLang="zh-TW" dirty="0" smtClean="0"/>
              <a:t>給</a:t>
            </a:r>
            <a:r>
              <a:rPr lang="zh-TW" altLang="en-US" dirty="0" smtClean="0"/>
              <a:t>活动</a:t>
            </a:r>
            <a:r>
              <a:rPr lang="zh-CN" altLang="en-US" dirty="0" smtClean="0"/>
              <a:t>（</a:t>
            </a:r>
            <a:r>
              <a:rPr lang="en-US" altLang="zh-CN" dirty="0" smtClean="0"/>
              <a:t>Activity</a:t>
            </a:r>
            <a:r>
              <a:rPr lang="zh-CN" altLang="en-US" dirty="0" smtClean="0"/>
              <a:t>）</a:t>
            </a:r>
            <a:r>
              <a:rPr lang="zh-TW" altLang="zh-TW" dirty="0" smtClean="0"/>
              <a:t>。</a:t>
            </a:r>
            <a:endParaRPr lang="zh-TW" altLang="zh-TW"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p:cNvSpPr>
            <a:spLocks noGrp="1"/>
          </p:cNvSpPr>
          <p:nvPr>
            <p:ph type="title"/>
          </p:nvPr>
        </p:nvSpPr>
        <p:spPr/>
        <p:txBody>
          <a:bodyPr/>
          <a:lstStyle/>
          <a:p>
            <a:r>
              <a:rPr lang="zh-CN" altLang="en-US" smtClean="0"/>
              <a:t>尺寸定义资源文件</a:t>
            </a:r>
            <a:endParaRPr lang="zh-TW" altLang="en-US"/>
          </a:p>
        </p:txBody>
      </p:sp>
      <p:sp>
        <p:nvSpPr>
          <p:cNvPr id="61443" name="內容版面配置區 2"/>
          <p:cNvSpPr>
            <a:spLocks noGrp="1"/>
          </p:cNvSpPr>
          <p:nvPr>
            <p:ph idx="1"/>
          </p:nvPr>
        </p:nvSpPr>
        <p:spPr/>
        <p:txBody>
          <a:bodyPr/>
          <a:lstStyle/>
          <a:p>
            <a:r>
              <a:rPr lang="zh-TW" altLang="zh-TW"/>
              <a:t>在</a:t>
            </a:r>
            <a:r>
              <a:rPr lang="en-US" altLang="zh-TW" smtClean="0"/>
              <a:t>JAVA</a:t>
            </a:r>
            <a:r>
              <a:rPr lang="zh-CN" altLang="en-US" smtClean="0"/>
              <a:t>源文件中</a:t>
            </a:r>
            <a:r>
              <a:rPr lang="zh-CN" altLang="en-US" dirty="0" smtClean="0"/>
              <a:t>使用</a:t>
            </a:r>
            <a:endParaRPr lang="en-US" altLang="zh-TW" dirty="0"/>
          </a:p>
          <a:p>
            <a:pPr lvl="1"/>
            <a:r>
              <a:rPr lang="zh-TW" altLang="en-US" sz="2000" dirty="0"/>
              <a:t>用法：</a:t>
            </a:r>
            <a:r>
              <a:rPr lang="en-US" altLang="zh-TW" sz="2000" dirty="0"/>
              <a:t>R.dimen</a:t>
            </a:r>
            <a:r>
              <a:rPr lang="en-US" altLang="zh-TW" sz="2000" dirty="0" smtClean="0"/>
              <a:t>.</a:t>
            </a:r>
            <a:r>
              <a:rPr lang="zh-CN" altLang="en-US" sz="2000" dirty="0" smtClean="0"/>
              <a:t>尺寸变量名称</a:t>
            </a:r>
            <a:endParaRPr lang="en-US" altLang="zh-TW" sz="2000" dirty="0"/>
          </a:p>
          <a:p>
            <a:pPr lvl="1"/>
            <a:r>
              <a:rPr lang="zh-TW" altLang="en-US" sz="2000" dirty="0" smtClean="0"/>
              <a:t>范例</a:t>
            </a:r>
            <a:r>
              <a:rPr lang="zh-TW" altLang="zh-TW" sz="2000" dirty="0" smtClean="0"/>
              <a:t>：</a:t>
            </a:r>
            <a:r>
              <a:rPr lang="en-US" altLang="zh-TW" sz="2000" dirty="0"/>
              <a:t>float dimen = getResource().getDiemnsion(R.dimne.px);</a:t>
            </a:r>
            <a:endParaRPr lang="zh-TW" altLang="zh-TW" sz="2000" dirty="0"/>
          </a:p>
        </p:txBody>
      </p:sp>
      <p:sp>
        <p:nvSpPr>
          <p:cNvPr id="6144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標題 1"/>
          <p:cNvSpPr>
            <a:spLocks noGrp="1"/>
          </p:cNvSpPr>
          <p:nvPr>
            <p:ph type="title"/>
          </p:nvPr>
        </p:nvSpPr>
        <p:spPr/>
        <p:txBody>
          <a:bodyPr/>
          <a:lstStyle/>
          <a:p>
            <a:r>
              <a:rPr lang="zh-CN" altLang="en-US" smtClean="0"/>
              <a:t>尺寸定义资源文件</a:t>
            </a:r>
            <a:endParaRPr lang="zh-TW" altLang="en-US"/>
          </a:p>
        </p:txBody>
      </p:sp>
      <p:sp>
        <p:nvSpPr>
          <p:cNvPr id="62467" name="內容版面配置區 2"/>
          <p:cNvSpPr>
            <a:spLocks noGrp="1"/>
          </p:cNvSpPr>
          <p:nvPr>
            <p:ph idx="1"/>
          </p:nvPr>
        </p:nvSpPr>
        <p:spPr/>
        <p:txBody>
          <a:bodyPr/>
          <a:lstStyle/>
          <a:p>
            <a:r>
              <a:rPr lang="zh-TW" altLang="zh-TW"/>
              <a:t>在</a:t>
            </a:r>
            <a:r>
              <a:rPr lang="en-US" altLang="zh-TW"/>
              <a:t>XML</a:t>
            </a:r>
            <a:r>
              <a:rPr lang="zh-TW" altLang="zh-TW"/>
              <a:t>文件中使用</a:t>
            </a:r>
            <a:endParaRPr lang="en-US" altLang="zh-TW"/>
          </a:p>
          <a:p>
            <a:pPr lvl="1"/>
            <a:r>
              <a:rPr lang="zh-TW" altLang="en-US"/>
              <a:t>用法：</a:t>
            </a:r>
            <a:r>
              <a:rPr lang="en-US" altLang="zh-TW"/>
              <a:t>@dimen</a:t>
            </a:r>
            <a:r>
              <a:rPr lang="en-US" altLang="zh-TW" smtClean="0"/>
              <a:t>/</a:t>
            </a:r>
            <a:r>
              <a:rPr lang="zh-CN" altLang="en-US" smtClean="0"/>
              <a:t>尺寸变量名称</a:t>
            </a:r>
            <a:endParaRPr lang="en-US" altLang="zh-TW"/>
          </a:p>
          <a:p>
            <a:pPr lvl="1"/>
            <a:r>
              <a:rPr lang="zh-TW" altLang="en-US" smtClean="0"/>
              <a:t>范例</a:t>
            </a:r>
            <a:r>
              <a:rPr lang="zh-TW" altLang="zh-TW" smtClean="0"/>
              <a:t>：</a:t>
            </a:r>
            <a:r>
              <a:rPr lang="en-US" altLang="zh-TW"/>
              <a:t>android:textSize=”@dimen/px”</a:t>
            </a:r>
            <a:endParaRPr lang="zh-TW" altLang="zh-TW"/>
          </a:p>
        </p:txBody>
      </p:sp>
      <p:sp>
        <p:nvSpPr>
          <p:cNvPr id="6246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pic>
        <p:nvPicPr>
          <p:cNvPr id="7" name="圖片 6" descr="25.png"/>
          <p:cNvPicPr/>
          <p:nvPr/>
        </p:nvPicPr>
        <p:blipFill>
          <a:blip r:embed="rId3"/>
          <a:stretch>
            <a:fillRect/>
          </a:stretch>
        </p:blipFill>
        <p:spPr>
          <a:xfrm>
            <a:off x="2071670" y="3571876"/>
            <a:ext cx="5138738" cy="2159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p:cNvSpPr>
            <a:spLocks noGrp="1"/>
          </p:cNvSpPr>
          <p:nvPr>
            <p:ph type="title"/>
          </p:nvPr>
        </p:nvSpPr>
        <p:spPr/>
        <p:txBody>
          <a:bodyPr/>
          <a:lstStyle/>
          <a:p>
            <a:r>
              <a:rPr lang="zh-CN" altLang="en-US" smtClean="0"/>
              <a:t>样式资源文件</a:t>
            </a:r>
            <a:endParaRPr lang="zh-TW" altLang="en-US"/>
          </a:p>
        </p:txBody>
      </p:sp>
      <p:sp>
        <p:nvSpPr>
          <p:cNvPr id="6" name="内容占位符 5"/>
          <p:cNvSpPr>
            <a:spLocks noGrp="1"/>
          </p:cNvSpPr>
          <p:nvPr>
            <p:ph idx="1"/>
          </p:nvPr>
        </p:nvSpPr>
        <p:spPr/>
        <p:txBody>
          <a:bodyPr/>
          <a:lstStyle/>
          <a:p>
            <a:r>
              <a:rPr lang="zh-CN" altLang="en-US" dirty="0" smtClean="0"/>
              <a:t>样式资源文件 </a:t>
            </a:r>
            <a:r>
              <a:rPr lang="en-US" altLang="zh-CN" dirty="0" smtClean="0"/>
              <a:t>- styles.xml</a:t>
            </a:r>
          </a:p>
          <a:p>
            <a:pPr lvl="1"/>
            <a:r>
              <a:rPr lang="en-US" altLang="zh-CN" dirty="0" smtClean="0"/>
              <a:t>Style</a:t>
            </a:r>
            <a:r>
              <a:rPr lang="zh-CN" altLang="en-US" dirty="0" smtClean="0"/>
              <a:t>资源文件是类似一般手机上可套用的主题，它可以整合许多属性，并提供给系统使用。</a:t>
            </a:r>
          </a:p>
          <a:p>
            <a:pPr lvl="1"/>
            <a:r>
              <a:rPr lang="zh-CN" altLang="en-US" dirty="0" smtClean="0"/>
              <a:t>在此文件中主要是使用</a:t>
            </a:r>
            <a:r>
              <a:rPr lang="en-US" altLang="zh-CN" dirty="0" smtClean="0"/>
              <a:t>&lt;style&gt;</a:t>
            </a:r>
            <a:r>
              <a:rPr lang="zh-CN" altLang="en-US" dirty="0" smtClean="0"/>
              <a:t>定义手机程序布局，并加入</a:t>
            </a:r>
            <a:r>
              <a:rPr lang="en-US" altLang="zh-CN" dirty="0" smtClean="0"/>
              <a:t>&lt;item&gt;</a:t>
            </a:r>
            <a:r>
              <a:rPr lang="zh-CN" altLang="en-US" dirty="0" smtClean="0"/>
              <a:t>标签作细项设定。</a:t>
            </a:r>
          </a:p>
          <a:p>
            <a:endParaRPr lang="zh-CN" altLang="en-US" dirty="0"/>
          </a:p>
        </p:txBody>
      </p:sp>
      <p:sp>
        <p:nvSpPr>
          <p:cNvPr id="6349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9" name="矩形 8"/>
          <p:cNvSpPr/>
          <p:nvPr/>
        </p:nvSpPr>
        <p:spPr>
          <a:xfrm>
            <a:off x="642910" y="4112319"/>
            <a:ext cx="8072494" cy="2031325"/>
          </a:xfrm>
          <a:prstGeom prst="rect">
            <a:avLst/>
          </a:prstGeom>
        </p:spPr>
        <p:txBody>
          <a:bodyPr wrap="square">
            <a:spAutoFit/>
          </a:bodyPr>
          <a:lstStyle/>
          <a:p>
            <a:r>
              <a:rPr lang="en-US" altLang="zh-CN" dirty="0" smtClean="0">
                <a:solidFill>
                  <a:srgbClr val="008080"/>
                </a:solidFill>
                <a:latin typeface="Courier New"/>
              </a:rPr>
              <a:t>&lt;?</a:t>
            </a:r>
            <a:r>
              <a:rPr lang="en-US" altLang="zh-CN" dirty="0" smtClean="0">
                <a:solidFill>
                  <a:srgbClr val="3F7F7F"/>
                </a:solidFill>
                <a:latin typeface="Courier New"/>
              </a:rPr>
              <a:t>xml </a:t>
            </a:r>
            <a:r>
              <a:rPr lang="en-US" altLang="zh-CN" dirty="0" smtClean="0">
                <a:solidFill>
                  <a:srgbClr val="7F007F"/>
                </a:solidFill>
                <a:latin typeface="Courier New"/>
              </a:rPr>
              <a:t>version</a:t>
            </a:r>
            <a:r>
              <a:rPr lang="en-US" altLang="zh-CN" dirty="0" smtClean="0">
                <a:solidFill>
                  <a:srgbClr val="000000"/>
                </a:solidFill>
                <a:latin typeface="Courier New"/>
              </a:rPr>
              <a:t>=</a:t>
            </a:r>
            <a:r>
              <a:rPr lang="en-US" altLang="zh-CN" i="1" dirty="0" smtClean="0">
                <a:solidFill>
                  <a:srgbClr val="2A00FF"/>
                </a:solidFill>
                <a:latin typeface="Courier New"/>
              </a:rPr>
              <a:t>"1.0" </a:t>
            </a:r>
            <a:r>
              <a:rPr lang="en-US" altLang="zh-CN" i="1" dirty="0" smtClean="0">
                <a:solidFill>
                  <a:srgbClr val="7F007F"/>
                </a:solidFill>
                <a:latin typeface="Courier New"/>
              </a:rPr>
              <a:t>encoding</a:t>
            </a:r>
            <a:r>
              <a:rPr lang="en-US" altLang="zh-CN" i="1" dirty="0" smtClean="0">
                <a:solidFill>
                  <a:srgbClr val="000000"/>
                </a:solidFill>
                <a:latin typeface="Courier New"/>
              </a:rPr>
              <a:t>=</a:t>
            </a:r>
            <a:r>
              <a:rPr lang="en-US" altLang="zh-CN" i="1" dirty="0" smtClean="0">
                <a:solidFill>
                  <a:srgbClr val="2A00FF"/>
                </a:solidFill>
                <a:latin typeface="Courier New"/>
              </a:rPr>
              <a:t>"utf-8"</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resources</a:t>
            </a:r>
            <a:r>
              <a:rPr lang="en-US" altLang="zh-CN"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style </a:t>
            </a:r>
            <a:r>
              <a:rPr lang="en-US" altLang="zh-CN" dirty="0" smtClean="0">
                <a:solidFill>
                  <a:srgbClr val="7F007F"/>
                </a:solidFill>
                <a:latin typeface="Courier New"/>
              </a:rPr>
              <a:t>name</a:t>
            </a:r>
            <a:r>
              <a:rPr lang="en-US" altLang="zh-CN" dirty="0" smtClean="0">
                <a:solidFill>
                  <a:srgbClr val="000000"/>
                </a:solidFill>
                <a:latin typeface="Courier New"/>
              </a:rPr>
              <a:t>=</a:t>
            </a:r>
            <a:r>
              <a:rPr lang="en-US" altLang="zh-CN" i="1" dirty="0" smtClean="0">
                <a:solidFill>
                  <a:srgbClr val="2A00FF"/>
                </a:solidFill>
                <a:latin typeface="Courier New"/>
              </a:rPr>
              <a:t>"music_style"</a:t>
            </a:r>
            <a:r>
              <a:rPr lang="en-US" altLang="zh-CN" i="1" dirty="0" smtClean="0">
                <a:solidFill>
                  <a:srgbClr val="008080"/>
                </a:solidFill>
                <a:latin typeface="Courier New"/>
              </a:rPr>
              <a:t>&gt;</a:t>
            </a:r>
          </a:p>
          <a:p>
            <a:r>
              <a:rPr lang="en-US" altLang="zh-CN" dirty="0" smtClean="0">
                <a:solidFill>
                  <a:srgbClr val="008080"/>
                </a:solidFill>
                <a:latin typeface="Courier New"/>
              </a:rPr>
              <a:t>	&lt;</a:t>
            </a:r>
            <a:r>
              <a:rPr lang="en-US" altLang="zh-CN" dirty="0" smtClean="0">
                <a:solidFill>
                  <a:srgbClr val="3F7F7F"/>
                </a:solidFill>
                <a:latin typeface="Courier New"/>
              </a:rPr>
              <a:t>item </a:t>
            </a:r>
            <a:r>
              <a:rPr lang="en-US" altLang="zh-CN" dirty="0" smtClean="0">
                <a:solidFill>
                  <a:srgbClr val="7F007F"/>
                </a:solidFill>
                <a:latin typeface="Courier New"/>
              </a:rPr>
              <a:t>name</a:t>
            </a:r>
            <a:r>
              <a:rPr lang="en-US" altLang="zh-CN" dirty="0" smtClean="0">
                <a:solidFill>
                  <a:srgbClr val="000000"/>
                </a:solidFill>
                <a:latin typeface="Courier New"/>
              </a:rPr>
              <a:t>=</a:t>
            </a:r>
            <a:r>
              <a:rPr lang="en-US" altLang="zh-CN" i="1" dirty="0" smtClean="0">
                <a:solidFill>
                  <a:srgbClr val="2A00FF"/>
                </a:solidFill>
                <a:latin typeface="Courier New"/>
              </a:rPr>
              <a:t>"android:background"</a:t>
            </a:r>
            <a:r>
              <a:rPr lang="en-US" altLang="zh-CN" i="1" dirty="0" smtClean="0">
                <a:solidFill>
                  <a:srgbClr val="008080"/>
                </a:solidFill>
                <a:latin typeface="Courier New"/>
              </a:rPr>
              <a:t>&gt;</a:t>
            </a:r>
            <a:r>
              <a:rPr lang="en-US" altLang="zh-CN" i="1" dirty="0" smtClean="0">
                <a:solidFill>
                  <a:srgbClr val="000000"/>
                </a:solidFill>
                <a:latin typeface="Courier New"/>
              </a:rPr>
              <a:t>#ffff0000</a:t>
            </a:r>
            <a:r>
              <a:rPr lang="en-US" altLang="zh-CN" i="1" dirty="0" smtClean="0">
                <a:solidFill>
                  <a:srgbClr val="008080"/>
                </a:solidFill>
                <a:latin typeface="Courier New"/>
              </a:rPr>
              <a:t>&lt;/</a:t>
            </a:r>
            <a:r>
              <a:rPr lang="en-US" altLang="zh-CN" i="1" dirty="0" smtClean="0">
                <a:solidFill>
                  <a:srgbClr val="3F7F7F"/>
                </a:solidFill>
                <a:latin typeface="Courier New"/>
              </a:rPr>
              <a:t>item</a:t>
            </a:r>
            <a:r>
              <a:rPr lang="en-US" altLang="zh-CN" i="1" dirty="0" smtClean="0">
                <a:solidFill>
                  <a:srgbClr val="008080"/>
                </a:solidFill>
                <a:latin typeface="Courier New"/>
              </a:rPr>
              <a:t>&gt;</a:t>
            </a:r>
          </a:p>
          <a:p>
            <a:r>
              <a:rPr lang="en-US" altLang="zh-CN" dirty="0" smtClean="0">
                <a:solidFill>
                  <a:srgbClr val="008080"/>
                </a:solidFill>
                <a:latin typeface="Courier New"/>
              </a:rPr>
              <a:t>	&lt;</a:t>
            </a:r>
            <a:r>
              <a:rPr lang="en-US" altLang="zh-CN" dirty="0" smtClean="0">
                <a:solidFill>
                  <a:srgbClr val="3F7F7F"/>
                </a:solidFill>
                <a:latin typeface="Courier New"/>
              </a:rPr>
              <a:t>item </a:t>
            </a:r>
            <a:r>
              <a:rPr lang="en-US" altLang="zh-CN" dirty="0" smtClean="0">
                <a:solidFill>
                  <a:srgbClr val="7F007F"/>
                </a:solidFill>
                <a:latin typeface="Courier New"/>
              </a:rPr>
              <a:t>name</a:t>
            </a:r>
            <a:r>
              <a:rPr lang="en-US" altLang="zh-CN" dirty="0" smtClean="0">
                <a:solidFill>
                  <a:srgbClr val="000000"/>
                </a:solidFill>
                <a:latin typeface="Courier New"/>
              </a:rPr>
              <a:t>=</a:t>
            </a:r>
            <a:r>
              <a:rPr lang="en-US" altLang="zh-CN" i="1" dirty="0" smtClean="0">
                <a:solidFill>
                  <a:srgbClr val="2A00FF"/>
                </a:solidFill>
                <a:latin typeface="Courier New"/>
              </a:rPr>
              <a:t>"android:textColor"</a:t>
            </a:r>
            <a:r>
              <a:rPr lang="en-US" altLang="zh-CN" i="1" dirty="0" smtClean="0">
                <a:solidFill>
                  <a:srgbClr val="008080"/>
                </a:solidFill>
                <a:latin typeface="Courier New"/>
              </a:rPr>
              <a:t>&gt;</a:t>
            </a:r>
            <a:r>
              <a:rPr lang="en-US" altLang="zh-CN" i="1" dirty="0" smtClean="0">
                <a:solidFill>
                  <a:srgbClr val="000000"/>
                </a:solidFill>
                <a:latin typeface="Courier New"/>
              </a:rPr>
              <a:t>#ff00ff00</a:t>
            </a:r>
            <a:r>
              <a:rPr lang="en-US" altLang="zh-CN" i="1" dirty="0" smtClean="0">
                <a:solidFill>
                  <a:srgbClr val="008080"/>
                </a:solidFill>
                <a:latin typeface="Courier New"/>
              </a:rPr>
              <a:t>&lt;/</a:t>
            </a:r>
            <a:r>
              <a:rPr lang="en-US" altLang="zh-CN" i="1" dirty="0" smtClean="0">
                <a:solidFill>
                  <a:srgbClr val="3F7F7F"/>
                </a:solidFill>
                <a:latin typeface="Courier New"/>
              </a:rPr>
              <a:t>item</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style</a:t>
            </a:r>
            <a:r>
              <a:rPr lang="en-US" altLang="zh-CN"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resources</a:t>
            </a:r>
            <a:r>
              <a:rPr lang="en-US" altLang="zh-CN" dirty="0" smtClean="0">
                <a:solidFill>
                  <a:srgbClr val="008080"/>
                </a:solidFill>
                <a:latin typeface="Courier New"/>
              </a:rPr>
              <a:t>&gt;</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p:cNvSpPr>
            <a:spLocks noGrp="1"/>
          </p:cNvSpPr>
          <p:nvPr>
            <p:ph type="title"/>
          </p:nvPr>
        </p:nvSpPr>
        <p:spPr/>
        <p:txBody>
          <a:bodyPr/>
          <a:lstStyle/>
          <a:p>
            <a:r>
              <a:rPr lang="zh-CN" altLang="en-US" smtClean="0"/>
              <a:t>样式资源文件</a:t>
            </a:r>
            <a:endParaRPr lang="zh-TW" altLang="en-US"/>
          </a:p>
        </p:txBody>
      </p:sp>
      <p:sp>
        <p:nvSpPr>
          <p:cNvPr id="64515" name="內容版面配置區 2"/>
          <p:cNvSpPr>
            <a:spLocks noGrp="1"/>
          </p:cNvSpPr>
          <p:nvPr>
            <p:ph idx="1"/>
          </p:nvPr>
        </p:nvSpPr>
        <p:spPr/>
        <p:txBody>
          <a:bodyPr/>
          <a:lstStyle/>
          <a:p>
            <a:r>
              <a:rPr lang="zh-TW" altLang="zh-TW" dirty="0"/>
              <a:t>在</a:t>
            </a:r>
            <a:r>
              <a:rPr lang="en-US" altLang="zh-TW" dirty="0" smtClean="0"/>
              <a:t>JAVA</a:t>
            </a:r>
            <a:r>
              <a:rPr lang="zh-CN" altLang="en-US" dirty="0" smtClean="0"/>
              <a:t>源文件中使用</a:t>
            </a:r>
            <a:endParaRPr lang="en-US" altLang="zh-TW" dirty="0"/>
          </a:p>
          <a:p>
            <a:pPr lvl="1"/>
            <a:r>
              <a:rPr lang="zh-TW" altLang="en-US" dirty="0"/>
              <a:t>用法：</a:t>
            </a:r>
            <a:r>
              <a:rPr lang="en-US" altLang="zh-TW" dirty="0"/>
              <a:t>R.style</a:t>
            </a:r>
            <a:r>
              <a:rPr lang="en-US" altLang="zh-TW" dirty="0" smtClean="0"/>
              <a:t>.</a:t>
            </a:r>
            <a:r>
              <a:rPr lang="zh-CN" altLang="en-US" dirty="0" smtClean="0"/>
              <a:t>样式变量名称</a:t>
            </a:r>
            <a:endParaRPr lang="en-US" altLang="zh-TW" dirty="0"/>
          </a:p>
          <a:p>
            <a:pPr lvl="1"/>
            <a:r>
              <a:rPr lang="zh-TW" altLang="en-US" dirty="0" smtClean="0"/>
              <a:t>范例</a:t>
            </a:r>
            <a:r>
              <a:rPr lang="zh-TW" altLang="zh-TW" dirty="0" smtClean="0"/>
              <a:t>：</a:t>
            </a:r>
            <a:r>
              <a:rPr lang="en-US" altLang="zh-TW" dirty="0" smtClean="0"/>
              <a:t>setTheme(R.style.</a:t>
            </a:r>
            <a:r>
              <a:rPr lang="en-US" altLang="zh-CN" dirty="0" smtClean="0"/>
              <a:t>music_s</a:t>
            </a:r>
            <a:r>
              <a:rPr lang="en-US" altLang="zh-TW" dirty="0" smtClean="0"/>
              <a:t>tyle</a:t>
            </a:r>
            <a:r>
              <a:rPr lang="en-US" altLang="zh-TW" dirty="0"/>
              <a:t>);</a:t>
            </a:r>
            <a:endParaRPr lang="zh-TW" altLang="zh-TW" dirty="0"/>
          </a:p>
          <a:p>
            <a:endParaRPr lang="zh-TW" altLang="en-US" dirty="0"/>
          </a:p>
        </p:txBody>
      </p:sp>
      <p:sp>
        <p:nvSpPr>
          <p:cNvPr id="6451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9" name="矩形 8"/>
          <p:cNvSpPr/>
          <p:nvPr/>
        </p:nvSpPr>
        <p:spPr>
          <a:xfrm>
            <a:off x="571472" y="3397939"/>
            <a:ext cx="7429552" cy="2031325"/>
          </a:xfrm>
          <a:prstGeom prst="rect">
            <a:avLst/>
          </a:prstGeom>
        </p:spPr>
        <p:txBody>
          <a:bodyPr wrap="square">
            <a:spAutoFit/>
          </a:bodyPr>
          <a:lstStyle/>
          <a:p>
            <a:r>
              <a:rPr lang="en-US" altLang="zh-CN" dirty="0" smtClean="0">
                <a:solidFill>
                  <a:srgbClr val="000000"/>
                </a:solidFill>
                <a:latin typeface="Courier New"/>
              </a:rPr>
              <a:t> </a:t>
            </a:r>
            <a:r>
              <a:rPr lang="en-US" altLang="zh-CN" dirty="0" smtClean="0">
                <a:solidFill>
                  <a:srgbClr val="3F5FBF"/>
                </a:solidFill>
                <a:latin typeface="Courier New"/>
              </a:rPr>
              <a:t>/** Called when the activity is first created. */</a:t>
            </a:r>
          </a:p>
          <a:p>
            <a:r>
              <a:rPr lang="en-US" altLang="zh-CN" dirty="0" smtClean="0">
                <a:solidFill>
                  <a:srgbClr val="000000"/>
                </a:solidFill>
                <a:latin typeface="Courier New"/>
              </a:rPr>
              <a:t>    </a:t>
            </a:r>
            <a:r>
              <a:rPr lang="en-US" altLang="zh-CN" dirty="0" smtClean="0">
                <a:solidFill>
                  <a:srgbClr val="646464"/>
                </a:solidFill>
                <a:latin typeface="Courier New"/>
              </a:rPr>
              <a:t>@Override</a:t>
            </a:r>
          </a:p>
          <a:p>
            <a:r>
              <a:rPr lang="en-US" altLang="zh-CN" dirty="0" smtClean="0">
                <a:solidFill>
                  <a:srgbClr val="000000"/>
                </a:solidFill>
                <a:latin typeface="Courier New"/>
              </a:rPr>
              <a:t>    </a:t>
            </a:r>
            <a:r>
              <a:rPr lang="en-US" altLang="zh-CN" b="1" dirty="0" smtClean="0">
                <a:solidFill>
                  <a:srgbClr val="7F0055"/>
                </a:solidFill>
                <a:latin typeface="Courier New"/>
              </a:rPr>
              <a:t>public</a:t>
            </a:r>
            <a:r>
              <a:rPr lang="en-US" altLang="zh-CN" b="1" dirty="0" smtClean="0">
                <a:solidFill>
                  <a:srgbClr val="000000"/>
                </a:solidFill>
                <a:latin typeface="Courier New"/>
              </a:rPr>
              <a:t> </a:t>
            </a:r>
            <a:r>
              <a:rPr lang="en-US" altLang="zh-CN" b="1" dirty="0" smtClean="0">
                <a:solidFill>
                  <a:srgbClr val="7F0055"/>
                </a:solidFill>
                <a:latin typeface="Courier New"/>
              </a:rPr>
              <a:t>void</a:t>
            </a:r>
            <a:r>
              <a:rPr lang="en-US" altLang="zh-CN" b="1" dirty="0" smtClean="0">
                <a:solidFill>
                  <a:srgbClr val="000000"/>
                </a:solidFill>
                <a:latin typeface="Courier New"/>
              </a:rPr>
              <a:t> onCreate(Bundle savedInstanceState) {</a:t>
            </a:r>
          </a:p>
          <a:p>
            <a:r>
              <a:rPr lang="en-US" altLang="zh-CN" dirty="0" smtClean="0">
                <a:solidFill>
                  <a:srgbClr val="000000"/>
                </a:solidFill>
                <a:latin typeface="Courier New"/>
              </a:rPr>
              <a:t>        </a:t>
            </a:r>
            <a:r>
              <a:rPr lang="en-US" altLang="zh-CN" b="1" dirty="0" smtClean="0">
                <a:solidFill>
                  <a:srgbClr val="7F0055"/>
                </a:solidFill>
                <a:latin typeface="Courier New"/>
              </a:rPr>
              <a:t>super</a:t>
            </a:r>
            <a:r>
              <a:rPr lang="en-US" altLang="zh-CN" b="1" dirty="0" smtClean="0">
                <a:solidFill>
                  <a:srgbClr val="000000"/>
                </a:solidFill>
                <a:latin typeface="Courier New"/>
              </a:rPr>
              <a:t>.onCreate(savedInstanceState);</a:t>
            </a:r>
          </a:p>
          <a:p>
            <a:r>
              <a:rPr lang="en-US" altLang="zh-CN" dirty="0" smtClean="0">
                <a:solidFill>
                  <a:srgbClr val="000000"/>
                </a:solidFill>
                <a:latin typeface="Courier New"/>
              </a:rPr>
              <a:t>        setContentView(R.layout.</a:t>
            </a:r>
            <a:r>
              <a:rPr lang="en-US" altLang="zh-CN" i="1" dirty="0" smtClean="0">
                <a:solidFill>
                  <a:srgbClr val="0000C0"/>
                </a:solidFill>
                <a:latin typeface="Courier New"/>
              </a:rPr>
              <a:t>main</a:t>
            </a:r>
            <a:r>
              <a:rPr lang="en-US" altLang="zh-CN" i="1" dirty="0" smtClean="0">
                <a:solidFill>
                  <a:srgbClr val="000000"/>
                </a:solidFill>
                <a:latin typeface="Courier New"/>
              </a:rPr>
              <a:t>);</a:t>
            </a:r>
          </a:p>
          <a:p>
            <a:r>
              <a:rPr lang="en-US" altLang="zh-CN" dirty="0" smtClean="0">
                <a:solidFill>
                  <a:srgbClr val="000000"/>
                </a:solidFill>
                <a:latin typeface="Courier New"/>
              </a:rPr>
              <a:t>        setTheme(R.style.</a:t>
            </a:r>
            <a:r>
              <a:rPr lang="en-US" altLang="zh-CN" i="1" dirty="0" smtClean="0">
                <a:solidFill>
                  <a:srgbClr val="0000C0"/>
                </a:solidFill>
                <a:latin typeface="Courier New"/>
              </a:rPr>
              <a:t>music_style</a:t>
            </a:r>
            <a:r>
              <a:rPr lang="en-US" altLang="zh-CN" i="1" dirty="0" smtClean="0">
                <a:solidFill>
                  <a:srgbClr val="000000"/>
                </a:solidFill>
                <a:latin typeface="Courier New"/>
              </a:rPr>
              <a:t>);        </a:t>
            </a:r>
          </a:p>
          <a:p>
            <a:r>
              <a:rPr lang="zh-CN" altLang="en-US" dirty="0" smtClean="0">
                <a:solidFill>
                  <a:srgbClr val="000000"/>
                </a:solidFill>
                <a:latin typeface="Courier New"/>
              </a:rPr>
              <a:t>    </a:t>
            </a:r>
            <a:r>
              <a:rPr lang="en-US" altLang="zh-CN" dirty="0" smtClean="0">
                <a:solidFill>
                  <a:srgbClr val="000000"/>
                </a:solidFill>
                <a:latin typeface="Courier New"/>
              </a:rPr>
              <a:t>}</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zh-CN" altLang="en-US" smtClean="0"/>
              <a:t>样式资源文件</a:t>
            </a:r>
            <a:endParaRPr lang="zh-TW" altLang="en-US"/>
          </a:p>
        </p:txBody>
      </p:sp>
      <p:sp>
        <p:nvSpPr>
          <p:cNvPr id="65539" name="內容版面配置區 2"/>
          <p:cNvSpPr>
            <a:spLocks noGrp="1"/>
          </p:cNvSpPr>
          <p:nvPr>
            <p:ph idx="1"/>
          </p:nvPr>
        </p:nvSpPr>
        <p:spPr/>
        <p:txBody>
          <a:bodyPr/>
          <a:lstStyle/>
          <a:p>
            <a:r>
              <a:rPr lang="zh-TW" altLang="zh-TW" dirty="0"/>
              <a:t>在</a:t>
            </a:r>
            <a:r>
              <a:rPr lang="en-US" altLang="zh-TW" dirty="0"/>
              <a:t>XML</a:t>
            </a:r>
            <a:r>
              <a:rPr lang="zh-TW" altLang="zh-TW" dirty="0"/>
              <a:t>文件中使用</a:t>
            </a:r>
            <a:endParaRPr lang="en-US" altLang="zh-TW" dirty="0"/>
          </a:p>
          <a:p>
            <a:pPr lvl="1"/>
            <a:r>
              <a:rPr lang="zh-TW" altLang="en-US" dirty="0"/>
              <a:t>用法：</a:t>
            </a:r>
            <a:r>
              <a:rPr lang="en-US" altLang="zh-TW" dirty="0"/>
              <a:t>@style</a:t>
            </a:r>
            <a:r>
              <a:rPr lang="en-US" altLang="zh-TW" dirty="0" smtClean="0"/>
              <a:t>/</a:t>
            </a:r>
            <a:r>
              <a:rPr lang="zh-CN" altLang="en-US" dirty="0" smtClean="0"/>
              <a:t>样式变量名称</a:t>
            </a:r>
            <a:endParaRPr lang="en-US" altLang="zh-TW" dirty="0"/>
          </a:p>
          <a:p>
            <a:pPr lvl="1"/>
            <a:r>
              <a:rPr lang="zh-TW" altLang="en-US" dirty="0" smtClean="0"/>
              <a:t>范例</a:t>
            </a:r>
            <a:r>
              <a:rPr lang="zh-TW" altLang="zh-TW" dirty="0" smtClean="0"/>
              <a:t>：</a:t>
            </a:r>
            <a:r>
              <a:rPr lang="en-US" altLang="zh-TW" dirty="0"/>
              <a:t>android:theme=”@</a:t>
            </a:r>
            <a:r>
              <a:rPr lang="en-US" altLang="zh-TW" dirty="0" smtClean="0"/>
              <a:t>style/music_style</a:t>
            </a:r>
            <a:r>
              <a:rPr lang="en-US" altLang="zh-TW" dirty="0"/>
              <a:t>”</a:t>
            </a:r>
            <a:endParaRPr lang="zh-TW" altLang="zh-TW" dirty="0"/>
          </a:p>
        </p:txBody>
      </p:sp>
      <p:sp>
        <p:nvSpPr>
          <p:cNvPr id="6554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p:txBody>
          <a:bodyPr/>
          <a:lstStyle/>
          <a:p>
            <a:r>
              <a:rPr lang="zh-CN" altLang="en-US" smtClean="0"/>
              <a:t>窗口布局资源文件</a:t>
            </a:r>
            <a:endParaRPr lang="zh-TW" altLang="en-US"/>
          </a:p>
        </p:txBody>
      </p:sp>
      <p:sp>
        <p:nvSpPr>
          <p:cNvPr id="4" name="内容占位符 3"/>
          <p:cNvSpPr>
            <a:spLocks noGrp="1"/>
          </p:cNvSpPr>
          <p:nvPr>
            <p:ph idx="1"/>
          </p:nvPr>
        </p:nvSpPr>
        <p:spPr/>
        <p:txBody>
          <a:bodyPr/>
          <a:lstStyle/>
          <a:p>
            <a:r>
              <a:rPr lang="zh-CN" altLang="en-US" dirty="0" smtClean="0"/>
              <a:t>窗口布局资源文件 </a:t>
            </a:r>
            <a:r>
              <a:rPr lang="en-US" altLang="zh-CN" dirty="0" smtClean="0"/>
              <a:t>- layout\</a:t>
            </a:r>
            <a:r>
              <a:rPr lang="en-US" altLang="zh-CN" i="1" dirty="0" smtClean="0"/>
              <a:t>xxx</a:t>
            </a:r>
            <a:r>
              <a:rPr lang="en-US" altLang="zh-CN" dirty="0" smtClean="0"/>
              <a:t>.xml	</a:t>
            </a:r>
          </a:p>
          <a:p>
            <a:pPr lvl="1"/>
            <a:r>
              <a:rPr lang="zh-CN" altLang="en-US" dirty="0" smtClean="0"/>
              <a:t>在</a:t>
            </a:r>
            <a:r>
              <a:rPr lang="en-US" altLang="zh-CN" dirty="0" smtClean="0"/>
              <a:t>Android</a:t>
            </a:r>
            <a:r>
              <a:rPr lang="zh-CN" altLang="en-US" dirty="0" smtClean="0"/>
              <a:t>平台里，用户界面都是通过</a:t>
            </a:r>
            <a:r>
              <a:rPr lang="en-US" altLang="zh-CN" dirty="0" smtClean="0"/>
              <a:t>ViewGroup</a:t>
            </a:r>
            <a:r>
              <a:rPr lang="zh-CN" altLang="en-US" dirty="0" smtClean="0"/>
              <a:t>或</a:t>
            </a:r>
            <a:r>
              <a:rPr lang="en-US" altLang="zh-CN" dirty="0" smtClean="0"/>
              <a:t>View</a:t>
            </a:r>
            <a:r>
              <a:rPr lang="zh-CN" altLang="en-US" dirty="0" smtClean="0"/>
              <a:t>类别来显示，</a:t>
            </a:r>
            <a:r>
              <a:rPr lang="en-US" altLang="zh-CN" dirty="0" smtClean="0"/>
              <a:t>ViewGroup</a:t>
            </a:r>
            <a:r>
              <a:rPr lang="zh-CN" altLang="en-US" dirty="0" smtClean="0"/>
              <a:t>和</a:t>
            </a:r>
            <a:r>
              <a:rPr lang="en-US" altLang="zh-CN" dirty="0" smtClean="0"/>
              <a:t>View</a:t>
            </a:r>
            <a:r>
              <a:rPr lang="zh-CN" altLang="en-US" dirty="0" smtClean="0"/>
              <a:t>是</a:t>
            </a:r>
            <a:r>
              <a:rPr lang="en-US" altLang="zh-CN" dirty="0" smtClean="0"/>
              <a:t>Android</a:t>
            </a:r>
            <a:r>
              <a:rPr lang="zh-CN" altLang="en-US" dirty="0" smtClean="0"/>
              <a:t>平台上最基本的用户界面组件。</a:t>
            </a:r>
          </a:p>
          <a:p>
            <a:endParaRPr lang="zh-CN" altLang="en-US" dirty="0" smtClean="0"/>
          </a:p>
          <a:p>
            <a:pPr lvl="1"/>
            <a:r>
              <a:rPr lang="zh-CN" altLang="en-US" dirty="0" smtClean="0"/>
              <a:t>我们可以通过程序直接调用的方法，或是使用</a:t>
            </a:r>
            <a:r>
              <a:rPr lang="en-US" altLang="zh-CN" dirty="0" smtClean="0"/>
              <a:t>XML</a:t>
            </a:r>
            <a:r>
              <a:rPr lang="zh-CN" altLang="en-US" dirty="0" smtClean="0"/>
              <a:t>文件，来描述用户界面。</a:t>
            </a:r>
          </a:p>
          <a:p>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zh-CN" altLang="en-US" smtClean="0"/>
              <a:t>窗口布局资源文件</a:t>
            </a:r>
            <a:endParaRPr lang="zh-TW" altLang="en-US"/>
          </a:p>
        </p:txBody>
      </p:sp>
      <p:sp>
        <p:nvSpPr>
          <p:cNvPr id="6758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7" name="矩形 6"/>
          <p:cNvSpPr/>
          <p:nvPr/>
        </p:nvSpPr>
        <p:spPr>
          <a:xfrm>
            <a:off x="500034" y="1582341"/>
            <a:ext cx="8143932" cy="3139321"/>
          </a:xfrm>
          <a:prstGeom prst="rect">
            <a:avLst/>
          </a:prstGeom>
        </p:spPr>
        <p:txBody>
          <a:bodyPr wrap="square">
            <a:spAutoFit/>
          </a:bodyPr>
          <a:lstStyle/>
          <a:p>
            <a:r>
              <a:rPr lang="en-US" altLang="zh-CN" dirty="0" smtClean="0">
                <a:solidFill>
                  <a:srgbClr val="008080"/>
                </a:solidFill>
                <a:latin typeface="Courier New"/>
              </a:rPr>
              <a:t>&lt;?</a:t>
            </a:r>
            <a:r>
              <a:rPr lang="en-US" altLang="zh-CN" dirty="0" smtClean="0">
                <a:solidFill>
                  <a:srgbClr val="3F7F7F"/>
                </a:solidFill>
                <a:latin typeface="Courier New"/>
              </a:rPr>
              <a:t>xml </a:t>
            </a:r>
            <a:r>
              <a:rPr lang="en-US" altLang="zh-CN" dirty="0" smtClean="0">
                <a:solidFill>
                  <a:srgbClr val="7F007F"/>
                </a:solidFill>
                <a:latin typeface="Courier New"/>
              </a:rPr>
              <a:t>version</a:t>
            </a:r>
            <a:r>
              <a:rPr lang="en-US" altLang="zh-CN" dirty="0" smtClean="0">
                <a:solidFill>
                  <a:srgbClr val="000000"/>
                </a:solidFill>
                <a:latin typeface="Courier New"/>
              </a:rPr>
              <a:t>=</a:t>
            </a:r>
            <a:r>
              <a:rPr lang="en-US" altLang="zh-CN" i="1" dirty="0" smtClean="0">
                <a:solidFill>
                  <a:srgbClr val="2A00FF"/>
                </a:solidFill>
                <a:latin typeface="Courier New"/>
              </a:rPr>
              <a:t>"1.0" </a:t>
            </a:r>
            <a:r>
              <a:rPr lang="en-US" altLang="zh-CN" i="1" dirty="0" smtClean="0">
                <a:solidFill>
                  <a:srgbClr val="7F007F"/>
                </a:solidFill>
                <a:latin typeface="Courier New"/>
              </a:rPr>
              <a:t>encoding</a:t>
            </a:r>
            <a:r>
              <a:rPr lang="en-US" altLang="zh-CN" i="1" dirty="0" smtClean="0">
                <a:solidFill>
                  <a:srgbClr val="000000"/>
                </a:solidFill>
                <a:latin typeface="Courier New"/>
              </a:rPr>
              <a:t>=</a:t>
            </a:r>
            <a:r>
              <a:rPr lang="en-US" altLang="zh-CN" i="1" dirty="0" smtClean="0">
                <a:solidFill>
                  <a:srgbClr val="2A00FF"/>
                </a:solidFill>
                <a:latin typeface="Courier New"/>
              </a:rPr>
              <a:t>"utf-8"</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LinearLayout </a:t>
            </a:r>
            <a:r>
              <a:rPr lang="en-US" altLang="zh-CN" dirty="0" smtClean="0">
                <a:solidFill>
                  <a:srgbClr val="7F007F"/>
                </a:solidFill>
                <a:latin typeface="Courier New"/>
              </a:rPr>
              <a:t>xmlns:android</a:t>
            </a:r>
            <a:r>
              <a:rPr lang="en-US" altLang="zh-CN" dirty="0" smtClean="0">
                <a:solidFill>
                  <a:srgbClr val="000000"/>
                </a:solidFill>
                <a:latin typeface="Courier New"/>
              </a:rPr>
              <a:t>=</a:t>
            </a:r>
            <a:r>
              <a:rPr lang="en-US" altLang="zh-CN" i="1" dirty="0" smtClean="0">
                <a:solidFill>
                  <a:srgbClr val="2A00FF"/>
                </a:solidFill>
                <a:latin typeface="Courier New"/>
              </a:rPr>
              <a:t>"http://schemas.android.com/apk/res/android"</a:t>
            </a:r>
          </a:p>
          <a:p>
            <a:r>
              <a:rPr lang="en-US" altLang="zh-CN" dirty="0" smtClean="0">
                <a:solidFill>
                  <a:srgbClr val="7F007F"/>
                </a:solidFill>
                <a:latin typeface="Courier New"/>
              </a:rPr>
              <a:t>android:orientation</a:t>
            </a:r>
            <a:r>
              <a:rPr lang="en-US" altLang="zh-CN" dirty="0" smtClean="0">
                <a:solidFill>
                  <a:srgbClr val="000000"/>
                </a:solidFill>
                <a:latin typeface="Courier New"/>
              </a:rPr>
              <a:t>=</a:t>
            </a:r>
            <a:r>
              <a:rPr lang="en-US" altLang="zh-CN" i="1" dirty="0" smtClean="0">
                <a:solidFill>
                  <a:srgbClr val="2A00FF"/>
                </a:solidFill>
                <a:latin typeface="Courier New"/>
              </a:rPr>
              <a:t>"vertical" </a:t>
            </a:r>
            <a:r>
              <a:rPr lang="en-US" altLang="zh-CN" i="1" dirty="0" smtClean="0">
                <a:solidFill>
                  <a:srgbClr val="7F007F"/>
                </a:solidFill>
                <a:latin typeface="Courier New"/>
              </a:rPr>
              <a:t>android:layout_width</a:t>
            </a:r>
            <a:r>
              <a:rPr lang="en-US" altLang="zh-CN" i="1" dirty="0" smtClean="0">
                <a:solidFill>
                  <a:srgbClr val="000000"/>
                </a:solidFill>
                <a:latin typeface="Courier New"/>
              </a:rPr>
              <a:t>=</a:t>
            </a:r>
            <a:r>
              <a:rPr lang="en-US" altLang="zh-CN" i="1" dirty="0" smtClean="0">
                <a:solidFill>
                  <a:srgbClr val="2A00FF"/>
                </a:solidFill>
                <a:latin typeface="Courier New"/>
              </a:rPr>
              <a:t>"fill_parent"</a:t>
            </a:r>
          </a:p>
          <a:p>
            <a:r>
              <a:rPr lang="en-US" altLang="zh-CN" dirty="0" smtClean="0">
                <a:solidFill>
                  <a:srgbClr val="7F007F"/>
                </a:solidFill>
                <a:latin typeface="Courier New"/>
              </a:rPr>
              <a:t>android:layout_height</a:t>
            </a:r>
            <a:r>
              <a:rPr lang="en-US" altLang="zh-CN" dirty="0" smtClean="0">
                <a:solidFill>
                  <a:srgbClr val="000000"/>
                </a:solidFill>
                <a:latin typeface="Courier New"/>
              </a:rPr>
              <a:t>=</a:t>
            </a:r>
            <a:r>
              <a:rPr lang="en-US" altLang="zh-CN" i="1" dirty="0" smtClean="0">
                <a:solidFill>
                  <a:srgbClr val="2A00FF"/>
                </a:solidFill>
                <a:latin typeface="Courier New"/>
              </a:rPr>
              <a:t>"fill_parent"</a:t>
            </a:r>
            <a:r>
              <a:rPr lang="en-US" altLang="zh-CN" i="1" dirty="0" smtClean="0">
                <a:solidFill>
                  <a:srgbClr val="008080"/>
                </a:solidFill>
                <a:latin typeface="Courier New"/>
              </a:rPr>
              <a:t>&gt;</a:t>
            </a:r>
          </a:p>
          <a:p>
            <a:r>
              <a:rPr lang="en-US" altLang="zh-CN" dirty="0" smtClean="0">
                <a:solidFill>
                  <a:srgbClr val="008080"/>
                </a:solidFill>
                <a:latin typeface="Courier New"/>
              </a:rPr>
              <a:t>	&lt;</a:t>
            </a:r>
            <a:r>
              <a:rPr lang="en-US" altLang="zh-CN" dirty="0" smtClean="0">
                <a:solidFill>
                  <a:srgbClr val="3F7F7F"/>
                </a:solidFill>
                <a:latin typeface="Courier New"/>
              </a:rPr>
              <a:t>TextView </a:t>
            </a:r>
            <a:r>
              <a:rPr lang="en-US" altLang="zh-CN" dirty="0" smtClean="0">
                <a:solidFill>
                  <a:srgbClr val="7F007F"/>
                </a:solidFill>
                <a:latin typeface="Courier New"/>
              </a:rPr>
              <a:t>android:layout_width</a:t>
            </a:r>
            <a:r>
              <a:rPr lang="en-US" altLang="zh-CN" dirty="0" smtClean="0">
                <a:solidFill>
                  <a:srgbClr val="000000"/>
                </a:solidFill>
                <a:latin typeface="Courier New"/>
              </a:rPr>
              <a:t>=</a:t>
            </a:r>
            <a:r>
              <a:rPr lang="en-US" altLang="zh-CN" i="1" dirty="0" smtClean="0">
                <a:solidFill>
                  <a:srgbClr val="2A00FF"/>
                </a:solidFill>
                <a:latin typeface="Courier New"/>
              </a:rPr>
              <a:t>"fill_parent"</a:t>
            </a:r>
          </a:p>
          <a:p>
            <a:r>
              <a:rPr lang="en-US" altLang="zh-CN" dirty="0" smtClean="0">
                <a:solidFill>
                  <a:srgbClr val="7F007F"/>
                </a:solidFill>
                <a:latin typeface="Courier New"/>
              </a:rPr>
              <a:t>	android:layout_height</a:t>
            </a:r>
            <a:r>
              <a:rPr lang="en-US" altLang="zh-CN" dirty="0" smtClean="0">
                <a:solidFill>
                  <a:srgbClr val="000000"/>
                </a:solidFill>
                <a:latin typeface="Courier New"/>
              </a:rPr>
              <a:t>=</a:t>
            </a:r>
            <a:r>
              <a:rPr lang="en-US" altLang="zh-CN" i="1" dirty="0" smtClean="0">
                <a:solidFill>
                  <a:srgbClr val="2A00FF"/>
                </a:solidFill>
                <a:latin typeface="Courier New"/>
              </a:rPr>
              <a:t>"wrap_content" </a:t>
            </a:r>
          </a:p>
          <a:p>
            <a:r>
              <a:rPr lang="en-US" altLang="zh-CN" dirty="0" smtClean="0">
                <a:solidFill>
                  <a:srgbClr val="7F007F"/>
                </a:solidFill>
                <a:latin typeface="Courier New"/>
              </a:rPr>
              <a:t>	android:text</a:t>
            </a:r>
            <a:r>
              <a:rPr lang="en-US" altLang="zh-CN" dirty="0" smtClean="0">
                <a:solidFill>
                  <a:srgbClr val="000000"/>
                </a:solidFill>
                <a:latin typeface="Courier New"/>
              </a:rPr>
              <a:t>=</a:t>
            </a:r>
            <a:r>
              <a:rPr lang="en-US" altLang="zh-CN" i="1" dirty="0" smtClean="0">
                <a:solidFill>
                  <a:srgbClr val="2A00FF"/>
                </a:solidFill>
                <a:latin typeface="Courier New"/>
              </a:rPr>
              <a:t>"@string/hello"</a:t>
            </a:r>
          </a:p>
          <a:p>
            <a:r>
              <a:rPr lang="en-US" altLang="zh-CN" dirty="0" smtClean="0">
                <a:solidFill>
                  <a:srgbClr val="7F007F"/>
                </a:solidFill>
                <a:latin typeface="Courier New"/>
              </a:rPr>
              <a:t>	android:textColor</a:t>
            </a:r>
            <a:r>
              <a:rPr lang="en-US" altLang="zh-CN" dirty="0" smtClean="0">
                <a:solidFill>
                  <a:srgbClr val="000000"/>
                </a:solidFill>
                <a:latin typeface="Courier New"/>
              </a:rPr>
              <a:t>=</a:t>
            </a:r>
            <a:r>
              <a:rPr lang="en-US" altLang="zh-CN" i="1" dirty="0" smtClean="0">
                <a:solidFill>
                  <a:srgbClr val="2A00FF"/>
                </a:solidFill>
                <a:latin typeface="Courier New"/>
              </a:rPr>
              <a:t>"@color/black" </a:t>
            </a:r>
            <a:r>
              <a:rPr lang="en-US" altLang="zh-CN" i="1" dirty="0" smtClean="0">
                <a:solidFill>
                  <a:srgbClr val="008080"/>
                </a:solidFill>
                <a:latin typeface="Courier New"/>
              </a:rPr>
              <a:t>/&gt;</a:t>
            </a:r>
          </a:p>
          <a:p>
            <a:r>
              <a:rPr lang="en-US" altLang="zh-CN" dirty="0" smtClean="0">
                <a:solidFill>
                  <a:srgbClr val="008080"/>
                </a:solidFill>
                <a:latin typeface="Courier New"/>
              </a:rPr>
              <a:t>&lt;/</a:t>
            </a:r>
            <a:r>
              <a:rPr lang="en-US" altLang="zh-CN" dirty="0" smtClean="0">
                <a:solidFill>
                  <a:srgbClr val="3F7F7F"/>
                </a:solidFill>
                <a:latin typeface="Courier New"/>
              </a:rPr>
              <a:t>LinearLayout</a:t>
            </a:r>
            <a:r>
              <a:rPr lang="en-US" altLang="zh-CN" dirty="0" smtClean="0">
                <a:solidFill>
                  <a:srgbClr val="008080"/>
                </a:solidFill>
                <a:latin typeface="Courier New"/>
              </a:rPr>
              <a:t>&gt;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r>
              <a:rPr lang="zh-CN" altLang="en-US" smtClean="0"/>
              <a:t>窗口布局资源文件</a:t>
            </a:r>
            <a:endParaRPr lang="zh-TW" altLang="en-US"/>
          </a:p>
        </p:txBody>
      </p:sp>
      <p:sp>
        <p:nvSpPr>
          <p:cNvPr id="68611" name="內容版面配置區 2"/>
          <p:cNvSpPr>
            <a:spLocks noGrp="1"/>
          </p:cNvSpPr>
          <p:nvPr>
            <p:ph idx="1"/>
          </p:nvPr>
        </p:nvSpPr>
        <p:spPr/>
        <p:txBody>
          <a:bodyPr/>
          <a:lstStyle/>
          <a:p>
            <a:r>
              <a:rPr lang="zh-TW" altLang="zh-TW"/>
              <a:t>在</a:t>
            </a:r>
            <a:r>
              <a:rPr lang="en-US" altLang="zh-TW"/>
              <a:t>JAVA</a:t>
            </a:r>
            <a:r>
              <a:rPr lang="zh-TW" altLang="zh-TW"/>
              <a:t>中使用：</a:t>
            </a:r>
            <a:endParaRPr lang="en-US" altLang="zh-TW"/>
          </a:p>
          <a:p>
            <a:pPr lvl="1"/>
            <a:r>
              <a:rPr lang="zh-TW" altLang="en-US"/>
              <a:t>用法：</a:t>
            </a:r>
            <a:r>
              <a:rPr lang="en-US" altLang="zh-TW"/>
              <a:t>R.layout</a:t>
            </a:r>
            <a:r>
              <a:rPr lang="en-US" altLang="zh-TW" smtClean="0"/>
              <a:t>.</a:t>
            </a:r>
            <a:r>
              <a:rPr lang="zh-TW" altLang="en-US" smtClean="0"/>
              <a:t>布局文件名</a:t>
            </a:r>
            <a:endParaRPr lang="en-US" altLang="zh-TW"/>
          </a:p>
          <a:p>
            <a:pPr lvl="1"/>
            <a:r>
              <a:rPr lang="zh-TW" altLang="en-US" smtClean="0"/>
              <a:t>范例</a:t>
            </a:r>
            <a:r>
              <a:rPr lang="zh-TW" altLang="zh-TW" smtClean="0"/>
              <a:t>：</a:t>
            </a:r>
            <a:r>
              <a:rPr lang="en-US" altLang="zh-TW"/>
              <a:t>setContentView(R.layout.main);</a:t>
            </a:r>
            <a:endParaRPr lang="zh-TW" altLang="zh-TW"/>
          </a:p>
          <a:p>
            <a:endParaRPr lang="zh-TW" altLang="en-US"/>
          </a:p>
        </p:txBody>
      </p:sp>
      <p:sp>
        <p:nvSpPr>
          <p:cNvPr id="6861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
        <p:nvSpPr>
          <p:cNvPr id="6" name="矩形 5"/>
          <p:cNvSpPr/>
          <p:nvPr/>
        </p:nvSpPr>
        <p:spPr>
          <a:xfrm>
            <a:off x="571472" y="3469377"/>
            <a:ext cx="7715304" cy="2031325"/>
          </a:xfrm>
          <a:prstGeom prst="rect">
            <a:avLst/>
          </a:prstGeom>
        </p:spPr>
        <p:txBody>
          <a:bodyPr wrap="square">
            <a:spAutoFit/>
          </a:bodyPr>
          <a:lstStyle/>
          <a:p>
            <a:r>
              <a:rPr lang="en-US" altLang="zh-CN" dirty="0" smtClean="0">
                <a:solidFill>
                  <a:srgbClr val="000000"/>
                </a:solidFill>
                <a:latin typeface="Courier New"/>
              </a:rPr>
              <a:t> </a:t>
            </a:r>
            <a:r>
              <a:rPr lang="en-US" altLang="zh-CN" dirty="0" smtClean="0">
                <a:solidFill>
                  <a:srgbClr val="3F5FBF"/>
                </a:solidFill>
                <a:latin typeface="Courier New"/>
              </a:rPr>
              <a:t>/** Called when the activity is first created. */</a:t>
            </a:r>
          </a:p>
          <a:p>
            <a:r>
              <a:rPr lang="en-US" altLang="zh-CN" dirty="0" smtClean="0">
                <a:solidFill>
                  <a:srgbClr val="000000"/>
                </a:solidFill>
                <a:latin typeface="Courier New"/>
              </a:rPr>
              <a:t>    </a:t>
            </a:r>
            <a:r>
              <a:rPr lang="en-US" altLang="zh-CN" dirty="0" smtClean="0">
                <a:solidFill>
                  <a:srgbClr val="646464"/>
                </a:solidFill>
                <a:latin typeface="Courier New"/>
              </a:rPr>
              <a:t>@Override</a:t>
            </a:r>
          </a:p>
          <a:p>
            <a:r>
              <a:rPr lang="en-US" altLang="zh-CN" dirty="0" smtClean="0">
                <a:solidFill>
                  <a:srgbClr val="000000"/>
                </a:solidFill>
                <a:latin typeface="Courier New"/>
              </a:rPr>
              <a:t>    </a:t>
            </a:r>
            <a:r>
              <a:rPr lang="en-US" altLang="zh-CN" b="1" dirty="0" smtClean="0">
                <a:solidFill>
                  <a:srgbClr val="7F0055"/>
                </a:solidFill>
                <a:latin typeface="Courier New"/>
              </a:rPr>
              <a:t>public</a:t>
            </a:r>
            <a:r>
              <a:rPr lang="en-US" altLang="zh-CN" b="1" dirty="0" smtClean="0">
                <a:solidFill>
                  <a:srgbClr val="000000"/>
                </a:solidFill>
                <a:latin typeface="Courier New"/>
              </a:rPr>
              <a:t> </a:t>
            </a:r>
            <a:r>
              <a:rPr lang="en-US" altLang="zh-CN" b="1" dirty="0" smtClean="0">
                <a:solidFill>
                  <a:srgbClr val="7F0055"/>
                </a:solidFill>
                <a:latin typeface="Courier New"/>
              </a:rPr>
              <a:t>void</a:t>
            </a:r>
            <a:r>
              <a:rPr lang="en-US" altLang="zh-CN" b="1" dirty="0" smtClean="0">
                <a:solidFill>
                  <a:srgbClr val="000000"/>
                </a:solidFill>
                <a:latin typeface="Courier New"/>
              </a:rPr>
              <a:t> onCreate(Bundle savedInstanceState) {</a:t>
            </a:r>
          </a:p>
          <a:p>
            <a:r>
              <a:rPr lang="en-US" altLang="zh-CN" dirty="0" smtClean="0">
                <a:solidFill>
                  <a:srgbClr val="000000"/>
                </a:solidFill>
                <a:latin typeface="Courier New"/>
              </a:rPr>
              <a:t>        </a:t>
            </a:r>
            <a:r>
              <a:rPr lang="en-US" altLang="zh-CN" b="1" dirty="0" smtClean="0">
                <a:solidFill>
                  <a:srgbClr val="7F0055"/>
                </a:solidFill>
                <a:latin typeface="Courier New"/>
              </a:rPr>
              <a:t>super</a:t>
            </a:r>
            <a:r>
              <a:rPr lang="en-US" altLang="zh-CN" b="1" dirty="0" smtClean="0">
                <a:solidFill>
                  <a:srgbClr val="000000"/>
                </a:solidFill>
                <a:latin typeface="Courier New"/>
              </a:rPr>
              <a:t>.onCreate(savedInstanceState);</a:t>
            </a:r>
          </a:p>
          <a:p>
            <a:r>
              <a:rPr lang="en-US" altLang="zh-CN" dirty="0" smtClean="0">
                <a:solidFill>
                  <a:srgbClr val="000000"/>
                </a:solidFill>
                <a:latin typeface="Courier New"/>
              </a:rPr>
              <a:t>        </a:t>
            </a:r>
            <a:r>
              <a:rPr lang="en-US" altLang="zh-CN" dirty="0" smtClean="0">
                <a:solidFill>
                  <a:srgbClr val="FF0000"/>
                </a:solidFill>
                <a:latin typeface="Courier New"/>
              </a:rPr>
              <a:t>setContentView(R.layout.</a:t>
            </a:r>
            <a:r>
              <a:rPr lang="en-US" altLang="zh-CN" i="1" dirty="0" smtClean="0">
                <a:solidFill>
                  <a:srgbClr val="FF0000"/>
                </a:solidFill>
                <a:latin typeface="Courier New"/>
              </a:rPr>
              <a:t>main);</a:t>
            </a:r>
          </a:p>
          <a:p>
            <a:r>
              <a:rPr lang="en-US" altLang="zh-CN" dirty="0" smtClean="0">
                <a:solidFill>
                  <a:srgbClr val="000000"/>
                </a:solidFill>
                <a:latin typeface="Courier New"/>
              </a:rPr>
              <a:t>        setTheme(R.style.</a:t>
            </a:r>
            <a:r>
              <a:rPr lang="en-US" altLang="zh-CN" i="1" dirty="0" smtClean="0">
                <a:solidFill>
                  <a:srgbClr val="0000C0"/>
                </a:solidFill>
                <a:latin typeface="Courier New"/>
              </a:rPr>
              <a:t>music_style</a:t>
            </a:r>
            <a:r>
              <a:rPr lang="en-US" altLang="zh-CN" i="1" dirty="0" smtClean="0">
                <a:solidFill>
                  <a:srgbClr val="000000"/>
                </a:solidFill>
                <a:latin typeface="Courier New"/>
              </a:rPr>
              <a:t>);        </a:t>
            </a:r>
          </a:p>
          <a:p>
            <a:r>
              <a:rPr lang="zh-CN" altLang="en-US" dirty="0" smtClean="0">
                <a:solidFill>
                  <a:srgbClr val="000000"/>
                </a:solidFill>
                <a:latin typeface="Courier New"/>
              </a:rPr>
              <a:t>    </a:t>
            </a:r>
            <a:r>
              <a:rPr lang="en-US" altLang="zh-CN" dirty="0" smtClean="0">
                <a:solidFill>
                  <a:srgbClr val="000000"/>
                </a:solidFill>
                <a:latin typeface="Courier New"/>
              </a:rPr>
              <a:t>}</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r>
              <a:rPr lang="zh-CN" altLang="en-US" smtClean="0"/>
              <a:t>图文件资源目录</a:t>
            </a:r>
            <a:endParaRPr lang="zh-TW" altLang="en-US"/>
          </a:p>
        </p:txBody>
      </p:sp>
      <p:sp>
        <p:nvSpPr>
          <p:cNvPr id="4" name="内容占位符 3"/>
          <p:cNvSpPr>
            <a:spLocks noGrp="1"/>
          </p:cNvSpPr>
          <p:nvPr>
            <p:ph idx="1"/>
          </p:nvPr>
        </p:nvSpPr>
        <p:spPr/>
        <p:txBody>
          <a:bodyPr/>
          <a:lstStyle/>
          <a:p>
            <a:r>
              <a:rPr lang="zh-CN" altLang="en-US" dirty="0" smtClean="0"/>
              <a:t>图文件资源目录 </a:t>
            </a:r>
            <a:r>
              <a:rPr lang="en-US" altLang="zh-CN" dirty="0" smtClean="0"/>
              <a:t>(drawable)</a:t>
            </a:r>
          </a:p>
          <a:p>
            <a:pPr lvl="1"/>
            <a:r>
              <a:rPr lang="zh-CN" altLang="en-US" dirty="0" smtClean="0"/>
              <a:t>所有程序的图标、背景图片等等，皆需放在</a:t>
            </a:r>
            <a:r>
              <a:rPr lang="en-US" altLang="zh-CN" dirty="0" smtClean="0"/>
              <a:t>drawable</a:t>
            </a:r>
            <a:r>
              <a:rPr lang="zh-CN" altLang="en-US" dirty="0" smtClean="0"/>
              <a:t>目录底下</a:t>
            </a:r>
          </a:p>
          <a:p>
            <a:endParaRPr lang="zh-CN" altLang="en-US" dirty="0" smtClean="0"/>
          </a:p>
          <a:p>
            <a:pPr lvl="1"/>
            <a:r>
              <a:rPr lang="en-US" altLang="zh-CN" dirty="0" smtClean="0"/>
              <a:t>Android</a:t>
            </a:r>
            <a:r>
              <a:rPr lang="zh-CN" altLang="en-US" dirty="0" smtClean="0"/>
              <a:t>会为每个放置在</a:t>
            </a:r>
            <a:r>
              <a:rPr lang="en-US" altLang="zh-CN" dirty="0" smtClean="0"/>
              <a:t>res/drawable</a:t>
            </a:r>
            <a:r>
              <a:rPr lang="zh-CN" altLang="en-US" dirty="0" smtClean="0"/>
              <a:t>目录下的图片文件产生一变量，变量名称就是这个图片的文件名</a:t>
            </a:r>
            <a:r>
              <a:rPr lang="en-US" altLang="zh-CN" dirty="0" smtClean="0"/>
              <a:t>(</a:t>
            </a:r>
            <a:r>
              <a:rPr lang="zh-CN" altLang="en-US" dirty="0" smtClean="0"/>
              <a:t>不包含扩展名</a:t>
            </a:r>
            <a:r>
              <a:rPr lang="en-US" altLang="zh-CN" dirty="0" smtClean="0"/>
              <a:t>)</a:t>
            </a:r>
            <a:r>
              <a:rPr lang="zh-CN" altLang="en-US" dirty="0" smtClean="0"/>
              <a:t>，可在</a:t>
            </a:r>
            <a:r>
              <a:rPr lang="en-US" altLang="zh-CN" dirty="0" smtClean="0"/>
              <a:t>R.java</a:t>
            </a:r>
            <a:r>
              <a:rPr lang="zh-CN" altLang="en-US" dirty="0" smtClean="0"/>
              <a:t>文件中的</a:t>
            </a:r>
            <a:r>
              <a:rPr lang="en-US" altLang="zh-CN" dirty="0" smtClean="0"/>
              <a:t>drawable</a:t>
            </a:r>
            <a:r>
              <a:rPr lang="zh-CN" altLang="en-US" dirty="0" smtClean="0"/>
              <a:t>中查询。 </a:t>
            </a:r>
          </a:p>
          <a:p>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p:cNvSpPr>
            <a:spLocks noGrp="1"/>
          </p:cNvSpPr>
          <p:nvPr>
            <p:ph type="title"/>
          </p:nvPr>
        </p:nvSpPr>
        <p:spPr/>
        <p:txBody>
          <a:bodyPr/>
          <a:lstStyle/>
          <a:p>
            <a:r>
              <a:rPr lang="zh-CN" altLang="en-US" smtClean="0"/>
              <a:t>图文件资源目录</a:t>
            </a:r>
            <a:endParaRPr lang="zh-TW" altLang="en-US"/>
          </a:p>
        </p:txBody>
      </p:sp>
      <p:sp>
        <p:nvSpPr>
          <p:cNvPr id="74755" name="內容版面配置區 2"/>
          <p:cNvSpPr>
            <a:spLocks noGrp="1"/>
          </p:cNvSpPr>
          <p:nvPr>
            <p:ph idx="1"/>
          </p:nvPr>
        </p:nvSpPr>
        <p:spPr/>
        <p:txBody>
          <a:bodyPr/>
          <a:lstStyle/>
          <a:p>
            <a:r>
              <a:rPr lang="zh-TW" altLang="zh-TW" dirty="0"/>
              <a:t>在</a:t>
            </a:r>
            <a:r>
              <a:rPr lang="en-US" altLang="zh-TW" dirty="0" smtClean="0"/>
              <a:t>JAVA</a:t>
            </a:r>
            <a:r>
              <a:rPr lang="zh-CN" altLang="en-US" dirty="0" smtClean="0"/>
              <a:t>源文件中使用</a:t>
            </a:r>
            <a:endParaRPr lang="en-US" altLang="zh-TW" dirty="0"/>
          </a:p>
          <a:p>
            <a:pPr lvl="1"/>
            <a:r>
              <a:rPr lang="zh-TW" altLang="en-US" sz="1800" dirty="0"/>
              <a:t>用法：</a:t>
            </a:r>
            <a:r>
              <a:rPr lang="en-US" altLang="zh-TW" sz="1800" dirty="0" smtClean="0"/>
              <a:t>R.drawable.</a:t>
            </a:r>
            <a:r>
              <a:rPr lang="zh-CN" altLang="en-US" sz="1800" dirty="0" smtClean="0"/>
              <a:t>图片</a:t>
            </a:r>
            <a:r>
              <a:rPr lang="zh-TW" altLang="en-US" sz="1800" dirty="0" smtClean="0"/>
              <a:t>名称</a:t>
            </a:r>
            <a:endParaRPr lang="en-US" altLang="zh-TW" sz="1800" dirty="0"/>
          </a:p>
          <a:p>
            <a:pPr lvl="1"/>
            <a:r>
              <a:rPr lang="zh-TW" altLang="en-US" sz="1800" dirty="0" smtClean="0"/>
              <a:t>范例</a:t>
            </a:r>
            <a:r>
              <a:rPr lang="zh-TW" altLang="zh-TW" sz="1800" dirty="0" smtClean="0"/>
              <a:t>：</a:t>
            </a:r>
            <a:r>
              <a:rPr lang="en-US" altLang="zh-TW" sz="1800" dirty="0"/>
              <a:t>Drawable bitmap = getResources().getDrawable(R.drawable.icon);</a:t>
            </a:r>
            <a:endParaRPr lang="zh-TW" altLang="zh-TW" sz="1800" dirty="0"/>
          </a:p>
          <a:p>
            <a:endParaRPr lang="zh-TW" altLang="en-US" dirty="0"/>
          </a:p>
        </p:txBody>
      </p:sp>
      <p:sp>
        <p:nvSpPr>
          <p:cNvPr id="7475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en-US" altLang="zh-TW" smtClean="0"/>
              <a:t>Android</a:t>
            </a:r>
            <a:r>
              <a:rPr lang="zh-CN" altLang="en-US" smtClean="0"/>
              <a:t>应用程序架构</a:t>
            </a:r>
            <a:endParaRPr lang="zh-TW" altLang="en-US"/>
          </a:p>
        </p:txBody>
      </p:sp>
      <p:sp>
        <p:nvSpPr>
          <p:cNvPr id="3" name="內容版面配置區 2"/>
          <p:cNvSpPr>
            <a:spLocks noGrp="1"/>
          </p:cNvSpPr>
          <p:nvPr>
            <p:ph idx="1"/>
          </p:nvPr>
        </p:nvSpPr>
        <p:spPr/>
        <p:txBody>
          <a:bodyPr>
            <a:normAutofit/>
          </a:bodyPr>
          <a:lstStyle/>
          <a:p>
            <a:pPr>
              <a:lnSpc>
                <a:spcPct val="80000"/>
              </a:lnSpc>
            </a:pPr>
            <a:r>
              <a:rPr lang="zh-TW" altLang="en-US" dirty="0" smtClean="0"/>
              <a:t>广播接收器</a:t>
            </a:r>
            <a:r>
              <a:rPr lang="en-US" altLang="zh-TW" dirty="0" smtClean="0"/>
              <a:t>(</a:t>
            </a:r>
            <a:r>
              <a:rPr lang="en-US" altLang="zh-TW" dirty="0"/>
              <a:t>Broadcast Receiver)</a:t>
            </a:r>
          </a:p>
          <a:p>
            <a:pPr lvl="1">
              <a:lnSpc>
                <a:spcPct val="80000"/>
              </a:lnSpc>
            </a:pPr>
            <a:r>
              <a:rPr lang="zh-CN" altLang="en-US" dirty="0" smtClean="0"/>
              <a:t>广播接收器负责</a:t>
            </a:r>
            <a:r>
              <a:rPr lang="zh-TW" altLang="zh-TW" dirty="0" smtClean="0"/>
              <a:t>接</a:t>
            </a:r>
            <a:r>
              <a:rPr lang="zh-TW" altLang="en-US" dirty="0" smtClean="0"/>
              <a:t>受</a:t>
            </a:r>
            <a:r>
              <a:rPr lang="zh-CN" altLang="en-US" dirty="0" smtClean="0"/>
              <a:t>和响应通知，很多通知源自于系统所发送的，例如：发送时区变换的通知，电池电量不足，或用户改变语言设置。</a:t>
            </a:r>
            <a:endParaRPr lang="en-US" altLang="zh-TW" dirty="0"/>
          </a:p>
          <a:p>
            <a:pPr lvl="1">
              <a:lnSpc>
                <a:spcPct val="80000"/>
              </a:lnSpc>
            </a:pPr>
            <a:endParaRPr lang="en-US" altLang="zh-TW" dirty="0"/>
          </a:p>
          <a:p>
            <a:pPr lvl="1">
              <a:lnSpc>
                <a:spcPct val="80000"/>
              </a:lnSpc>
            </a:pPr>
            <a:r>
              <a:rPr lang="zh-CN" altLang="en-US" dirty="0" smtClean="0"/>
              <a:t>应用程序也可以发出广播通知，举例来说，通知其它应用程序，数据已下载完毕，可供使用。</a:t>
            </a:r>
            <a:endParaRPr lang="en-US" altLang="zh-TW" dirty="0"/>
          </a:p>
          <a:p>
            <a:pPr lvl="1">
              <a:lnSpc>
                <a:spcPct val="80000"/>
              </a:lnSpc>
            </a:pPr>
            <a:endParaRPr lang="en-US" altLang="zh-TW" dirty="0"/>
          </a:p>
          <a:p>
            <a:pPr lvl="1">
              <a:lnSpc>
                <a:spcPct val="80000"/>
              </a:lnSpc>
            </a:pPr>
            <a:r>
              <a:rPr lang="zh-CN" altLang="en-US" dirty="0" smtClean="0"/>
              <a:t>应用程序可以拥有任意数量</a:t>
            </a:r>
            <a:r>
              <a:rPr lang="zh-TW" altLang="zh-TW" dirty="0" smtClean="0"/>
              <a:t>的</a:t>
            </a:r>
            <a:r>
              <a:rPr lang="zh-TW" altLang="en-US" dirty="0" smtClean="0"/>
              <a:t>广播接收器</a:t>
            </a:r>
            <a:r>
              <a:rPr lang="zh-CN" altLang="en-US" dirty="0" smtClean="0"/>
              <a:t>来接收任何的通知。另外也可以启动</a:t>
            </a:r>
            <a:r>
              <a:rPr lang="zh-TW" altLang="en-US" dirty="0" smtClean="0"/>
              <a:t>活动</a:t>
            </a:r>
            <a:r>
              <a:rPr lang="zh-CN" altLang="en-US" dirty="0" smtClean="0"/>
              <a:t>（</a:t>
            </a:r>
            <a:r>
              <a:rPr lang="en-US" altLang="zh-CN" dirty="0" smtClean="0"/>
              <a:t>Activity</a:t>
            </a:r>
            <a:r>
              <a:rPr lang="zh-CN" altLang="en-US" dirty="0" smtClean="0"/>
              <a:t>）去响应接收到的通知，或利用</a:t>
            </a:r>
            <a:r>
              <a:rPr lang="zh-TW" altLang="en-US" dirty="0" smtClean="0"/>
              <a:t>通知</a:t>
            </a:r>
            <a:r>
              <a:rPr lang="zh-TW" altLang="en-US" dirty="0"/>
              <a:t>管理器</a:t>
            </a:r>
            <a:r>
              <a:rPr lang="en-US" altLang="zh-TW" dirty="0"/>
              <a:t>(NotificationManager</a:t>
            </a:r>
            <a:r>
              <a:rPr lang="en-US" altLang="zh-TW" dirty="0" smtClean="0"/>
              <a:t>)</a:t>
            </a:r>
            <a:r>
              <a:rPr lang="zh-CN" altLang="en-US" dirty="0" smtClean="0"/>
              <a:t>来通知使用者。</a:t>
            </a:r>
            <a:endParaRPr lang="en-US" altLang="zh-TW" b="1" dirty="0"/>
          </a:p>
          <a:p>
            <a:pPr lvl="1">
              <a:lnSpc>
                <a:spcPct val="80000"/>
              </a:lnSpc>
            </a:pPr>
            <a:endParaRPr lang="en-US" altLang="zh-TW" sz="2600" b="1" dirty="0"/>
          </a:p>
          <a:p>
            <a:pPr lvl="1">
              <a:lnSpc>
                <a:spcPct val="80000"/>
              </a:lnSpc>
            </a:pPr>
            <a:endParaRPr lang="zh-TW" altLang="zh-TW" sz="2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zh-CN" altLang="en-US" smtClean="0"/>
              <a:t>图文件资源目录</a:t>
            </a:r>
            <a:endParaRPr lang="zh-TW" altLang="en-US"/>
          </a:p>
        </p:txBody>
      </p:sp>
      <p:sp>
        <p:nvSpPr>
          <p:cNvPr id="75779" name="內容版面配置區 2"/>
          <p:cNvSpPr>
            <a:spLocks noGrp="1"/>
          </p:cNvSpPr>
          <p:nvPr>
            <p:ph idx="1"/>
          </p:nvPr>
        </p:nvSpPr>
        <p:spPr/>
        <p:txBody>
          <a:bodyPr/>
          <a:lstStyle/>
          <a:p>
            <a:r>
              <a:rPr lang="zh-TW" altLang="zh-TW" dirty="0"/>
              <a:t>在</a:t>
            </a:r>
            <a:r>
              <a:rPr lang="en-US" altLang="zh-TW" dirty="0"/>
              <a:t>XML</a:t>
            </a:r>
            <a:r>
              <a:rPr lang="zh-TW" altLang="zh-TW" dirty="0"/>
              <a:t>文件中使用</a:t>
            </a:r>
            <a:endParaRPr lang="en-US" altLang="zh-TW" dirty="0"/>
          </a:p>
          <a:p>
            <a:pPr lvl="1"/>
            <a:r>
              <a:rPr lang="zh-TW" altLang="en-US" dirty="0"/>
              <a:t>用法：</a:t>
            </a:r>
            <a:r>
              <a:rPr lang="en-US" altLang="zh-TW" dirty="0"/>
              <a:t>@drawable</a:t>
            </a:r>
            <a:r>
              <a:rPr lang="en-US" altLang="zh-TW" dirty="0" smtClean="0"/>
              <a:t>/</a:t>
            </a:r>
            <a:r>
              <a:rPr lang="zh-CN" altLang="en-US" dirty="0" smtClean="0"/>
              <a:t>图片</a:t>
            </a:r>
            <a:r>
              <a:rPr lang="zh-TW" altLang="en-US" dirty="0" smtClean="0"/>
              <a:t>名称</a:t>
            </a:r>
            <a:endParaRPr lang="en-US" altLang="zh-TW" dirty="0"/>
          </a:p>
          <a:p>
            <a:pPr lvl="1"/>
            <a:r>
              <a:rPr lang="zh-TW" altLang="en-US" dirty="0" smtClean="0"/>
              <a:t>范例</a:t>
            </a:r>
            <a:r>
              <a:rPr lang="zh-TW" altLang="zh-TW" dirty="0" smtClean="0"/>
              <a:t>：</a:t>
            </a:r>
            <a:r>
              <a:rPr lang="en-US" altLang="zh-TW" dirty="0"/>
              <a:t>android:background="@drawable/icon"</a:t>
            </a:r>
            <a:endParaRPr lang="zh-TW" altLang="zh-TW" dirty="0"/>
          </a:p>
          <a:p>
            <a:endParaRPr lang="zh-TW" altLang="en-US" dirty="0"/>
          </a:p>
        </p:txBody>
      </p:sp>
      <p:sp>
        <p:nvSpPr>
          <p:cNvPr id="7578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kumimoji="0" lang="zh-TW" altLang="en-US">
              <a:latin typeface="Calibri"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页脚占位符 2"/>
          <p:cNvSpPr>
            <a:spLocks noGrp="1"/>
          </p:cNvSpPr>
          <p:nvPr>
            <p:ph type="ftr" sz="quarter" idx="10"/>
          </p:nvPr>
        </p:nvSpPr>
        <p:spPr bwMode="auto">
          <a:noFill/>
          <a:ln>
            <a:miter lim="800000"/>
            <a:headEnd/>
            <a:tailEnd/>
          </a:ln>
        </p:spPr>
        <p:txBody>
          <a:bodyPr/>
          <a:lstStyle/>
          <a:p>
            <a:r>
              <a:rPr lang="en-US" altLang="zh-CN" smtClean="0">
                <a:latin typeface="Arial" pitchFamily="34" charset="0"/>
                <a:cs typeface="Arial" pitchFamily="34" charset="0"/>
              </a:rPr>
              <a:t>www.hqyj.com</a:t>
            </a:r>
          </a:p>
        </p:txBody>
      </p:sp>
      <p:sp>
        <p:nvSpPr>
          <p:cNvPr id="9218" name="灯片编号占位符 22"/>
          <p:cNvSpPr>
            <a:spLocks noGrp="1"/>
          </p:cNvSpPr>
          <p:nvPr>
            <p:ph type="sldNum" sz="quarter" idx="11"/>
          </p:nvPr>
        </p:nvSpPr>
        <p:spPr bwMode="auto">
          <a:noFill/>
          <a:ln>
            <a:miter lim="800000"/>
            <a:headEnd/>
            <a:tailEnd/>
          </a:ln>
        </p:spPr>
        <p:txBody>
          <a:bodyPr/>
          <a:lstStyle/>
          <a:p>
            <a:fld id="{C536049F-4723-49EC-BB45-450111E127A7}" type="slidenum">
              <a:rPr lang="en-US" altLang="zh-CN" smtClean="0">
                <a:latin typeface="Arial" pitchFamily="34" charset="0"/>
                <a:cs typeface="Arial" pitchFamily="34" charset="0"/>
              </a:rPr>
              <a:pPr/>
              <a:t>71</a:t>
            </a:fld>
            <a:endParaRPr lang="en-US" altLang="zh-CN" smtClean="0">
              <a:latin typeface="Arial" pitchFamily="34" charset="0"/>
              <a:cs typeface="Arial" pitchFamily="34" charset="0"/>
            </a:endParaRPr>
          </a:p>
        </p:txBody>
      </p:sp>
      <p:pic>
        <p:nvPicPr>
          <p:cNvPr id="9219" name="Picture 4" descr="Q&amp;A-slide"/>
          <p:cNvPicPr>
            <a:picLocks noChangeAspect="1" noChangeArrowheads="1"/>
          </p:cNvPicPr>
          <p:nvPr/>
        </p:nvPicPr>
        <p:blipFill>
          <a:blip r:embed="rId3"/>
          <a:srcRect/>
          <a:stretch>
            <a:fillRect/>
          </a:stretch>
        </p:blipFill>
        <p:spPr bwMode="auto">
          <a:xfrm>
            <a:off x="2667000" y="1828800"/>
            <a:ext cx="5638800" cy="4229100"/>
          </a:xfrm>
          <a:prstGeom prst="rect">
            <a:avLst/>
          </a:prstGeom>
          <a:noFill/>
          <a:ln w="9525">
            <a:noFill/>
            <a:miter lim="800000"/>
            <a:headEnd/>
            <a:tailEnd/>
          </a:ln>
        </p:spPr>
      </p:pic>
      <p:sp>
        <p:nvSpPr>
          <p:cNvPr id="9220" name="Rectangle 2"/>
          <p:cNvSpPr>
            <a:spLocks noRot="1" noChangeArrowheads="1"/>
          </p:cNvSpPr>
          <p:nvPr/>
        </p:nvSpPr>
        <p:spPr bwMode="auto">
          <a:xfrm>
            <a:off x="2209800" y="1905000"/>
            <a:ext cx="4267200" cy="1371600"/>
          </a:xfrm>
          <a:prstGeom prst="rect">
            <a:avLst/>
          </a:prstGeom>
          <a:noFill/>
          <a:ln w="9525">
            <a:noFill/>
            <a:miter lim="800000"/>
            <a:headEnd/>
            <a:tailEnd/>
          </a:ln>
        </p:spPr>
        <p:txBody>
          <a:bodyPr/>
          <a:lstStyle/>
          <a:p>
            <a:pPr marL="273050" indent="-273050">
              <a:spcBef>
                <a:spcPts val="600"/>
              </a:spcBef>
              <a:buClr>
                <a:schemeClr val="accent1"/>
              </a:buClr>
              <a:buSzPct val="76000"/>
              <a:buFont typeface="Wingdings 3" pitchFamily="18" charset="2"/>
              <a:buNone/>
            </a:pPr>
            <a:r>
              <a:rPr lang="en-US" altLang="zh-CN" sz="8800">
                <a:solidFill>
                  <a:srgbClr val="FF0000"/>
                </a:solidFill>
                <a:latin typeface="Arial Black" pitchFamily="34" charset="0"/>
              </a:rPr>
              <a:t>Q&amp;A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页脚占位符 2"/>
          <p:cNvSpPr>
            <a:spLocks noGrp="1"/>
          </p:cNvSpPr>
          <p:nvPr>
            <p:ph type="ftr" sz="quarter" idx="10"/>
          </p:nvPr>
        </p:nvSpPr>
        <p:spPr bwMode="auto">
          <a:xfrm>
            <a:off x="0" y="6381750"/>
            <a:ext cx="2895600" cy="476250"/>
          </a:xfrm>
          <a:prstGeom prst="rect">
            <a:avLst/>
          </a:prstGeom>
          <a:noFill/>
          <a:ln>
            <a:miter lim="800000"/>
            <a:headEnd/>
            <a:tailEnd/>
          </a:ln>
        </p:spPr>
        <p:txBody>
          <a:bodyPr/>
          <a:lstStyle/>
          <a:p>
            <a:r>
              <a:rPr lang="en-US" altLang="zh-CN" smtClean="0">
                <a:latin typeface="Arial" pitchFamily="34" charset="0"/>
                <a:cs typeface="Arial" pitchFamily="34" charset="0"/>
              </a:rPr>
              <a:t>www.hqyj.com</a:t>
            </a:r>
          </a:p>
        </p:txBody>
      </p:sp>
      <p:sp>
        <p:nvSpPr>
          <p:cNvPr id="10242" name="灯片编号占位符 22"/>
          <p:cNvSpPr>
            <a:spLocks noGrp="1"/>
          </p:cNvSpPr>
          <p:nvPr>
            <p:ph type="sldNum" sz="quarter" idx="11"/>
          </p:nvPr>
        </p:nvSpPr>
        <p:spPr bwMode="auto">
          <a:xfrm>
            <a:off x="0" y="6381750"/>
            <a:ext cx="2133600" cy="476250"/>
          </a:xfrm>
          <a:prstGeom prst="rect">
            <a:avLst/>
          </a:prstGeom>
          <a:noFill/>
          <a:ln>
            <a:miter lim="800000"/>
            <a:headEnd/>
            <a:tailEnd/>
          </a:ln>
        </p:spPr>
        <p:txBody>
          <a:bodyPr/>
          <a:lstStyle/>
          <a:p>
            <a:fld id="{546B6923-9753-40C1-9372-3BA834E57EF8}" type="slidenum">
              <a:rPr lang="en-US" altLang="zh-CN" smtClean="0">
                <a:latin typeface="Arial" pitchFamily="34" charset="0"/>
                <a:cs typeface="Arial" pitchFamily="34" charset="0"/>
              </a:rPr>
              <a:pPr/>
              <a:t>72</a:t>
            </a:fld>
            <a:endParaRPr lang="en-US" altLang="zh-CN" smtClean="0">
              <a:latin typeface="Arial" pitchFamily="34" charset="0"/>
              <a:cs typeface="Arial" pitchFamily="34" charset="0"/>
            </a:endParaRPr>
          </a:p>
        </p:txBody>
      </p:sp>
      <p:sp>
        <p:nvSpPr>
          <p:cNvPr id="8195" name="WordArt 4"/>
          <p:cNvSpPr>
            <a:spLocks noChangeArrowheads="1" noChangeShapeType="1" noTextEdit="1"/>
          </p:cNvSpPr>
          <p:nvPr/>
        </p:nvSpPr>
        <p:spPr bwMode="auto">
          <a:xfrm>
            <a:off x="2133600" y="2362200"/>
            <a:ext cx="4876800" cy="1827213"/>
          </a:xfrm>
          <a:prstGeom prst="rect">
            <a:avLst/>
          </a:prstGeom>
        </p:spPr>
        <p:txBody>
          <a:bodyPr wrap="none" fromWordArt="1">
            <a:prstTxWarp prst="textPlain">
              <a:avLst>
                <a:gd name="adj" fmla="val 50000"/>
              </a:avLst>
            </a:prstTxWarp>
          </a:bodyPr>
          <a:lstStyle/>
          <a:p>
            <a:pPr algn="ctr">
              <a:defRPr/>
            </a:pPr>
            <a:r>
              <a:rPr lang="zh-CN" altLang="en-US" sz="3600" kern="10" dirty="0">
                <a:ln w="9525">
                  <a:noFill/>
                  <a:round/>
                  <a:headEnd/>
                  <a:tailEnd/>
                </a:ln>
                <a:gradFill rotWithShape="1">
                  <a:gsLst>
                    <a:gs pos="0">
                      <a:srgbClr val="FF0000"/>
                    </a:gs>
                    <a:gs pos="100000">
                      <a:srgbClr val="760000"/>
                    </a:gs>
                  </a:gsLst>
                  <a:lin ang="5400000" scaled="1"/>
                </a:gradFill>
                <a:latin typeface="楷体_GB2312" pitchFamily="49" charset="-122"/>
                <a:ea typeface="楷体_GB2312" pitchFamily="49" charset="-122"/>
              </a:rPr>
              <a:t>谢谢</a:t>
            </a:r>
            <a:r>
              <a:rPr lang="zh-CN" altLang="en-US" sz="3600" kern="10" dirty="0">
                <a:ln w="9525">
                  <a:noFill/>
                  <a:round/>
                  <a:headEnd/>
                  <a:tailEnd/>
                </a:ln>
                <a:gradFill rotWithShape="1">
                  <a:gsLst>
                    <a:gs pos="0">
                      <a:srgbClr val="FF0000"/>
                    </a:gs>
                    <a:gs pos="100000">
                      <a:srgbClr val="760000"/>
                    </a:gs>
                  </a:gsLst>
                  <a:lin ang="5400000" scaled="1"/>
                </a:gradFill>
                <a:latin typeface="SimSun"/>
                <a:ea typeface="SimSun"/>
              </a:rPr>
              <a:t>！</a:t>
            </a:r>
          </a:p>
        </p:txBody>
      </p:sp>
      <p:pic>
        <p:nvPicPr>
          <p:cNvPr id="10244" name="Picture 5" descr="j0301252"/>
          <p:cNvPicPr>
            <a:picLocks noChangeAspect="1" noChangeArrowheads="1"/>
          </p:cNvPicPr>
          <p:nvPr/>
        </p:nvPicPr>
        <p:blipFill>
          <a:blip r:embed="rId3"/>
          <a:srcRect/>
          <a:stretch>
            <a:fillRect/>
          </a:stretch>
        </p:blipFill>
        <p:spPr bwMode="auto">
          <a:xfrm>
            <a:off x="6400800" y="4419600"/>
            <a:ext cx="230505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r>
              <a:rPr lang="en-US" altLang="zh-TW" smtClean="0"/>
              <a:t>Android</a:t>
            </a:r>
            <a:r>
              <a:rPr lang="zh-CN" altLang="en-US" smtClean="0"/>
              <a:t>应用程序架构</a:t>
            </a:r>
            <a:endParaRPr lang="zh-TW" altLang="en-US"/>
          </a:p>
        </p:txBody>
      </p:sp>
      <p:sp>
        <p:nvSpPr>
          <p:cNvPr id="3" name="內容版面配置區 2"/>
          <p:cNvSpPr>
            <a:spLocks noGrp="1"/>
          </p:cNvSpPr>
          <p:nvPr>
            <p:ph idx="1"/>
          </p:nvPr>
        </p:nvSpPr>
        <p:spPr/>
        <p:txBody>
          <a:bodyPr>
            <a:normAutofit/>
          </a:bodyPr>
          <a:lstStyle/>
          <a:p>
            <a:pPr>
              <a:lnSpc>
                <a:spcPct val="80000"/>
              </a:lnSpc>
            </a:pPr>
            <a:r>
              <a:rPr lang="zh-TW" altLang="en-US" sz="2700" dirty="0" smtClean="0"/>
              <a:t>内容提供者</a:t>
            </a:r>
            <a:r>
              <a:rPr lang="en-US" altLang="zh-TW" sz="2700" dirty="0" smtClean="0"/>
              <a:t>(</a:t>
            </a:r>
            <a:r>
              <a:rPr lang="en-US" altLang="zh-TW" sz="2700" dirty="0"/>
              <a:t>Content Provider)</a:t>
            </a:r>
            <a:endParaRPr lang="zh-TW" altLang="zh-TW" sz="2700" dirty="0"/>
          </a:p>
          <a:p>
            <a:pPr lvl="1">
              <a:lnSpc>
                <a:spcPct val="80000"/>
              </a:lnSpc>
            </a:pPr>
            <a:r>
              <a:rPr lang="zh-TW" altLang="en-US" sz="2400" dirty="0" smtClean="0"/>
              <a:t>内容提供者</a:t>
            </a:r>
            <a:r>
              <a:rPr lang="zh-CN" altLang="en-US" sz="2400" dirty="0" smtClean="0"/>
              <a:t>将应用程序数据组合成特定的集合供其它应用程序使用。数据可以是储存在文件、</a:t>
            </a:r>
            <a:r>
              <a:rPr lang="en-US" altLang="zh-TW" sz="2400" dirty="0" smtClean="0"/>
              <a:t>SQLite</a:t>
            </a:r>
            <a:r>
              <a:rPr lang="zh-CN" altLang="en-US" sz="2400" dirty="0" smtClean="0"/>
              <a:t>数据库，或是其它任何用户可以存取资料的地方。</a:t>
            </a:r>
            <a:endParaRPr lang="en-US" altLang="zh-TW" sz="2400" dirty="0"/>
          </a:p>
          <a:p>
            <a:pPr lvl="1">
              <a:lnSpc>
                <a:spcPct val="80000"/>
              </a:lnSpc>
            </a:pPr>
            <a:endParaRPr lang="en-US" altLang="zh-TW" sz="2400" dirty="0"/>
          </a:p>
          <a:p>
            <a:pPr lvl="1">
              <a:lnSpc>
                <a:spcPct val="80000"/>
              </a:lnSpc>
            </a:pPr>
            <a:r>
              <a:rPr lang="zh-TW" altLang="en-US" sz="2400" dirty="0" smtClean="0"/>
              <a:t>内容提供者继承</a:t>
            </a:r>
            <a:r>
              <a:rPr lang="zh-TW" altLang="zh-TW" sz="2400" dirty="0" smtClean="0"/>
              <a:t>於</a:t>
            </a:r>
            <a:r>
              <a:rPr lang="zh-TW" altLang="en-US" sz="2400" dirty="0" smtClean="0"/>
              <a:t>内容提供者</a:t>
            </a:r>
            <a:r>
              <a:rPr lang="zh-CN" altLang="en-US" sz="2400" dirty="0" smtClean="0"/>
              <a:t>基础类别，并实现一组标准的方法，使应用程序可以检索和储存它控制的数据。</a:t>
            </a:r>
            <a:endParaRPr lang="en-US" altLang="zh-TW" sz="2400" dirty="0"/>
          </a:p>
          <a:p>
            <a:pPr lvl="1">
              <a:lnSpc>
                <a:spcPct val="80000"/>
              </a:lnSpc>
            </a:pPr>
            <a:endParaRPr lang="en-US" altLang="zh-TW" sz="2400" dirty="0"/>
          </a:p>
          <a:p>
            <a:pPr lvl="1">
              <a:lnSpc>
                <a:spcPct val="80000"/>
              </a:lnSpc>
            </a:pPr>
            <a:r>
              <a:rPr lang="zh-CN" altLang="en-US" sz="2400" dirty="0" smtClean="0"/>
              <a:t>应用程序不是直接调用这些实现方法。而是通过</a:t>
            </a:r>
            <a:r>
              <a:rPr lang="zh-TW" altLang="en-US" sz="2400" dirty="0" smtClean="0"/>
              <a:t>内容解析器</a:t>
            </a:r>
            <a:r>
              <a:rPr lang="en-US" altLang="zh-TW" sz="2400" dirty="0" smtClean="0"/>
              <a:t>(</a:t>
            </a:r>
            <a:r>
              <a:rPr lang="en-US" altLang="zh-TW" sz="2400" dirty="0"/>
              <a:t>ContentResolver</a:t>
            </a:r>
            <a:r>
              <a:rPr lang="en-US" altLang="zh-TW" sz="2400" dirty="0" smtClean="0"/>
              <a:t>)</a:t>
            </a:r>
            <a:r>
              <a:rPr lang="zh-CN" altLang="en-US" sz="2400" dirty="0" smtClean="0"/>
              <a:t>对象调用方法</a:t>
            </a:r>
            <a:r>
              <a:rPr lang="zh-TW" altLang="zh-TW" sz="2400" dirty="0" smtClean="0"/>
              <a:t>。</a:t>
            </a:r>
            <a:r>
              <a:rPr lang="zh-TW" altLang="en-US" sz="2400" dirty="0" smtClean="0"/>
              <a:t>内容解析器</a:t>
            </a:r>
            <a:r>
              <a:rPr lang="zh-CN" altLang="en-US" sz="2400" dirty="0" smtClean="0"/>
              <a:t>能够通知任何</a:t>
            </a:r>
            <a:r>
              <a:rPr lang="zh-TW" altLang="zh-TW" sz="2400" dirty="0" smtClean="0"/>
              <a:t>的</a:t>
            </a:r>
            <a:r>
              <a:rPr lang="zh-TW" altLang="en-US" sz="2400" dirty="0" smtClean="0"/>
              <a:t>内容提供者</a:t>
            </a:r>
            <a:r>
              <a:rPr lang="zh-CN" altLang="en-US" sz="2400" dirty="0" smtClean="0"/>
              <a:t>，并可以参与这</a:t>
            </a:r>
            <a:r>
              <a:rPr lang="zh-TW" altLang="zh-TW" sz="2400" dirty="0" smtClean="0"/>
              <a:t>些</a:t>
            </a:r>
            <a:r>
              <a:rPr lang="zh-TW" altLang="en-US" sz="2400" dirty="0" smtClean="0"/>
              <a:t>内容提供者</a:t>
            </a:r>
            <a:r>
              <a:rPr lang="zh-CN" altLang="en-US" sz="2400" dirty="0" smtClean="0"/>
              <a:t>进程间的管理。</a:t>
            </a:r>
            <a:endParaRPr lang="zh-TW" altLang="zh-TW" sz="2400" dirty="0"/>
          </a:p>
          <a:p>
            <a:pPr lvl="1">
              <a:lnSpc>
                <a:spcPct val="80000"/>
              </a:lnSpc>
            </a:pPr>
            <a:endParaRPr lang="zh-TW"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程序的生命周期</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a:xfrm>
            <a:off x="0" y="6381750"/>
            <a:ext cx="2895600" cy="476250"/>
          </a:xfrm>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xfrm>
            <a:off x="0" y="6381750"/>
            <a:ext cx="2133600" cy="476250"/>
          </a:xfrm>
          <a:prstGeom prst="rect">
            <a:avLst/>
          </a:prstGeom>
        </p:spPr>
        <p:txBody>
          <a:bodyPr/>
          <a:lstStyle/>
          <a:p>
            <a:pPr>
              <a:defRPr/>
            </a:pPr>
            <a:fld id="{2BF44AAA-6CB0-472C-B931-39C53AFCE94D}"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华清远见模版-2">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4913</Words>
  <Application>Microsoft Office PowerPoint</Application>
  <PresentationFormat>全屏显示(4:3)</PresentationFormat>
  <Paragraphs>570</Paragraphs>
  <Slides>72</Slides>
  <Notes>63</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华清远见模版-2</vt:lpstr>
      <vt:lpstr>Android应用程序框架</vt:lpstr>
      <vt:lpstr>版权声明</vt:lpstr>
      <vt:lpstr>Android应用程序架构</vt:lpstr>
      <vt:lpstr>Android应用程序架构</vt:lpstr>
      <vt:lpstr>Android应用程序架构</vt:lpstr>
      <vt:lpstr>Android应用程序架构</vt:lpstr>
      <vt:lpstr>Android应用程序架构</vt:lpstr>
      <vt:lpstr>Android应用程序架构</vt:lpstr>
      <vt:lpstr>程序的生命周期</vt:lpstr>
      <vt:lpstr>程序的生命周期</vt:lpstr>
      <vt:lpstr>程序的生命周期(Life Cycle)</vt:lpstr>
      <vt:lpstr>程序的生命周期(Life Cycle)</vt:lpstr>
      <vt:lpstr>程序的生命周期(Life Cycle)</vt:lpstr>
      <vt:lpstr>PowerPoint 演示文稿</vt:lpstr>
      <vt:lpstr>程序的生命周期(Life Cycle)</vt:lpstr>
      <vt:lpstr>PowerPoint 演示文稿</vt:lpstr>
      <vt:lpstr>程序的生命周期(Life Cycle)</vt:lpstr>
      <vt:lpstr>PowerPoint 演示文稿</vt:lpstr>
      <vt:lpstr>程序的生命周期(Life Cycle)</vt:lpstr>
      <vt:lpstr>程序的生命周期(Life Cycle)</vt:lpstr>
      <vt:lpstr>程序的生命周期(Life Cycle)</vt:lpstr>
      <vt:lpstr>程序的生命周期(Life Cycle)</vt:lpstr>
      <vt:lpstr>服务的生命周期(Life Cycle)</vt:lpstr>
      <vt:lpstr>程序的生命周期(Life Cycle)</vt:lpstr>
      <vt:lpstr>程序的生命周期(Life Cycle)</vt:lpstr>
      <vt:lpstr>程序的生命周期(Life Cycle)</vt:lpstr>
      <vt:lpstr>程序的生命周期(Life Cycle)</vt:lpstr>
      <vt:lpstr>程序的生命周期(Life Cycle)</vt:lpstr>
      <vt:lpstr>Activity的启动方式</vt:lpstr>
      <vt:lpstr>Activity的启动方式</vt:lpstr>
      <vt:lpstr>Android应用程序框架</vt:lpstr>
      <vt:lpstr>MVC设计模式的好处</vt:lpstr>
      <vt:lpstr>MVC设计模式的好处</vt:lpstr>
      <vt:lpstr>MVC设计模式的好处</vt:lpstr>
      <vt:lpstr>应用程序架构</vt:lpstr>
      <vt:lpstr>AndroidManifest定义</vt:lpstr>
      <vt:lpstr>AndroidManifest定义</vt:lpstr>
      <vt:lpstr>AndroidManifest定义</vt:lpstr>
      <vt:lpstr>AndroidManifest定义文件</vt:lpstr>
      <vt:lpstr>AndroidManifest定义</vt:lpstr>
      <vt:lpstr>AndroidManifest定义</vt:lpstr>
      <vt:lpstr>AndroidManifest定义</vt:lpstr>
      <vt:lpstr>Android资源文件设计</vt:lpstr>
      <vt:lpstr>Android资源文件设计</vt:lpstr>
      <vt:lpstr>文字资源文件</vt:lpstr>
      <vt:lpstr>Android资源文件设计</vt:lpstr>
      <vt:lpstr>Android资源文件设计</vt:lpstr>
      <vt:lpstr>Android资源文件设计</vt:lpstr>
      <vt:lpstr>颜色设置资源文件</vt:lpstr>
      <vt:lpstr>颜色设置资源文件</vt:lpstr>
      <vt:lpstr>颜色设置资源文件</vt:lpstr>
      <vt:lpstr>颜色设置资源文件</vt:lpstr>
      <vt:lpstr>颜色设置资源文件</vt:lpstr>
      <vt:lpstr>颜色设置资源文件</vt:lpstr>
      <vt:lpstr>颜色设置资源文件</vt:lpstr>
      <vt:lpstr>颜色设置资源文件</vt:lpstr>
      <vt:lpstr>颜色设置资源文件</vt:lpstr>
      <vt:lpstr>尺寸定义资源文件</vt:lpstr>
      <vt:lpstr>尺寸定义资源文件</vt:lpstr>
      <vt:lpstr>尺寸定义资源文件</vt:lpstr>
      <vt:lpstr>尺寸定义资源文件</vt:lpstr>
      <vt:lpstr>样式资源文件</vt:lpstr>
      <vt:lpstr>样式资源文件</vt:lpstr>
      <vt:lpstr>样式资源文件</vt:lpstr>
      <vt:lpstr>窗口布局资源文件</vt:lpstr>
      <vt:lpstr>窗口布局资源文件</vt:lpstr>
      <vt:lpstr>窗口布局资源文件</vt:lpstr>
      <vt:lpstr>图文件资源目录</vt:lpstr>
      <vt:lpstr>图文件资源目录</vt:lpstr>
      <vt:lpstr>图文件资源目录</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lynn</dc:creator>
  <cp:lastModifiedBy>China</cp:lastModifiedBy>
  <cp:revision>212</cp:revision>
  <cp:lastPrinted>1601-01-01T00:00:00Z</cp:lastPrinted>
  <dcterms:created xsi:type="dcterms:W3CDTF">2011-07-03T10:37:51Z</dcterms:created>
  <dcterms:modified xsi:type="dcterms:W3CDTF">2015-08-26T00:36:03Z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