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</p:sldMasterIdLst>
  <p:notesMasterIdLst>
    <p:notesMasterId r:id="rId52"/>
  </p:notesMasterIdLst>
  <p:sldIdLst>
    <p:sldId id="1328" r:id="rId30"/>
    <p:sldId id="941" r:id="rId31"/>
    <p:sldId id="1239" r:id="rId32"/>
    <p:sldId id="1237" r:id="rId33"/>
    <p:sldId id="1238" r:id="rId34"/>
    <p:sldId id="1185" r:id="rId35"/>
    <p:sldId id="1021" r:id="rId36"/>
    <p:sldId id="1022" r:id="rId37"/>
    <p:sldId id="1023" r:id="rId38"/>
    <p:sldId id="1024" r:id="rId39"/>
    <p:sldId id="1025" r:id="rId40"/>
    <p:sldId id="1026" r:id="rId41"/>
    <p:sldId id="1027" r:id="rId42"/>
    <p:sldId id="1032" r:id="rId43"/>
    <p:sldId id="1033" r:id="rId44"/>
    <p:sldId id="1035" r:id="rId45"/>
    <p:sldId id="1036" r:id="rId46"/>
    <p:sldId id="1037" r:id="rId47"/>
    <p:sldId id="1038" r:id="rId48"/>
    <p:sldId id="1039" r:id="rId49"/>
    <p:sldId id="1040" r:id="rId50"/>
    <p:sldId id="1311" r:id="rId51"/>
    <p:sldId id="1312" r:id="rId53"/>
    <p:sldId id="1313" r:id="rId54"/>
    <p:sldId id="1265" r:id="rId55"/>
    <p:sldId id="1266" r:id="rId56"/>
    <p:sldId id="1186" r:id="rId57"/>
    <p:sldId id="1046" r:id="rId58"/>
    <p:sldId id="1047" r:id="rId59"/>
    <p:sldId id="1048" r:id="rId60"/>
    <p:sldId id="1049" r:id="rId61"/>
    <p:sldId id="1050" r:id="rId62"/>
    <p:sldId id="1051" r:id="rId63"/>
    <p:sldId id="1052" r:id="rId64"/>
    <p:sldId id="1054" r:id="rId65"/>
    <p:sldId id="1055" r:id="rId66"/>
    <p:sldId id="1061" r:id="rId67"/>
    <p:sldId id="1062" r:id="rId68"/>
    <p:sldId id="1063" r:id="rId69"/>
    <p:sldId id="1064" r:id="rId70"/>
    <p:sldId id="1085" r:id="rId71"/>
    <p:sldId id="1187" r:id="rId72"/>
    <p:sldId id="1086" r:id="rId73"/>
    <p:sldId id="1329" r:id="rId74"/>
    <p:sldId id="1330" r:id="rId75"/>
    <p:sldId id="1331" r:id="rId76"/>
    <p:sldId id="1332" r:id="rId77"/>
    <p:sldId id="1333" r:id="rId78"/>
    <p:sldId id="1334" r:id="rId79"/>
    <p:sldId id="1087" r:id="rId80"/>
    <p:sldId id="1088" r:id="rId81"/>
    <p:sldId id="1192" r:id="rId82"/>
    <p:sldId id="1134" r:id="rId83"/>
    <p:sldId id="1135" r:id="rId84"/>
    <p:sldId id="1136" r:id="rId85"/>
    <p:sldId id="1137" r:id="rId86"/>
    <p:sldId id="1138" r:id="rId87"/>
    <p:sldId id="1139" r:id="rId88"/>
    <p:sldId id="1193" r:id="rId89"/>
    <p:sldId id="1149" r:id="rId90"/>
    <p:sldId id="1150" r:id="rId91"/>
    <p:sldId id="1151" r:id="rId92"/>
    <p:sldId id="1299" r:id="rId93"/>
    <p:sldId id="1300" r:id="rId94"/>
    <p:sldId id="1152" r:id="rId95"/>
    <p:sldId id="1154" r:id="rId96"/>
    <p:sldId id="1284" r:id="rId97"/>
    <p:sldId id="1246" r:id="rId98"/>
    <p:sldId id="1205" r:id="rId99"/>
    <p:sldId id="1199" r:id="rId100"/>
    <p:sldId id="1206" r:id="rId101"/>
    <p:sldId id="1207" r:id="rId102"/>
    <p:sldId id="1445" r:id="rId103"/>
    <p:sldId id="1446" r:id="rId104"/>
    <p:sldId id="1444" r:id="rId105"/>
    <p:sldId id="1438" r:id="rId106"/>
    <p:sldId id="1439" r:id="rId107"/>
    <p:sldId id="1440" r:id="rId108"/>
    <p:sldId id="1441" r:id="rId109"/>
    <p:sldId id="1442" r:id="rId110"/>
    <p:sldId id="1443" r:id="rId111"/>
    <p:sldId id="1314" r:id="rId112"/>
    <p:sldId id="1315" r:id="rId113"/>
    <p:sldId id="1316" r:id="rId114"/>
    <p:sldId id="1317" r:id="rId115"/>
    <p:sldId id="1318" r:id="rId116"/>
    <p:sldId id="1319" r:id="rId117"/>
    <p:sldId id="1320" r:id="rId118"/>
    <p:sldId id="1321" r:id="rId119"/>
    <p:sldId id="1322" r:id="rId120"/>
    <p:sldId id="1323" r:id="rId121"/>
    <p:sldId id="1324" r:id="rId122"/>
    <p:sldId id="1325" r:id="rId123"/>
    <p:sldId id="1326" r:id="rId124"/>
    <p:sldId id="1327" r:id="rId125"/>
    <p:sldId id="1335" r:id="rId126"/>
    <p:sldId id="1336" r:id="rId127"/>
    <p:sldId id="1337" r:id="rId128"/>
    <p:sldId id="1338" r:id="rId129"/>
    <p:sldId id="1339" r:id="rId130"/>
    <p:sldId id="1340" r:id="rId131"/>
    <p:sldId id="1341" r:id="rId132"/>
    <p:sldId id="1342" r:id="rId133"/>
    <p:sldId id="1343" r:id="rId134"/>
    <p:sldId id="1344" r:id="rId135"/>
    <p:sldId id="1345" r:id="rId136"/>
    <p:sldId id="1346" r:id="rId137"/>
    <p:sldId id="1347" r:id="rId138"/>
    <p:sldId id="1348" r:id="rId139"/>
    <p:sldId id="1349" r:id="rId140"/>
    <p:sldId id="1350" r:id="rId141"/>
    <p:sldId id="1351" r:id="rId142"/>
    <p:sldId id="1352" r:id="rId143"/>
    <p:sldId id="1353" r:id="rId144"/>
    <p:sldId id="1354" r:id="rId145"/>
    <p:sldId id="1355" r:id="rId146"/>
    <p:sldId id="1356" r:id="rId147"/>
    <p:sldId id="1017" r:id="rId148"/>
    <p:sldId id="1018" r:id="rId14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-108"/>
      <a:buNone/>
      <a:defRPr sz="1800" u="none" kern="1200" baseline="0">
        <a:solidFill>
          <a:schemeClr val="tx1"/>
        </a:solidFill>
        <a:latin typeface="Arial" charset="-108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69.xml"/><Relationship Id="rId98" Type="http://schemas.openxmlformats.org/officeDocument/2006/relationships/slide" Target="slides/slide68.xml"/><Relationship Id="rId97" Type="http://schemas.openxmlformats.org/officeDocument/2006/relationships/slide" Target="slides/slide67.xml"/><Relationship Id="rId96" Type="http://schemas.openxmlformats.org/officeDocument/2006/relationships/slide" Target="slides/slide66.xml"/><Relationship Id="rId95" Type="http://schemas.openxmlformats.org/officeDocument/2006/relationships/slide" Target="slides/slide65.xml"/><Relationship Id="rId94" Type="http://schemas.openxmlformats.org/officeDocument/2006/relationships/slide" Target="slides/slide64.xml"/><Relationship Id="rId93" Type="http://schemas.openxmlformats.org/officeDocument/2006/relationships/slide" Target="slides/slide63.xml"/><Relationship Id="rId92" Type="http://schemas.openxmlformats.org/officeDocument/2006/relationships/slide" Target="slides/slide62.xml"/><Relationship Id="rId91" Type="http://schemas.openxmlformats.org/officeDocument/2006/relationships/slide" Target="slides/slide61.xml"/><Relationship Id="rId90" Type="http://schemas.openxmlformats.org/officeDocument/2006/relationships/slide" Target="slides/slide60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59.xml"/><Relationship Id="rId88" Type="http://schemas.openxmlformats.org/officeDocument/2006/relationships/slide" Target="slides/slide58.xml"/><Relationship Id="rId87" Type="http://schemas.openxmlformats.org/officeDocument/2006/relationships/slide" Target="slides/slide57.xml"/><Relationship Id="rId86" Type="http://schemas.openxmlformats.org/officeDocument/2006/relationships/slide" Target="slides/slide56.xml"/><Relationship Id="rId85" Type="http://schemas.openxmlformats.org/officeDocument/2006/relationships/slide" Target="slides/slide55.xml"/><Relationship Id="rId84" Type="http://schemas.openxmlformats.org/officeDocument/2006/relationships/slide" Target="slides/slide54.xml"/><Relationship Id="rId83" Type="http://schemas.openxmlformats.org/officeDocument/2006/relationships/slide" Target="slides/slide53.xml"/><Relationship Id="rId82" Type="http://schemas.openxmlformats.org/officeDocument/2006/relationships/slide" Target="slides/slide52.xml"/><Relationship Id="rId81" Type="http://schemas.openxmlformats.org/officeDocument/2006/relationships/slide" Target="slides/slide51.xml"/><Relationship Id="rId80" Type="http://schemas.openxmlformats.org/officeDocument/2006/relationships/slide" Target="slides/slide50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49.xml"/><Relationship Id="rId78" Type="http://schemas.openxmlformats.org/officeDocument/2006/relationships/slide" Target="slides/slide48.xml"/><Relationship Id="rId77" Type="http://schemas.openxmlformats.org/officeDocument/2006/relationships/slide" Target="slides/slide47.xml"/><Relationship Id="rId76" Type="http://schemas.openxmlformats.org/officeDocument/2006/relationships/slide" Target="slides/slide46.xml"/><Relationship Id="rId75" Type="http://schemas.openxmlformats.org/officeDocument/2006/relationships/slide" Target="slides/slide45.xml"/><Relationship Id="rId74" Type="http://schemas.openxmlformats.org/officeDocument/2006/relationships/slide" Target="slides/slide44.xml"/><Relationship Id="rId73" Type="http://schemas.openxmlformats.org/officeDocument/2006/relationships/slide" Target="slides/slide43.xml"/><Relationship Id="rId72" Type="http://schemas.openxmlformats.org/officeDocument/2006/relationships/slide" Target="slides/slide42.xml"/><Relationship Id="rId71" Type="http://schemas.openxmlformats.org/officeDocument/2006/relationships/slide" Target="slides/slide41.xml"/><Relationship Id="rId70" Type="http://schemas.openxmlformats.org/officeDocument/2006/relationships/slide" Target="slides/slide4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9.xml"/><Relationship Id="rId68" Type="http://schemas.openxmlformats.org/officeDocument/2006/relationships/slide" Target="slides/slide38.xml"/><Relationship Id="rId67" Type="http://schemas.openxmlformats.org/officeDocument/2006/relationships/slide" Target="slides/slide37.xml"/><Relationship Id="rId66" Type="http://schemas.openxmlformats.org/officeDocument/2006/relationships/slide" Target="slides/slide36.xml"/><Relationship Id="rId65" Type="http://schemas.openxmlformats.org/officeDocument/2006/relationships/slide" Target="slides/slide35.xml"/><Relationship Id="rId64" Type="http://schemas.openxmlformats.org/officeDocument/2006/relationships/slide" Target="slides/slide34.xml"/><Relationship Id="rId63" Type="http://schemas.openxmlformats.org/officeDocument/2006/relationships/slide" Target="slides/slide33.xml"/><Relationship Id="rId62" Type="http://schemas.openxmlformats.org/officeDocument/2006/relationships/slide" Target="slides/slide32.xml"/><Relationship Id="rId61" Type="http://schemas.openxmlformats.org/officeDocument/2006/relationships/slide" Target="slides/slide31.xml"/><Relationship Id="rId60" Type="http://schemas.openxmlformats.org/officeDocument/2006/relationships/slide" Target="slides/slide3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9.xml"/><Relationship Id="rId58" Type="http://schemas.openxmlformats.org/officeDocument/2006/relationships/slide" Target="slides/slide28.xml"/><Relationship Id="rId57" Type="http://schemas.openxmlformats.org/officeDocument/2006/relationships/slide" Target="slides/slide27.xml"/><Relationship Id="rId56" Type="http://schemas.openxmlformats.org/officeDocument/2006/relationships/slide" Target="slides/slide26.xml"/><Relationship Id="rId55" Type="http://schemas.openxmlformats.org/officeDocument/2006/relationships/slide" Target="slides/slide25.xml"/><Relationship Id="rId54" Type="http://schemas.openxmlformats.org/officeDocument/2006/relationships/slide" Target="slides/slide24.xml"/><Relationship Id="rId53" Type="http://schemas.openxmlformats.org/officeDocument/2006/relationships/slide" Target="slides/slide23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22.xml"/><Relationship Id="rId50" Type="http://schemas.openxmlformats.org/officeDocument/2006/relationships/slide" Target="slides/slide2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0.xml"/><Relationship Id="rId48" Type="http://schemas.openxmlformats.org/officeDocument/2006/relationships/slide" Target="slides/slide19.xml"/><Relationship Id="rId47" Type="http://schemas.openxmlformats.org/officeDocument/2006/relationships/slide" Target="slides/slide18.xml"/><Relationship Id="rId46" Type="http://schemas.openxmlformats.org/officeDocument/2006/relationships/slide" Target="slides/slide17.xml"/><Relationship Id="rId45" Type="http://schemas.openxmlformats.org/officeDocument/2006/relationships/slide" Target="slides/slide16.xml"/><Relationship Id="rId44" Type="http://schemas.openxmlformats.org/officeDocument/2006/relationships/slide" Target="slides/slide15.xml"/><Relationship Id="rId43" Type="http://schemas.openxmlformats.org/officeDocument/2006/relationships/slide" Target="slides/slide14.xml"/><Relationship Id="rId42" Type="http://schemas.openxmlformats.org/officeDocument/2006/relationships/slide" Target="slides/slide13.xml"/><Relationship Id="rId41" Type="http://schemas.openxmlformats.org/officeDocument/2006/relationships/slide" Target="slides/slide12.xml"/><Relationship Id="rId40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0.xml"/><Relationship Id="rId38" Type="http://schemas.openxmlformats.org/officeDocument/2006/relationships/slide" Target="slides/slide9.xml"/><Relationship Id="rId37" Type="http://schemas.openxmlformats.org/officeDocument/2006/relationships/slide" Target="slides/slide8.xml"/><Relationship Id="rId36" Type="http://schemas.openxmlformats.org/officeDocument/2006/relationships/slide" Target="slides/slide7.xml"/><Relationship Id="rId35" Type="http://schemas.openxmlformats.org/officeDocument/2006/relationships/slide" Target="slides/slide6.xml"/><Relationship Id="rId34" Type="http://schemas.openxmlformats.org/officeDocument/2006/relationships/slide" Target="slides/slide5.xml"/><Relationship Id="rId33" Type="http://schemas.openxmlformats.org/officeDocument/2006/relationships/slide" Target="slides/slide4.xml"/><Relationship Id="rId32" Type="http://schemas.openxmlformats.org/officeDocument/2006/relationships/slide" Target="slides/slide3.xml"/><Relationship Id="rId31" Type="http://schemas.openxmlformats.org/officeDocument/2006/relationships/slide" Target="slides/slide2.xml"/><Relationship Id="rId30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2" Type="http://schemas.openxmlformats.org/officeDocument/2006/relationships/tableStyles" Target="tableStyles.xml"/><Relationship Id="rId151" Type="http://schemas.openxmlformats.org/officeDocument/2006/relationships/viewProps" Target="viewProps.xml"/><Relationship Id="rId150" Type="http://schemas.openxmlformats.org/officeDocument/2006/relationships/presProps" Target="presProps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119.xml"/><Relationship Id="rId148" Type="http://schemas.openxmlformats.org/officeDocument/2006/relationships/slide" Target="slides/slide118.xml"/><Relationship Id="rId147" Type="http://schemas.openxmlformats.org/officeDocument/2006/relationships/slide" Target="slides/slide117.xml"/><Relationship Id="rId146" Type="http://schemas.openxmlformats.org/officeDocument/2006/relationships/slide" Target="slides/slide116.xml"/><Relationship Id="rId145" Type="http://schemas.openxmlformats.org/officeDocument/2006/relationships/slide" Target="slides/slide115.xml"/><Relationship Id="rId144" Type="http://schemas.openxmlformats.org/officeDocument/2006/relationships/slide" Target="slides/slide114.xml"/><Relationship Id="rId143" Type="http://schemas.openxmlformats.org/officeDocument/2006/relationships/slide" Target="slides/slide113.xml"/><Relationship Id="rId142" Type="http://schemas.openxmlformats.org/officeDocument/2006/relationships/slide" Target="slides/slide112.xml"/><Relationship Id="rId141" Type="http://schemas.openxmlformats.org/officeDocument/2006/relationships/slide" Target="slides/slide111.xml"/><Relationship Id="rId140" Type="http://schemas.openxmlformats.org/officeDocument/2006/relationships/slide" Target="slides/slide110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09.xml"/><Relationship Id="rId138" Type="http://schemas.openxmlformats.org/officeDocument/2006/relationships/slide" Target="slides/slide108.xml"/><Relationship Id="rId137" Type="http://schemas.openxmlformats.org/officeDocument/2006/relationships/slide" Target="slides/slide107.xml"/><Relationship Id="rId136" Type="http://schemas.openxmlformats.org/officeDocument/2006/relationships/slide" Target="slides/slide106.xml"/><Relationship Id="rId135" Type="http://schemas.openxmlformats.org/officeDocument/2006/relationships/slide" Target="slides/slide105.xml"/><Relationship Id="rId134" Type="http://schemas.openxmlformats.org/officeDocument/2006/relationships/slide" Target="slides/slide104.xml"/><Relationship Id="rId133" Type="http://schemas.openxmlformats.org/officeDocument/2006/relationships/slide" Target="slides/slide103.xml"/><Relationship Id="rId132" Type="http://schemas.openxmlformats.org/officeDocument/2006/relationships/slide" Target="slides/slide102.xml"/><Relationship Id="rId131" Type="http://schemas.openxmlformats.org/officeDocument/2006/relationships/slide" Target="slides/slide101.xml"/><Relationship Id="rId130" Type="http://schemas.openxmlformats.org/officeDocument/2006/relationships/slide" Target="slides/slide100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99.xml"/><Relationship Id="rId128" Type="http://schemas.openxmlformats.org/officeDocument/2006/relationships/slide" Target="slides/slide98.xml"/><Relationship Id="rId127" Type="http://schemas.openxmlformats.org/officeDocument/2006/relationships/slide" Target="slides/slide97.xml"/><Relationship Id="rId126" Type="http://schemas.openxmlformats.org/officeDocument/2006/relationships/slide" Target="slides/slide96.xml"/><Relationship Id="rId125" Type="http://schemas.openxmlformats.org/officeDocument/2006/relationships/slide" Target="slides/slide95.xml"/><Relationship Id="rId124" Type="http://schemas.openxmlformats.org/officeDocument/2006/relationships/slide" Target="slides/slide94.xml"/><Relationship Id="rId123" Type="http://schemas.openxmlformats.org/officeDocument/2006/relationships/slide" Target="slides/slide93.xml"/><Relationship Id="rId122" Type="http://schemas.openxmlformats.org/officeDocument/2006/relationships/slide" Target="slides/slide92.xml"/><Relationship Id="rId121" Type="http://schemas.openxmlformats.org/officeDocument/2006/relationships/slide" Target="slides/slide91.xml"/><Relationship Id="rId120" Type="http://schemas.openxmlformats.org/officeDocument/2006/relationships/slide" Target="slides/slide90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89.xml"/><Relationship Id="rId118" Type="http://schemas.openxmlformats.org/officeDocument/2006/relationships/slide" Target="slides/slide88.xml"/><Relationship Id="rId117" Type="http://schemas.openxmlformats.org/officeDocument/2006/relationships/slide" Target="slides/slide87.xml"/><Relationship Id="rId116" Type="http://schemas.openxmlformats.org/officeDocument/2006/relationships/slide" Target="slides/slide86.xml"/><Relationship Id="rId115" Type="http://schemas.openxmlformats.org/officeDocument/2006/relationships/slide" Target="slides/slide85.xml"/><Relationship Id="rId114" Type="http://schemas.openxmlformats.org/officeDocument/2006/relationships/slide" Target="slides/slide84.xml"/><Relationship Id="rId113" Type="http://schemas.openxmlformats.org/officeDocument/2006/relationships/slide" Target="slides/slide83.xml"/><Relationship Id="rId112" Type="http://schemas.openxmlformats.org/officeDocument/2006/relationships/slide" Target="slides/slide82.xml"/><Relationship Id="rId111" Type="http://schemas.openxmlformats.org/officeDocument/2006/relationships/slide" Target="slides/slide81.xml"/><Relationship Id="rId110" Type="http://schemas.openxmlformats.org/officeDocument/2006/relationships/slide" Target="slides/slide80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79.xml"/><Relationship Id="rId108" Type="http://schemas.openxmlformats.org/officeDocument/2006/relationships/slide" Target="slides/slide78.xml"/><Relationship Id="rId107" Type="http://schemas.openxmlformats.org/officeDocument/2006/relationships/slide" Target="slides/slide77.xml"/><Relationship Id="rId106" Type="http://schemas.openxmlformats.org/officeDocument/2006/relationships/slide" Target="slides/slide76.xml"/><Relationship Id="rId105" Type="http://schemas.openxmlformats.org/officeDocument/2006/relationships/slide" Target="slides/slide75.xml"/><Relationship Id="rId104" Type="http://schemas.openxmlformats.org/officeDocument/2006/relationships/slide" Target="slides/slide74.xml"/><Relationship Id="rId103" Type="http://schemas.openxmlformats.org/officeDocument/2006/relationships/slide" Target="slides/slide73.xml"/><Relationship Id="rId102" Type="http://schemas.openxmlformats.org/officeDocument/2006/relationships/slide" Target="slides/slide72.xml"/><Relationship Id="rId101" Type="http://schemas.openxmlformats.org/officeDocument/2006/relationships/slide" Target="slides/slide71.xml"/><Relationship Id="rId100" Type="http://schemas.openxmlformats.org/officeDocument/2006/relationships/slide" Target="slides/slide7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dirty="0"/>
          </a:p>
        </p:txBody>
      </p:sp>
      <p:sp>
        <p:nvSpPr>
          <p:cNvPr id="297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9701" name="Rectangle 5"/>
          <p:cNvSpPr>
            <a:spLocks noGrp="1" noRot="1" noChangeAspect="1" noTextEdi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97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zh-CN" altLang="en-US" dirty="0"/>
          </a:p>
        </p:txBody>
      </p:sp>
      <p:sp>
        <p:nvSpPr>
          <p:cNvPr id="297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lvl="0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en-US" altLang="x-none" dirty="0">
                <a:ea typeface="PMingLiU" pitchFamily="2" charset="-120"/>
              </a:rPr>
              <a:t>FrameLayout</a:t>
            </a:r>
            <a:r>
              <a:rPr lang="zh-CN" altLang="en-US" dirty="0"/>
              <a:t>是所有布局中最单纯的，在同一个</a:t>
            </a:r>
            <a:r>
              <a:rPr lang="en-US" altLang="x-none" dirty="0">
                <a:ea typeface="PMingLiU" pitchFamily="2" charset="-120"/>
              </a:rPr>
              <a:t>FrameLayout</a:t>
            </a:r>
            <a:r>
              <a:rPr lang="zh-CN" altLang="en-US" dirty="0"/>
              <a:t>中若有数个组件在内，则会以最上层的组件为主，若在同个</a:t>
            </a:r>
            <a:r>
              <a:rPr lang="en-US" altLang="x-none" dirty="0">
                <a:ea typeface="PMingLiU" pitchFamily="2" charset="-120"/>
              </a:rPr>
              <a:t>FrameLayout</a:t>
            </a:r>
            <a:r>
              <a:rPr lang="zh-CN" altLang="en-US" dirty="0"/>
              <a:t>当中有同大小的组件，则此时只会看到最上层的组件；若同一个</a:t>
            </a:r>
            <a:r>
              <a:rPr lang="en-US" altLang="x-none" dirty="0">
                <a:ea typeface="PMingLiU" pitchFamily="2" charset="-120"/>
              </a:rPr>
              <a:t>FrameLayout</a:t>
            </a:r>
            <a:r>
              <a:rPr lang="zh-CN" altLang="en-US" dirty="0"/>
              <a:t>当中有不同大小的组件，则会看到由下至上的组件。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53252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67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en-US" altLang="x-none" dirty="0">
                <a:ea typeface="PMingLiU" pitchFamily="2" charset="-120"/>
              </a:rPr>
              <a:t>Style</a:t>
            </a:r>
            <a:r>
              <a:rPr lang="zh-CN" altLang="en-US" dirty="0"/>
              <a:t>：是一个包含一种或者多种格式化属性的集合，我们可以将其套用在布局</a:t>
            </a:r>
            <a:r>
              <a:rPr lang="en-US" altLang="x-none" dirty="0">
                <a:ea typeface="PMingLiU" pitchFamily="2" charset="-120"/>
              </a:rPr>
              <a:t>XML</a:t>
            </a:r>
            <a:r>
              <a:rPr lang="zh-CN" altLang="en-US" dirty="0"/>
              <a:t>的单一元素（</a:t>
            </a:r>
            <a:r>
              <a:rPr lang="en-US" altLang="x-none" dirty="0"/>
              <a:t>View</a:t>
            </a:r>
            <a:r>
              <a:rPr lang="zh-CN" altLang="en-US" dirty="0"/>
              <a:t>）中。举例来说，你可以定义一种</a:t>
            </a:r>
            <a:r>
              <a:rPr lang="en-US" altLang="x-none" dirty="0">
                <a:ea typeface="PMingLiU" pitchFamily="2" charset="-120"/>
              </a:rPr>
              <a:t>style</a:t>
            </a:r>
            <a:r>
              <a:rPr lang="zh-CN" altLang="en-US" dirty="0"/>
              <a:t>来规范字体大小和颜色，然后套用在特定的</a:t>
            </a:r>
            <a:r>
              <a:rPr lang="en-US" altLang="x-none" dirty="0">
                <a:ea typeface="PMingLiU" pitchFamily="2" charset="-120"/>
              </a:rPr>
              <a:t>View</a:t>
            </a:r>
            <a:r>
              <a:rPr lang="zh-TW" altLang="en-US" dirty="0">
                <a:ea typeface="PMingLiU" pitchFamily="2" charset="-120"/>
              </a:rPr>
              <a:t>元素上。</a:t>
            </a:r>
            <a:endParaRPr lang="zh-TW" altLang="en-US" dirty="0">
              <a:ea typeface="PMingLiU" pitchFamily="2" charset="-120"/>
            </a:endParaRPr>
          </a:p>
          <a:p>
            <a:pPr lvl="0">
              <a:spcBef>
                <a:spcPct val="0"/>
              </a:spcBef>
            </a:pPr>
            <a:endParaRPr lang="en-US" altLang="x-none" dirty="0">
              <a:ea typeface="PMingLiU" pitchFamily="2" charset="-120"/>
            </a:endParaRPr>
          </a:p>
          <a:p>
            <a:pPr lvl="0">
              <a:spcBef>
                <a:spcPct val="0"/>
              </a:spcBef>
            </a:pPr>
            <a:r>
              <a:rPr lang="en-US" altLang="x-none" dirty="0">
                <a:ea typeface="PMingLiU" pitchFamily="2" charset="-120"/>
              </a:rPr>
              <a:t>Theme</a:t>
            </a:r>
            <a:r>
              <a:rPr lang="zh-CN" altLang="en-US" dirty="0"/>
              <a:t>：是一个包含一种或者多种格式化属性的集合，我们可以将套用在应用程序（</a:t>
            </a:r>
            <a:r>
              <a:rPr lang="en-US" altLang="x-none" dirty="0"/>
              <a:t>application</a:t>
            </a:r>
            <a:r>
              <a:rPr lang="zh-CN" altLang="en-US" dirty="0"/>
              <a:t>）中、所有的活动</a:t>
            </a:r>
            <a:r>
              <a:rPr lang="en-US" altLang="x-none" dirty="0"/>
              <a:t>(Activity)</a:t>
            </a:r>
            <a:r>
              <a:rPr lang="zh-CN" altLang="en-US" dirty="0"/>
              <a:t>当中或其中的某个活动。举例来说，我们可以定义一个</a:t>
            </a:r>
            <a:r>
              <a:rPr lang="en-US" altLang="x-none" dirty="0">
                <a:ea typeface="PMingLiU" pitchFamily="2" charset="-120"/>
              </a:rPr>
              <a:t>Theme</a:t>
            </a:r>
            <a:r>
              <a:rPr lang="zh-TW" altLang="en-US" dirty="0">
                <a:ea typeface="PMingLiU" pitchFamily="2" charset="-120"/>
              </a:rPr>
              <a:t>，它为</a:t>
            </a:r>
            <a:r>
              <a:rPr lang="en-US" altLang="x-none" dirty="0">
                <a:ea typeface="PMingLiU" pitchFamily="2" charset="-120"/>
              </a:rPr>
              <a:t>window frame</a:t>
            </a:r>
            <a:r>
              <a:rPr lang="zh-TW" altLang="en-US" dirty="0">
                <a:ea typeface="PMingLiU" pitchFamily="2" charset="-120"/>
              </a:rPr>
              <a:t>和</a:t>
            </a:r>
            <a:r>
              <a:rPr lang="en-US" altLang="x-none" dirty="0">
                <a:ea typeface="PMingLiU" pitchFamily="2" charset="-120"/>
              </a:rPr>
              <a:t>panel</a:t>
            </a:r>
            <a:r>
              <a:rPr lang="zh-CN" altLang="en-US" dirty="0"/>
              <a:t>的前景和背景定义了一组颜色，并为菜单定义字体的大小和颜色属性，可以将这个</a:t>
            </a:r>
            <a:r>
              <a:rPr lang="en-US" altLang="x-none" dirty="0">
                <a:ea typeface="PMingLiU" pitchFamily="2" charset="-120"/>
              </a:rPr>
              <a:t>Theme</a:t>
            </a:r>
            <a:r>
              <a:rPr lang="zh-CN" altLang="en-US" dirty="0"/>
              <a:t>套用在应用程序的所有活动或只套用在某一个活动上。</a:t>
            </a:r>
            <a:endParaRPr lang="zh-TW" altLang="en-US" dirty="0">
              <a:ea typeface="PMingLiU" pitchFamily="2" charset="-120"/>
            </a:endParaRPr>
          </a:p>
          <a:p>
            <a:pPr lvl="0">
              <a:spcBef>
                <a:spcPct val="0"/>
              </a:spcBef>
            </a:pPr>
            <a:endParaRPr lang="zh-TW" altLang="en-US" dirty="0">
              <a:ea typeface="PMingLiU" pitchFamily="2" charset="-120"/>
            </a:endParaRPr>
          </a:p>
        </p:txBody>
      </p:sp>
      <p:sp>
        <p:nvSpPr>
          <p:cNvPr id="139268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1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15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CN" altLang="en-US" dirty="0"/>
              <a:t>可以使用的样式定义：</a:t>
            </a:r>
            <a:endParaRPr lang="en-US" altLang="x-none" dirty="0"/>
          </a:p>
          <a:p>
            <a:pPr lvl="0">
              <a:spcBef>
                <a:spcPct val="0"/>
              </a:spcBef>
            </a:pPr>
            <a:r>
              <a:rPr lang="en-US" altLang="x-none" dirty="0">
                <a:ea typeface="PMingLiU" pitchFamily="2" charset="-120"/>
              </a:rPr>
              <a:t>http://developer.android.com/reference/android/R.styleable.html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141316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6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6435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宋体" charset="-122"/>
                <a:ea typeface="Times New Roman" pitchFamily="2" charset="0"/>
              </a:rPr>
              <a:t>接着加入两个</a:t>
            </a:r>
            <a:r>
              <a:rPr lang="en-US" altLang="x-none" dirty="0">
                <a:solidFill>
                  <a:srgbClr val="000000"/>
                </a:solidFill>
                <a:latin typeface="PMingLiU" pitchFamily="2" charset="-120"/>
                <a:ea typeface="PMingLiU" pitchFamily="2" charset="-120"/>
              </a:rPr>
              <a:t>TextView</a:t>
            </a:r>
            <a:r>
              <a:rPr lang="zh-TW" altLang="en-US" dirty="0">
                <a:solidFill>
                  <a:srgbClr val="000000"/>
                </a:solidFill>
                <a:latin typeface="PMingLiU" pitchFamily="2" charset="-120"/>
                <a:ea typeface="PMingLiU" pitchFamily="2" charset="-120"/>
              </a:rPr>
              <a:t>，修改</a:t>
            </a:r>
            <a:r>
              <a:rPr lang="en-US" altLang="x-none" dirty="0">
                <a:solidFill>
                  <a:srgbClr val="000000"/>
                </a:solidFill>
                <a:latin typeface="PMingLiU" pitchFamily="2" charset="-120"/>
                <a:ea typeface="PMingLiU" pitchFamily="2" charset="-120"/>
              </a:rPr>
              <a:t>res/layout/main.xml</a:t>
            </a:r>
            <a:r>
              <a:rPr lang="zh-TW" altLang="en-US" dirty="0">
                <a:solidFill>
                  <a:srgbClr val="000000"/>
                </a:solidFill>
                <a:latin typeface="PMingLiU" pitchFamily="2" charset="-120"/>
                <a:ea typeface="PMingLiU" pitchFamily="2" charset="-120"/>
              </a:rPr>
              <a:t>内容如下：</a:t>
            </a:r>
            <a:endParaRPr lang="zh-TW" altLang="en-US" dirty="0">
              <a:latin typeface="PMingLiU" pitchFamily="2" charset="-120"/>
              <a:ea typeface="PMingLiU" pitchFamily="2" charset="-120"/>
            </a:endParaRPr>
          </a:p>
          <a:p>
            <a:pPr lvl="0">
              <a:spcBef>
                <a:spcPct val="0"/>
              </a:spcBef>
            </a:pPr>
            <a:endParaRPr lang="zh-TW" altLang="en-US" dirty="0">
              <a:ea typeface="PMingLiU" pitchFamily="2" charset="-120"/>
            </a:endParaRPr>
          </a:p>
        </p:txBody>
      </p:sp>
      <p:sp>
        <p:nvSpPr>
          <p:cNvPr id="146436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每个</a:t>
            </a:r>
            <a:r>
              <a:rPr lang="en-US" altLang="x-none" dirty="0"/>
              <a:t>item</a:t>
            </a:r>
            <a:r>
              <a:rPr lang="zh-CN" altLang="en-US" dirty="0"/>
              <a:t>对应一种状态</a:t>
            </a:r>
            <a:endParaRPr lang="en-US" altLang="x-none" dirty="0"/>
          </a:p>
          <a:p>
            <a:pPr lvl="0"/>
            <a:r>
              <a:rPr lang="zh-CN" altLang="en-US" dirty="0"/>
              <a:t>注意：记住一点，</a:t>
            </a:r>
            <a:r>
              <a:rPr lang="en-US" altLang="x-none" dirty="0"/>
              <a:t>statelist</a:t>
            </a:r>
            <a:r>
              <a:rPr lang="zh-CN" altLang="en-US" dirty="0"/>
              <a:t>中第一个匹配当前状态的</a:t>
            </a:r>
            <a:r>
              <a:rPr lang="en-US" altLang="x-none" dirty="0"/>
              <a:t>item</a:t>
            </a:r>
            <a:r>
              <a:rPr lang="zh-CN" altLang="en-US" dirty="0"/>
              <a:t>会被使用。因此，如果第一个</a:t>
            </a:r>
            <a:r>
              <a:rPr lang="en-US" altLang="x-none" dirty="0"/>
              <a:t>item</a:t>
            </a:r>
            <a:r>
              <a:rPr lang="zh-CN" altLang="en-US" dirty="0"/>
              <a:t>没有任何状态特性的话，那么它将每次都被使用，这也是为什么默认的值必须总是在最后</a:t>
            </a:r>
            <a:endParaRPr lang="zh-CN" altLang="en-US" dirty="0"/>
          </a:p>
        </p:txBody>
      </p:sp>
      <p:sp>
        <p:nvSpPr>
          <p:cNvPr id="153604" name="灯片编号占位符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CN" altLang="en-US" dirty="0"/>
              <a:t>首先，将三个</a:t>
            </a:r>
            <a:r>
              <a:rPr lang="en-US" altLang="x-none" dirty="0">
                <a:ea typeface="PMingLiU" pitchFamily="2" charset="-120"/>
              </a:rPr>
              <a:t>RadioButton</a:t>
            </a:r>
            <a:r>
              <a:rPr lang="zh-TW" altLang="en-US" dirty="0">
                <a:ea typeface="PMingLiU" pitchFamily="2" charset="-120"/>
              </a:rPr>
              <a:t>原件放置在一个</a:t>
            </a:r>
            <a:r>
              <a:rPr lang="en-US" altLang="x-none" dirty="0">
                <a:ea typeface="PMingLiU" pitchFamily="2" charset="-120"/>
              </a:rPr>
              <a:t>RadioGroup</a:t>
            </a:r>
            <a:r>
              <a:rPr lang="zh-TW" altLang="en-US" dirty="0">
                <a:ea typeface="PMingLiU" pitchFamily="2" charset="-120"/>
              </a:rPr>
              <a:t>当中，在这个</a:t>
            </a:r>
            <a:r>
              <a:rPr lang="en-US" altLang="x-none" dirty="0">
                <a:ea typeface="PMingLiU" pitchFamily="2" charset="-120"/>
              </a:rPr>
              <a:t>RadioGroup</a:t>
            </a:r>
            <a:r>
              <a:rPr lang="zh-TW" altLang="en-US" dirty="0">
                <a:ea typeface="PMingLiU" pitchFamily="2" charset="-120"/>
              </a:rPr>
              <a:t>中设置</a:t>
            </a:r>
            <a:r>
              <a:rPr lang="en-US" altLang="x-none" dirty="0">
                <a:ea typeface="PMingLiU" pitchFamily="2" charset="-120"/>
              </a:rPr>
              <a:t>android:orientation</a:t>
            </a:r>
            <a:r>
              <a:rPr lang="zh-TW" altLang="en-US" dirty="0">
                <a:ea typeface="PMingLiU" pitchFamily="2" charset="-120"/>
              </a:rPr>
              <a:t>为</a:t>
            </a:r>
            <a:r>
              <a:rPr lang="en-US" altLang="x-none" dirty="0">
                <a:ea typeface="PMingLiU" pitchFamily="2" charset="-120"/>
              </a:rPr>
              <a:t>horizontal</a:t>
            </a:r>
            <a:r>
              <a:rPr lang="zh-TW" altLang="en-US" dirty="0">
                <a:ea typeface="PMingLiU" pitchFamily="2" charset="-120"/>
              </a:rPr>
              <a:t>，则三个</a:t>
            </a:r>
            <a:r>
              <a:rPr lang="en-US" altLang="x-none" dirty="0">
                <a:ea typeface="PMingLiU" pitchFamily="2" charset="-120"/>
              </a:rPr>
              <a:t>RadioButton</a:t>
            </a:r>
            <a:r>
              <a:rPr lang="zh-CN" altLang="en-US" dirty="0"/>
              <a:t>会以水平方式来摆放，可看到第一个</a:t>
            </a:r>
            <a:r>
              <a:rPr lang="en-US" altLang="x-none" dirty="0">
                <a:ea typeface="PMingLiU" pitchFamily="2" charset="-120"/>
              </a:rPr>
              <a:t>RadioButton</a:t>
            </a:r>
            <a:r>
              <a:rPr lang="zh-CN" altLang="en-US" dirty="0"/>
              <a:t>中有一个属性</a:t>
            </a:r>
            <a:r>
              <a:rPr lang="en-US" altLang="x-none" dirty="0">
                <a:ea typeface="PMingLiU" pitchFamily="2" charset="-120"/>
              </a:rPr>
              <a:t>android:checked</a:t>
            </a:r>
            <a:r>
              <a:rPr lang="zh-CN" altLang="en-US" dirty="0"/>
              <a:t>，若此属性设为</a:t>
            </a:r>
            <a:r>
              <a:rPr lang="en-US" altLang="x-none" dirty="0">
                <a:ea typeface="PMingLiU" pitchFamily="2" charset="-120"/>
              </a:rPr>
              <a:t>true</a:t>
            </a:r>
            <a:r>
              <a:rPr lang="zh-TW" altLang="en-US" dirty="0">
                <a:ea typeface="PMingLiU" pitchFamily="2" charset="-120"/>
              </a:rPr>
              <a:t>代表在这个</a:t>
            </a:r>
            <a:r>
              <a:rPr lang="en-US" altLang="x-none" dirty="0">
                <a:ea typeface="PMingLiU" pitchFamily="2" charset="-120"/>
              </a:rPr>
              <a:t>Group</a:t>
            </a:r>
            <a:r>
              <a:rPr lang="zh-TW" altLang="en-US" dirty="0">
                <a:ea typeface="PMingLiU" pitchFamily="2" charset="-120"/>
              </a:rPr>
              <a:t>当中此</a:t>
            </a:r>
            <a:r>
              <a:rPr lang="en-US" altLang="x-none" dirty="0">
                <a:ea typeface="PMingLiU" pitchFamily="2" charset="-120"/>
              </a:rPr>
              <a:t>RadioButton</a:t>
            </a:r>
            <a:r>
              <a:rPr lang="zh-CN" altLang="en-US" dirty="0"/>
              <a:t>是默认的选项。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78852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2293938"/>
            <a:ext cx="2457450" cy="4276725"/>
          </a:xfrm>
        </p:spPr>
        <p:txBody>
          <a:bodyPr/>
          <a:p>
            <a:endParaRPr lang="zh-CN" altLang="en-US"/>
          </a:p>
        </p:txBody>
      </p:sp>
      <p:sp>
        <p:nvSpPr>
          <p:cNvPr id="107523" name="备注占位符 2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455613" y="1598613"/>
            <a:ext cx="8229600" cy="45259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p>
            <a:pPr lvl="0"/>
            <a:r>
              <a:rPr lang="en-US" altLang="x-none" dirty="0"/>
              <a:t>04ListViewSample2/3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6380163"/>
            <a:ext cx="2132013" cy="476250"/>
          </a:xfrm>
        </p:spPr>
        <p:txBody>
          <a:bodyPr/>
          <a:p>
            <a:endParaRPr lang="zh-CN" altLang="en-US"/>
          </a:p>
        </p:txBody>
      </p:sp>
      <p:sp>
        <p:nvSpPr>
          <p:cNvPr id="110595" name="备注占位符 2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455613" y="1598613"/>
            <a:ext cx="8229600" cy="45259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p>
            <a:pPr lvl="0"/>
            <a:r>
              <a:rPr lang="en-US" altLang="x-none" dirty="0"/>
              <a:t>04ListViewSample2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55975" y="1660525"/>
            <a:ext cx="2428875" cy="4267200"/>
          </a:xfrm>
        </p:spPr>
        <p:txBody>
          <a:bodyPr/>
          <a:p>
            <a:endParaRPr lang="zh-CN" altLang="en-US"/>
          </a:p>
        </p:txBody>
      </p:sp>
      <p:sp>
        <p:nvSpPr>
          <p:cNvPr id="113667" name="备注占位符 2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3698875" y="1943100"/>
            <a:ext cx="2678113" cy="49879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p>
            <a:pPr lvl="0"/>
            <a:r>
              <a:rPr lang="en-US" altLang="x-none" dirty="0"/>
              <a:t>04ListViewSample4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0835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en-US" altLang="x-none" dirty="0"/>
              <a:t>04DialogAlertSample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120836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5955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CN" altLang="en-US" dirty="0"/>
              <a:t>当菜单第一次被打开时，系统会调用活动</a:t>
            </a:r>
            <a:r>
              <a:rPr lang="en-US" altLang="x-none" dirty="0">
                <a:ea typeface="PMingLiU" pitchFamily="2" charset="-120"/>
              </a:rPr>
              <a:t>onCreateOptionsMenu()</a:t>
            </a:r>
            <a:r>
              <a:rPr lang="zh-CN" altLang="en-US" dirty="0"/>
              <a:t>。覆盖该方法并产生传递给你的这个菜单对象。可以把这些菜单定义在</a:t>
            </a:r>
            <a:r>
              <a:rPr lang="en-US" altLang="x-none" dirty="0">
                <a:ea typeface="PMingLiU" pitchFamily="2" charset="-120"/>
              </a:rPr>
              <a:t>XML</a:t>
            </a:r>
            <a:r>
              <a:rPr lang="zh-TW" altLang="en-US" dirty="0">
                <a:ea typeface="PMingLiU" pitchFamily="2" charset="-120"/>
              </a:rPr>
              <a:t>中或是在</a:t>
            </a:r>
            <a:r>
              <a:rPr lang="en-US" altLang="x-none" dirty="0">
                <a:ea typeface="PMingLiU" pitchFamily="2" charset="-120"/>
              </a:rPr>
              <a:t>JAVA</a:t>
            </a:r>
            <a:r>
              <a:rPr lang="zh-TW" altLang="en-US" dirty="0">
                <a:ea typeface="PMingLiU" pitchFamily="2" charset="-120"/>
              </a:rPr>
              <a:t>中调用</a:t>
            </a:r>
            <a:r>
              <a:rPr lang="en-US" altLang="x-none" dirty="0">
                <a:ea typeface="PMingLiU" pitchFamily="2" charset="-120"/>
              </a:rPr>
              <a:t>add()</a:t>
            </a:r>
            <a:r>
              <a:rPr lang="zh-CN" altLang="en-US" dirty="0"/>
              <a:t>方法产生菜单。这个方法增加一个菜单项</a:t>
            </a:r>
            <a:r>
              <a:rPr lang="en-US" altLang="x-none" dirty="0">
                <a:ea typeface="PMingLiU" pitchFamily="2" charset="-120"/>
              </a:rPr>
              <a:t>MenuItem</a:t>
            </a:r>
            <a:r>
              <a:rPr lang="zh-CN" altLang="en-US" dirty="0"/>
              <a:t>，并传回新建立的对象。你可以用传回的</a:t>
            </a:r>
            <a:r>
              <a:rPr lang="en-US" altLang="x-none" dirty="0">
                <a:ea typeface="PMingLiU" pitchFamily="2" charset="-120"/>
              </a:rPr>
              <a:t>MenuItem</a:t>
            </a:r>
            <a:r>
              <a:rPr lang="zh-CN" altLang="en-US" dirty="0"/>
              <a:t>来设置其他属性如图标、快捷键以及这个菜单的其它设定。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125956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00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0051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CN" altLang="en-US" dirty="0"/>
              <a:t>在范例二中我们加入超过六个项目至</a:t>
            </a:r>
            <a:r>
              <a:rPr lang="en-US" altLang="x-none" dirty="0">
                <a:ea typeface="PMingLiU" pitchFamily="2" charset="-120"/>
              </a:rPr>
              <a:t>Menu</a:t>
            </a:r>
            <a:r>
              <a:rPr lang="zh-CN" altLang="en-US" dirty="0"/>
              <a:t>中，可以发现最后一个</a:t>
            </a:r>
            <a:r>
              <a:rPr lang="en-US" altLang="x-none" dirty="0">
                <a:ea typeface="PMingLiU" pitchFamily="2" charset="-120"/>
              </a:rPr>
              <a:t>MenuItem</a:t>
            </a:r>
            <a:r>
              <a:rPr lang="zh-TW" altLang="en-US" dirty="0">
                <a:ea typeface="PMingLiU" pitchFamily="2" charset="-120"/>
              </a:rPr>
              <a:t>变成</a:t>
            </a:r>
            <a:r>
              <a:rPr lang="en-US" altLang="x-none" dirty="0">
                <a:ea typeface="PMingLiU" pitchFamily="2" charset="-120"/>
              </a:rPr>
              <a:t>MoreIcon</a:t>
            </a:r>
            <a:r>
              <a:rPr lang="zh-CN" altLang="en-US" dirty="0"/>
              <a:t>的样式，点选后可以使用其他</a:t>
            </a:r>
            <a:r>
              <a:rPr lang="en-US" altLang="x-none" dirty="0">
                <a:ea typeface="PMingLiU" pitchFamily="2" charset="-120"/>
              </a:rPr>
              <a:t>MenuItem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130052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5171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>
              <a:spcBef>
                <a:spcPct val="0"/>
              </a:spcBef>
            </a:pPr>
            <a:r>
              <a:rPr lang="zh-TW" altLang="en-US" dirty="0">
                <a:ea typeface="PMingLiU" pitchFamily="2" charset="-120"/>
              </a:rPr>
              <a:t>为了建立</a:t>
            </a:r>
            <a:r>
              <a:rPr lang="en-US" altLang="x-none" dirty="0">
                <a:ea typeface="PMingLiU" pitchFamily="2" charset="-120"/>
              </a:rPr>
              <a:t>ContextMenu</a:t>
            </a:r>
            <a:r>
              <a:rPr lang="zh-TW" altLang="en-US" dirty="0">
                <a:ea typeface="PMingLiU" pitchFamily="2" charset="-120"/>
              </a:rPr>
              <a:t>，必须</a:t>
            </a:r>
            <a:r>
              <a:rPr lang="zh-CN" altLang="en-US" dirty="0"/>
              <a:t>覆盖</a:t>
            </a:r>
            <a:r>
              <a:rPr lang="en-US" altLang="x-none" dirty="0">
                <a:ea typeface="PMingLiU" pitchFamily="2" charset="-120"/>
              </a:rPr>
              <a:t>onCreateContextMenu()</a:t>
            </a:r>
            <a:r>
              <a:rPr lang="zh-TW" altLang="en-US" dirty="0">
                <a:ea typeface="PMingLiU" pitchFamily="2" charset="-120"/>
              </a:rPr>
              <a:t>和</a:t>
            </a:r>
            <a:r>
              <a:rPr lang="en-US" altLang="x-none" dirty="0">
                <a:ea typeface="PMingLiU" pitchFamily="2" charset="-120"/>
              </a:rPr>
              <a:t>onContextItemSelected()</a:t>
            </a:r>
            <a:r>
              <a:rPr lang="zh-TW" altLang="en-US" dirty="0">
                <a:ea typeface="PMingLiU" pitchFamily="2" charset="-120"/>
              </a:rPr>
              <a:t>，在</a:t>
            </a:r>
            <a:r>
              <a:rPr lang="en-US" altLang="x-none" dirty="0">
                <a:ea typeface="PMingLiU" pitchFamily="2" charset="-120"/>
              </a:rPr>
              <a:t>onCreateContextMenu()</a:t>
            </a:r>
            <a:r>
              <a:rPr lang="zh-TW" altLang="en-US" dirty="0">
                <a:ea typeface="PMingLiU" pitchFamily="2" charset="-120"/>
              </a:rPr>
              <a:t>中，可以使用</a:t>
            </a:r>
            <a:r>
              <a:rPr lang="en-US" altLang="x-none" dirty="0">
                <a:ea typeface="PMingLiU" pitchFamily="2" charset="-120"/>
              </a:rPr>
              <a:t>add()</a:t>
            </a:r>
            <a:r>
              <a:rPr lang="zh-TW" altLang="en-US" dirty="0">
                <a:ea typeface="PMingLiU" pitchFamily="2" charset="-120"/>
              </a:rPr>
              <a:t>方法来增加</a:t>
            </a:r>
            <a:r>
              <a:rPr lang="en-US" altLang="x-none" dirty="0">
                <a:ea typeface="PMingLiU" pitchFamily="2" charset="-120"/>
              </a:rPr>
              <a:t>MenuItem</a:t>
            </a:r>
            <a:r>
              <a:rPr lang="zh-CN" altLang="en-US" dirty="0"/>
              <a:t>，或者定义在</a:t>
            </a:r>
            <a:r>
              <a:rPr lang="en-US" altLang="x-none" dirty="0">
                <a:ea typeface="PMingLiU" pitchFamily="2" charset="-120"/>
              </a:rPr>
              <a:t>XML</a:t>
            </a:r>
            <a:r>
              <a:rPr lang="zh-TW" altLang="en-US" dirty="0">
                <a:ea typeface="PMingLiU" pitchFamily="2" charset="-120"/>
              </a:rPr>
              <a:t>中，并通过</a:t>
            </a:r>
            <a:r>
              <a:rPr lang="en-US" altLang="x-none" dirty="0">
                <a:ea typeface="PMingLiU" pitchFamily="2" charset="-120"/>
              </a:rPr>
              <a:t>registerForContextMenu()</a:t>
            </a:r>
            <a:r>
              <a:rPr lang="zh-TW" altLang="en-US" dirty="0">
                <a:ea typeface="PMingLiU" pitchFamily="2" charset="-120"/>
              </a:rPr>
              <a:t>为这个</a:t>
            </a:r>
            <a:r>
              <a:rPr lang="en-US" altLang="x-none" dirty="0">
                <a:ea typeface="PMingLiU" pitchFamily="2" charset="-120"/>
              </a:rPr>
              <a:t>View</a:t>
            </a:r>
            <a:r>
              <a:rPr lang="zh-TW" altLang="en-US" dirty="0">
                <a:ea typeface="PMingLiU" pitchFamily="2" charset="-120"/>
              </a:rPr>
              <a:t>注册一个</a:t>
            </a:r>
            <a:r>
              <a:rPr lang="en-US" altLang="x-none" dirty="0">
                <a:ea typeface="PMingLiU" pitchFamily="2" charset="-120"/>
              </a:rPr>
              <a:t>ContextMenu</a:t>
            </a:r>
            <a:r>
              <a:rPr lang="zh-TW" altLang="en-US" dirty="0">
                <a:ea typeface="PMingLiU" pitchFamily="2" charset="-120"/>
              </a:rPr>
              <a:t>。</a:t>
            </a:r>
            <a:endParaRPr lang="zh-TW" altLang="en-US" dirty="0">
              <a:ea typeface="PMingLiU" pitchFamily="2" charset="-120"/>
            </a:endParaRPr>
          </a:p>
        </p:txBody>
      </p:sp>
      <p:sp>
        <p:nvSpPr>
          <p:cNvPr id="135172" name="投影片編號版面配置區 3"/>
          <p:cNvSpPr txBox="1">
            <a:spLocks noGrp="1"/>
          </p:cNvSpPr>
          <p:nvPr/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fld id="{9A0DB2DC-4C9A-4742-B13C-FB6460FD3503}" type="slidenum">
              <a:rPr lang="zh-TW" altLang="en-US" dirty="0"/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19200"/>
            <a:ext cx="4032504" cy="4910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5293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3" Type="http://schemas.openxmlformats.org/officeDocument/2006/relationships/theme" Target="../theme/theme1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3" Type="http://schemas.openxmlformats.org/officeDocument/2006/relationships/theme" Target="../theme/theme1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3" Type="http://schemas.openxmlformats.org/officeDocument/2006/relationships/theme" Target="../theme/theme1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3" Type="http://schemas.openxmlformats.org/officeDocument/2006/relationships/theme" Target="../theme/theme1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3" Type="http://schemas.openxmlformats.org/officeDocument/2006/relationships/theme" Target="../theme/theme20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3" Type="http://schemas.openxmlformats.org/officeDocument/2006/relationships/theme" Target="../theme/theme2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3" Type="http://schemas.openxmlformats.org/officeDocument/2006/relationships/theme" Target="../theme/theme2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3" Type="http://schemas.openxmlformats.org/officeDocument/2006/relationships/theme" Target="../theme/theme2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3" Type="http://schemas.openxmlformats.org/officeDocument/2006/relationships/theme" Target="../theme/theme2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3" Type="http://schemas.openxmlformats.org/officeDocument/2006/relationships/theme" Target="../theme/theme2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3" Type="http://schemas.openxmlformats.org/officeDocument/2006/relationships/theme" Target="../theme/theme2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3" Type="http://schemas.openxmlformats.org/officeDocument/2006/relationships/theme" Target="../theme/theme2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3" Type="http://schemas.openxmlformats.org/officeDocument/2006/relationships/theme" Target="../theme/theme2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sp>
        <p:nvSpPr>
          <p:cNvPr id="103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sym typeface="Arial" charset="-108"/>
            </a:endParaRPr>
          </a:p>
        </p:txBody>
      </p:sp>
      <p:sp>
        <p:nvSpPr>
          <p:cNvPr id="103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3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10245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4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24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4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1024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10250" name="日期占位符 6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7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8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11269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27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27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27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1127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11274" name="日期占位符 6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2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1229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295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296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1229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12298" name="日期占位符 5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1331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31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3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133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13322" name="日期占位符 5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338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39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40" name="矩形 14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sp>
        <p:nvSpPr>
          <p:cNvPr id="14341" name="矩形 1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sp>
        <p:nvSpPr>
          <p:cNvPr id="14342" name="矩形 16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sp>
        <p:nvSpPr>
          <p:cNvPr id="14343" name="矩形 1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sp>
        <p:nvSpPr>
          <p:cNvPr id="14344" name="Rectangle 11"/>
          <p:cNvSpPr/>
          <p:nvPr/>
        </p:nvSpPr>
        <p:spPr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2" charset="2"/>
              <a:buNone/>
            </a:pPr>
            <a:endParaRPr lang="zh-CN" altLang="en-US" sz="2800" dirty="0">
              <a:latin typeface="Times New Roman" pitchFamily="2" charset="0"/>
              <a:ea typeface="宋体" charset="-122"/>
            </a:endParaRPr>
          </a:p>
        </p:txBody>
      </p:sp>
      <p:sp>
        <p:nvSpPr>
          <p:cNvPr id="14345" name="直接连接符 19"/>
          <p:cNvSpPr/>
          <p:nvPr/>
        </p:nvSpPr>
        <p:spPr>
          <a:xfrm>
            <a:off x="457200" y="19812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4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15365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36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36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15369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5370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7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8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16389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9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39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9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1639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639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2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1741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741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415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416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17417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7418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1843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43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44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18441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8442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5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1946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946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6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46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19465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9466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sp>
        <p:nvSpPr>
          <p:cNvPr id="205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zh-CN" altLang="en-US" dirty="0"/>
              <a:t>www.hqyj.com</a:t>
            </a:r>
            <a:endParaRPr lang="en-US" altLang="x-none" sz="1400" dirty="0">
              <a:solidFill>
                <a:schemeClr val="tx2"/>
              </a:solidFill>
              <a:ea typeface="Arial" charset="-108"/>
            </a:endParaRPr>
          </a:p>
        </p:txBody>
      </p:sp>
      <p:sp>
        <p:nvSpPr>
          <p:cNvPr id="205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205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8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0485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48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48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48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www.hqyj.com.cn</a:t>
            </a:r>
            <a:endParaRPr lang="en-US" altLang="x-none" dirty="0"/>
          </a:p>
        </p:txBody>
      </p:sp>
      <p:sp>
        <p:nvSpPr>
          <p:cNvPr id="20489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0490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7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1509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51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15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15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2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253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53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535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536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2537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2538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355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55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55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56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3561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3562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7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458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458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58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58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4585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4586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5605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60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560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27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28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6629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63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63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2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765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765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655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656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765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7658" name="日期占位符 4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en-US" altLang="x-none" dirty="0">
              <a:solidFill>
                <a:srgbClr val="FFFFFF"/>
              </a:solidFill>
              <a:latin typeface="Times New Roman" pitchFamily="2" charset="0"/>
              <a:ea typeface="Arial" charset="-108"/>
            </a:endParaRPr>
          </a:p>
        </p:txBody>
      </p:sp>
      <p:pic>
        <p:nvPicPr>
          <p:cNvPr id="2867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867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67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68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r>
              <a:rPr lang="en-US" altLang="x-none" dirty="0"/>
              <a:t>www.hqyj.com</a:t>
            </a:r>
            <a:endParaRPr lang="en-US" altLang="x-none" dirty="0"/>
          </a:p>
        </p:txBody>
      </p:sp>
      <p:sp>
        <p:nvSpPr>
          <p:cNvPr id="2868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28682" name="日期占位符 4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  <a:ea typeface="Arial" charset="-108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050" lvl="0" indent="-273050" algn="l" defTabSz="91440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005" lvl="1" indent="-27305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325" lvl="2" indent="-228600" algn="l" defTabSz="91440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lvl="3" indent="-228600" algn="l" defTabSz="91440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307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07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0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308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3082" name="日期占位符 5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410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10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10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410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4106" name="日期占位符 5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3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4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5125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12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512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5130" name="日期占位符 5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8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6149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150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151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61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6154" name="日期占位符 6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1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2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7173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4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75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6" name="页脚占位符 6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7177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7178" name="日期占位符 8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8197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198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199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20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820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8202" name="日期占位符 4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直接连接符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" name="直接连接符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  <p:pic>
        <p:nvPicPr>
          <p:cNvPr id="922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22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4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>
                <a:sym typeface="Arial" charset="-108"/>
              </a:rPr>
              <a:t>www.hqyj.com</a:t>
            </a:r>
            <a:endParaRPr lang="en-US" altLang="x-none" dirty="0">
              <a:sym typeface="Arial" charset="-108"/>
            </a:endParaRPr>
          </a:p>
        </p:txBody>
      </p:sp>
      <p:sp>
        <p:nvSpPr>
          <p:cNvPr id="922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  <p:sp>
        <p:nvSpPr>
          <p:cNvPr id="9226" name="日期占位符 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Arial" charset="-108"/>
              </a:rPr>
            </a:fld>
            <a:endParaRPr lang="zh-CN" altLang="en-US" dirty="0">
              <a:sym typeface="Arial" charset="-10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u="none" kern="1200" baseline="0">
          <a:solidFill>
            <a:schemeClr val="tx2"/>
          </a:solidFill>
          <a:latin typeface="+mj-lt"/>
          <a:ea typeface="+mj-ea"/>
          <a:cs typeface="+mj-cs"/>
          <a:sym typeface="Arial" charset="-108"/>
        </a:defRPr>
      </a:lvl1pPr>
    </p:titleStyle>
    <p:bodyStyle>
      <a:lvl1pPr marL="273050" lvl="0" indent="-273050" algn="l" defTabSz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8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1pPr>
      <a:lvl2pPr marL="548005" lvl="1" indent="-27178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400" u="none" kern="1200" baseline="0">
          <a:solidFill>
            <a:schemeClr val="tx2"/>
          </a:solidFill>
          <a:latin typeface="+mn-lt"/>
          <a:ea typeface="+mn-ea"/>
          <a:cs typeface="+mn-cs"/>
          <a:sym typeface="Times New Roman" pitchFamily="2" charset="0"/>
        </a:defRPr>
      </a:lvl2pPr>
      <a:lvl3pPr marL="822325" lvl="2" indent="-228600" algn="l" defTabSz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3pPr>
      <a:lvl4pPr marL="1097280" lvl="3" indent="-227330" algn="l" defTabSz="0" eaLnBrk="0" fontAlgn="base" latinLnBrk="0" hangingPunct="0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20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4pPr>
      <a:lvl5pPr marL="1371600" lvl="4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"/>
        <a:defRPr sz="1600" u="none" kern="1200" baseline="0">
          <a:solidFill>
            <a:schemeClr val="tx1"/>
          </a:solidFill>
          <a:latin typeface="+mn-lt"/>
          <a:ea typeface="+mn-ea"/>
          <a:cs typeface="+mn-cs"/>
          <a:sym typeface="Times New Roman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-108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3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35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36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37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38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18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19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65.xml"/><Relationship Id="rId2" Type="http://schemas.openxmlformats.org/officeDocument/2006/relationships/image" Target="../media/image22.GIF"/><Relationship Id="rId1" Type="http://schemas.openxmlformats.org/officeDocument/2006/relationships/image" Target="../media/image21.GI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5.xml"/><Relationship Id="rId1" Type="http://schemas.openxmlformats.org/officeDocument/2006/relationships/image" Target="../media/image23.GI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5.xml"/><Relationship Id="rId1" Type="http://schemas.openxmlformats.org/officeDocument/2006/relationships/image" Target="../media/image24.GI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1.xml"/><Relationship Id="rId1" Type="http://schemas.openxmlformats.org/officeDocument/2006/relationships/image" Target="../media/image2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8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3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2.xml"/><Relationship Id="rId1" Type="http://schemas.openxmlformats.org/officeDocument/2006/relationships/image" Target="../media/image3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"/>
          <p:cNvSpPr>
            <a:spLocks noGrp="1"/>
          </p:cNvSpPr>
          <p:nvPr>
            <p:ph type="title"/>
          </p:nvPr>
        </p:nvSpPr>
        <p:spPr>
          <a:xfrm>
            <a:off x="1150938" y="3906838"/>
            <a:ext cx="6635750" cy="808037"/>
          </a:xfrm>
        </p:spPr>
        <p:txBody>
          <a:bodyPr vert="horz" wrap="square" anchor="t"/>
          <a:p>
            <a:pPr lvl="0" eaLnBrk="1" hangingPunct="1"/>
            <a:r>
              <a:rPr lang="en-US" altLang="zh-CN" sz="4000" b="1"/>
              <a:t>ANDROID</a:t>
            </a:r>
            <a:r>
              <a:rPr lang="zh-CN" altLang="en-US" sz="4000" b="1"/>
              <a:t>图形界面设计</a:t>
            </a:r>
            <a:endParaRPr lang="zh-CN" altLang="en-US" sz="4000" b="1"/>
          </a:p>
        </p:txBody>
      </p:sp>
      <p:sp>
        <p:nvSpPr>
          <p:cNvPr id="30723" name="副标题 4"/>
          <p:cNvSpPr>
            <a:spLocks noGrp="1"/>
          </p:cNvSpPr>
          <p:nvPr>
            <p:ph type="body"/>
          </p:nvPr>
        </p:nvSpPr>
        <p:spPr>
          <a:xfrm>
            <a:off x="1143000" y="5072063"/>
            <a:ext cx="5635625" cy="620712"/>
          </a:xfrm>
        </p:spPr>
        <p:txBody>
          <a:bodyPr vert="horz" wrap="square" anchor="b"/>
          <a:p>
            <a:pPr marL="0" lvl="0" indent="0" eaLnBrk="1" hangingPunct="1">
              <a:buNone/>
            </a:pPr>
            <a:endParaRPr sz="2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/>
              <a:t>&lt;LinearLayout&gt; - 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9939" name="矩形 7"/>
          <p:cNvSpPr/>
          <p:nvPr/>
        </p:nvSpPr>
        <p:spPr>
          <a:xfrm>
            <a:off x="214313" y="1333500"/>
            <a:ext cx="8715375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&lt;?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version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"1.0"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encoding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"utf-8"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?&gt;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xmlns:android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android:orientation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"vertical"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"TextView1"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"@+id/textView1"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"TextView2"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"@+id/textView2"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"TextView3"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"@+id/textView3"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标题 5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/>
              <a:t>样式定义</a:t>
            </a:r>
            <a:endParaRPr lang="zh-CN" altLang="en-US"/>
          </a:p>
        </p:txBody>
      </p:sp>
      <p:sp>
        <p:nvSpPr>
          <p:cNvPr id="143363" name="内容占位符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每个</a:t>
            </a:r>
            <a:r>
              <a:rPr lang="en-US" altLang="x-none" dirty="0"/>
              <a:t>&lt;resources&gt;</a:t>
            </a:r>
            <a:r>
              <a:rPr lang="zh-CN" altLang="en-US" dirty="0"/>
              <a:t>元素的子节点在编译时都被转换为一个应用程序资源对象，其可以通过</a:t>
            </a:r>
            <a:r>
              <a:rPr lang="en-US" altLang="x-none" dirty="0"/>
              <a:t>&lt;style&gt; </a:t>
            </a:r>
            <a:r>
              <a:rPr lang="zh-CN" altLang="en-US" dirty="0"/>
              <a:t>元素的 </a:t>
            </a:r>
            <a:r>
              <a:rPr lang="en-US" altLang="x-none" dirty="0"/>
              <a:t>name</a:t>
            </a:r>
            <a:r>
              <a:rPr lang="zh-CN" altLang="en-US" dirty="0"/>
              <a:t>属性的值来引用。</a:t>
            </a:r>
            <a:endParaRPr lang="zh-CN" altLang="en-US" dirty="0"/>
          </a:p>
        </p:txBody>
      </p:sp>
      <p:sp>
        <p:nvSpPr>
          <p:cNvPr id="143364" name="页脚占位符 3"/>
          <p:cNvSpPr txBox="1">
            <a:spLocks noGrp="1"/>
          </p:cNvSpPr>
          <p:nvPr/>
        </p:nvSpPr>
        <p:spPr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/>
            <a:r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  <p:sp>
        <p:nvSpPr>
          <p:cNvPr id="143365" name="灯片编号占位符 4"/>
          <p:cNvSpPr txBox="1">
            <a:spLocks noGrp="1"/>
          </p:cNvSpPr>
          <p:nvPr/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</a:fld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标题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>
                <a:solidFill>
                  <a:srgbClr val="FF0000"/>
                </a:solidFill>
              </a:rPr>
              <a:t>使用样式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4387" name="内容占位符 3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要使用样式，只需要在需要使用样式的组件上调用</a:t>
            </a:r>
            <a:r>
              <a:rPr lang="en-US" altLang="x-none" dirty="0"/>
              <a:t>android:style</a:t>
            </a:r>
            <a:r>
              <a:rPr lang="zh-CN" altLang="en-US" dirty="0"/>
              <a:t>属性定义，并将定义好的样式作为它的值即可。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标题 8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/>
              <a:t>使用样式</a:t>
            </a:r>
            <a:endParaRPr lang="zh-CN" altLang="en-US"/>
          </a:p>
        </p:txBody>
      </p:sp>
      <p:sp>
        <p:nvSpPr>
          <p:cNvPr id="145411" name="內容版面配置區 5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  <a:solidFill>
            <a:schemeClr val="bg1">
              <a:alpha val="100000"/>
            </a:schemeClr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800" kern="1200"/>
            </a:lvl4pPr>
            <a:lvl5pPr lvl="4">
              <a:defRPr sz="1400" kern="1200"/>
            </a:lvl5pPr>
          </a:lstStyle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&lt;?xml version="1.0" encoding="utf-8"?&gt;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&lt;LinearLayout xmlns:android="http://schemas.android.com/apk/res/android"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android:orientation="vertical"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android:layout_width="fill_parent"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android:layout_height="fill_parent"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&lt;TextView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android:layout_width="fill_parent"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android:layout_height="wrap_content"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android:text="@string/hello"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    /&gt;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endParaRPr lang="zh-TW" altLang="en-US" sz="1400" dirty="0">
              <a:solidFill>
                <a:srgbClr val="000000"/>
              </a:solidFill>
              <a:ea typeface="DFKai-SB" pitchFamily="1" charset="-120"/>
            </a:endParaRPr>
          </a:p>
        </p:txBody>
      </p:sp>
      <p:sp>
        <p:nvSpPr>
          <p:cNvPr id="145412" name="内容占位符 4"/>
          <p:cNvSpPr>
            <a:spLocks noGrp="1"/>
          </p:cNvSpPr>
          <p:nvPr>
            <p:ph sz="half" idx="1"/>
          </p:nvPr>
        </p:nvSpPr>
        <p:spPr>
          <a:xfrm>
            <a:off x="4648200" y="1219200"/>
            <a:ext cx="4038600" cy="4910138"/>
          </a:xfrm>
        </p:spPr>
        <p:txBody>
          <a:bodyPr vert="horz" wrap="square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800" kern="1200"/>
            </a:lvl4pPr>
            <a:lvl5pPr lvl="4">
              <a:defRPr sz="1400" kern="1200"/>
            </a:lvl5pPr>
          </a:lstStyle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&lt;TextView </a:t>
            </a:r>
            <a:r>
              <a:rPr lang="en-US" altLang="x-none" sz="1400" b="1" dirty="0">
                <a:solidFill>
                  <a:srgbClr val="000000"/>
                </a:solidFill>
                <a:ea typeface="DFKai-SB" pitchFamily="1" charset="-120"/>
              </a:rPr>
              <a:t>style = "@style/StyleText1"</a:t>
            </a:r>
            <a:endParaRPr lang="zh-TW" altLang="en-US" sz="1400" b="1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android:text="StyleText1"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android:id="@+id/TextView01"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android:layout_width="wrap_content"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android:layout_height="wrap_content"&gt;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&lt;/TextView&gt;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&lt;TextView  style = </a:t>
            </a:r>
            <a:r>
              <a:rPr lang="en-US" altLang="x-none" sz="1400" b="1" dirty="0">
                <a:solidFill>
                  <a:srgbClr val="000000"/>
                </a:solidFill>
                <a:ea typeface="DFKai-SB" pitchFamily="1" charset="-120"/>
              </a:rPr>
              <a:t>"@style/StyleText2"</a:t>
            </a:r>
            <a:endParaRPr lang="zh-TW" altLang="en-US" sz="1400" b="1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android:text="StyleText2"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android:id="@+id/TextView02"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android:layout_width="wrap_content"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	android:layout_height="wrap_content"&gt;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&lt;/TextView&gt;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400" dirty="0">
                <a:solidFill>
                  <a:srgbClr val="000000"/>
                </a:solidFill>
                <a:ea typeface="DFKai-SB" pitchFamily="1" charset="-120"/>
              </a:rPr>
              <a:t>&lt;/LinearLayout&gt;</a:t>
            </a:r>
            <a:endParaRPr lang="zh-TW" altLang="en-US" sz="14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endParaRPr lang="zh-CN" altLang="en-US" sz="1400" dirty="0"/>
          </a:p>
        </p:txBody>
      </p:sp>
      <p:sp>
        <p:nvSpPr>
          <p:cNvPr id="145413" name="圓角矩形 7"/>
          <p:cNvSpPr/>
          <p:nvPr/>
        </p:nvSpPr>
        <p:spPr>
          <a:xfrm>
            <a:off x="785813" y="5214938"/>
            <a:ext cx="3357562" cy="857250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zh-CN" altLang="en-US" dirty="0">
                <a:latin typeface="宋体" charset="-122"/>
                <a:ea typeface="Times New Roman" pitchFamily="2" charset="0"/>
              </a:rPr>
              <a:t>引用样式</a:t>
            </a:r>
            <a:endParaRPr lang="en-US" altLang="x-none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样式定义</a:t>
            </a:r>
            <a:endParaRPr lang="zh-TW" altLang="en-US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7459" name="圖片 3" descr="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5" y="1285875"/>
            <a:ext cx="3643313" cy="54149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7460" name="圓角矩形 8"/>
          <p:cNvSpPr/>
          <p:nvPr/>
        </p:nvSpPr>
        <p:spPr>
          <a:xfrm>
            <a:off x="3143250" y="4357688"/>
            <a:ext cx="2857500" cy="714375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zh-CN" altLang="en-US" dirty="0">
                <a:solidFill>
                  <a:srgbClr val="000000"/>
                </a:solidFill>
                <a:latin typeface="宋体" charset="-122"/>
                <a:ea typeface="Times New Roman" pitchFamily="2" charset="0"/>
              </a:rPr>
              <a:t>接着将程序部署至模拟器上，实际情况如图所示。</a:t>
            </a:r>
            <a:endParaRPr lang="zh-TW" altLang="en-US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标题 4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/>
              <a:t>样式的继承</a:t>
            </a:r>
            <a:endParaRPr lang="zh-CN" altLang="en-US"/>
          </a:p>
        </p:txBody>
      </p:sp>
      <p:sp>
        <p:nvSpPr>
          <p:cNvPr id="148483" name="内容占位符 5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有两种方式可以实现样式继承：</a:t>
            </a:r>
            <a:endParaRPr lang="en-US" altLang="x-none" dirty="0"/>
          </a:p>
          <a:p>
            <a:pPr lvl="1"/>
            <a:r>
              <a:rPr lang="zh-CN" altLang="en-US" dirty="0"/>
              <a:t>我们可以在定义样式时使用</a:t>
            </a:r>
            <a:r>
              <a:rPr lang="en-US" altLang="x-none" dirty="0"/>
              <a:t>parent</a:t>
            </a:r>
            <a:r>
              <a:rPr lang="zh-CN" altLang="en-US" dirty="0"/>
              <a:t>属性来继承样式，使用这种方式，我们可以继承一个我们自己定义好的样式，也可以继承一个</a:t>
            </a:r>
            <a:r>
              <a:rPr lang="en-US" altLang="x-none" dirty="0"/>
              <a:t>android</a:t>
            </a:r>
            <a:r>
              <a:rPr lang="zh-CN" altLang="en-US" dirty="0"/>
              <a:t>平台自带的样式</a:t>
            </a:r>
            <a:endParaRPr lang="en-US" altLang="x-none" dirty="0"/>
          </a:p>
          <a:p>
            <a:pPr lvl="1"/>
            <a:r>
              <a:rPr lang="en-US" altLang="x-none" dirty="0"/>
              <a:t>&lt;style name="GreenText" </a:t>
            </a:r>
            <a:r>
              <a:rPr lang="en-US" altLang="x-none" dirty="0">
                <a:solidFill>
                  <a:srgbClr val="FF0000"/>
                </a:solidFill>
              </a:rPr>
              <a:t>parent</a:t>
            </a:r>
            <a:r>
              <a:rPr lang="en-US" altLang="x-none" dirty="0"/>
              <a:t>="@android:style/TextAppearance"&gt; &lt;item name="android:textColor"&gt;#00FF00&lt;/item&gt; &lt;/style&gt;</a:t>
            </a:r>
            <a:endParaRPr lang="en-US" altLang="x-none" dirty="0"/>
          </a:p>
          <a:p>
            <a:pPr lvl="1"/>
            <a:r>
              <a:rPr lang="zh-CN" altLang="en-US" dirty="0"/>
              <a:t>另一种继承的方式是使用用户自定义的样式作为前缀即可。这种方式只适用于继承用户自定义样式。</a:t>
            </a:r>
            <a:endParaRPr lang="en-US" altLang="x-none" dirty="0"/>
          </a:p>
          <a:p>
            <a:pPr lvl="2"/>
            <a:r>
              <a:rPr lang="en-US" altLang="x-none" dirty="0"/>
              <a:t>&lt;style name="CodeFont</a:t>
            </a:r>
            <a:r>
              <a:rPr lang="en-US" altLang="x-none" dirty="0">
                <a:solidFill>
                  <a:srgbClr val="FF0000"/>
                </a:solidFill>
              </a:rPr>
              <a:t>.</a:t>
            </a:r>
            <a:r>
              <a:rPr lang="en-US" altLang="x-none" dirty="0"/>
              <a:t>Red"&gt; &lt;item name="android:textColor"&gt;#FF0000&lt;/item&gt; &lt;/style&gt;</a:t>
            </a:r>
            <a:endParaRPr lang="en-US" altLang="x-none" dirty="0"/>
          </a:p>
          <a:p>
            <a:pPr lvl="2"/>
            <a:endParaRPr lang="en-US" altLang="x-none" dirty="0"/>
          </a:p>
          <a:p>
            <a:pPr lvl="1"/>
            <a:endParaRPr lang="zh-CN" altLang="en-US" dirty="0"/>
          </a:p>
        </p:txBody>
      </p:sp>
      <p:sp>
        <p:nvSpPr>
          <p:cNvPr id="148484" name="页脚占位符 2"/>
          <p:cNvSpPr txBox="1">
            <a:spLocks noGrp="1"/>
          </p:cNvSpPr>
          <p:nvPr/>
        </p:nvSpPr>
        <p:spPr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/>
            <a:r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  <p:sp>
        <p:nvSpPr>
          <p:cNvPr id="148485" name="灯片编号占位符 3"/>
          <p:cNvSpPr txBox="1">
            <a:spLocks noGrp="1"/>
          </p:cNvSpPr>
          <p:nvPr/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</a:fld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标题 3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x-none" dirty="0">
                <a:solidFill>
                  <a:srgbClr val="FF0000"/>
                </a:solidFill>
              </a:rPr>
              <a:t>Activity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x-none" dirty="0">
                <a:solidFill>
                  <a:srgbClr val="FF0000"/>
                </a:solidFill>
              </a:rPr>
              <a:t>Application</a:t>
            </a:r>
            <a:r>
              <a:rPr lang="zh-CN" altLang="en-US" dirty="0">
                <a:solidFill>
                  <a:srgbClr val="FF0000"/>
                </a:solidFill>
              </a:rPr>
              <a:t>中使用主题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9507" name="内容占位符 4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通过在</a:t>
            </a:r>
            <a:r>
              <a:rPr lang="en-US" altLang="x-none" dirty="0"/>
              <a:t>AndroidManifest.xml</a:t>
            </a:r>
            <a:r>
              <a:rPr lang="zh-CN" altLang="en-US" dirty="0"/>
              <a:t>中的</a:t>
            </a:r>
            <a:r>
              <a:rPr lang="en-US" altLang="x-none" dirty="0"/>
              <a:t>application</a:t>
            </a:r>
            <a:r>
              <a:rPr lang="zh-CN" altLang="en-US" dirty="0"/>
              <a:t>或者</a:t>
            </a:r>
            <a:r>
              <a:rPr lang="en-US" altLang="x-none" dirty="0"/>
              <a:t>activity</a:t>
            </a:r>
            <a:r>
              <a:rPr lang="zh-CN" altLang="en-US" dirty="0"/>
              <a:t>节点指定</a:t>
            </a:r>
            <a:r>
              <a:rPr lang="en-US" altLang="x-none" dirty="0"/>
              <a:t>android:theme</a:t>
            </a:r>
            <a:r>
              <a:rPr lang="zh-CN" altLang="en-US" dirty="0"/>
              <a:t>属性即可指定预先定义好的主题</a:t>
            </a:r>
            <a:endParaRPr lang="en-US" altLang="x-none" dirty="0"/>
          </a:p>
          <a:p>
            <a:pPr lvl="1"/>
            <a:r>
              <a:rPr lang="en-US" altLang="x-none" dirty="0"/>
              <a:t>&lt;activity android:name=</a:t>
            </a:r>
            <a:r>
              <a:rPr lang="en-US" altLang="x-none" i="1" dirty="0"/>
              <a:t>".Main" android:theme="@style/my_style”</a:t>
            </a:r>
            <a:r>
              <a:rPr lang="en-US" altLang="x-none" dirty="0"/>
              <a:t>                android:label=</a:t>
            </a:r>
            <a:r>
              <a:rPr lang="en-US" altLang="x-none" i="1" dirty="0"/>
              <a:t>"@string/app_name"&gt;</a:t>
            </a:r>
            <a:endParaRPr lang="en-US" altLang="x-none" i="1" dirty="0"/>
          </a:p>
          <a:p>
            <a:pPr lvl="0"/>
            <a:r>
              <a:rPr lang="zh-CN" altLang="en-US" dirty="0"/>
              <a:t>对于</a:t>
            </a:r>
            <a:r>
              <a:rPr lang="en-US" altLang="x-none" dirty="0"/>
              <a:t>activity</a:t>
            </a:r>
            <a:r>
              <a:rPr lang="zh-CN" altLang="en-US" dirty="0"/>
              <a:t>，也可以在</a:t>
            </a:r>
            <a:r>
              <a:rPr lang="en-US" altLang="x-none" dirty="0"/>
              <a:t>Java</a:t>
            </a:r>
            <a:r>
              <a:rPr lang="zh-CN" altLang="en-US" dirty="0"/>
              <a:t>中使用</a:t>
            </a:r>
            <a:r>
              <a:rPr lang="en-US" altLang="x-none" dirty="0"/>
              <a:t>setTheme()</a:t>
            </a:r>
            <a:r>
              <a:rPr lang="zh-CN" altLang="en-US" dirty="0"/>
              <a:t>方法，但需要在调用</a:t>
            </a:r>
            <a:r>
              <a:rPr lang="en-US" altLang="x-none" dirty="0"/>
              <a:t>setContentVIew()</a:t>
            </a:r>
            <a:r>
              <a:rPr lang="zh-CN" altLang="en-US" dirty="0"/>
              <a:t>、</a:t>
            </a:r>
            <a:r>
              <a:rPr lang="en-US" altLang="x-none" dirty="0"/>
              <a:t>inflate()</a:t>
            </a:r>
            <a:r>
              <a:rPr lang="zh-CN" altLang="en-US" dirty="0"/>
              <a:t>之前调用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可以使用</a:t>
            </a:r>
            <a:r>
              <a:rPr lang="en-US" altLang="x-none" dirty="0"/>
              <a:t>selector</a:t>
            </a:r>
            <a:r>
              <a:rPr lang="zh-CN" altLang="en-US" dirty="0"/>
              <a:t>动态的改变不同状态下组件的样式，例如：获得焦点、失去焦点、按下时等等</a:t>
            </a:r>
            <a:endParaRPr lang="en-US" altLang="x-none" dirty="0"/>
          </a:p>
          <a:p>
            <a:pPr lvl="0"/>
            <a:r>
              <a:rPr lang="zh-CN" altLang="en-US" dirty="0"/>
              <a:t>可以使用</a:t>
            </a:r>
            <a:r>
              <a:rPr lang="en-US" altLang="x-none" dirty="0"/>
              <a:t>selector</a:t>
            </a:r>
            <a:r>
              <a:rPr lang="zh-CN" altLang="en-US" dirty="0"/>
              <a:t>来达到这个目的</a:t>
            </a:r>
            <a:endParaRPr lang="en-US" altLang="x-none" dirty="0"/>
          </a:p>
          <a:p>
            <a:pPr lvl="0"/>
            <a:r>
              <a:rPr lang="zh-CN" altLang="en-US" dirty="0"/>
              <a:t>在</a:t>
            </a:r>
            <a:r>
              <a:rPr lang="en-US" altLang="x-none" dirty="0"/>
              <a:t>drawable</a:t>
            </a:r>
            <a:r>
              <a:rPr lang="zh-CN" altLang="en-US" dirty="0"/>
              <a:t>目录或者</a:t>
            </a:r>
            <a:r>
              <a:rPr lang="en-US" altLang="x-none" dirty="0"/>
              <a:t>layout</a:t>
            </a:r>
            <a:r>
              <a:rPr lang="zh-CN" altLang="en-US" dirty="0"/>
              <a:t>目录下，定义一个</a:t>
            </a:r>
            <a:r>
              <a:rPr lang="en-US" altLang="x-none" dirty="0"/>
              <a:t>selector</a:t>
            </a:r>
            <a:r>
              <a:rPr lang="zh-CN" altLang="en-US" dirty="0"/>
              <a:t>，然后在需要使用</a:t>
            </a:r>
            <a:r>
              <a:rPr lang="en-US" altLang="x-none" dirty="0"/>
              <a:t>selector</a:t>
            </a:r>
            <a:r>
              <a:rPr lang="zh-CN" altLang="en-US" dirty="0"/>
              <a:t>中的组件中使用</a:t>
            </a:r>
            <a:r>
              <a:rPr lang="en-US" altLang="x-none" dirty="0"/>
              <a:t>android:background</a:t>
            </a:r>
            <a:r>
              <a:rPr lang="zh-CN" altLang="en-US" dirty="0"/>
              <a:t>、</a:t>
            </a:r>
            <a:r>
              <a:rPr lang="en-US" altLang="x-none" dirty="0"/>
              <a:t>android:textColor</a:t>
            </a:r>
            <a:r>
              <a:rPr lang="zh-CN" altLang="en-US" dirty="0"/>
              <a:t>、</a:t>
            </a:r>
            <a:r>
              <a:rPr lang="en-US" altLang="x-none" dirty="0"/>
              <a:t>listSelector</a:t>
            </a:r>
            <a:r>
              <a:rPr lang="zh-CN" altLang="en-US" dirty="0"/>
              <a:t>（</a:t>
            </a:r>
            <a:r>
              <a:rPr lang="en-US" altLang="x-none" dirty="0"/>
              <a:t>ListVIew</a:t>
            </a:r>
            <a:r>
              <a:rPr lang="zh-CN" altLang="en-US" dirty="0"/>
              <a:t>中）等属性来调用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可以使用的事件：</a:t>
            </a:r>
            <a:endParaRPr lang="en-US" altLang="x-none" dirty="0"/>
          </a:p>
          <a:p>
            <a:pPr lvl="1"/>
            <a:r>
              <a:rPr lang="en-US" altLang="x-none" dirty="0"/>
              <a:t>android:state_pressed=["true"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android:state_focused=["true"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android:state_selected=["true"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android:state_active=["true"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android:state_checkable=["true"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android:state_checked=["true"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android:state_enabled=["true" | "false"]</a:t>
            </a:r>
            <a:endParaRPr lang="en-US" altLang="x-none" dirty="0"/>
          </a:p>
          <a:p>
            <a:pPr lvl="1"/>
            <a:r>
              <a:rPr lang="en-US" altLang="x-none" dirty="0"/>
              <a:t>android:state_window_focused=["true" | "false"] </a:t>
            </a:r>
            <a:endParaRPr lang="en-US" altLang="x-none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en-US" altLang="x-none" dirty="0"/>
              <a:t>Selector</a:t>
            </a:r>
            <a:r>
              <a:rPr lang="zh-CN" altLang="en-US" dirty="0"/>
              <a:t>定义的基本格式：</a:t>
            </a:r>
            <a:endParaRPr lang="zh-CN" altLang="en-US" dirty="0"/>
          </a:p>
        </p:txBody>
      </p:sp>
      <p:sp>
        <p:nvSpPr>
          <p:cNvPr id="152580" name="矩形 3"/>
          <p:cNvSpPr/>
          <p:nvPr/>
        </p:nvSpPr>
        <p:spPr>
          <a:xfrm>
            <a:off x="500063" y="2119313"/>
            <a:ext cx="8143875" cy="3416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&lt;?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xml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version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"1.0"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encoding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"utf-8"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?&gt;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selector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xmlns:android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"http://schemas.android.com/apk/res/android"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item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android:state_selected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"true"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android:drawable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"@color/color1“/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item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android:state_focused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"true"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android:drawable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"@color/color2"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item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android:state_pressed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"true"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android:drawable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"@color/color3“/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item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android:drawable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"@color/color1"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selector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注意：</a:t>
            </a:r>
            <a:endParaRPr lang="en-US" altLang="x-none" dirty="0"/>
          </a:p>
          <a:p>
            <a:pPr lvl="1"/>
            <a:r>
              <a:rPr lang="zh-CN" altLang="en-US" dirty="0"/>
              <a:t>每个</a:t>
            </a:r>
            <a:r>
              <a:rPr lang="en-US" altLang="x-none" dirty="0"/>
              <a:t>item</a:t>
            </a:r>
            <a:r>
              <a:rPr lang="zh-CN" altLang="en-US" dirty="0"/>
              <a:t>对应一种状态</a:t>
            </a:r>
            <a:endParaRPr lang="en-US" altLang="x-none" dirty="0"/>
          </a:p>
          <a:p>
            <a:pPr lvl="1"/>
            <a:r>
              <a:rPr lang="zh-CN" altLang="en-US" dirty="0"/>
              <a:t>在定义</a:t>
            </a:r>
            <a:r>
              <a:rPr lang="en-US" altLang="x-none" dirty="0"/>
              <a:t>selector</a:t>
            </a:r>
            <a:r>
              <a:rPr lang="zh-CN" altLang="en-US" dirty="0"/>
              <a:t>的时候，根据不同的目的，选择不同的</a:t>
            </a:r>
            <a:r>
              <a:rPr lang="en-US" altLang="x-none" dirty="0"/>
              <a:t>item</a:t>
            </a:r>
            <a:r>
              <a:rPr lang="zh-CN" altLang="en-US" dirty="0"/>
              <a:t>属性，例如，为了定义组件的背景，需要使用</a:t>
            </a:r>
            <a:r>
              <a:rPr lang="en-US" altLang="x-none" dirty="0"/>
              <a:t>android:drawable</a:t>
            </a:r>
            <a:r>
              <a:rPr lang="zh-CN" altLang="en-US" dirty="0"/>
              <a:t>，为了定义文本颜色等，需要使用</a:t>
            </a:r>
            <a:r>
              <a:rPr lang="en-US" altLang="x-none" dirty="0"/>
              <a:t>android:color</a:t>
            </a:r>
            <a:endParaRPr lang="zh-CN" altLang="en-US" dirty="0"/>
          </a:p>
          <a:p>
            <a:pPr lvl="1"/>
            <a:r>
              <a:rPr lang="en-US" altLang="x-none" dirty="0"/>
              <a:t>statelist</a:t>
            </a:r>
            <a:r>
              <a:rPr lang="zh-CN" altLang="en-US" dirty="0"/>
              <a:t>中第一个匹配当前状态的</a:t>
            </a:r>
            <a:r>
              <a:rPr lang="en-US" altLang="x-none" dirty="0"/>
              <a:t>item</a:t>
            </a:r>
            <a:r>
              <a:rPr lang="zh-CN" altLang="en-US" dirty="0"/>
              <a:t>会被使用。因此，如果第一个</a:t>
            </a:r>
            <a:r>
              <a:rPr lang="en-US" altLang="x-none" dirty="0"/>
              <a:t>item</a:t>
            </a:r>
            <a:r>
              <a:rPr lang="zh-CN" altLang="en-US" dirty="0"/>
              <a:t>没有任何状态特性的话，那么它将每次都被使用，这也是为什么默认的值必须总是在最后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&lt;LinearLayout&gt;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android:orientation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在</a:t>
            </a:r>
            <a:r>
              <a:rPr lang="en-US" altLang="x-none" dirty="0"/>
              <a:t>&lt;LinearLayout&gt;</a:t>
            </a:r>
            <a:r>
              <a:rPr lang="zh-CN" altLang="en-US" dirty="0"/>
              <a:t>中，此属性代表组件的排列是垂直或水平布局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android:layout_width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代表此组件布局的宽度，若值为</a:t>
            </a:r>
            <a:r>
              <a:rPr lang="en-US" altLang="x-none" dirty="0"/>
              <a:t>fill_parent</a:t>
            </a:r>
            <a:r>
              <a:rPr lang="zh-CN" altLang="en-US" dirty="0"/>
              <a:t>则会填满</a:t>
            </a:r>
            <a:r>
              <a:rPr lang="en-US" altLang="x-none" dirty="0"/>
              <a:t>parent</a:t>
            </a:r>
            <a:r>
              <a:rPr lang="zh-CN" altLang="en-US" dirty="0"/>
              <a:t>的宽度；若值为</a:t>
            </a:r>
            <a:r>
              <a:rPr lang="en-US" altLang="x-none" dirty="0"/>
              <a:t>wrap_content</a:t>
            </a:r>
            <a:r>
              <a:rPr lang="zh-CN" altLang="en-US" dirty="0"/>
              <a:t>则组件宽度会依照内容大小而调整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更复杂的样式的定义：可以定义圆角、渐变效果</a:t>
            </a:r>
            <a:endParaRPr lang="en-US" altLang="x-none" dirty="0"/>
          </a:p>
          <a:p>
            <a:pPr lvl="0"/>
            <a:r>
              <a:rPr lang="zh-CN" altLang="en-US" dirty="0"/>
              <a:t>在</a:t>
            </a:r>
            <a:r>
              <a:rPr lang="en-US" altLang="x-none" dirty="0"/>
              <a:t>item</a:t>
            </a:r>
            <a:r>
              <a:rPr lang="zh-CN" altLang="en-US" dirty="0"/>
              <a:t>中使用</a:t>
            </a:r>
            <a:r>
              <a:rPr lang="en-US" altLang="x-none" dirty="0"/>
              <a:t>&lt;shape&gt;</a:t>
            </a:r>
            <a:r>
              <a:rPr lang="zh-CN" altLang="en-US" dirty="0"/>
              <a:t>来定义组件的形状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标题 3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selector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675" name="矩形 4"/>
          <p:cNvSpPr/>
          <p:nvPr/>
        </p:nvSpPr>
        <p:spPr>
          <a:xfrm>
            <a:off x="785813" y="1547813"/>
            <a:ext cx="7572375" cy="48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shape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gradient 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颜色渐变</a:t>
            </a:r>
            <a:endParaRPr lang="zh-CN" altLang="en-US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android:startColor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"#ff8c00" 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开始颜色</a:t>
            </a:r>
            <a:endParaRPr lang="zh-CN" altLang="en-US" i="1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android:endColor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"#FFFFFF" 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结束颜色</a:t>
            </a:r>
            <a:endParaRPr lang="zh-CN" altLang="en-US" i="1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android:angle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“270”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r>
              <a:rPr lang="zh-CN" altLang="en-US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渐变方向，从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X</a:t>
            </a:r>
            <a:r>
              <a:rPr lang="zh-CN" altLang="en-US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轴正坐标开始逆时针计算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stroke 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按钮边缘</a:t>
            </a:r>
            <a:endParaRPr lang="zh-CN" altLang="en-US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android:width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"2dp" 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边缘宽</a:t>
            </a:r>
            <a:endParaRPr lang="zh-CN" altLang="en-US" i="1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android:color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"#dcdcdc"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//</a:t>
            </a:r>
            <a:r>
              <a:rPr lang="zh-CN" altLang="en-US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边缘颜色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corners 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按钮四个圆角</a:t>
            </a:r>
            <a:endParaRPr lang="zh-CN" altLang="en-US" dirty="0">
              <a:solidFill>
                <a:srgbClr val="7F007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android:radius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"2dp"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//</a:t>
            </a:r>
            <a:r>
              <a:rPr lang="zh-CN" altLang="en-US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半径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padding 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//</a:t>
            </a:r>
            <a:r>
              <a:rPr lang="zh-CN" altLang="en-US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按钮文字和边缘距离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(</a:t>
            </a:r>
            <a:r>
              <a:rPr lang="zh-CN" altLang="en-US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内边距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</a:t>
            </a:r>
            <a:endParaRPr lang="en-US" altLang="x-none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android:left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"10dp"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android:top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"10dp"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android:right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"10dp"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1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android:bottom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"10dp"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shape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也可以只定义</a:t>
            </a:r>
            <a:r>
              <a:rPr lang="en-US" altLang="x-none" dirty="0"/>
              <a:t>shape</a:t>
            </a:r>
            <a:r>
              <a:rPr lang="zh-CN" altLang="en-US" dirty="0"/>
              <a:t>，然后将其使用到类似于</a:t>
            </a:r>
            <a:r>
              <a:rPr lang="en-US" altLang="x-none" dirty="0"/>
              <a:t>TextView</a:t>
            </a:r>
            <a:r>
              <a:rPr lang="zh-CN" altLang="en-US" dirty="0"/>
              <a:t>等这些组件中去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x-none" dirty="0">
                <a:solidFill>
                  <a:srgbClr val="FF0000"/>
                </a:solidFill>
              </a:rPr>
              <a:t>9Patch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何为</a:t>
            </a:r>
            <a:r>
              <a:rPr lang="en-US" altLang="x-none" dirty="0"/>
              <a:t>9Patch</a:t>
            </a:r>
            <a:r>
              <a:rPr lang="zh-CN" altLang="en-US" dirty="0"/>
              <a:t>图片？</a:t>
            </a:r>
            <a:endParaRPr lang="en-US" altLang="x-none" dirty="0"/>
          </a:p>
          <a:p>
            <a:pPr lvl="1"/>
            <a:r>
              <a:rPr lang="zh-CN" altLang="en-US" dirty="0"/>
              <a:t>一种可拉伸的</a:t>
            </a:r>
            <a:r>
              <a:rPr lang="en-US" altLang="x-none" dirty="0"/>
              <a:t>png</a:t>
            </a:r>
            <a:r>
              <a:rPr lang="zh-CN" altLang="en-US" dirty="0"/>
              <a:t>格式的图片</a:t>
            </a:r>
            <a:endParaRPr lang="en-US" altLang="x-none" dirty="0"/>
          </a:p>
          <a:p>
            <a:pPr lvl="1"/>
            <a:r>
              <a:rPr lang="zh-CN" altLang="en-US" dirty="0"/>
              <a:t>只是在最外面一圈额外增加</a:t>
            </a:r>
            <a:r>
              <a:rPr lang="en-US" altLang="x-none" dirty="0"/>
              <a:t>1px</a:t>
            </a:r>
            <a:r>
              <a:rPr lang="zh-CN" altLang="en-US" dirty="0"/>
              <a:t>的边框，这个</a:t>
            </a:r>
            <a:r>
              <a:rPr lang="en-US" altLang="x-none" dirty="0"/>
              <a:t>1px</a:t>
            </a:r>
            <a:r>
              <a:rPr lang="zh-CN" altLang="en-US" dirty="0"/>
              <a:t>的边框就是 用来定义图片中可扩展的和静态不变的区域。</a:t>
            </a:r>
            <a:endParaRPr lang="en-US" altLang="x-none" dirty="0"/>
          </a:p>
          <a:p>
            <a:pPr lvl="1"/>
            <a:r>
              <a:rPr lang="en-US" altLang="x-none" dirty="0"/>
              <a:t>left</a:t>
            </a:r>
            <a:r>
              <a:rPr lang="zh-CN" altLang="en-US" dirty="0"/>
              <a:t>和</a:t>
            </a:r>
            <a:r>
              <a:rPr lang="en-US" altLang="x-none" dirty="0"/>
              <a:t>top</a:t>
            </a:r>
            <a:r>
              <a:rPr lang="zh-CN" altLang="en-US" dirty="0"/>
              <a:t>边框中交叉部分是可拉伸部分，未选中部分是静态区域部分。</a:t>
            </a:r>
            <a:r>
              <a:rPr lang="en-US" altLang="x-none" dirty="0"/>
              <a:t>right</a:t>
            </a:r>
            <a:r>
              <a:rPr lang="zh-CN" altLang="en-US" dirty="0"/>
              <a:t>和</a:t>
            </a:r>
            <a:r>
              <a:rPr lang="en-US" altLang="x-none" dirty="0"/>
              <a:t>bottom </a:t>
            </a:r>
            <a:r>
              <a:rPr lang="zh-CN" altLang="en-US" dirty="0"/>
              <a:t>边框中交叉部分则是内容部分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x-none" dirty="0">
                <a:solidFill>
                  <a:srgbClr val="FF0000"/>
                </a:solidFill>
              </a:rPr>
              <a:t>9Patch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9747" name="内容占位符 3" descr="ninepatch_raw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1263" y="2173288"/>
            <a:ext cx="4181475" cy="3381375"/>
          </a:xfrm>
        </p:spPr>
      </p:pic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绘制</a:t>
            </a:r>
            <a:r>
              <a:rPr lang="en-US" altLang="x-none" dirty="0">
                <a:solidFill>
                  <a:srgbClr val="FF0000"/>
                </a:solidFill>
              </a:rPr>
              <a:t>9 Patch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0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使用</a:t>
            </a:r>
            <a:r>
              <a:rPr lang="en-US" altLang="x-none" dirty="0"/>
              <a:t>SDK</a:t>
            </a:r>
            <a:r>
              <a:rPr lang="zh-CN" altLang="en-US" dirty="0"/>
              <a:t>中自带的</a:t>
            </a:r>
            <a:r>
              <a:rPr lang="en-US" altLang="x-none" dirty="0"/>
              <a:t>draw9patch</a:t>
            </a:r>
            <a:r>
              <a:rPr lang="zh-CN" altLang="en-US" dirty="0"/>
              <a:t>工具可以将自己的图片转换成</a:t>
            </a:r>
            <a:r>
              <a:rPr lang="en-US" altLang="x-none" dirty="0"/>
              <a:t>9 patch</a:t>
            </a:r>
            <a:r>
              <a:rPr lang="zh-CN" altLang="en-US" dirty="0"/>
              <a:t>格式</a:t>
            </a:r>
            <a:endParaRPr lang="en-US" altLang="x-none" dirty="0"/>
          </a:p>
          <a:p>
            <a:pPr lvl="1"/>
            <a:r>
              <a:rPr lang="en-US" altLang="x-none" dirty="0"/>
              <a:t>Sdk\tools\draw9patch.bat</a:t>
            </a:r>
            <a:endParaRPr lang="en-US" altLang="x-none" dirty="0"/>
          </a:p>
          <a:p>
            <a:pPr lvl="0"/>
            <a:r>
              <a:rPr lang="zh-CN" altLang="en-US" dirty="0"/>
              <a:t>使用方法：</a:t>
            </a:r>
            <a:endParaRPr lang="en-US" altLang="x-none" dirty="0"/>
          </a:p>
          <a:p>
            <a:pPr lvl="1"/>
            <a:r>
              <a:rPr lang="zh-CN" altLang="en-US" dirty="0"/>
              <a:t>打开</a:t>
            </a:r>
            <a:r>
              <a:rPr lang="en-US" altLang="x-none" dirty="0"/>
              <a:t>draw9patch</a:t>
            </a:r>
            <a:r>
              <a:rPr lang="zh-CN" altLang="en-US" dirty="0"/>
              <a:t>工具</a:t>
            </a:r>
            <a:endParaRPr lang="en-US" altLang="x-none" dirty="0"/>
          </a:p>
          <a:p>
            <a:pPr lvl="1"/>
            <a:r>
              <a:rPr lang="zh-CN" altLang="en-US" dirty="0"/>
              <a:t>将原始</a:t>
            </a:r>
            <a:r>
              <a:rPr lang="en-US" altLang="x-none" dirty="0"/>
              <a:t>png</a:t>
            </a:r>
            <a:r>
              <a:rPr lang="zh-CN" altLang="en-US" dirty="0"/>
              <a:t>图片导入</a:t>
            </a:r>
            <a:endParaRPr lang="en-US" altLang="x-none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绘制</a:t>
            </a:r>
            <a:r>
              <a:rPr lang="en-US" altLang="x-none" dirty="0">
                <a:solidFill>
                  <a:srgbClr val="FF0000"/>
                </a:solidFill>
              </a:rPr>
              <a:t>9 patch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1795" name="内容占位符 3" descr="Voila_Capture54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250" y="2820988"/>
            <a:ext cx="2095500" cy="2085975"/>
          </a:xfrm>
        </p:spPr>
      </p:pic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rgbClr val="FF0000"/>
                </a:solidFill>
              </a:rPr>
              <a:t>绘制</a:t>
            </a:r>
            <a:r>
              <a:rPr lang="en-US" altLang="x-none" dirty="0">
                <a:solidFill>
                  <a:srgbClr val="FF0000"/>
                </a:solidFill>
              </a:rPr>
              <a:t>9 patch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38" cy="4525963"/>
          </a:xfrm>
        </p:spPr>
        <p:txBody>
          <a:bodyPr vert="horz" wrap="square" anchor="t"/>
          <a:p>
            <a:pPr lvl="1"/>
            <a:r>
              <a:rPr lang="zh-CN" altLang="en-US" dirty="0"/>
              <a:t>将下面的“</a:t>
            </a:r>
            <a:r>
              <a:rPr lang="en-US" altLang="x-none" dirty="0"/>
              <a:t>show patches</a:t>
            </a:r>
            <a:r>
              <a:rPr lang="zh-CN" altLang="en-US" dirty="0"/>
              <a:t>”和“</a:t>
            </a:r>
            <a:r>
              <a:rPr lang="en-US" altLang="x-none" dirty="0"/>
              <a:t>show content</a:t>
            </a:r>
            <a:r>
              <a:rPr lang="zh-CN" altLang="en-US" dirty="0"/>
              <a:t>”的选项选上</a:t>
            </a:r>
            <a:endParaRPr lang="en-US" altLang="x-none" dirty="0"/>
          </a:p>
          <a:p>
            <a:pPr lvl="1"/>
            <a:r>
              <a:rPr lang="zh-CN" altLang="en-US" dirty="0"/>
              <a:t>在其上下左右绘制黑线</a:t>
            </a:r>
            <a:endParaRPr lang="en-US" altLang="x-none" dirty="0"/>
          </a:p>
          <a:p>
            <a:pPr lvl="2"/>
            <a:r>
              <a:rPr lang="zh-CN" altLang="en-US" dirty="0"/>
              <a:t>左键绘图，右键擦除</a:t>
            </a:r>
            <a:endParaRPr lang="en-US" altLang="x-none" dirty="0"/>
          </a:p>
          <a:p>
            <a:pPr lvl="2"/>
            <a:r>
              <a:rPr lang="zh-CN" altLang="en-US" dirty="0"/>
              <a:t>左右</a:t>
            </a:r>
            <a:r>
              <a:rPr lang="en-US" altLang="x-none" dirty="0"/>
              <a:t>2</a:t>
            </a:r>
            <a:r>
              <a:rPr lang="zh-CN" altLang="en-US" dirty="0"/>
              <a:t>个绿色区域是会自动的上下拉伸，而上下</a:t>
            </a:r>
            <a:r>
              <a:rPr lang="en-US" altLang="x-none" dirty="0"/>
              <a:t>2</a:t>
            </a:r>
            <a:r>
              <a:rPr lang="zh-CN" altLang="en-US" dirty="0"/>
              <a:t>个绿色区域会自动的左右拉伸，中间的粉色区域会做</a:t>
            </a:r>
            <a:r>
              <a:rPr lang="en-US" altLang="x-none" dirty="0"/>
              <a:t>4</a:t>
            </a:r>
            <a:r>
              <a:rPr lang="zh-CN" altLang="en-US" dirty="0"/>
              <a:t>个方向的拉伸</a:t>
            </a:r>
            <a:endParaRPr lang="en-US" altLang="x-none" dirty="0"/>
          </a:p>
          <a:p>
            <a:pPr lvl="2"/>
            <a:r>
              <a:rPr lang="en-US" altLang="x-none" dirty="0"/>
              <a:t>4</a:t>
            </a:r>
            <a:r>
              <a:rPr lang="zh-CN" altLang="en-US" dirty="0"/>
              <a:t>个角不缩放</a:t>
            </a:r>
            <a:endParaRPr lang="en-US" altLang="x-none" dirty="0"/>
          </a:p>
          <a:p>
            <a:pPr lvl="2"/>
            <a:r>
              <a:rPr lang="zh-CN" altLang="en-US" dirty="0"/>
              <a:t>下方的的黑线表示，控件的内容会从最左边到最右边，几乎不留空隙，右边的黑线表示，控件的内容会在上下各留一些空间</a:t>
            </a:r>
            <a:endParaRPr lang="zh-CN" altLang="en-US" dirty="0"/>
          </a:p>
        </p:txBody>
      </p:sp>
      <p:pic>
        <p:nvPicPr>
          <p:cNvPr id="162820" name="图片 3" descr="Voila_Capture5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500313"/>
            <a:ext cx="2466975" cy="2476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4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3843" name="Rectangle 2"/>
          <p:cNvSpPr>
            <a:spLocks noRot="1"/>
          </p:cNvSpPr>
          <p:nvPr/>
        </p:nvSpPr>
        <p:spPr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x-none" sz="8800" dirty="0">
                <a:solidFill>
                  <a:srgbClr val="FF0000"/>
                </a:solidFill>
                <a:latin typeface="Arial Black" pitchFamily="2" charset="0"/>
                <a:ea typeface="宋体" charset="-122"/>
                <a:sym typeface="Arial Black" pitchFamily="2" charset="0"/>
              </a:rPr>
              <a:t>Q&amp;A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WordArt 4"/>
          <p:cNvSpPr>
            <a:spLocks noTextEdit="1"/>
          </p:cNvSpPr>
          <p:nvPr/>
        </p:nvSpPr>
        <p:spPr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FF0000"/>
                </a:solidFill>
                <a:latin typeface="宋体" charset="0"/>
                <a:ea typeface="宋体" charset="0"/>
              </a:rPr>
              <a:t>谢谢！</a:t>
            </a:r>
            <a:endParaRPr lang="zh-CN" altLang="en-US" sz="3600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16486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&lt;LinearLayout&gt;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android:layout_height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代表此组件布局的高度，若值为</a:t>
            </a:r>
            <a:r>
              <a:rPr lang="en-US" altLang="x-none" dirty="0"/>
              <a:t>fill_parent</a:t>
            </a:r>
            <a:r>
              <a:rPr lang="zh-CN" altLang="en-US" dirty="0"/>
              <a:t>则会填满</a:t>
            </a:r>
            <a:r>
              <a:rPr lang="en-US" altLang="x-none" dirty="0"/>
              <a:t>parent</a:t>
            </a:r>
            <a:r>
              <a:rPr lang="zh-CN" altLang="en-US" dirty="0"/>
              <a:t>的高度；若值为</a:t>
            </a:r>
            <a:r>
              <a:rPr lang="en-US" altLang="x-none" dirty="0"/>
              <a:t>wrap_content</a:t>
            </a:r>
            <a:r>
              <a:rPr lang="zh-CN" altLang="en-US" dirty="0"/>
              <a:t>则组件高度会依照内容大小而调整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android:layout_margin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指定这个</a:t>
            </a:r>
            <a:r>
              <a:rPr lang="en-US" altLang="x-none" dirty="0"/>
              <a:t>view</a:t>
            </a:r>
            <a:r>
              <a:rPr lang="zh-CN" altLang="en-US" dirty="0"/>
              <a:t>距离上下左右的额外距离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&lt;LinearLayout&gt;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 layout_marginBottom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指定这个</a:t>
            </a:r>
            <a:r>
              <a:rPr lang="en-US" altLang="x-none" dirty="0"/>
              <a:t>view</a:t>
            </a:r>
            <a:r>
              <a:rPr lang="zh-CN" altLang="en-US" dirty="0"/>
              <a:t>距离下方的额外距离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 layout_marginLeft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指定这个</a:t>
            </a:r>
            <a:r>
              <a:rPr lang="en-US" altLang="x-none" dirty="0"/>
              <a:t>view</a:t>
            </a:r>
            <a:r>
              <a:rPr lang="zh-CN" altLang="en-US" dirty="0"/>
              <a:t>距离左方的额外距离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 layout_marginRight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指定这个</a:t>
            </a:r>
            <a:r>
              <a:rPr lang="en-US" altLang="x-none" dirty="0"/>
              <a:t>view</a:t>
            </a:r>
            <a:r>
              <a:rPr lang="zh-CN" altLang="en-US" dirty="0"/>
              <a:t>距离右方的额外距离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 layout_marginTop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指定这个</a:t>
            </a:r>
            <a:r>
              <a:rPr lang="en-US" altLang="x-none" dirty="0"/>
              <a:t>view</a:t>
            </a:r>
            <a:r>
              <a:rPr lang="zh-CN" altLang="en-US" dirty="0"/>
              <a:t>距离上方的额外距离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&lt;RelativeLayout&gt;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4035" name="內容版面配置區 3"/>
          <p:cNvPicPr preferRelativeResize="0"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57313"/>
            <a:ext cx="6604000" cy="4525962"/>
          </a:xfr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&lt;RelativeLayout&gt; - Example</a:t>
            </a:r>
            <a:endParaRPr lang="en-US" altLang="zh-CN"/>
          </a:p>
        </p:txBody>
      </p:sp>
      <p:sp>
        <p:nvSpPr>
          <p:cNvPr id="45059" name="圓角矩形 4"/>
          <p:cNvSpPr/>
          <p:nvPr/>
        </p:nvSpPr>
        <p:spPr>
          <a:xfrm>
            <a:off x="3143250" y="5429250"/>
            <a:ext cx="3714750" cy="714375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用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RelativeLayout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展示结果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pic>
        <p:nvPicPr>
          <p:cNvPr id="4506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1428750"/>
            <a:ext cx="2457450" cy="4000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/>
              <a:t>&lt;RelativeLayout&gt; - Example</a:t>
            </a:r>
            <a:endParaRPr lang="en-US" altLang="zh-CN"/>
          </a:p>
        </p:txBody>
      </p:sp>
      <p:sp>
        <p:nvSpPr>
          <p:cNvPr id="46083" name="文字方塊 4"/>
          <p:cNvSpPr/>
          <p:nvPr/>
        </p:nvSpPr>
        <p:spPr>
          <a:xfrm>
            <a:off x="1328738" y="1185863"/>
            <a:ext cx="51720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布局文件架构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(res/layout/main.xml)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：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sp>
        <p:nvSpPr>
          <p:cNvPr id="46084" name="圓角矩形 5"/>
          <p:cNvSpPr/>
          <p:nvPr/>
        </p:nvSpPr>
        <p:spPr>
          <a:xfrm>
            <a:off x="5143500" y="5786438"/>
            <a:ext cx="4000500" cy="857250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此范例用到三个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TextView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，利用三个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TextView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作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RelativeLayout</a:t>
            </a:r>
            <a:endParaRPr lang="en-US" altLang="x-none" dirty="0">
              <a:latin typeface="Arial" charset="-108"/>
              <a:ea typeface="宋体" charset="-122"/>
            </a:endParaRPr>
          </a:p>
        </p:txBody>
      </p:sp>
      <p:sp>
        <p:nvSpPr>
          <p:cNvPr id="46085" name="矩形 10"/>
          <p:cNvSpPr/>
          <p:nvPr/>
        </p:nvSpPr>
        <p:spPr>
          <a:xfrm>
            <a:off x="285750" y="1571625"/>
            <a:ext cx="8643938" cy="48323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&lt;?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version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"1.0"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encoding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"utf-8"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?&gt;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RelativeLayout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"@+id/relativeLayout1"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xmlns:android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"@+id/textView1"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android:padding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"8dip"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android:layout_marginLeft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"10.0dip"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android:layout_alignParentLeft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"true"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我是左边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sz="1400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"@+id/textView2"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android:padding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"8dip"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android:layout_marginRight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"10.0dip"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android:layout_alignParentRight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"true"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我是右边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sz="1400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"@+id/textView3"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android:layout_toRightOf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"@id/textView1"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android:padding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"8dip"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我是中间我是中间我是中间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android:layout_toLeftOf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"@id/textView2"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android:singleLine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"true"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android:textColor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"#abcdef"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android:gravity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"left"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android:marqueeRepeatLimit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"marquee_forever"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sz="1400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RelativeLayout</a:t>
            </a:r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&lt;RelativeLayout&gt;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android:layout_above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置于目标</a:t>
            </a:r>
            <a:r>
              <a:rPr lang="en-US" altLang="x-none" dirty="0"/>
              <a:t>id</a:t>
            </a:r>
            <a:r>
              <a:rPr lang="zh-CN" altLang="en-US" dirty="0"/>
              <a:t>组件的上方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android:layout_alignBaseline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置于与目标</a:t>
            </a:r>
            <a:r>
              <a:rPr lang="en-US" altLang="x-none" dirty="0"/>
              <a:t>id</a:t>
            </a:r>
            <a:r>
              <a:rPr lang="zh-CN" altLang="en-US" dirty="0"/>
              <a:t>组件同样的基线上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android:layout_alignBottom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让自己的下边界与目标</a:t>
            </a:r>
            <a:r>
              <a:rPr lang="en-US" altLang="x-none" dirty="0"/>
              <a:t>id</a:t>
            </a:r>
            <a:r>
              <a:rPr lang="zh-CN" altLang="en-US" dirty="0"/>
              <a:t>组件的下边界在同一个位置</a:t>
            </a:r>
            <a:endParaRPr lang="en-US" altLang="x-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&lt;RelativeLayout&gt;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android:layout_alignLeft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让自己的左边界与目标</a:t>
            </a:r>
            <a:r>
              <a:rPr lang="en-US" altLang="x-none" dirty="0"/>
              <a:t>id</a:t>
            </a:r>
            <a:r>
              <a:rPr lang="zh-CN" altLang="en-US" dirty="0"/>
              <a:t>组件的左边界在同一位置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android:layout_alignParentBottom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，让自己的下边界与</a:t>
            </a:r>
            <a:r>
              <a:rPr lang="en-US" altLang="x-none" dirty="0"/>
              <a:t>Parent</a:t>
            </a:r>
            <a:r>
              <a:rPr lang="zh-CN" altLang="en-US" dirty="0"/>
              <a:t>的下边界同位置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android:layout_alignParentLeft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，让自己的左边界与</a:t>
            </a:r>
            <a:r>
              <a:rPr lang="en-US" altLang="x-none" dirty="0"/>
              <a:t>Parent</a:t>
            </a:r>
            <a:r>
              <a:rPr lang="zh-CN" altLang="en-US" dirty="0"/>
              <a:t>的左边界同位置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en-US" altLang="x-non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&lt;RelativeLayout&gt;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android:layout_alignParentRight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，让自己的右边界与</a:t>
            </a:r>
            <a:r>
              <a:rPr lang="en-US" altLang="x-none" dirty="0"/>
              <a:t>Parent</a:t>
            </a:r>
            <a:r>
              <a:rPr lang="zh-CN" altLang="en-US" dirty="0"/>
              <a:t>的右边界同位置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android:layout_alignParentTop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，让自己的上边界与</a:t>
            </a:r>
            <a:r>
              <a:rPr lang="en-US" altLang="x-none" dirty="0"/>
              <a:t>Parent</a:t>
            </a:r>
            <a:r>
              <a:rPr lang="zh-CN" altLang="en-US" dirty="0"/>
              <a:t>的上边界同位置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android:layout_alignRight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让自己的右边界与目标</a:t>
            </a:r>
            <a:r>
              <a:rPr lang="en-US" altLang="x-none" dirty="0"/>
              <a:t>id</a:t>
            </a:r>
            <a:r>
              <a:rPr lang="zh-CN" altLang="en-US" dirty="0"/>
              <a:t>组件的右边界在同一位置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zh-CN" altLang="en-US" sz="3600"/>
              <a:t>版权声明</a:t>
            </a:r>
            <a:endParaRPr lang="zh-CN" alt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130000"/>
              </a:lnSpc>
              <a:buClr>
                <a:schemeClr val="tx1"/>
              </a:buClr>
              <a:buFont typeface="Wingdings" charset="2"/>
              <a:buChar char="n"/>
            </a:pPr>
            <a:r>
              <a:rPr lang="zh-CN" altLang="en-US" sz="2400">
                <a:latin typeface="黑体" pitchFamily="2" charset="-122"/>
                <a:sym typeface="Times New Roman" pitchFamily="2" charset="0"/>
              </a:rPr>
              <a:t>华清远见教育集团版权所有；</a:t>
            </a:r>
            <a:endParaRPr lang="zh-CN" altLang="en-US" sz="2400">
              <a:latin typeface="黑体" pitchFamily="2" charset="-122"/>
              <a:sym typeface="Times New Roman" pitchFamily="2" charset="0"/>
            </a:endParaRPr>
          </a:p>
          <a:p>
            <a:pPr lvl="0" eaLnBrk="1" hangingPunct="1">
              <a:lnSpc>
                <a:spcPct val="130000"/>
              </a:lnSpc>
              <a:buClr>
                <a:schemeClr val="tx1"/>
              </a:buClr>
              <a:buFont typeface="Wingdings" charset="2"/>
              <a:buChar char="n"/>
            </a:pPr>
            <a:r>
              <a:rPr lang="zh-CN" altLang="en-US" sz="2400">
                <a:latin typeface="黑体" pitchFamily="2" charset="-122"/>
                <a:sym typeface="Times New Roman" pitchFamily="2" charset="0"/>
              </a:rPr>
              <a:t>未经华清远见明确许可，不得为任何目的以任何形式复制或传播此文档的任何部分；</a:t>
            </a:r>
            <a:endParaRPr lang="zh-CN" altLang="en-US" sz="2400">
              <a:latin typeface="黑体" pitchFamily="2" charset="-122"/>
              <a:sym typeface="Times New Roman" pitchFamily="2" charset="0"/>
            </a:endParaRPr>
          </a:p>
          <a:p>
            <a:pPr lvl="0" eaLnBrk="1" hangingPunct="1">
              <a:lnSpc>
                <a:spcPct val="130000"/>
              </a:lnSpc>
              <a:buClr>
                <a:schemeClr val="tx1"/>
              </a:buClr>
              <a:buFont typeface="Wingdings" charset="2"/>
              <a:buChar char="n"/>
            </a:pPr>
            <a:r>
              <a:rPr lang="zh-CN" altLang="en-US" sz="2400">
                <a:latin typeface="黑体" pitchFamily="2" charset="-122"/>
                <a:sym typeface="Times New Roman" pitchFamily="2" charset="0"/>
              </a:rPr>
              <a:t>本文档包含的信息如有更改，恕不另行通知；</a:t>
            </a:r>
            <a:endParaRPr lang="zh-CN" altLang="en-US" sz="2400">
              <a:latin typeface="黑体" pitchFamily="2" charset="-122"/>
              <a:sym typeface="Times New Roman" pitchFamily="2" charset="0"/>
            </a:endParaRPr>
          </a:p>
          <a:p>
            <a:pPr lvl="0" eaLnBrk="1" hangingPunct="1">
              <a:lnSpc>
                <a:spcPct val="130000"/>
              </a:lnSpc>
              <a:buClr>
                <a:schemeClr val="tx1"/>
              </a:buClr>
              <a:buFont typeface="Wingdings" charset="2"/>
              <a:buChar char="n"/>
            </a:pPr>
            <a:r>
              <a:rPr lang="zh-CN" altLang="en-US" sz="2400">
                <a:latin typeface="黑体" pitchFamily="2" charset="-122"/>
                <a:sym typeface="Times New Roman" pitchFamily="2" charset="0"/>
              </a:rPr>
              <a:t>华清远见教育集团保留所有权利。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&lt;RelativeLayout&gt;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android:layout_alignTop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让自己的上边界与目标</a:t>
            </a:r>
            <a:r>
              <a:rPr lang="en-US" altLang="x-none" dirty="0"/>
              <a:t>id</a:t>
            </a:r>
            <a:r>
              <a:rPr lang="zh-CN" altLang="en-US" dirty="0"/>
              <a:t>组件的上边界在同一个位置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android:layout_alignWithParentIfMissing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若设为</a:t>
            </a:r>
            <a:r>
              <a:rPr lang="en-US" altLang="x-none" dirty="0"/>
              <a:t>true</a:t>
            </a:r>
            <a:r>
              <a:rPr lang="zh-CN" altLang="en-US" dirty="0"/>
              <a:t>，当参考的目标</a:t>
            </a:r>
            <a:r>
              <a:rPr lang="en-US" altLang="x-none" dirty="0"/>
              <a:t>id</a:t>
            </a:r>
            <a:r>
              <a:rPr lang="zh-CN" altLang="en-US" dirty="0"/>
              <a:t>不可用时，会以</a:t>
            </a:r>
            <a:r>
              <a:rPr lang="en-US" altLang="x-none" dirty="0"/>
              <a:t>Parent</a:t>
            </a:r>
            <a:r>
              <a:rPr lang="zh-CN" altLang="en-US" dirty="0"/>
              <a:t>为参考目标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android:layout_below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置于目标</a:t>
            </a:r>
            <a:r>
              <a:rPr lang="en-US" altLang="x-none" dirty="0"/>
              <a:t>id</a:t>
            </a:r>
            <a:r>
              <a:rPr lang="zh-CN" altLang="en-US" dirty="0"/>
              <a:t>组件的下方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&lt;RelativeLayout&gt; - </a:t>
            </a:r>
            <a:r>
              <a:rPr lang="zh-CN" altLang="en-US"/>
              <a:t>常用属性设定</a:t>
            </a:r>
            <a:endParaRPr lang="zh-CN" altLang="en-US"/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android:layout_centerHorizontal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，置于</a:t>
            </a:r>
            <a:r>
              <a:rPr lang="en-US" altLang="x-none" dirty="0"/>
              <a:t>Parent</a:t>
            </a:r>
            <a:r>
              <a:rPr lang="zh-CN" altLang="en-US" dirty="0"/>
              <a:t>水平位置的中心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android:layout_centerInParent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，置于</a:t>
            </a:r>
            <a:r>
              <a:rPr lang="en-US" altLang="x-none" dirty="0"/>
              <a:t>Parent</a:t>
            </a:r>
            <a:r>
              <a:rPr lang="zh-CN" altLang="en-US" dirty="0"/>
              <a:t>水平以及垂直位置的中心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android:layout_centerVertical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若为</a:t>
            </a:r>
            <a:r>
              <a:rPr lang="en-US" altLang="x-none" dirty="0"/>
              <a:t>true</a:t>
            </a:r>
            <a:r>
              <a:rPr lang="zh-CN" altLang="en-US" dirty="0"/>
              <a:t>，置于</a:t>
            </a:r>
            <a:r>
              <a:rPr lang="en-US" altLang="x-none" dirty="0"/>
              <a:t>Parent</a:t>
            </a:r>
            <a:r>
              <a:rPr lang="zh-CN" altLang="en-US" dirty="0"/>
              <a:t>垂直位置的中心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android:layout_toLeftOf/toRightOf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置于目标</a:t>
            </a:r>
            <a:r>
              <a:rPr lang="en-US" altLang="x-none" dirty="0"/>
              <a:t>id</a:t>
            </a:r>
            <a:r>
              <a:rPr lang="zh-CN" altLang="en-US" dirty="0"/>
              <a:t>组件的左方</a:t>
            </a:r>
            <a:r>
              <a:rPr lang="en-US" altLang="x-none" dirty="0"/>
              <a:t>/</a:t>
            </a:r>
            <a:r>
              <a:rPr lang="zh-CN" altLang="en-US" dirty="0"/>
              <a:t>右方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&lt;FrameLayout&gt; </a:t>
            </a:r>
            <a:r>
              <a:rPr lang="zh-CN" altLang="en-US" dirty="0"/>
              <a:t>帧</a:t>
            </a:r>
            <a:endParaRPr lang="zh-CN" altLang="en-US" dirty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FrameLayout</a:t>
            </a:r>
            <a:r>
              <a:rPr lang="zh-CN" altLang="en-US" dirty="0"/>
              <a:t>是所有布局中最单纯的</a:t>
            </a:r>
            <a:endParaRPr lang="en-US" altLang="x-none" dirty="0"/>
          </a:p>
          <a:p>
            <a:pPr lvl="0" eaLnBrk="1" hangingPunct="1"/>
            <a:r>
              <a:rPr lang="zh-TW" altLang="en-US" dirty="0"/>
              <a:t>若同个</a:t>
            </a:r>
            <a:r>
              <a:rPr lang="en-US" altLang="x-none" dirty="0"/>
              <a:t>FrameLayout</a:t>
            </a:r>
            <a:r>
              <a:rPr lang="zh-CN" altLang="en-US" dirty="0"/>
              <a:t>中若有数个组件</a:t>
            </a:r>
            <a:endParaRPr lang="en-US" altLang="x-none" dirty="0"/>
          </a:p>
          <a:p>
            <a:pPr lvl="1" eaLnBrk="1" hangingPunct="1"/>
            <a:r>
              <a:rPr lang="zh-CN" altLang="en-US" dirty="0"/>
              <a:t>以最上层的组件为主</a:t>
            </a:r>
            <a:endParaRPr lang="en-US" altLang="x-none" dirty="0"/>
          </a:p>
          <a:p>
            <a:pPr lvl="0" eaLnBrk="1" hangingPunct="1"/>
            <a:r>
              <a:rPr lang="zh-TW" altLang="en-US" dirty="0"/>
              <a:t>若同个</a:t>
            </a:r>
            <a:r>
              <a:rPr lang="en-US" altLang="x-none" dirty="0"/>
              <a:t>FrameLayout</a:t>
            </a:r>
            <a:r>
              <a:rPr lang="zh-CN" altLang="en-US" dirty="0"/>
              <a:t>中有同大小的组件</a:t>
            </a:r>
            <a:endParaRPr lang="en-US" altLang="x-none" dirty="0"/>
          </a:p>
          <a:p>
            <a:pPr lvl="1" eaLnBrk="1" hangingPunct="1"/>
            <a:r>
              <a:rPr lang="zh-CN" altLang="en-US" dirty="0"/>
              <a:t>只会看到最上层的组件</a:t>
            </a:r>
            <a:endParaRPr lang="en-US" altLang="x-none" dirty="0"/>
          </a:p>
          <a:p>
            <a:pPr lvl="0" eaLnBrk="1" hangingPunct="1"/>
            <a:r>
              <a:rPr lang="zh-TW" altLang="en-US" dirty="0"/>
              <a:t>若同个</a:t>
            </a:r>
            <a:r>
              <a:rPr lang="en-US" altLang="x-none" dirty="0"/>
              <a:t>FrameLayout</a:t>
            </a:r>
            <a:r>
              <a:rPr lang="zh-CN" altLang="en-US" dirty="0"/>
              <a:t>中有不同大小的组件</a:t>
            </a:r>
            <a:endParaRPr lang="en-US" altLang="x-none" dirty="0"/>
          </a:p>
          <a:p>
            <a:pPr lvl="1" eaLnBrk="1" hangingPunct="1"/>
            <a:r>
              <a:rPr lang="zh-CN" altLang="en-US" dirty="0"/>
              <a:t>会看到由下至上的组件</a:t>
            </a:r>
            <a:endParaRPr lang="en-US" altLang="x-non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&lt;FrameLayout&gt;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-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范例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4275" name="內容版面配置區 3" descr="C:\Documents and Settings\Administrator\桌面\Android 手機教材\device1.png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71625"/>
            <a:ext cx="3016250" cy="4525963"/>
          </a:xfrm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sp>
        <p:nvSpPr>
          <p:cNvPr id="54276" name="圓角矩形 4"/>
          <p:cNvSpPr/>
          <p:nvPr/>
        </p:nvSpPr>
        <p:spPr>
          <a:xfrm>
            <a:off x="3249613" y="4786313"/>
            <a:ext cx="2608262" cy="500062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en-US" altLang="x-none" dirty="0">
                <a:solidFill>
                  <a:srgbClr val="000000"/>
                </a:solidFill>
                <a:latin typeface="宋体" charset="-122"/>
                <a:ea typeface="Times New Roman" pitchFamily="2" charset="0"/>
              </a:rPr>
              <a:t>This is</a:t>
            </a:r>
            <a:r>
              <a:rPr lang="zh-TW" altLang="en-US" dirty="0">
                <a:solidFill>
                  <a:srgbClr val="000000"/>
                </a:solidFill>
                <a:latin typeface="宋体" charset="-122"/>
                <a:ea typeface="Times New Roman" pitchFamily="2" charset="0"/>
              </a:rPr>
              <a:t>盖过</a:t>
            </a:r>
            <a:r>
              <a:rPr lang="en-US" altLang="x-none" dirty="0">
                <a:solidFill>
                  <a:srgbClr val="000000"/>
                </a:solidFill>
                <a:latin typeface="宋体" charset="-122"/>
                <a:ea typeface="Times New Roman" pitchFamily="2" charset="0"/>
              </a:rPr>
              <a:t>That is</a:t>
            </a:r>
            <a:endParaRPr lang="zh-TW" altLang="en-US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&lt;FrameLayout&gt;</a:t>
            </a:r>
            <a:r>
              <a:rPr lang="zh-TW" altLang="en-US" dirty="0"/>
              <a:t> </a:t>
            </a:r>
            <a:r>
              <a:rPr lang="en-US" altLang="x-none" dirty="0"/>
              <a:t>-</a:t>
            </a:r>
            <a:r>
              <a:rPr lang="zh-TW" altLang="en-US" dirty="0"/>
              <a:t> </a:t>
            </a:r>
            <a:r>
              <a:rPr lang="en-US" altLang="x-none" dirty="0"/>
              <a:t>Example</a:t>
            </a:r>
            <a:endParaRPr lang="zh-TW" altLang="en-US" dirty="0"/>
          </a:p>
        </p:txBody>
      </p:sp>
      <p:sp>
        <p:nvSpPr>
          <p:cNvPr id="55299" name="文字方塊 5"/>
          <p:cNvSpPr txBox="1"/>
          <p:nvPr/>
        </p:nvSpPr>
        <p:spPr>
          <a:xfrm>
            <a:off x="5500688" y="987425"/>
            <a:ext cx="3595687" cy="369888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/>
            <a:r>
              <a:rPr lang="zh-TW" altLang="en-US" dirty="0">
                <a:solidFill>
                  <a:schemeClr val="bg1"/>
                </a:solidFill>
                <a:latin typeface="Times New Roman" pitchFamily="2" charset="0"/>
                <a:ea typeface="Times New Roman" pitchFamily="2" charset="0"/>
              </a:rPr>
              <a:t>布局文件</a:t>
            </a:r>
            <a:r>
              <a:rPr lang="en-US" altLang="x-none" dirty="0">
                <a:solidFill>
                  <a:schemeClr val="bg1"/>
                </a:solidFill>
                <a:latin typeface="Times New Roman" pitchFamily="2" charset="0"/>
                <a:ea typeface="Times New Roman" pitchFamily="2" charset="0"/>
              </a:rPr>
              <a:t>-1 (res/layout/main.xml)</a:t>
            </a:r>
            <a:r>
              <a:rPr lang="zh-TW" altLang="en-US" dirty="0">
                <a:solidFill>
                  <a:schemeClr val="bg1"/>
                </a:solidFill>
                <a:latin typeface="Times New Roman" pitchFamily="2" charset="0"/>
                <a:ea typeface="Times New Roman" pitchFamily="2" charset="0"/>
              </a:rPr>
              <a:t>：</a:t>
            </a:r>
            <a:endParaRPr lang="zh-TW" altLang="en-US" dirty="0">
              <a:solidFill>
                <a:schemeClr val="bg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5300" name="矩形 6"/>
          <p:cNvSpPr/>
          <p:nvPr/>
        </p:nvSpPr>
        <p:spPr>
          <a:xfrm>
            <a:off x="214313" y="1208088"/>
            <a:ext cx="8715375" cy="48021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&lt;?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xml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version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"1.0"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encoding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"utf-8"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?&gt;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xmlns:android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"http://schemas.android.com/apk/res/android"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android:orientation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"vertical"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"fill_parent“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sz="1600" dirty="0"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FrameLayout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android:orientation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"vertical"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android:layout_weight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"1“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sz="1600" dirty="0"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&lt;!--</a:t>
            </a:r>
            <a:r>
              <a:rPr lang="zh-CN" altLang="en-US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最底层的组件 </a:t>
            </a:r>
            <a:r>
              <a:rPr lang="en-US" altLang="x-none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--&gt;</a:t>
            </a:r>
            <a:endParaRPr lang="en-US" altLang="x-none" sz="1600" dirty="0">
              <a:solidFill>
                <a:srgbClr val="3F5FB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EditText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"That is  a framelayout example"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"@+id/text01"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&lt;!--</a:t>
            </a:r>
            <a:r>
              <a:rPr lang="zh-CN" altLang="en-US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最上层的组件 </a:t>
            </a:r>
            <a:r>
              <a:rPr lang="en-US" altLang="x-none" sz="1600" dirty="0">
                <a:solidFill>
                  <a:srgbClr val="3F5FBF"/>
                </a:solidFill>
                <a:latin typeface="Courier New" pitchFamily="1" charset="0"/>
                <a:ea typeface="宋体" charset="-122"/>
              </a:rPr>
              <a:t>--&gt;</a:t>
            </a:r>
            <a:endParaRPr lang="en-US" altLang="x-none" sz="1600" dirty="0">
              <a:solidFill>
                <a:srgbClr val="3F5FB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EditText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"This is"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"@+id/text02"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/&gt;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FrameLayout</a:t>
            </a:r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</a:t>
            </a:r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sz="1600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4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en-US" altLang="zh-CN" sz="4000">
                <a:ea typeface="黑体" pitchFamily="2" charset="-122"/>
              </a:rPr>
              <a:t>Widget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Widget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android.widget</a:t>
            </a:r>
            <a:r>
              <a:rPr lang="zh-CN" altLang="en-US" dirty="0"/>
              <a:t>套件包含了许多视觉性的</a:t>
            </a:r>
            <a:r>
              <a:rPr lang="en-US" altLang="x-none" dirty="0"/>
              <a:t>UI</a:t>
            </a:r>
            <a:r>
              <a:rPr lang="zh-CN" altLang="en-US" dirty="0"/>
              <a:t>元素，可用来将操作界面展示在应用程序画面上。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要熟悉</a:t>
            </a:r>
            <a:r>
              <a:rPr lang="en-US" altLang="x-none" dirty="0"/>
              <a:t>Android</a:t>
            </a:r>
            <a:r>
              <a:rPr lang="zh-CN" altLang="en-US" dirty="0"/>
              <a:t>程序的开发，必须从</a:t>
            </a:r>
            <a:r>
              <a:rPr lang="en-US" altLang="x-none" dirty="0"/>
              <a:t>widget</a:t>
            </a:r>
            <a:r>
              <a:rPr lang="zh-CN" altLang="en-US" dirty="0"/>
              <a:t>套件着手，因此以</a:t>
            </a:r>
            <a:r>
              <a:rPr lang="en-US" altLang="x-none" dirty="0"/>
              <a:t>android.widget</a:t>
            </a:r>
            <a:r>
              <a:rPr lang="zh-CN" altLang="en-US" dirty="0"/>
              <a:t>套件的应用为中心。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3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>
                <a:ea typeface="黑体" pitchFamily="2" charset="-122"/>
              </a:rPr>
              <a:t>表单组件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</a:t>
            </a:r>
            <a:endParaRPr lang="en-US" altLang="zh-CN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TextView</a:t>
            </a:r>
            <a:r>
              <a:rPr lang="zh-CN" altLang="en-US" dirty="0"/>
              <a:t>是个基本常用的组件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可使用</a:t>
            </a:r>
            <a:r>
              <a:rPr lang="en-US" altLang="x-none" dirty="0"/>
              <a:t>XML</a:t>
            </a:r>
            <a:r>
              <a:rPr lang="zh-CN" altLang="en-US" dirty="0"/>
              <a:t>来操作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可使用程序代码中的</a:t>
            </a:r>
            <a:r>
              <a:rPr lang="en-US" altLang="x-none" dirty="0"/>
              <a:t>Method</a:t>
            </a:r>
            <a:r>
              <a:rPr lang="zh-CN" altLang="en-US" dirty="0"/>
              <a:t>方法来操作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下列说明</a:t>
            </a:r>
            <a:r>
              <a:rPr lang="en-US" altLang="x-none" dirty="0"/>
              <a:t>XML</a:t>
            </a:r>
            <a:r>
              <a:rPr lang="zh-CN" altLang="en-US" dirty="0"/>
              <a:t>与</a:t>
            </a:r>
            <a:r>
              <a:rPr lang="en-US" altLang="x-none" dirty="0"/>
              <a:t>Method</a:t>
            </a:r>
            <a:r>
              <a:rPr lang="zh-CN" altLang="en-US" dirty="0"/>
              <a:t>相对应之属性功能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格式为</a:t>
            </a:r>
            <a:r>
              <a:rPr lang="en-US" altLang="x-none" dirty="0"/>
              <a:t>XML &lt;-&gt; Method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 –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android:autoLink</a:t>
            </a:r>
            <a:r>
              <a:rPr lang="zh-CN" altLang="en-US" dirty="0"/>
              <a:t> </a:t>
            </a:r>
            <a:r>
              <a:rPr lang="en-US" altLang="x-none" dirty="0"/>
              <a:t>&lt;-&gt; setAutoLinkMask(int)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可让文字上的链接自动变成可点击的连结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android:gravity &lt;-&gt; setGravity(int)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设定文字在</a:t>
            </a:r>
            <a:r>
              <a:rPr lang="en-US" altLang="x-none" dirty="0"/>
              <a:t>View</a:t>
            </a:r>
            <a:r>
              <a:rPr lang="zh-CN" altLang="en-US" dirty="0"/>
              <a:t>中</a:t>
            </a:r>
            <a:r>
              <a:rPr lang="en-US" altLang="x-none" dirty="0"/>
              <a:t>x</a:t>
            </a:r>
            <a:r>
              <a:rPr lang="zh-CN" altLang="en-US" dirty="0"/>
              <a:t>轴和</a:t>
            </a:r>
            <a:r>
              <a:rPr lang="en-US" altLang="x-none" dirty="0"/>
              <a:t>y</a:t>
            </a:r>
            <a:r>
              <a:rPr lang="zh-CN" altLang="en-US" dirty="0"/>
              <a:t>轴相关数值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android:height &lt;-&gt; setHeight(int)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</a:t>
            </a:r>
            <a:r>
              <a:rPr lang="en-US" altLang="x-none" dirty="0"/>
              <a:t>TextView</a:t>
            </a:r>
            <a:r>
              <a:rPr lang="zh-CN" altLang="en-US" dirty="0"/>
              <a:t>的高度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android:width &lt;-&gt; setWidth(int)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</a:t>
            </a:r>
            <a:r>
              <a:rPr lang="en-US" altLang="x-none" dirty="0"/>
              <a:t>TextView</a:t>
            </a:r>
            <a:r>
              <a:rPr lang="zh-CN" altLang="en-US" dirty="0"/>
              <a:t>的宽度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>
                <a:ea typeface="黑体" pitchFamily="2" charset="-122"/>
              </a:rPr>
              <a:t>概述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 –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android:hint &lt;-&gt; setHint(int)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x-none" dirty="0"/>
              <a:t>Text</a:t>
            </a:r>
            <a:r>
              <a:rPr lang="zh-CN" altLang="en-US" dirty="0"/>
              <a:t>是空的时候，就会显示</a:t>
            </a:r>
            <a:r>
              <a:rPr lang="en-US" altLang="x-none" dirty="0"/>
              <a:t>hint</a:t>
            </a:r>
            <a:r>
              <a:rPr lang="zh-CN" altLang="en-US" dirty="0"/>
              <a:t>中的提示文字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android:lines &lt;-&gt; setLines(int)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设置</a:t>
            </a:r>
            <a:r>
              <a:rPr lang="en-US" altLang="x-none" dirty="0"/>
              <a:t>TextView</a:t>
            </a:r>
            <a:r>
              <a:rPr lang="zh-CN" altLang="en-US" dirty="0"/>
              <a:t>高度为几个</a:t>
            </a:r>
            <a:r>
              <a:rPr lang="en-US" altLang="x-none" dirty="0"/>
              <a:t>Line</a:t>
            </a:r>
            <a:r>
              <a:rPr lang="zh-CN" altLang="en-US" dirty="0"/>
              <a:t>的高度，值必须为整数型别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android:maxLength &lt;-&gt; setFilters(InputFilter)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</a:t>
            </a:r>
            <a:r>
              <a:rPr lang="en-US" altLang="x-none" dirty="0"/>
              <a:t>TextView</a:t>
            </a:r>
            <a:r>
              <a:rPr lang="zh-CN" altLang="en-US" dirty="0"/>
              <a:t>文字的最大长度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 –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android:password &lt;-&gt; setTransformationMethod(Transformation)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让</a:t>
            </a:r>
            <a:r>
              <a:rPr lang="en-US" altLang="x-none" dirty="0"/>
              <a:t>Text</a:t>
            </a:r>
            <a:r>
              <a:rPr lang="zh-CN" altLang="en-US" dirty="0"/>
              <a:t>显示成其他符号，常用于输入或显示密码时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android:text &lt;-&gt; setText(CharSequence)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显示的文字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android:textStyle &lt;-&gt; setTypeface(Typeface)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设定文字样式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 –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android:textColor &lt;-&gt; setTextColor(ColorStateList)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设定文字的颜色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android:textColorLink &lt;-&gt; setLinkTextColor(int)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设定连结的颜色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android:textSize &lt;-&gt; setTextSize(float)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设定文字大小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TextView – Example</a:t>
            </a:r>
            <a:endParaRPr lang="en-US" altLang="zh-CN"/>
          </a:p>
        </p:txBody>
      </p:sp>
      <p:sp>
        <p:nvSpPr>
          <p:cNvPr id="64515" name="圓角矩形 4"/>
          <p:cNvSpPr/>
          <p:nvPr/>
        </p:nvSpPr>
        <p:spPr>
          <a:xfrm>
            <a:off x="2786063" y="5929313"/>
            <a:ext cx="3571875" cy="714375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若点击上述的网址，则会自动开启浏览器跳至指定之网页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pic>
        <p:nvPicPr>
          <p:cNvPr id="6451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1285875"/>
            <a:ext cx="2457450" cy="4286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矩形 7"/>
          <p:cNvSpPr/>
          <p:nvPr/>
        </p:nvSpPr>
        <p:spPr>
          <a:xfrm>
            <a:off x="357188" y="1643063"/>
            <a:ext cx="8286750" cy="48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&lt;?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version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"1.0"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encoding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"utf-8"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?&gt;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xmlns:android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android:orientation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"vertical"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android:gravity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"center"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android:autoLink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"web"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"Google - www.google.com"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android:gravity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"center"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android:autoLink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"web"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"Farsight - www.farsight.com" 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sp>
        <p:nvSpPr>
          <p:cNvPr id="65539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TextView – Example 1</a:t>
            </a:r>
            <a:endParaRPr lang="en-US" altLang="zh-CN"/>
          </a:p>
        </p:txBody>
      </p:sp>
      <p:sp>
        <p:nvSpPr>
          <p:cNvPr id="65540" name="圓角矩形 4"/>
          <p:cNvSpPr/>
          <p:nvPr/>
        </p:nvSpPr>
        <p:spPr>
          <a:xfrm>
            <a:off x="6429375" y="3786188"/>
            <a:ext cx="2500313" cy="357187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设置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autoLink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为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web</a:t>
            </a:r>
            <a:endParaRPr lang="en-US" altLang="x-none" dirty="0">
              <a:latin typeface="Arial" charset="-108"/>
              <a:ea typeface="宋体" charset="-122"/>
            </a:endParaRPr>
          </a:p>
        </p:txBody>
      </p:sp>
      <p:sp>
        <p:nvSpPr>
          <p:cNvPr id="65541" name="圓角矩形 5"/>
          <p:cNvSpPr/>
          <p:nvPr/>
        </p:nvSpPr>
        <p:spPr>
          <a:xfrm>
            <a:off x="6357938" y="5143500"/>
            <a:ext cx="2571750" cy="357188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设置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autoLink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为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web</a:t>
            </a:r>
            <a:endParaRPr lang="en-US" altLang="x-none" dirty="0">
              <a:latin typeface="Arial" charset="-108"/>
              <a:ea typeface="宋体" charset="-122"/>
            </a:endParaRPr>
          </a:p>
        </p:txBody>
      </p:sp>
      <p:sp>
        <p:nvSpPr>
          <p:cNvPr id="65542" name="文字方塊 6"/>
          <p:cNvSpPr/>
          <p:nvPr/>
        </p:nvSpPr>
        <p:spPr>
          <a:xfrm>
            <a:off x="1285875" y="1285875"/>
            <a:ext cx="5262563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纯粹用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XML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语法产生链接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(res/layout/main.xml)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：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TextView – Example 2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563" name="內容版面配置區 2"/>
          <p:cNvSpPr>
            <a:spLocks noGrp="1"/>
          </p:cNvSpPr>
          <p:nvPr>
            <p:ph idx="1"/>
          </p:nvPr>
        </p:nvSpPr>
        <p:spPr>
          <a:xfrm>
            <a:off x="0" y="1857375"/>
            <a:ext cx="5686425" cy="4186238"/>
          </a:xfrm>
          <a:ln w="25400" cap="flat" cmpd="sng">
            <a:solidFill>
              <a:srgbClr val="D6EFF5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public class TextViewExample extends Activity {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/** Called when the activity is first created. */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@Override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public void onCreate(Bundle savedInstanceState) {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super.onCreate(savedInstanceState);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setContentView(R.layout.main);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</a:t>
            </a:r>
            <a:r>
              <a:rPr lang="en-US" altLang="x-none" sz="1300" b="1" dirty="0">
                <a:ea typeface="DFKai-SB" pitchFamily="1" charset="-120"/>
                <a:sym typeface="Times New Roman" pitchFamily="2" charset="0"/>
              </a:rPr>
              <a:t>LinearLayout layout = (LinearLayout)findViewById(R.id.my_layout);</a:t>
            </a:r>
            <a:endParaRPr lang="zh-CN" altLang="en-US" sz="1300" b="1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TextView tv1 = new TextView(this);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tv1.setGravity(Gravity.CENTER);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tv1.setAutoLinkMask(Linkify.WEB_URLS);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tv1.setText("Google - www.google.com");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</a:t>
            </a:r>
            <a:r>
              <a:rPr lang="en-US" altLang="x-none" sz="1300" b="1" dirty="0">
                <a:ea typeface="DFKai-SB" pitchFamily="1" charset="-120"/>
                <a:sym typeface="Times New Roman" pitchFamily="2" charset="0"/>
              </a:rPr>
              <a:t>layout.addView(tv1);</a:t>
            </a:r>
            <a:endParaRPr lang="zh-CN" altLang="en-US" sz="1300" b="1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TextView tv2 = new TextView(this);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tv2.setGravity(Gravity.CENTER);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tv2.setAutoLinkMask(Linkify.WEB_URLS);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tv2.setText("Yahoo - www.yahoo.com.tw");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    </a:t>
            </a:r>
            <a:r>
              <a:rPr lang="en-US" altLang="x-none" sz="1300" b="1" dirty="0">
                <a:ea typeface="DFKai-SB" pitchFamily="1" charset="-120"/>
                <a:sym typeface="Times New Roman" pitchFamily="2" charset="0"/>
              </a:rPr>
              <a:t>layout.addView(tv2);</a:t>
            </a:r>
            <a:endParaRPr lang="zh-CN" altLang="en-US" sz="1300" b="1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    }</a:t>
            </a:r>
            <a:endParaRPr lang="zh-CN" altLang="en-US" sz="1300" dirty="0">
              <a:ea typeface="DFKai-SB" pitchFamily="1" charset="-120"/>
              <a:sym typeface="Times New Roman" pitchFamily="2" charset="0"/>
            </a:endParaRPr>
          </a:p>
          <a:p>
            <a:pPr lvl="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1300" dirty="0">
                <a:ea typeface="DFKai-SB" pitchFamily="1" charset="-120"/>
                <a:sym typeface="Times New Roman" pitchFamily="2" charset="0"/>
              </a:rPr>
              <a:t>}</a:t>
            </a:r>
            <a:endParaRPr lang="zh-CN" altLang="en-US" dirty="0"/>
          </a:p>
        </p:txBody>
      </p:sp>
      <p:sp>
        <p:nvSpPr>
          <p:cNvPr id="66564" name="文字方塊 4"/>
          <p:cNvSpPr/>
          <p:nvPr/>
        </p:nvSpPr>
        <p:spPr>
          <a:xfrm>
            <a:off x="1614488" y="1471613"/>
            <a:ext cx="4256087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用程序代码产生连结</a:t>
            </a:r>
            <a:r>
              <a:rPr lang="en-US" altLang="x-none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–</a:t>
            </a:r>
            <a:r>
              <a:rPr lang="zh-CN" altLang="en-US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 </a:t>
            </a:r>
            <a:r>
              <a:rPr lang="en-US" altLang="x-none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2(TextView.java)</a:t>
            </a:r>
            <a:r>
              <a:rPr lang="zh-CN" altLang="en-US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：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TextView – autoLink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3000" dirty="0"/>
              <a:t>android:autoLink &lt;-&gt; setAutoLinkMask(int)</a:t>
            </a:r>
            <a:endParaRPr lang="zh-CN" altLang="en-US" sz="30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none</a:t>
            </a:r>
            <a:endParaRPr lang="zh-CN" altLang="en-US" sz="26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200" dirty="0"/>
              <a:t>autoLink</a:t>
            </a:r>
            <a:r>
              <a:rPr lang="zh-CN" altLang="en-US" sz="2200" dirty="0"/>
              <a:t>默认值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all &lt;-&gt; Linkify.ALL</a:t>
            </a:r>
            <a:endParaRPr lang="zh-CN" altLang="en-US" sz="26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/>
              <a:t>目前所有连结种类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email &lt;-&gt; Linkify. EMAIL_ADDRESSES</a:t>
            </a:r>
            <a:endParaRPr lang="zh-CN" altLang="en-US" sz="26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200" dirty="0"/>
              <a:t>Email</a:t>
            </a:r>
            <a:r>
              <a:rPr lang="zh-CN" altLang="en-US" sz="2200" dirty="0"/>
              <a:t>连结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phone &lt;-&gt; Linkify. PHONE_NUMBERS</a:t>
            </a:r>
            <a:endParaRPr lang="zh-CN" altLang="en-US" sz="26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/>
              <a:t>电话号码链接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600" dirty="0"/>
              <a:t>web &lt;-&gt; Linkify.WEB_URLS	</a:t>
            </a:r>
            <a:endParaRPr lang="zh-CN" altLang="en-US" sz="26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/>
              <a:t>网址连结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Button</a:t>
            </a:r>
            <a:r>
              <a:rPr lang="zh-CN" altLang="en-US" dirty="0"/>
              <a:t>的</a:t>
            </a:r>
            <a:r>
              <a:rPr lang="en-US" altLang="x-none" dirty="0"/>
              <a:t>layout</a:t>
            </a:r>
            <a:r>
              <a:rPr lang="zh-CN" altLang="en-US" dirty="0"/>
              <a:t>方面会有两种属性</a:t>
            </a:r>
            <a:endParaRPr lang="zh-CN" altLang="en-US" dirty="0"/>
          </a:p>
          <a:p>
            <a:pPr lvl="1" eaLnBrk="1" hangingPunct="1"/>
            <a:r>
              <a:rPr lang="en-US" altLang="x-none" dirty="0"/>
              <a:t>wrap_content</a:t>
            </a:r>
            <a:endParaRPr lang="zh-CN" altLang="en-US" dirty="0"/>
          </a:p>
          <a:p>
            <a:pPr lvl="2" eaLnBrk="1" hangingPunct="1"/>
            <a:r>
              <a:rPr lang="en-US" altLang="x-none" dirty="0"/>
              <a:t>layout_width</a:t>
            </a:r>
            <a:r>
              <a:rPr lang="zh-CN" altLang="en-US" dirty="0"/>
              <a:t>为</a:t>
            </a:r>
            <a:r>
              <a:rPr lang="en-US" altLang="x-none" dirty="0"/>
              <a:t>wrap_content</a:t>
            </a:r>
            <a:r>
              <a:rPr lang="zh-CN" altLang="en-US" dirty="0"/>
              <a:t>时，这个</a:t>
            </a:r>
            <a:r>
              <a:rPr lang="en-US" altLang="x-none" dirty="0"/>
              <a:t>button</a:t>
            </a:r>
            <a:r>
              <a:rPr lang="zh-CN" altLang="en-US" dirty="0"/>
              <a:t>会依据</a:t>
            </a:r>
            <a:r>
              <a:rPr lang="en-US" altLang="x-none" dirty="0"/>
              <a:t>button</a:t>
            </a:r>
            <a:r>
              <a:rPr lang="zh-CN" altLang="en-US" dirty="0"/>
              <a:t>上的</a:t>
            </a:r>
            <a:r>
              <a:rPr lang="en-US" altLang="x-none" dirty="0"/>
              <a:t>text</a:t>
            </a:r>
            <a:r>
              <a:rPr lang="zh-CN" altLang="en-US" dirty="0"/>
              <a:t>长度为基准</a:t>
            </a:r>
            <a:endParaRPr lang="zh-CN" altLang="en-US" dirty="0"/>
          </a:p>
          <a:p>
            <a:pPr lvl="1" eaLnBrk="1" hangingPunct="1"/>
            <a:r>
              <a:rPr lang="en-US" altLang="x-none" dirty="0"/>
              <a:t>fill_parent</a:t>
            </a:r>
            <a:endParaRPr lang="zh-CN" altLang="en-US" dirty="0"/>
          </a:p>
          <a:p>
            <a:pPr lvl="2" eaLnBrk="1" hangingPunct="1"/>
            <a:r>
              <a:rPr lang="en-US" altLang="x-none" dirty="0"/>
              <a:t>layout_width</a:t>
            </a:r>
            <a:r>
              <a:rPr lang="zh-CN" altLang="en-US" dirty="0"/>
              <a:t>为</a:t>
            </a:r>
            <a:r>
              <a:rPr lang="en-US" altLang="x-none" dirty="0"/>
              <a:t>fill_parent</a:t>
            </a:r>
            <a:r>
              <a:rPr lang="zh-CN" altLang="en-US" dirty="0"/>
              <a:t>时，则会以</a:t>
            </a:r>
            <a:r>
              <a:rPr lang="en-US" altLang="x-none" dirty="0"/>
              <a:t>parent</a:t>
            </a:r>
            <a:r>
              <a:rPr lang="zh-CN" altLang="en-US" dirty="0"/>
              <a:t>最宽的长度为主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Button – Example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9635" name="內容版面配置區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0" y="1571625"/>
            <a:ext cx="3016250" cy="4525963"/>
          </a:xfrm>
        </p:spPr>
      </p:pic>
      <p:sp>
        <p:nvSpPr>
          <p:cNvPr id="69636" name="圓角矩形 4"/>
          <p:cNvSpPr/>
          <p:nvPr/>
        </p:nvSpPr>
        <p:spPr>
          <a:xfrm>
            <a:off x="3197225" y="4357688"/>
            <a:ext cx="2749550" cy="571500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利用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XML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建立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Button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即可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ImageButton</a:t>
            </a:r>
            <a:endParaRPr lang="en-US" altLang="zh-CN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ImageButton</a:t>
            </a:r>
            <a:r>
              <a:rPr lang="zh-CN" altLang="en-US" dirty="0"/>
              <a:t>可以将图片当作</a:t>
            </a:r>
            <a:r>
              <a:rPr lang="en-US" altLang="x-none" dirty="0"/>
              <a:t>button</a:t>
            </a:r>
            <a:r>
              <a:rPr lang="zh-CN" altLang="en-US" dirty="0"/>
              <a:t>的背景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利用此属性</a:t>
            </a:r>
            <a:r>
              <a:rPr lang="en-US" altLang="x-none" dirty="0"/>
              <a:t>android:src="</a:t>
            </a:r>
            <a:r>
              <a:rPr lang="zh-CN" altLang="en-US" dirty="0"/>
              <a:t>图片位置</a:t>
            </a:r>
            <a:r>
              <a:rPr lang="en-US" altLang="x-none" dirty="0"/>
              <a:t>"</a:t>
            </a:r>
            <a:endParaRPr lang="zh-CN" altLang="en-US" dirty="0"/>
          </a:p>
        </p:txBody>
      </p:sp>
      <p:pic>
        <p:nvPicPr>
          <p:cNvPr id="7066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513" y="2671763"/>
            <a:ext cx="2466975" cy="39719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0661" name="圓角矩形 4"/>
          <p:cNvSpPr/>
          <p:nvPr/>
        </p:nvSpPr>
        <p:spPr>
          <a:xfrm>
            <a:off x="5572125" y="4286250"/>
            <a:ext cx="2000250" cy="571500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en-US" altLang="x-none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ImageButton</a:t>
            </a:r>
            <a:r>
              <a:rPr lang="zh-CN" altLang="en-US" dirty="0">
                <a:latin typeface="Times New Roman" pitchFamily="2" charset="0"/>
                <a:ea typeface="DFKai-SB" pitchFamily="1" charset="-120"/>
                <a:sym typeface="Times New Roman" pitchFamily="2" charset="0"/>
              </a:rPr>
              <a:t> 范例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solidFill>
                  <a:schemeClr val="tx1"/>
                </a:solidFill>
              </a:rPr>
              <a:t>Android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UI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  <a:endParaRPr lang="zh-CN" altLang="en-US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spcBef>
                <a:spcPct val="0"/>
              </a:spcBef>
            </a:pPr>
            <a:r>
              <a:rPr lang="en-US" altLang="x-none" sz="2400" dirty="0"/>
              <a:t>UI(User Interface)</a:t>
            </a:r>
            <a:r>
              <a:rPr lang="zh-CN" altLang="en-US" sz="2400" dirty="0"/>
              <a:t>是介于用户与硬件而设计彼此之间互动沟通相关软件，目的在用户能够方便有效率地去操作硬件以达成双向之互动，完成希望借助硬件完成的工作。用户接口定义广泛，包含了人机互动与图形用户接口，凡参与人类与机械的信息交流的领域都存在着用户接口。</a:t>
            </a:r>
            <a:endParaRPr lang="zh-CN" altLang="en-US" sz="2400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sz="2400" dirty="0"/>
              <a:t>编写</a:t>
            </a:r>
            <a:r>
              <a:rPr lang="en-US" altLang="x-none" sz="2400" dirty="0"/>
              <a:t>UI</a:t>
            </a:r>
            <a:r>
              <a:rPr lang="zh-CN" altLang="en-US" sz="2400" dirty="0"/>
              <a:t>的</a:t>
            </a:r>
            <a:r>
              <a:rPr lang="en-US" altLang="x-none" sz="2400" dirty="0"/>
              <a:t>2</a:t>
            </a:r>
            <a:r>
              <a:rPr lang="zh-CN" altLang="en-US" sz="2400" dirty="0"/>
              <a:t>种方式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与主程序混合写在一起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写在</a:t>
            </a:r>
            <a:r>
              <a:rPr lang="en-US" altLang="x-none" sz="2000" dirty="0"/>
              <a:t>XML</a:t>
            </a:r>
            <a:r>
              <a:rPr lang="zh-CN" altLang="en-US" sz="2000" dirty="0"/>
              <a:t>中：建议使用这种方式</a:t>
            </a:r>
            <a:endParaRPr lang="zh-CN" altLang="en-US" sz="2000" dirty="0"/>
          </a:p>
          <a:p>
            <a:pPr lvl="0" eaLnBrk="1" hangingPunct="1"/>
            <a:r>
              <a:rPr lang="zh-CN" altLang="en-US" sz="2400" dirty="0"/>
              <a:t>用于显示数据、图片或者其他信息的控件，叫做“</a:t>
            </a:r>
            <a:r>
              <a:rPr lang="en-US" altLang="x-none" sz="2400" dirty="0"/>
              <a:t>View</a:t>
            </a:r>
            <a:r>
              <a:rPr lang="zh-CN" altLang="en-US" sz="2400" dirty="0"/>
              <a:t>”</a:t>
            </a:r>
            <a:endParaRPr lang="en-US" altLang="x-non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/>
              <a:t>ImageButton – Example</a:t>
            </a:r>
            <a:endParaRPr lang="en-US" altLang="zh-CN"/>
          </a:p>
        </p:txBody>
      </p:sp>
      <p:sp>
        <p:nvSpPr>
          <p:cNvPr id="71683" name="文字方塊 4"/>
          <p:cNvSpPr/>
          <p:nvPr/>
        </p:nvSpPr>
        <p:spPr>
          <a:xfrm>
            <a:off x="2043113" y="1185863"/>
            <a:ext cx="376237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布局文件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(res/layout/main.xml)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：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sp>
        <p:nvSpPr>
          <p:cNvPr id="71684" name="矩形 6"/>
          <p:cNvSpPr/>
          <p:nvPr/>
        </p:nvSpPr>
        <p:spPr>
          <a:xfrm>
            <a:off x="96838" y="1905000"/>
            <a:ext cx="8929687" cy="35401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&lt;?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version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"1.0"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encoding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"utf-8"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?&gt;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xmlns:android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android:orientation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"vertical"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ImageButton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"@+id/ImageButton01"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android:layout_gravity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"center_horizontal"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android:src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"@drawable/pre" 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ImageButton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"@+id/ImageButton02"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android:layout_gravity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"center_horizontal"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android:src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"@drawable/play" 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ImageButton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"@+id/ImageButton03” </a:t>
            </a:r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endParaRPr lang="zh-CN" altLang="en-US" sz="1400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android:layout_gravity</a:t>
            </a:r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"center_horizontal" </a:t>
            </a:r>
            <a:r>
              <a:rPr lang="en-US" altLang="x-none" sz="1400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android:src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sz="1400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"@drawable/next" </a:t>
            </a:r>
            <a:r>
              <a:rPr lang="en-US" altLang="x-none" sz="1400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/&gt;</a:t>
            </a:r>
            <a:endParaRPr lang="zh-CN" altLang="en-US" sz="1400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</a:t>
            </a:r>
            <a:r>
              <a:rPr lang="en-US" altLang="x-none" sz="1400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</a:t>
            </a:r>
            <a:r>
              <a:rPr lang="en-US" altLang="x-none" sz="1400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EditText</a:t>
            </a:r>
            <a:endParaRPr lang="en-US" altLang="zh-CN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EditText</a:t>
            </a:r>
            <a:r>
              <a:rPr lang="zh-CN" altLang="en-US" dirty="0"/>
              <a:t>可让用户输入文字</a:t>
            </a:r>
            <a:endParaRPr lang="zh-CN" altLang="en-US" dirty="0"/>
          </a:p>
          <a:p>
            <a:pPr lvl="1" eaLnBrk="1" hangingPunct="1"/>
            <a:r>
              <a:rPr lang="en-US" altLang="x-none" dirty="0"/>
              <a:t>layout_width</a:t>
            </a:r>
            <a:r>
              <a:rPr lang="zh-CN" altLang="en-US" dirty="0"/>
              <a:t>为</a:t>
            </a:r>
            <a:r>
              <a:rPr lang="en-US" altLang="x-none" dirty="0"/>
              <a:t>wrap_content</a:t>
            </a:r>
            <a:r>
              <a:rPr lang="zh-CN" altLang="en-US" dirty="0"/>
              <a:t>时，</a:t>
            </a:r>
            <a:r>
              <a:rPr lang="en-US" altLang="x-none" dirty="0"/>
              <a:t>EditText</a:t>
            </a:r>
            <a:r>
              <a:rPr lang="zh-CN" altLang="en-US" dirty="0"/>
              <a:t>的宽度会随着输入的字而变宽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当为</a:t>
            </a:r>
            <a:r>
              <a:rPr lang="en-US" altLang="x-none" dirty="0"/>
              <a:t>fill_parent</a:t>
            </a:r>
            <a:r>
              <a:rPr lang="zh-CN" altLang="en-US" dirty="0"/>
              <a:t>时则会固定为</a:t>
            </a:r>
            <a:r>
              <a:rPr lang="en-US" altLang="x-none" dirty="0"/>
              <a:t>parent</a:t>
            </a:r>
            <a:r>
              <a:rPr lang="zh-CN" altLang="en-US" dirty="0"/>
              <a:t>的宽度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EditText-Example</a:t>
            </a:r>
            <a:endParaRPr lang="en-US" altLang="zh-CN"/>
          </a:p>
        </p:txBody>
      </p:sp>
      <p:pic>
        <p:nvPicPr>
          <p:cNvPr id="7373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438275"/>
            <a:ext cx="2438400" cy="39814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EditText – Example</a:t>
            </a:r>
            <a:endParaRPr lang="en-US" altLang="zh-CN"/>
          </a:p>
        </p:txBody>
      </p:sp>
      <p:sp>
        <p:nvSpPr>
          <p:cNvPr id="74755" name="矩形 4"/>
          <p:cNvSpPr/>
          <p:nvPr/>
        </p:nvSpPr>
        <p:spPr>
          <a:xfrm>
            <a:off x="428625" y="1397000"/>
            <a:ext cx="8215313" cy="42465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&lt;?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version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"1.0"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encoding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"utf-8"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?&gt;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xmlns:android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android:orientation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"vertical"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"fill_parent"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EditText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"@+id/editText1" 	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"match_parent"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android:text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"Match Parent" 	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android:layout_height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EditText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EditText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android:id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"@+id/editText2" 	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android:text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 Content"</a:t>
            </a:r>
            <a:endParaRPr lang="zh-CN" altLang="en-US" i="1" dirty="0">
              <a:solidFill>
                <a:srgbClr val="2A00F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android:layout_height</a:t>
            </a:r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 	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android:layout_width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EditText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i="1" dirty="0">
              <a:solidFill>
                <a:srgbClr val="00808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LinearLayout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/>
              <a:t>RadioButton</a:t>
            </a:r>
            <a:endParaRPr lang="zh-TW" altLang="en-US" dirty="0"/>
          </a:p>
        </p:txBody>
      </p:sp>
      <p:sp>
        <p:nvSpPr>
          <p:cNvPr id="7577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en-US" altLang="x-none" dirty="0"/>
              <a:t>RadioButton</a:t>
            </a:r>
            <a:r>
              <a:rPr lang="zh-CN" altLang="en-US" dirty="0"/>
              <a:t>为单选按钮</a:t>
            </a:r>
            <a:endParaRPr lang="en-US" altLang="x-none" dirty="0"/>
          </a:p>
          <a:p>
            <a:pPr lvl="0"/>
            <a:r>
              <a:rPr lang="zh-CN" altLang="en-US" dirty="0"/>
              <a:t>若要做成有多选一这种功能时，则需将这些</a:t>
            </a:r>
            <a:r>
              <a:rPr lang="en-US" altLang="x-none" dirty="0"/>
              <a:t>RadioButton</a:t>
            </a:r>
            <a:r>
              <a:rPr lang="zh-TW" altLang="en-US" dirty="0"/>
              <a:t>放置一个</a:t>
            </a:r>
            <a:r>
              <a:rPr lang="en-US" altLang="x-none" dirty="0"/>
              <a:t>&lt;RadioGroup&gt;</a:t>
            </a:r>
            <a:r>
              <a:rPr lang="zh-TW" altLang="en-US" dirty="0"/>
              <a:t>中</a:t>
            </a:r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latin typeface="黑体" pitchFamily="2" charset="-122"/>
                <a:ea typeface="黑体" pitchFamily="2" charset="-122"/>
              </a:rPr>
              <a:t>RadioButton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Example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6803" name="图片 3" descr="Snap14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443038"/>
            <a:ext cx="2447925" cy="3971925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矩形 5"/>
          <p:cNvSpPr/>
          <p:nvPr/>
        </p:nvSpPr>
        <p:spPr>
          <a:xfrm>
            <a:off x="428625" y="1238250"/>
            <a:ext cx="8358188" cy="50482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&lt;?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xml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version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"1.0"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encoding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"utf-8"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?&gt;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xmlns:android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"http://schemas.android.com/apk/res/android"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android:orientation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"vertical"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RadioGroup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"@+id/radioGroup1"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男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"@+id/radio0"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android:checked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"true"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sz="1600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女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"@+id/radio1"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sz="1600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 </a:t>
            </a:r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其他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endParaRPr lang="en-US" altLang="x-none" sz="1600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sz="1600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"@+id/radio2" </a:t>
            </a:r>
            <a:r>
              <a:rPr lang="en-US" altLang="x-none" sz="1600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sz="1600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sz="1600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sz="1600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RadioButton</a:t>
            </a:r>
            <a:r>
              <a:rPr lang="en-US" altLang="x-none" sz="1600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RadioGroup</a:t>
            </a:r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sz="1600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</a:t>
            </a:r>
            <a:r>
              <a:rPr lang="en-US" altLang="x-none" sz="1600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sz="1600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</p:txBody>
      </p:sp>
      <p:sp>
        <p:nvSpPr>
          <p:cNvPr id="77827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latin typeface="黑体" pitchFamily="2" charset="-122"/>
                <a:ea typeface="黑体" pitchFamily="2" charset="-122"/>
              </a:rPr>
              <a:t>RadioButton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Example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828" name="文字方塊 4"/>
          <p:cNvSpPr txBox="1"/>
          <p:nvPr/>
        </p:nvSpPr>
        <p:spPr>
          <a:xfrm>
            <a:off x="4714875" y="5929313"/>
            <a:ext cx="3762375" cy="36988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/>
            <a:r>
              <a:rPr lang="zh-TW" altLang="en-US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布局文件</a:t>
            </a:r>
            <a:r>
              <a:rPr lang="en-US" altLang="x-none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(res/layout/main.xml)</a:t>
            </a:r>
            <a:r>
              <a:rPr lang="zh-TW" altLang="en-US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：</a:t>
            </a:r>
            <a:endParaRPr lang="zh-TW" altLang="en-US" dirty="0">
              <a:solidFill>
                <a:schemeClr val="bg1"/>
              </a:solidFill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/>
              <a:t>CheckBox</a:t>
            </a:r>
            <a:endParaRPr lang="zh-TW" altLang="en-US" dirty="0"/>
          </a:p>
        </p:txBody>
      </p:sp>
      <p:sp>
        <p:nvSpPr>
          <p:cNvPr id="79875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en-US" altLang="x-none" dirty="0"/>
              <a:t>CheckBox</a:t>
            </a:r>
            <a:r>
              <a:rPr lang="zh-CN" altLang="en-US" dirty="0"/>
              <a:t>只有两种型态</a:t>
            </a:r>
            <a:endParaRPr lang="en-US" altLang="x-none" dirty="0"/>
          </a:p>
          <a:p>
            <a:pPr lvl="1"/>
            <a:r>
              <a:rPr lang="en-US" altLang="x-none" dirty="0"/>
              <a:t>checked</a:t>
            </a:r>
            <a:endParaRPr lang="en-US" altLang="x-none" dirty="0"/>
          </a:p>
          <a:p>
            <a:pPr lvl="1"/>
            <a:r>
              <a:rPr lang="en-US" altLang="x-none" dirty="0"/>
              <a:t>unchecked</a:t>
            </a:r>
            <a:endParaRPr lang="en-US" altLang="x-none" dirty="0"/>
          </a:p>
          <a:p>
            <a:pPr lvl="0"/>
            <a:r>
              <a:rPr lang="en-US" altLang="x-none" dirty="0"/>
              <a:t>CheckBox</a:t>
            </a:r>
            <a:r>
              <a:rPr lang="zh-CN" altLang="en-US" dirty="0"/>
              <a:t>可用在多项选择时</a:t>
            </a:r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latin typeface="黑体" pitchFamily="2" charset="-122"/>
                <a:ea typeface="黑体" pitchFamily="2" charset="-122"/>
              </a:rPr>
              <a:t>CheckBox – Example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0899" name="图片 3" descr="Snap14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428750"/>
            <a:ext cx="2447925" cy="4000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en-US" altLang="x-none" dirty="0">
                <a:latin typeface="黑体" pitchFamily="2" charset="-122"/>
                <a:ea typeface="黑体" pitchFamily="2" charset="-122"/>
              </a:rPr>
              <a:t>CheckBox – Example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23" name="文字方塊 5"/>
          <p:cNvSpPr txBox="1"/>
          <p:nvPr/>
        </p:nvSpPr>
        <p:spPr>
          <a:xfrm>
            <a:off x="2000250" y="1357313"/>
            <a:ext cx="3803650" cy="36988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/>
            <a:r>
              <a:rPr lang="zh-TW" altLang="en-US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布局文件</a:t>
            </a:r>
            <a:r>
              <a:rPr lang="en-US" altLang="x-none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(res/layout/main.xml)</a:t>
            </a:r>
            <a:r>
              <a:rPr lang="zh-TW" altLang="en-US" dirty="0">
                <a:solidFill>
                  <a:schemeClr val="bg1"/>
                </a:solidFill>
                <a:latin typeface="宋体" charset="-122"/>
                <a:ea typeface="Times New Roman" pitchFamily="2" charset="0"/>
              </a:rPr>
              <a:t>：</a:t>
            </a:r>
            <a:endParaRPr lang="zh-TW" altLang="en-US" dirty="0">
              <a:solidFill>
                <a:schemeClr val="bg1"/>
              </a:solidFill>
              <a:latin typeface="宋体" charset="-122"/>
              <a:ea typeface="Times New Roman" pitchFamily="2" charset="0"/>
            </a:endParaRPr>
          </a:p>
        </p:txBody>
      </p:sp>
      <p:sp>
        <p:nvSpPr>
          <p:cNvPr id="81924" name="矩形 6"/>
          <p:cNvSpPr/>
          <p:nvPr/>
        </p:nvSpPr>
        <p:spPr>
          <a:xfrm>
            <a:off x="285750" y="1762125"/>
            <a:ext cx="8572500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&lt;?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xml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version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"1.0"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encoding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"utf-8"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?&gt;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xmlns:android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"http://schemas.android.com/apk/res/android"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android:orientation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"vertical"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"fill_parent"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篮球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"@+id/checkBox1"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足球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"@+id/checkBox2"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 </a:t>
            </a:r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android:text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网球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"@+id/checkBox3"</a:t>
            </a:r>
            <a:endParaRPr lang="en-US" altLang="x-none" i="1" dirty="0">
              <a:solidFill>
                <a:srgbClr val="2A00FF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android:layout_width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 </a:t>
            </a:r>
            <a:r>
              <a:rPr lang="en-US" altLang="x-none" i="1" dirty="0">
                <a:solidFill>
                  <a:srgbClr val="7F007F"/>
                </a:solidFill>
                <a:latin typeface="Courier New" pitchFamily="1" charset="0"/>
                <a:ea typeface="宋体" charset="-122"/>
              </a:rPr>
              <a:t>android:layout_height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=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"wrap_content"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&gt;&lt;/</a:t>
            </a:r>
            <a:r>
              <a:rPr lang="en-US" altLang="x-none" i="1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CheckBox</a:t>
            </a:r>
            <a:r>
              <a:rPr lang="en-US" altLang="x-none" i="1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en-US" altLang="x-none" i="1" dirty="0">
              <a:solidFill>
                <a:srgbClr val="00808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&lt;/</a:t>
            </a:r>
            <a:r>
              <a:rPr lang="en-US" altLang="x-none" dirty="0">
                <a:solidFill>
                  <a:srgbClr val="3F7F7F"/>
                </a:solidFill>
                <a:latin typeface="Courier New" pitchFamily="1" charset="0"/>
                <a:ea typeface="宋体" charset="-122"/>
              </a:rPr>
              <a:t>LinearLayout</a:t>
            </a:r>
            <a:r>
              <a:rPr lang="en-US" altLang="x-none" dirty="0">
                <a:solidFill>
                  <a:srgbClr val="008080"/>
                </a:solidFill>
                <a:latin typeface="Courier New" pitchFamily="1" charset="0"/>
                <a:ea typeface="宋体" charset="-122"/>
              </a:rPr>
              <a:t>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设计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4819" name="內容版面配置區 3"/>
          <p:cNvPicPr preferRelativeResize="0"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57313"/>
            <a:ext cx="4071938" cy="2754312"/>
          </a:xfrm>
        </p:spPr>
      </p:pic>
      <p:sp>
        <p:nvSpPr>
          <p:cNvPr id="34820" name="圓角矩形 7"/>
          <p:cNvSpPr/>
          <p:nvPr/>
        </p:nvSpPr>
        <p:spPr>
          <a:xfrm>
            <a:off x="1571625" y="5072063"/>
            <a:ext cx="6072188" cy="1214437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ViewGroup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是一种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容器，本身也是一种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，但是可以包含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及其他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ViewGroup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组件的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View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。</a:t>
            </a:r>
            <a:endParaRPr lang="en-US" altLang="x-none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ProgressBar</a:t>
            </a:r>
            <a:endParaRPr lang="en-US" altLang="zh-CN"/>
          </a:p>
        </p:txBody>
      </p:sp>
      <p:sp>
        <p:nvSpPr>
          <p:cNvPr id="8294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ProgressBar</a:t>
            </a:r>
            <a:r>
              <a:rPr lang="zh-CN" altLang="en-US" dirty="0"/>
              <a:t>可用于显示程序执行进度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水平类型，可以确定进度的最大值和当前值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圆形，小号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圆形，中号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圆形，大号</a:t>
            </a:r>
            <a:endParaRPr lang="zh-CN" altLang="en-US" dirty="0"/>
          </a:p>
        </p:txBody>
      </p:sp>
      <p:pic>
        <p:nvPicPr>
          <p:cNvPr id="8294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188" y="2733675"/>
            <a:ext cx="2428875" cy="3981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2949" name="圓角矩形 4"/>
          <p:cNvSpPr/>
          <p:nvPr/>
        </p:nvSpPr>
        <p:spPr>
          <a:xfrm>
            <a:off x="4500563" y="4714875"/>
            <a:ext cx="3286125" cy="500063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ProgressBar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 有上述四种类型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矩形 10"/>
          <p:cNvSpPr/>
          <p:nvPr/>
        </p:nvSpPr>
        <p:spPr>
          <a:xfrm>
            <a:off x="357188" y="1357313"/>
            <a:ext cx="8572500" cy="504666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&lt;?xml version=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"1.0" encoding="utf-8"?&gt;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&lt;LinearLayout xmlns:android=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"http://schemas.android.com/apk/res/android"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android:orientation=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"vertical" android:layout_width="fill_parent"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android:layout_height=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"fill_parent“&gt;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&lt;ProgressBar android:id=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"@+id/progressBar1" android:max="100" android:progress="34"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solidFill>
                  <a:srgbClr val="FF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style=</a:t>
            </a:r>
            <a:r>
              <a:rPr lang="en-US" altLang="x-none" sz="1400" i="1" dirty="0">
                <a:solidFill>
                  <a:srgbClr val="FF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"?android:attr/progressBarStyleHorizontal" 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android:layout_width="match_parent"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android:layout_height=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"wrap_content"&gt;&lt;/ProgressBar&gt;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&lt;ProgressBar android:id=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"@+id/progressBar2" </a:t>
            </a:r>
            <a:r>
              <a:rPr lang="en-US" altLang="x-none" sz="1400" i="1" dirty="0">
                <a:solidFill>
                  <a:srgbClr val="FF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style="?android:attr/progressBarStyleSmall"</a:t>
            </a:r>
            <a:endParaRPr lang="zh-CN" altLang="en-US" sz="1400" i="1" dirty="0">
              <a:solidFill>
                <a:srgbClr val="FF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android:layout_width=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"wrap_content" android:layout_height="wrap_content"&gt;&lt;/ProgressBar&gt;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&lt;ProgressBar android:id=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"@+id/progressBar3" </a:t>
            </a:r>
            <a:r>
              <a:rPr lang="en-US" altLang="x-none" sz="1400" i="1" dirty="0">
                <a:solidFill>
                  <a:srgbClr val="FF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style="?android:attr/progressBarStyle"</a:t>
            </a:r>
            <a:endParaRPr lang="zh-CN" altLang="en-US" sz="1400" i="1" dirty="0">
              <a:solidFill>
                <a:srgbClr val="FF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android:layout_width=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"wrap_content" android:layout_height="wrap_content"&gt;&lt;/ProgressBar&gt;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&lt;ProgressBar android:id=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"@+id/progressBar4" </a:t>
            </a:r>
            <a:r>
              <a:rPr lang="en-US" altLang="x-none" sz="1400" i="1" dirty="0">
                <a:solidFill>
                  <a:srgbClr val="FF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style="?android:attr/progressBarStyleLarge"</a:t>
            </a:r>
            <a:endParaRPr lang="zh-CN" altLang="en-US" sz="1400" i="1" dirty="0">
              <a:solidFill>
                <a:srgbClr val="FF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android:layout_width=</a:t>
            </a:r>
            <a:r>
              <a:rPr lang="en-US" altLang="x-none" sz="1400" i="1" dirty="0">
                <a:latin typeface="Courier New" pitchFamily="1" charset="0"/>
                <a:ea typeface="宋体" charset="-122"/>
                <a:sym typeface="Courier New" pitchFamily="1" charset="0"/>
              </a:rPr>
              <a:t>"wrap_content" android:layout_height="wrap_content"&gt;&lt;/ProgressBar&gt;</a:t>
            </a:r>
            <a:endParaRPr lang="zh-CN" altLang="en-US" sz="14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400" dirty="0">
                <a:latin typeface="Courier New" pitchFamily="1" charset="0"/>
                <a:ea typeface="宋体" charset="-122"/>
                <a:sym typeface="Courier New" pitchFamily="1" charset="0"/>
              </a:rPr>
              <a:t>&lt;/LinearLayout&gt;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sp>
        <p:nvSpPr>
          <p:cNvPr id="83971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ProgressBar – Example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例</a:t>
            </a:r>
            <a:endParaRPr lang="zh-CN" altLang="en-US"/>
          </a:p>
        </p:txBody>
      </p:sp>
      <p:sp>
        <p:nvSpPr>
          <p:cNvPr id="83972" name="圓角矩形 4"/>
          <p:cNvSpPr/>
          <p:nvPr/>
        </p:nvSpPr>
        <p:spPr>
          <a:xfrm>
            <a:off x="5429250" y="4357688"/>
            <a:ext cx="4183063" cy="714375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改变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style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即可变更</a:t>
            </a:r>
            <a:r>
              <a:rPr lang="en-US" altLang="x-none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ProgressBar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的样式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3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>
                <a:ea typeface="黑体" pitchFamily="2" charset="-122"/>
              </a:rPr>
              <a:t>通知组件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Toast Notification</a:t>
            </a:r>
            <a:endParaRPr lang="en-US" altLang="zh-CN"/>
          </a:p>
        </p:txBody>
      </p:sp>
      <p:sp>
        <p:nvSpPr>
          <p:cNvPr id="8601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Toast</a:t>
            </a:r>
            <a:r>
              <a:rPr lang="zh-CN" altLang="en-US" dirty="0"/>
              <a:t>通知是一个在窗口弹出的信息，它只显示内容所需的空间且使用者当前活动仍然保持可见和可互动。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这个通知自动淡入淡出，且不接受互动事件，因为消息条可以从一个后台服务</a:t>
            </a:r>
            <a:r>
              <a:rPr lang="en-US" altLang="x-none" dirty="0"/>
              <a:t>Service</a:t>
            </a:r>
            <a:r>
              <a:rPr lang="zh-CN" altLang="en-US" dirty="0"/>
              <a:t>中建立，即便应用程序不可见，它也将呈现出来。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Toast Notification</a:t>
            </a:r>
            <a:endParaRPr lang="en-US" altLang="zh-CN"/>
          </a:p>
        </p:txBody>
      </p:sp>
      <p:sp>
        <p:nvSpPr>
          <p:cNvPr id="8704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一个</a:t>
            </a:r>
            <a:r>
              <a:rPr lang="en-US" altLang="x-none" dirty="0"/>
              <a:t>Toast</a:t>
            </a:r>
            <a:r>
              <a:rPr lang="zh-CN" altLang="en-US" dirty="0"/>
              <a:t>是用来显示简短文字提示信息的好方法，例如说“文件已保存”</a:t>
            </a:r>
            <a:r>
              <a:rPr lang="en-US" altLang="x-none" dirty="0"/>
              <a:t>/</a:t>
            </a:r>
            <a:r>
              <a:rPr lang="zh-CN" altLang="en-US" dirty="0"/>
              <a:t>“文件已经删除”，当用户正在屏幕上操作时，这种方式就可以提醒使用者动作已完成。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一个</a:t>
            </a:r>
            <a:r>
              <a:rPr lang="en-US" altLang="x-none" dirty="0"/>
              <a:t>Toast</a:t>
            </a:r>
            <a:r>
              <a:rPr lang="zh-CN" altLang="en-US" dirty="0"/>
              <a:t>不能接受用户互动事件；如果希望使用者回答并采取对应动作，可以考虑使用一个状态栏通知</a:t>
            </a:r>
            <a:r>
              <a:rPr lang="en-US" altLang="x-none" dirty="0"/>
              <a:t>Status BarNotification</a:t>
            </a:r>
            <a:r>
              <a:rPr lang="zh-CN" altLang="en-US" dirty="0"/>
              <a:t>，在下一小节将会介绍。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Toast Notification</a:t>
            </a:r>
            <a:endParaRPr lang="en-US" altLang="zh-CN"/>
          </a:p>
        </p:txBody>
      </p:sp>
      <p:sp>
        <p:nvSpPr>
          <p:cNvPr id="8806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首先，</a:t>
            </a:r>
            <a:r>
              <a:rPr lang="en-US" altLang="x-none" dirty="0"/>
              <a:t>Toast</a:t>
            </a:r>
            <a:r>
              <a:rPr lang="zh-CN" altLang="en-US" dirty="0"/>
              <a:t>组件有一个</a:t>
            </a:r>
            <a:r>
              <a:rPr lang="en-US" altLang="x-none" dirty="0"/>
              <a:t>maketext</a:t>
            </a:r>
            <a:r>
              <a:rPr lang="zh-CN" altLang="en-US" dirty="0"/>
              <a:t>的方法，这个方法带有三个参数：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应用程序内容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文字信息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显示时间长短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接着它会回传一个初始化的</a:t>
            </a:r>
            <a:r>
              <a:rPr lang="en-US" altLang="x-none" dirty="0"/>
              <a:t>Toast</a:t>
            </a:r>
            <a:r>
              <a:rPr lang="zh-CN" altLang="en-US" dirty="0"/>
              <a:t>对象，在程序中可以使用</a:t>
            </a:r>
            <a:r>
              <a:rPr lang="en-US" altLang="x-none" dirty="0"/>
              <a:t>show()</a:t>
            </a:r>
            <a:r>
              <a:rPr lang="zh-CN" altLang="en-US" dirty="0"/>
              <a:t>方法来显示。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Toast Notification</a:t>
            </a:r>
            <a:endParaRPr lang="en-US" altLang="zh-CN"/>
          </a:p>
        </p:txBody>
      </p:sp>
      <p:sp>
        <p:nvSpPr>
          <p:cNvPr id="8909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一般标准的</a:t>
            </a:r>
            <a:r>
              <a:rPr lang="en-US" altLang="x-none" dirty="0"/>
              <a:t>Toast</a:t>
            </a:r>
            <a:r>
              <a:rPr lang="zh-CN" altLang="en-US" dirty="0"/>
              <a:t>默认位置是靠底下偏中间，可以通过</a:t>
            </a:r>
            <a:r>
              <a:rPr lang="en-US" altLang="x-none" dirty="0"/>
              <a:t>setGravity(int, int, int)</a:t>
            </a:r>
            <a:r>
              <a:rPr lang="zh-CN" altLang="en-US" dirty="0"/>
              <a:t>方法改变，在下面的范例中程序设定让</a:t>
            </a:r>
            <a:r>
              <a:rPr lang="en-US" altLang="x-none" dirty="0"/>
              <a:t>Toast</a:t>
            </a:r>
            <a:r>
              <a:rPr lang="zh-CN" altLang="en-US" dirty="0"/>
              <a:t>对象靠左上角显示。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如果要让</a:t>
            </a:r>
            <a:r>
              <a:rPr lang="en-US" altLang="x-none" dirty="0"/>
              <a:t>Toast</a:t>
            </a:r>
            <a:r>
              <a:rPr lang="zh-CN" altLang="en-US" dirty="0"/>
              <a:t>对象往右移动，增加第二个参数</a:t>
            </a:r>
            <a:r>
              <a:rPr lang="en-US" altLang="x-none" dirty="0"/>
              <a:t>(x-postion)</a:t>
            </a:r>
            <a:r>
              <a:rPr lang="zh-CN" altLang="en-US" dirty="0"/>
              <a:t>的数值。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如果要让</a:t>
            </a:r>
            <a:r>
              <a:rPr lang="en-US" altLang="x-none" dirty="0"/>
              <a:t>Toast</a:t>
            </a:r>
            <a:r>
              <a:rPr lang="zh-CN" altLang="en-US" dirty="0"/>
              <a:t>对象往下移动，增加第三个参数</a:t>
            </a:r>
            <a:r>
              <a:rPr lang="en-US" altLang="x-none" dirty="0"/>
              <a:t>(y-postion)</a:t>
            </a:r>
            <a:r>
              <a:rPr lang="zh-CN" altLang="en-US" dirty="0"/>
              <a:t>的数值。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Toast Notification – Example</a:t>
            </a:r>
            <a:endParaRPr lang="en-US" altLang="zh-CN"/>
          </a:p>
        </p:txBody>
      </p:sp>
      <p:pic>
        <p:nvPicPr>
          <p:cNvPr id="9011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1643063"/>
            <a:ext cx="2457450" cy="426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Toast Notification – Example</a:t>
            </a:r>
            <a:endParaRPr lang="en-US" altLang="zh-CN"/>
          </a:p>
        </p:txBody>
      </p:sp>
      <p:sp>
        <p:nvSpPr>
          <p:cNvPr id="91139" name="矩形 5"/>
          <p:cNvSpPr/>
          <p:nvPr/>
        </p:nvSpPr>
        <p:spPr>
          <a:xfrm>
            <a:off x="428625" y="1530350"/>
            <a:ext cx="8215313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dirty="0">
                <a:solidFill>
                  <a:srgbClr val="646464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@Override</a:t>
            </a:r>
            <a:endParaRPr lang="zh-CN" altLang="en-US" dirty="0">
              <a:solidFill>
                <a:srgbClr val="646464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public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void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 onCreate(Bundle savedInstanceState) {</a:t>
            </a:r>
            <a:endParaRPr lang="zh-CN" altLang="en-US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super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.onCreate(savedInstanceState);</a:t>
            </a:r>
            <a:endParaRPr lang="zh-CN" altLang="en-US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setContentView(R.layout.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main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Button btn = (Button) findViewById(R.id.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button1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btn.setOnClickListener(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 View.OnClickListener() {</a:t>
            </a:r>
            <a:endParaRPr lang="zh-CN" altLang="en-US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	public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void</a:t>
            </a:r>
            <a:r>
              <a:rPr lang="en-US" altLang="x-none" b="1" dirty="0">
                <a:latin typeface="Courier New" pitchFamily="1" charset="0"/>
                <a:ea typeface="宋体" charset="-122"/>
                <a:sym typeface="Courier New" pitchFamily="1" charset="0"/>
              </a:rPr>
              <a:t> onClick(View view) {</a:t>
            </a:r>
            <a:endParaRPr lang="zh-CN" altLang="en-US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		Toast toast = Toast.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makeText(Main.</a:t>
            </a:r>
            <a:r>
              <a:rPr lang="en-US" altLang="x-none" b="1" i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b="1" i="1" dirty="0">
                <a:latin typeface="Courier New" pitchFamily="1" charset="0"/>
                <a:ea typeface="宋体" charset="-122"/>
                <a:sym typeface="Courier New" pitchFamily="1" charset="0"/>
              </a:rPr>
              <a:t>, 			</a:t>
            </a:r>
            <a:r>
              <a:rPr lang="en-US" altLang="x-none" b="1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这是一个通知信息！</a:t>
            </a:r>
            <a:r>
              <a:rPr lang="en-US" altLang="x-none" b="1" i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b="1" i="1" dirty="0"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endParaRPr lang="zh-CN" altLang="en-US" b="1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		Toast.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LENGTH_LONG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		toast.setGravity(Gravity.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TOP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 | 					Gravity.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CENTER</a:t>
            </a:r>
            <a:r>
              <a:rPr lang="en-US" altLang="x-none" i="1" dirty="0">
                <a:latin typeface="Courier New" pitchFamily="1" charset="0"/>
                <a:ea typeface="宋体" charset="-122"/>
                <a:sym typeface="Courier New" pitchFamily="1" charset="0"/>
              </a:rPr>
              <a:t>, 0, 0);</a:t>
            </a:r>
            <a:endParaRPr lang="zh-CN" altLang="en-US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		toast.show();</a:t>
            </a:r>
            <a:endParaRPr lang="zh-CN" altLang="en-US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	}</a:t>
            </a:r>
            <a:endParaRPr lang="zh-CN" altLang="en-US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	});</a:t>
            </a:r>
            <a:endParaRPr lang="zh-CN" altLang="en-US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dirty="0"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3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>
                <a:ea typeface="黑体" pitchFamily="2" charset="-122"/>
              </a:rPr>
              <a:t>显示组件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"/>
          <p:cNvSpPr>
            <a:spLocks noGrp="1"/>
          </p:cNvSpPr>
          <p:nvPr>
            <p:ph type="title"/>
          </p:nvPr>
        </p:nvSpPr>
        <p:spPr>
          <a:xfrm>
            <a:off x="714375" y="142875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>
                <a:ea typeface="黑体" pitchFamily="2" charset="-122"/>
              </a:rPr>
              <a:t>组件布局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ImageView</a:t>
            </a:r>
            <a:endParaRPr lang="en-US" altLang="zh-CN"/>
          </a:p>
        </p:txBody>
      </p:sp>
      <p:sp>
        <p:nvSpPr>
          <p:cNvPr id="9318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用于显示一个图像，例如一个图标或图片。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ImageView</a:t>
            </a:r>
            <a:r>
              <a:rPr lang="zh-CN" altLang="en-US" dirty="0"/>
              <a:t>类别可以加载来自不同来源的图片</a:t>
            </a:r>
            <a:r>
              <a:rPr lang="en-US" altLang="x-none" dirty="0"/>
              <a:t>(</a:t>
            </a:r>
            <a:r>
              <a:rPr lang="zh-CN" altLang="en-US" dirty="0"/>
              <a:t>可能来自资源或内容提供商</a:t>
            </a:r>
            <a:r>
              <a:rPr lang="en-US" altLang="x-none" dirty="0"/>
              <a:t>)</a:t>
            </a:r>
            <a:r>
              <a:rPr lang="zh-CN" altLang="en-US" dirty="0"/>
              <a:t>，它可以用于任何布局管理器，并提供多种显示选项，例如：缩放、着色。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ImageView -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9421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android:adjustViewBounds  &lt;-&gt; setAdjustViewBounds(boolean)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如果要让</a:t>
            </a:r>
            <a:r>
              <a:rPr lang="en-US" altLang="x-none" dirty="0"/>
              <a:t>ImageView</a:t>
            </a:r>
            <a:r>
              <a:rPr lang="zh-CN" altLang="en-US" dirty="0"/>
              <a:t>根据</a:t>
            </a:r>
            <a:r>
              <a:rPr lang="en-US" altLang="x-none" dirty="0"/>
              <a:t>drawable</a:t>
            </a:r>
            <a:r>
              <a:rPr lang="zh-CN" altLang="en-US" dirty="0"/>
              <a:t>资源大小去调整边界，必须将此值设为</a:t>
            </a:r>
            <a:r>
              <a:rPr lang="en-US" altLang="x-none" dirty="0"/>
              <a:t>true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android:cropToPadding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如果为真，此图片将被裁剪成适合的大小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android:maxHeight &lt;-&gt; setMaxHeight(int)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设定最大高度</a:t>
            </a:r>
            <a:r>
              <a:rPr lang="en-US" altLang="x-none" dirty="0"/>
              <a:t>	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ImageView -</a:t>
            </a:r>
            <a:r>
              <a:rPr lang="zh-CN" altLang="en-US"/>
              <a:t>属性功能介绍</a:t>
            </a:r>
            <a:endParaRPr lang="zh-CN" altLang="en-US"/>
          </a:p>
        </p:txBody>
      </p:sp>
      <p:sp>
        <p:nvSpPr>
          <p:cNvPr id="95235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android:maxWidth &lt;-&gt; setMaxWidth(int)</a:t>
            </a:r>
            <a:endParaRPr lang="zh-CN" alt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600" dirty="0"/>
              <a:t>设定最大宽度</a:t>
            </a:r>
            <a:endParaRPr lang="zh-CN" altLang="en-US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android:scaleType &lt;-&gt; setScaleType(ImageView.ScaleType)</a:t>
            </a:r>
            <a:endParaRPr lang="zh-CN" alt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600" dirty="0"/>
              <a:t>控制图片如何缩放或移动且配合</a:t>
            </a:r>
            <a:r>
              <a:rPr lang="en-US" altLang="x-none" sz="2600" dirty="0"/>
              <a:t>ImageView</a:t>
            </a:r>
            <a:r>
              <a:rPr lang="zh-CN" altLang="en-US" sz="2600" dirty="0"/>
              <a:t>的大小</a:t>
            </a:r>
            <a:endParaRPr lang="zh-CN" altLang="en-US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android:src &lt;-&gt; setImageResource(int)</a:t>
            </a:r>
            <a:endParaRPr lang="zh-CN" alt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600" dirty="0"/>
              <a:t>为此</a:t>
            </a:r>
            <a:r>
              <a:rPr lang="en-US" altLang="x-none" sz="2600" dirty="0"/>
              <a:t>ImageView</a:t>
            </a:r>
            <a:r>
              <a:rPr lang="zh-CN" altLang="en-US" sz="2600" dirty="0"/>
              <a:t>内容设定资源文件</a:t>
            </a:r>
            <a:endParaRPr lang="zh-CN" altLang="en-US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android:tint &lt;-&gt; setColorFilter(int,PorterDuff.Mode)</a:t>
            </a:r>
            <a:endParaRPr lang="zh-CN" alt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600" dirty="0"/>
              <a:t>设定着色的过滤器</a:t>
            </a:r>
            <a:endParaRPr lang="zh-CN" altLang="en-US" sz="2600" dirty="0"/>
          </a:p>
          <a:p>
            <a:pPr lvl="1" eaLnBrk="1" hangingPunct="1">
              <a:lnSpc>
                <a:spcPct val="80000"/>
              </a:lnSpc>
            </a:pPr>
            <a:endParaRPr lang="zh-CN" altLang="en-US" sz="2600" dirty="0"/>
          </a:p>
          <a:p>
            <a:pPr lvl="0" eaLnBrk="1" hangingPunct="1">
              <a:lnSpc>
                <a:spcPct val="80000"/>
              </a:lnSpc>
            </a:pPr>
            <a:endParaRPr lang="zh-CN" altLang="en-US" sz="3000" dirty="0"/>
          </a:p>
          <a:p>
            <a:pPr lvl="0" eaLnBrk="1" hangingPunct="1">
              <a:lnSpc>
                <a:spcPct val="80000"/>
              </a:lnSpc>
            </a:pPr>
            <a:endParaRPr lang="zh-CN" altLang="en-US" sz="3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ImageView</a:t>
            </a:r>
            <a:r>
              <a:rPr lang="zh-CN" altLang="en-US"/>
              <a:t>的</a:t>
            </a:r>
            <a:r>
              <a:rPr lang="en-US" altLang="zh-CN"/>
              <a:t>ScaleType</a:t>
            </a:r>
            <a:endParaRPr lang="en-US" altLang="zh-CN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CENTER /center   </a:t>
            </a:r>
            <a:r>
              <a:rPr lang="zh-CN" altLang="en-US" dirty="0"/>
              <a:t>按图片的原来</a:t>
            </a:r>
            <a:r>
              <a:rPr lang="en-US" altLang="x-none" dirty="0"/>
              <a:t>size</a:t>
            </a:r>
            <a:r>
              <a:rPr lang="zh-CN" altLang="en-US" dirty="0"/>
              <a:t>居中显示，当图片长</a:t>
            </a:r>
            <a:r>
              <a:rPr lang="en-US" altLang="x-none" dirty="0"/>
              <a:t>/</a:t>
            </a:r>
            <a:r>
              <a:rPr lang="zh-CN" altLang="en-US" dirty="0"/>
              <a:t>宽超过</a:t>
            </a:r>
            <a:r>
              <a:rPr lang="en-US" altLang="x-none" dirty="0"/>
              <a:t>View</a:t>
            </a:r>
            <a:r>
              <a:rPr lang="zh-CN" altLang="en-US" dirty="0"/>
              <a:t>的长</a:t>
            </a:r>
            <a:r>
              <a:rPr lang="en-US" altLang="x-none" dirty="0"/>
              <a:t>/</a:t>
            </a:r>
            <a:r>
              <a:rPr lang="zh-CN" altLang="en-US" dirty="0"/>
              <a:t>宽，则截 取图片的居中部分显示 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CENTER_CROP / centerCrop   </a:t>
            </a:r>
            <a:r>
              <a:rPr lang="zh-CN" altLang="en-US" dirty="0"/>
              <a:t>按比例扩大图片的</a:t>
            </a:r>
            <a:r>
              <a:rPr lang="en-US" altLang="x-none" dirty="0"/>
              <a:t>size</a:t>
            </a:r>
            <a:r>
              <a:rPr lang="zh-CN" altLang="en-US" dirty="0"/>
              <a:t>居中显示，使得图片长 </a:t>
            </a:r>
            <a:r>
              <a:rPr lang="en-US" altLang="x-none" dirty="0"/>
              <a:t>(</a:t>
            </a:r>
            <a:r>
              <a:rPr lang="zh-CN" altLang="en-US" dirty="0"/>
              <a:t>宽</a:t>
            </a:r>
            <a:r>
              <a:rPr lang="en-US" altLang="x-none" dirty="0"/>
              <a:t>)</a:t>
            </a:r>
            <a:r>
              <a:rPr lang="zh-CN" altLang="en-US" dirty="0"/>
              <a:t>等于或大于</a:t>
            </a:r>
            <a:r>
              <a:rPr lang="en-US" altLang="x-none" dirty="0"/>
              <a:t>View</a:t>
            </a:r>
            <a:r>
              <a:rPr lang="zh-CN" altLang="en-US" dirty="0"/>
              <a:t>的长</a:t>
            </a:r>
            <a:r>
              <a:rPr lang="en-US" altLang="x-none" dirty="0"/>
              <a:t>(</a:t>
            </a:r>
            <a:r>
              <a:rPr lang="zh-CN" altLang="en-US" dirty="0"/>
              <a:t>宽</a:t>
            </a:r>
            <a:r>
              <a:rPr lang="en-US" altLang="x-none" dirty="0"/>
              <a:t>) 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CENTER_INSIDE / centerInside   </a:t>
            </a:r>
            <a:r>
              <a:rPr lang="zh-CN" altLang="en-US" dirty="0"/>
              <a:t>将图片的内容完整居中显示，通过按比例缩小 或原来的</a:t>
            </a:r>
            <a:r>
              <a:rPr lang="en-US" altLang="x-none" dirty="0"/>
              <a:t>size</a:t>
            </a:r>
            <a:r>
              <a:rPr lang="zh-CN" altLang="en-US" dirty="0"/>
              <a:t>使得图片长</a:t>
            </a:r>
            <a:r>
              <a:rPr lang="en-US" altLang="x-none" dirty="0"/>
              <a:t>/</a:t>
            </a:r>
            <a:r>
              <a:rPr lang="zh-CN" altLang="en-US" dirty="0"/>
              <a:t>宽等于或小于</a:t>
            </a:r>
            <a:r>
              <a:rPr lang="en-US" altLang="x-none" dirty="0"/>
              <a:t>View</a:t>
            </a:r>
            <a:r>
              <a:rPr lang="zh-CN" altLang="en-US" dirty="0"/>
              <a:t>的长</a:t>
            </a:r>
            <a:r>
              <a:rPr lang="en-US" altLang="x-none" dirty="0"/>
              <a:t>/</a:t>
            </a:r>
            <a:r>
              <a:rPr lang="zh-CN" altLang="en-US" dirty="0"/>
              <a:t>宽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ImageView</a:t>
            </a:r>
            <a:r>
              <a:rPr lang="zh-CN" altLang="en-US"/>
              <a:t>的</a:t>
            </a:r>
            <a:r>
              <a:rPr lang="en-US" altLang="zh-CN"/>
              <a:t>ScaleType</a:t>
            </a:r>
            <a:endParaRPr lang="en-US" altLang="zh-CN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FIT_CENTER / fitCenter   </a:t>
            </a:r>
            <a:r>
              <a:rPr lang="zh-CN" altLang="en-US" dirty="0"/>
              <a:t>把图片按比例扩大</a:t>
            </a:r>
            <a:r>
              <a:rPr lang="en-US" altLang="x-none" dirty="0"/>
              <a:t>/</a:t>
            </a:r>
            <a:r>
              <a:rPr lang="zh-CN" altLang="en-US" dirty="0"/>
              <a:t>缩小到</a:t>
            </a:r>
            <a:r>
              <a:rPr lang="en-US" altLang="x-none" dirty="0"/>
              <a:t>View</a:t>
            </a:r>
            <a:r>
              <a:rPr lang="zh-CN" altLang="en-US" dirty="0"/>
              <a:t>的宽度，居中显示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 </a:t>
            </a:r>
            <a:r>
              <a:rPr lang="en-US" altLang="x-none" dirty="0"/>
              <a:t>FIT_END / fitEnd    </a:t>
            </a:r>
            <a:r>
              <a:rPr lang="zh-CN" altLang="en-US" dirty="0"/>
              <a:t>把 图片按比例扩大</a:t>
            </a:r>
            <a:r>
              <a:rPr lang="en-US" altLang="x-none" dirty="0"/>
              <a:t>/</a:t>
            </a:r>
            <a:r>
              <a:rPr lang="zh-CN" altLang="en-US" dirty="0"/>
              <a:t>缩小到</a:t>
            </a:r>
            <a:r>
              <a:rPr lang="en-US" altLang="x-none" dirty="0"/>
              <a:t>View</a:t>
            </a:r>
            <a:r>
              <a:rPr lang="zh-CN" altLang="en-US" dirty="0"/>
              <a:t>的宽度，显示在</a:t>
            </a:r>
            <a:r>
              <a:rPr lang="en-US" altLang="x-none" dirty="0"/>
              <a:t>View</a:t>
            </a:r>
            <a:r>
              <a:rPr lang="zh-CN" altLang="en-US" dirty="0"/>
              <a:t>的下部分位置  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FIT_START / fitStart   </a:t>
            </a:r>
            <a:r>
              <a:rPr lang="zh-CN" altLang="en-US" dirty="0"/>
              <a:t>把 图片按比例扩大</a:t>
            </a:r>
            <a:r>
              <a:rPr lang="en-US" altLang="x-none" dirty="0"/>
              <a:t>/</a:t>
            </a:r>
            <a:r>
              <a:rPr lang="zh-CN" altLang="en-US" dirty="0"/>
              <a:t>缩小到</a:t>
            </a:r>
            <a:r>
              <a:rPr lang="en-US" altLang="x-none" dirty="0"/>
              <a:t>View</a:t>
            </a:r>
            <a:r>
              <a:rPr lang="zh-CN" altLang="en-US" dirty="0"/>
              <a:t>的宽度，显示在</a:t>
            </a:r>
            <a:r>
              <a:rPr lang="en-US" altLang="x-none" dirty="0"/>
              <a:t>View</a:t>
            </a:r>
            <a:r>
              <a:rPr lang="zh-CN" altLang="en-US" dirty="0"/>
              <a:t>的上部分位置 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 </a:t>
            </a:r>
            <a:r>
              <a:rPr lang="en-US" altLang="x-none" dirty="0"/>
              <a:t>FIT_XY / fitXY   </a:t>
            </a:r>
            <a:r>
              <a:rPr lang="zh-CN" altLang="en-US" dirty="0"/>
              <a:t>把图片 不按比例 扩大</a:t>
            </a:r>
            <a:r>
              <a:rPr lang="en-US" altLang="x-none" dirty="0"/>
              <a:t>/</a:t>
            </a:r>
            <a:r>
              <a:rPr lang="zh-CN" altLang="en-US" dirty="0"/>
              <a:t>缩小到</a:t>
            </a:r>
            <a:r>
              <a:rPr lang="en-US" altLang="x-none" dirty="0"/>
              <a:t>View</a:t>
            </a:r>
            <a:r>
              <a:rPr lang="zh-CN" altLang="en-US" dirty="0"/>
              <a:t>的大小显示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ImageView – Example</a:t>
            </a:r>
            <a:endParaRPr lang="en-US" altLang="zh-CN"/>
          </a:p>
        </p:txBody>
      </p:sp>
      <p:pic>
        <p:nvPicPr>
          <p:cNvPr id="9830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643063"/>
            <a:ext cx="2457450" cy="426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ListView</a:t>
            </a:r>
            <a:endParaRPr lang="en-US" altLang="zh-CN"/>
          </a:p>
        </p:txBody>
      </p:sp>
      <p:sp>
        <p:nvSpPr>
          <p:cNvPr id="99331" name="內容版面配置區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正如它的名字，一般用于展示列表。比如要展示数据库中的</a:t>
            </a:r>
            <a:r>
              <a:rPr lang="en-US" altLang="x-none" dirty="0"/>
              <a:t>N</a:t>
            </a:r>
            <a:r>
              <a:rPr lang="zh-CN" altLang="en-US" dirty="0"/>
              <a:t>条纪录，或是列出某个目录下的文件等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ListView</a:t>
            </a:r>
            <a:r>
              <a:rPr lang="zh-CN" altLang="en-US" dirty="0"/>
              <a:t>采用典型的</a:t>
            </a:r>
            <a:r>
              <a:rPr lang="en-US" altLang="x-none" dirty="0"/>
              <a:t>MVC</a:t>
            </a:r>
            <a:r>
              <a:rPr lang="zh-CN" altLang="en-US" dirty="0"/>
              <a:t>模式来分离视图和数据，将数据封装在</a:t>
            </a:r>
            <a:r>
              <a:rPr lang="en-US" altLang="x-none" dirty="0"/>
              <a:t>Adapter</a:t>
            </a:r>
            <a:r>
              <a:rPr lang="zh-CN" altLang="en-US" dirty="0"/>
              <a:t>中，而</a:t>
            </a:r>
            <a:r>
              <a:rPr lang="en-US" altLang="x-none" dirty="0"/>
              <a:t>ListView</a:t>
            </a:r>
            <a:r>
              <a:rPr lang="zh-CN" altLang="en-US" dirty="0"/>
              <a:t>负责显示数据；当</a:t>
            </a:r>
            <a:r>
              <a:rPr lang="en-US" altLang="x-none" dirty="0"/>
              <a:t>Adapter</a:t>
            </a:r>
            <a:r>
              <a:rPr lang="zh-CN" altLang="en-US" dirty="0"/>
              <a:t>中的数据发生变化时，通过</a:t>
            </a:r>
            <a:r>
              <a:rPr lang="en-US" altLang="x-none" dirty="0"/>
              <a:t>Adapter</a:t>
            </a:r>
            <a:r>
              <a:rPr lang="zh-CN" altLang="en-US" dirty="0"/>
              <a:t>的</a:t>
            </a:r>
            <a:r>
              <a:rPr lang="en-US" altLang="x-none" dirty="0"/>
              <a:t>notifyDataSetChanged()/setNotifyOnChange()</a:t>
            </a:r>
            <a:r>
              <a:rPr lang="zh-CN" altLang="en-US" dirty="0"/>
              <a:t>方法来通知它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ListView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0355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0188" y="1857375"/>
            <a:ext cx="5929312" cy="3155950"/>
          </a:xfrm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ea typeface="黑体" pitchFamily="2" charset="-122"/>
              </a:rPr>
              <a:t>ListView</a:t>
            </a:r>
            <a:r>
              <a:rPr lang="zh-CN" altLang="en-US">
                <a:ea typeface="黑体" pitchFamily="2" charset="-122"/>
              </a:rPr>
              <a:t>原理</a:t>
            </a:r>
            <a:endParaRPr lang="zh-CN" altLang="en-US"/>
          </a:p>
        </p:txBody>
      </p:sp>
      <p:pic>
        <p:nvPicPr>
          <p:cNvPr id="10137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238" y="1365250"/>
            <a:ext cx="6989762" cy="47783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zh-CN" altLang="en-US"/>
              <a:t>使用</a:t>
            </a:r>
            <a:r>
              <a:rPr lang="en-US" altLang="zh-CN"/>
              <a:t>ListView</a:t>
            </a:r>
            <a:r>
              <a:rPr lang="zh-CN" altLang="en-US"/>
              <a:t>的方法</a:t>
            </a:r>
            <a:endParaRPr lang="zh-CN" altLang="en-US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获得一个</a:t>
            </a:r>
            <a:r>
              <a:rPr lang="en-US" altLang="x-none" dirty="0"/>
              <a:t>Adapter</a:t>
            </a:r>
            <a:r>
              <a:rPr lang="zh-CN" altLang="en-US" dirty="0"/>
              <a:t>对象，将需要的数据封装到</a:t>
            </a:r>
            <a:r>
              <a:rPr lang="en-US" altLang="x-none" dirty="0"/>
              <a:t>Adapter</a:t>
            </a:r>
            <a:r>
              <a:rPr lang="zh-CN" altLang="en-US" dirty="0"/>
              <a:t>中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创建一个</a:t>
            </a:r>
            <a:r>
              <a:rPr lang="en-US" altLang="x-none" dirty="0"/>
              <a:t>ListView</a:t>
            </a:r>
            <a:r>
              <a:rPr lang="zh-CN" altLang="en-US" dirty="0"/>
              <a:t>，使用</a:t>
            </a:r>
            <a:r>
              <a:rPr lang="en-US" altLang="x-none" dirty="0"/>
              <a:t>setAdapter()</a:t>
            </a:r>
            <a:r>
              <a:rPr lang="zh-CN" altLang="en-US" dirty="0"/>
              <a:t>方法将</a:t>
            </a:r>
            <a:r>
              <a:rPr lang="en-US" altLang="x-none" dirty="0"/>
              <a:t>Adapter</a:t>
            </a:r>
            <a:r>
              <a:rPr lang="zh-CN" altLang="en-US" dirty="0"/>
              <a:t>对象赋给它作为其数据源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/>
              <a:t>&lt;LinearLayout&gt;</a:t>
            </a:r>
            <a:endParaRPr lang="en-US" altLang="zh-CN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zh-CN" altLang="en-US" dirty="0"/>
              <a:t>线性布局共有两个方向：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垂直（</a:t>
            </a:r>
            <a:r>
              <a:rPr lang="en-US" altLang="x-none" dirty="0"/>
              <a:t>vertical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水平（</a:t>
            </a:r>
            <a:r>
              <a:rPr lang="en-US" altLang="x-none" dirty="0"/>
              <a:t>horizontal</a:t>
            </a:r>
            <a:r>
              <a:rPr lang="zh-CN" altLang="en-US" dirty="0"/>
              <a:t>）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决定垂直或是水平的属性为</a:t>
            </a:r>
            <a:r>
              <a:rPr lang="en-US" altLang="x-none" dirty="0"/>
              <a:t>Orientation</a:t>
            </a:r>
            <a:endParaRPr lang="zh-CN" altLang="en-US" dirty="0"/>
          </a:p>
          <a:p>
            <a:pPr lvl="1" eaLnBrk="1" hangingPunct="1"/>
            <a:r>
              <a:rPr lang="en-US" altLang="x-none" dirty="0"/>
              <a:t>android:orientation="vertical"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zh-CN" altLang="en-US"/>
              <a:t>常用</a:t>
            </a:r>
            <a:r>
              <a:rPr lang="en-US" altLang="zh-CN"/>
              <a:t>Adapter</a:t>
            </a:r>
            <a:endParaRPr lang="en-US" altLang="zh-CN"/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ArrayAdapter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SimpleAdapter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SimpleCursorAdapter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ListView –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案例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endParaRPr lang="en-US" altLang="zh-CN"/>
          </a:p>
        </p:txBody>
      </p:sp>
      <p:pic>
        <p:nvPicPr>
          <p:cNvPr id="10445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563" y="1643063"/>
            <a:ext cx="2438400" cy="426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标题 6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ListView –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案例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1-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源代码</a:t>
            </a:r>
            <a:endParaRPr lang="zh-CN" altLang="en-US"/>
          </a:p>
        </p:txBody>
      </p:sp>
      <p:sp>
        <p:nvSpPr>
          <p:cNvPr id="105475" name="矩形 7"/>
          <p:cNvSpPr/>
          <p:nvPr/>
        </p:nvSpPr>
        <p:spPr>
          <a:xfrm>
            <a:off x="357188" y="1082675"/>
            <a:ext cx="8358187" cy="51704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public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void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onCreate(Bundle savedInstanceState) {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super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.onCreate(savedInstanceState);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final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String[] data = {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摩托罗拉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索爱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"HTC"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三星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联想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华为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中兴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};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final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ListView listView = 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ListView(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endParaRPr lang="zh-CN" altLang="en-US" sz="16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ArrayAdapter vArrayData = 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ArrayAdapter(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android.R.layout.</a:t>
            </a:r>
            <a:r>
              <a:rPr lang="en-US" altLang="x-none" sz="1600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simple_list_item_1</a:t>
            </a:r>
            <a:r>
              <a:rPr lang="en-US" altLang="x-none" sz="1600" i="1" dirty="0">
                <a:latin typeface="Courier New" pitchFamily="1" charset="0"/>
                <a:ea typeface="宋体" charset="-122"/>
                <a:sym typeface="Courier New" pitchFamily="1" charset="0"/>
              </a:rPr>
              <a:t>, data);</a:t>
            </a:r>
            <a:endParaRPr lang="zh-CN" altLang="en-US" sz="1600" i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设定</a:t>
            </a:r>
            <a:r>
              <a:rPr lang="en-US" altLang="x-none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</a:t>
            </a:r>
            <a:r>
              <a:rPr lang="zh-CN" altLang="en-US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的接收器，做为选项的来源</a:t>
            </a:r>
            <a:endParaRPr lang="zh-CN" altLang="en-US" sz="1600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listView.setAdapter(vArrayData);</a:t>
            </a:r>
            <a:endParaRPr lang="zh-CN" altLang="en-US" sz="16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ListView</a:t>
            </a:r>
            <a:r>
              <a:rPr lang="zh-CN" altLang="en-US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设定为 </a:t>
            </a:r>
            <a:r>
              <a:rPr lang="en-US" altLang="x-none" sz="1600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ContentView</a:t>
            </a:r>
            <a:endParaRPr lang="zh-CN" altLang="en-US" sz="1600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setContentView(listView);</a:t>
            </a:r>
            <a:endParaRPr lang="zh-CN" altLang="en-US" sz="16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listView.setOnItemClickListener(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AdapterView.OnItemClickListener() {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public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void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onItemClick(AdapterView&lt;?&gt; arg0, View view,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int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position, 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long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id) {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Main.</a:t>
            </a:r>
            <a:r>
              <a:rPr lang="en-US" altLang="x-none" sz="1600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.setTitle(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你选中的是：</a:t>
            </a:r>
            <a:r>
              <a:rPr lang="en-US" altLang="x-none" sz="1600" b="1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sz="1600" b="1" dirty="0">
                <a:latin typeface="Courier New" pitchFamily="1" charset="0"/>
                <a:ea typeface="宋体" charset="-122"/>
                <a:sym typeface="Courier New" pitchFamily="1" charset="0"/>
              </a:rPr>
              <a:t>+ data[position]);</a:t>
            </a:r>
            <a:endParaRPr lang="zh-CN" altLang="en-US" sz="1600" b="1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sz="16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});</a:t>
            </a:r>
            <a:endParaRPr lang="zh-CN" altLang="en-US" sz="1600" dirty="0"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/>
            <a:r>
              <a:rPr lang="en-US" altLang="x-none" sz="1600" dirty="0"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baseline="0" dirty="0">
                <a:ea typeface="黑体" pitchFamily="2" charset="-122"/>
              </a:rPr>
              <a:t>ListView的另一个用途</a:t>
            </a:r>
            <a:endParaRPr lang="zh-CN" altLang="en-US" sz="3200" baseline="0" dirty="0">
              <a:ea typeface="黑体" pitchFamily="2" charset="-122"/>
            </a:endParaRP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en-US" sz="2800"/>
              <a:t>作为单选框和多选框的一个替换物</a:t>
            </a:r>
            <a:endParaRPr lang="zh-CN" altLang="en-US" sz="2800"/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pic>
        <p:nvPicPr>
          <p:cNvPr id="106501" name="图片 5" descr="Snap172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2376488"/>
            <a:ext cx="2447925" cy="426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6502" name="图片 6" descr="Snap17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5525"/>
            <a:ext cx="2457450" cy="42767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ListView –Example一程序代码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47" name="矩形 5"/>
          <p:cNvSpPr/>
          <p:nvPr/>
        </p:nvSpPr>
        <p:spPr>
          <a:xfrm>
            <a:off x="428625" y="1216025"/>
            <a:ext cx="8215313" cy="5356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class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Main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extends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Activity {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646464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@Override</a:t>
            </a:r>
            <a:endParaRPr lang="zh-CN" altLang="en-US" dirty="0">
              <a:solidFill>
                <a:srgbClr val="646464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void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onCreate(Bundle savedInstanceState) {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super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.onCreate(savedInstanceState);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String[] data = { 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摩托罗拉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索爱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"HTC"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三星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联想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华为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中兴</a:t>
            </a:r>
            <a:r>
              <a:rPr lang="en-US" altLang="x-none" dirty="0">
                <a:solidFill>
                  <a:srgbClr val="2A00F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 listView =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ListView(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设定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选择的方式 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:</a:t>
            </a:r>
            <a:endParaRPr lang="zh-CN" altLang="en-US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单选：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ListView.CHOICE_MODE_SINGLE</a:t>
            </a:r>
            <a:endParaRPr lang="zh-CN" altLang="en-US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多选：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ListView.CHOICE_MODE_MULTIPLE</a:t>
            </a:r>
            <a:endParaRPr lang="zh-CN" altLang="en-US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listView.setChoiceMode(ListView.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CHOICE_MODE_SINGLE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ArrayAdapter vArrayData =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ArrayAdapter(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this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android.R.layout.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simple_list_item_single_choice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 data);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设定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的接收器，作为选项的来源</a:t>
            </a:r>
            <a:endParaRPr lang="zh-CN" altLang="en-US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listView.setAdapter(vArrayData);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// ListView</a:t>
            </a:r>
            <a:r>
              <a:rPr lang="zh-CN" altLang="en-US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设定为 </a:t>
            </a:r>
            <a:r>
              <a:rPr lang="en-US" altLang="x-none" dirty="0">
                <a:solidFill>
                  <a:srgbClr val="3F7F5F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ContentView</a:t>
            </a:r>
            <a:endParaRPr lang="zh-CN" altLang="en-US" dirty="0">
              <a:solidFill>
                <a:srgbClr val="3F7F5F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setContentView(listView);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3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baseline="0" dirty="0">
                <a:ea typeface="黑体" pitchFamily="2" charset="-122"/>
              </a:rPr>
              <a:t>获得ListView多选值</a:t>
            </a:r>
            <a:endParaRPr lang="zh-CN" altLang="en-US" sz="3200" baseline="0" dirty="0">
              <a:ea typeface="黑体" pitchFamily="2" charset="-122"/>
            </a:endParaRPr>
          </a:p>
        </p:txBody>
      </p:sp>
      <p:sp>
        <p:nvSpPr>
          <p:cNvPr id="109571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en-US" sz="2800" dirty="0"/>
              <a:t>使用</a:t>
            </a:r>
            <a:r>
              <a:rPr lang="en-US" altLang="x-none" sz="2800" dirty="0"/>
              <a:t>ListView</a:t>
            </a:r>
            <a:r>
              <a:rPr lang="zh-CN" altLang="en-US" sz="2800" dirty="0"/>
              <a:t>的</a:t>
            </a:r>
            <a:r>
              <a:rPr lang="en-US" altLang="x-none" sz="2800" dirty="0"/>
              <a:t>getCheckedItemPositions()</a:t>
            </a:r>
            <a:r>
              <a:rPr lang="zh-CN" altLang="en-US" sz="2800" dirty="0"/>
              <a:t>方法，返回一个映射了</a:t>
            </a:r>
            <a:r>
              <a:rPr lang="en-US" altLang="x-none" sz="2800" dirty="0"/>
              <a:t>Item ID</a:t>
            </a:r>
            <a:r>
              <a:rPr lang="zh-CN" altLang="en-US" sz="2800" dirty="0"/>
              <a:t>和是否选中（</a:t>
            </a:r>
            <a:r>
              <a:rPr lang="en-US" altLang="x-none" sz="2800" dirty="0"/>
              <a:t>boolean</a:t>
            </a:r>
            <a:r>
              <a:rPr lang="zh-CN" altLang="en-US" sz="2800" dirty="0"/>
              <a:t>值）的</a:t>
            </a:r>
            <a:r>
              <a:rPr lang="en-US" altLang="x-none" sz="2800" dirty="0"/>
              <a:t>android.util. SparseBooleanArray</a:t>
            </a:r>
            <a:r>
              <a:rPr lang="zh-CN" altLang="en-US" sz="2800" dirty="0"/>
              <a:t>对象</a:t>
            </a:r>
            <a:endParaRPr lang="en-US" altLang="x-none" sz="2800" dirty="0"/>
          </a:p>
          <a:p>
            <a:r>
              <a:rPr lang="zh-CN" altLang="en-US" sz="2800" dirty="0"/>
              <a:t>然后通过</a:t>
            </a:r>
            <a:r>
              <a:rPr lang="en-US" altLang="x-none" sz="2800" dirty="0"/>
              <a:t>SparseBooleanArray</a:t>
            </a:r>
            <a:r>
              <a:rPr lang="zh-CN" altLang="en-US" sz="2800" dirty="0"/>
              <a:t>判断</a:t>
            </a:r>
            <a:r>
              <a:rPr lang="en-US" altLang="x-none" sz="2800" dirty="0"/>
              <a:t>valueAt(i)</a:t>
            </a:r>
            <a:r>
              <a:rPr lang="zh-CN" altLang="en-US" sz="2800" dirty="0"/>
              <a:t>是否为</a:t>
            </a:r>
            <a:r>
              <a:rPr lang="en-US" altLang="x-none" sz="2800" dirty="0"/>
              <a:t>true</a:t>
            </a:r>
            <a:r>
              <a:rPr lang="zh-CN" altLang="en-US" sz="2800" dirty="0"/>
              <a:t>（选中），通过对应的</a:t>
            </a:r>
            <a:r>
              <a:rPr lang="en-US" altLang="x-none" sz="2800" dirty="0"/>
              <a:t>keyAt(i)</a:t>
            </a:r>
            <a:r>
              <a:rPr lang="zh-CN" altLang="en-US" sz="2800" dirty="0"/>
              <a:t>得到对应的</a:t>
            </a:r>
            <a:r>
              <a:rPr lang="en-US" altLang="x-none" sz="2800" dirty="0"/>
              <a:t>Item ID</a:t>
            </a:r>
            <a:r>
              <a:rPr lang="zh-CN" altLang="en-US" sz="2800" dirty="0"/>
              <a:t>，再根据需要取出对应的选中的选项的数据</a:t>
            </a:r>
            <a:endParaRPr lang="zh-CN" altLang="en-US" sz="2800" dirty="0"/>
          </a:p>
        </p:txBody>
      </p:sp>
      <p:sp>
        <p:nvSpPr>
          <p:cNvPr id="109572" name="灯片编号占位符 2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标题 6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baseline="0" dirty="0">
                <a:ea typeface="黑体" pitchFamily="2" charset="-122"/>
              </a:rPr>
              <a:t>ListView – 定义较复杂的Item</a:t>
            </a:r>
            <a:endParaRPr lang="zh-CN" altLang="en-US" sz="3200" baseline="0" dirty="0">
              <a:ea typeface="黑体" pitchFamily="2" charset="-122"/>
            </a:endParaRPr>
          </a:p>
        </p:txBody>
      </p:sp>
      <p:sp>
        <p:nvSpPr>
          <p:cNvPr id="111619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en-US" sz="2800" dirty="0"/>
              <a:t>定义自己的</a:t>
            </a:r>
            <a:r>
              <a:rPr lang="en-US" altLang="x-none" sz="2800" dirty="0"/>
              <a:t>Adapter</a:t>
            </a:r>
            <a:r>
              <a:rPr lang="zh-CN" altLang="en-US" sz="2800" dirty="0"/>
              <a:t>，这里使用</a:t>
            </a:r>
            <a:r>
              <a:rPr lang="en-US" altLang="x-none" sz="2800" dirty="0"/>
              <a:t>ArrayAdapter</a:t>
            </a:r>
            <a:r>
              <a:rPr lang="zh-CN" altLang="en-US" sz="2800" dirty="0"/>
              <a:t>，覆盖其构造器，覆盖相关的</a:t>
            </a:r>
            <a:r>
              <a:rPr lang="en-US" altLang="x-none" sz="2800" dirty="0"/>
              <a:t>getView/getCount/getItemId</a:t>
            </a:r>
            <a:r>
              <a:rPr lang="zh-CN" altLang="en-US" sz="2800" dirty="0"/>
              <a:t>方法</a:t>
            </a:r>
            <a:endParaRPr lang="en-US" altLang="x-none" sz="2800" dirty="0"/>
          </a:p>
          <a:p>
            <a:pPr lvl="1"/>
            <a:r>
              <a:rPr lang="zh-CN" altLang="en-US" sz="2400" dirty="0"/>
              <a:t>在</a:t>
            </a:r>
            <a:r>
              <a:rPr lang="en-US" altLang="x-none" sz="2400" dirty="0"/>
              <a:t>getView</a:t>
            </a:r>
            <a:r>
              <a:rPr lang="zh-CN" altLang="en-US" sz="2400" dirty="0"/>
              <a:t>方法中，将返回各个</a:t>
            </a:r>
            <a:r>
              <a:rPr lang="en-US" altLang="x-none" sz="2400" dirty="0"/>
              <a:t>Item</a:t>
            </a:r>
            <a:r>
              <a:rPr lang="zh-CN" altLang="en-US" sz="2400" dirty="0"/>
              <a:t>的视图，根据需要将不同的组件放到这个视图中，并返回</a:t>
            </a:r>
            <a:endParaRPr lang="en-US" altLang="x-none" sz="2400" dirty="0"/>
          </a:p>
          <a:p>
            <a:pPr lvl="1"/>
            <a:r>
              <a:rPr lang="zh-CN" altLang="en-US" sz="2400" dirty="0"/>
              <a:t>对于复杂视图的</a:t>
            </a:r>
            <a:r>
              <a:rPr lang="en-US" altLang="x-none" sz="2400" dirty="0"/>
              <a:t>Item</a:t>
            </a:r>
            <a:r>
              <a:rPr lang="zh-CN" altLang="en-US" sz="2400" dirty="0"/>
              <a:t>，以及选项较多的情况，应该使用这种方式来实现</a:t>
            </a:r>
            <a:endParaRPr lang="en-US" altLang="x-none" sz="2400" dirty="0"/>
          </a:p>
          <a:p>
            <a:r>
              <a:rPr lang="zh-CN" altLang="en-US" sz="2800" dirty="0"/>
              <a:t>将这个构造器初始化后，作为</a:t>
            </a:r>
            <a:r>
              <a:rPr lang="en-US" altLang="x-none" sz="2800" dirty="0"/>
              <a:t>ListView</a:t>
            </a:r>
            <a:r>
              <a:rPr lang="zh-CN" altLang="en-US" sz="2800" dirty="0"/>
              <a:t>的数据来源</a:t>
            </a:r>
            <a:endParaRPr lang="en-US" altLang="x-none" sz="2800" dirty="0"/>
          </a:p>
          <a:p>
            <a:r>
              <a:rPr lang="zh-CN" altLang="en-US" sz="2800" dirty="0"/>
              <a:t>给</a:t>
            </a:r>
            <a:r>
              <a:rPr lang="en-US" altLang="x-none" sz="2800" dirty="0"/>
              <a:t>ListView</a:t>
            </a:r>
            <a:r>
              <a:rPr lang="zh-CN" altLang="en-US" sz="2800" dirty="0"/>
              <a:t>的各个</a:t>
            </a:r>
            <a:r>
              <a:rPr lang="en-US" altLang="x-none" sz="2800" dirty="0"/>
              <a:t>Item</a:t>
            </a:r>
            <a:r>
              <a:rPr lang="zh-CN" altLang="en-US" sz="2800" dirty="0"/>
              <a:t>（选项）加上点击事件监听</a:t>
            </a:r>
            <a:endParaRPr lang="zh-CN" altLang="en-US" sz="2800" dirty="0"/>
          </a:p>
        </p:txBody>
      </p:sp>
      <p:sp>
        <p:nvSpPr>
          <p:cNvPr id="11162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ListView – Example 4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43" name="灯片编号占位符 4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pic>
        <p:nvPicPr>
          <p:cNvPr id="112644" name="图片 5" descr="Snap17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563" y="1662113"/>
            <a:ext cx="2428875" cy="426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dirty="0"/>
              <a:t>ListView – Example 4</a:t>
            </a:r>
            <a:endParaRPr lang="zh-CN" altLang="en-US" sz="3200" dirty="0"/>
          </a:p>
        </p:txBody>
      </p:sp>
      <p:sp>
        <p:nvSpPr>
          <p:cNvPr id="114691" name="内容占位符 6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&lt;?</a:t>
            </a:r>
            <a:r>
              <a:rPr lang="en-US" altLang="x-none" sz="14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xml </a:t>
            </a: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version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"1.0" </a:t>
            </a:r>
            <a:r>
              <a:rPr lang="en-US" altLang="x-none" sz="14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encoding</a:t>
            </a:r>
            <a:r>
              <a:rPr lang="en-US" altLang="x-none" sz="14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"utf-8"</a:t>
            </a:r>
            <a:r>
              <a:rPr lang="en-US" altLang="x-none" sz="14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?&gt;</a:t>
            </a:r>
            <a:endParaRPr lang="zh-CN" altLang="en-US" sz="14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</a:t>
            </a:r>
            <a:r>
              <a:rPr lang="en-US" altLang="x-none" sz="14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LinearLayout </a:t>
            </a: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xmlns:android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"http://schemas.android.com/apk/res/android"</a:t>
            </a:r>
            <a:endParaRPr lang="zh-CN" altLang="en-US" sz="14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android:orientation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"vertical" </a:t>
            </a:r>
            <a:r>
              <a:rPr lang="en-US" altLang="x-none" sz="14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android:layout_width</a:t>
            </a:r>
            <a:r>
              <a:rPr lang="en-US" altLang="x-none" sz="14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"fill_parent"</a:t>
            </a:r>
            <a:endParaRPr lang="zh-CN" altLang="en-US" sz="14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android:layout_height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"fill_parent"</a:t>
            </a:r>
            <a:r>
              <a:rPr lang="en-US" altLang="x-none" sz="14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4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</a:t>
            </a:r>
            <a:r>
              <a:rPr lang="en-US" altLang="x-none" sz="14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ListView </a:t>
            </a: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android:layout_height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"wrap_content" </a:t>
            </a:r>
            <a:r>
              <a:rPr lang="en-US" altLang="x-none" sz="14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android:id</a:t>
            </a:r>
            <a:r>
              <a:rPr lang="en-US" altLang="x-none" sz="14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"@+id/listView1"</a:t>
            </a:r>
            <a:endParaRPr lang="zh-CN" altLang="en-US" sz="14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android:layout_width</a:t>
            </a:r>
            <a:r>
              <a:rPr lang="en-US" altLang="x-none" sz="14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4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"match_parent"</a:t>
            </a:r>
            <a:r>
              <a:rPr lang="en-US" altLang="x-none" sz="14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&gt;&lt;/</a:t>
            </a:r>
            <a:r>
              <a:rPr lang="en-US" altLang="x-none" sz="1400" i="1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ListView</a:t>
            </a:r>
            <a:r>
              <a:rPr lang="en-US" altLang="x-none" sz="14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4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r>
              <a:rPr lang="en-US" altLang="x-none" sz="14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&lt;/</a:t>
            </a:r>
            <a:r>
              <a:rPr lang="en-US" altLang="x-none" sz="14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LinearLayout</a:t>
            </a:r>
            <a:r>
              <a:rPr lang="en-US" altLang="x-none" sz="14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400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>
              <a:buFont typeface="Wingdings" charset="2"/>
              <a:buNone/>
            </a:pPr>
            <a:endParaRPr lang="zh-CN" altLang="en-US" sz="1400" baseline="0" dirty="0"/>
          </a:p>
        </p:txBody>
      </p:sp>
      <p:sp>
        <p:nvSpPr>
          <p:cNvPr id="114692" name="内容占位符 7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&lt;?</a:t>
            </a:r>
            <a:r>
              <a:rPr lang="en-US" altLang="x-none" sz="12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xml </a:t>
            </a: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version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"1.0"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encoding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"utf-8"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?&gt;</a:t>
            </a:r>
            <a:endParaRPr lang="zh-CN" altLang="en-US" sz="12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</a:t>
            </a:r>
            <a:r>
              <a:rPr lang="en-US" altLang="x-none" sz="12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LinearLayout </a:t>
            </a: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xmlns:android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"http://schemas.android.com/apk/res/android"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android:gravity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"center"</a:t>
            </a:r>
            <a:endParaRPr lang="zh-CN" altLang="en-US" sz="12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android:layout_width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"match_parent"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android:layout_height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"match_parent"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2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</a:t>
            </a:r>
            <a:r>
              <a:rPr lang="en-US" altLang="x-none" sz="12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ImageView </a:t>
            </a: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android:src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"@drawable/music"</a:t>
            </a:r>
            <a:endParaRPr lang="zh-CN" altLang="en-US" sz="12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android:layout_height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"wrap_content"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android:id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"@+id/imageView1"</a:t>
            </a:r>
            <a:endParaRPr lang="zh-CN" altLang="en-US" sz="12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android:layout_width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"wrap_content"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&gt;&lt;/</a:t>
            </a:r>
            <a:r>
              <a:rPr lang="en-US" altLang="x-none" sz="1200" i="1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ImageView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2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</a:t>
            </a:r>
            <a:r>
              <a:rPr lang="en-US" altLang="x-none" sz="12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TextView </a:t>
            </a: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android:layout_height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"wrap_content"</a:t>
            </a:r>
            <a:endParaRPr lang="zh-CN" altLang="en-US" sz="12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android:layout_width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"match_parent"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android:textSize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"16px"</a:t>
            </a:r>
            <a:endParaRPr lang="zh-CN" altLang="en-US" sz="1200" i="1" baseline="0" dirty="0">
              <a:solidFill>
                <a:srgbClr val="2A00FF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android:gravity</a:t>
            </a:r>
            <a:r>
              <a:rPr lang="en-US" altLang="x-none" sz="1200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"center_vertical"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android:text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"TextView" </a:t>
            </a:r>
            <a:r>
              <a:rPr lang="en-US" altLang="x-none" sz="1200" i="1" baseline="0" dirty="0">
                <a:solidFill>
                  <a:srgbClr val="7F007F"/>
                </a:solidFill>
                <a:latin typeface="Courier New" pitchFamily="1" charset="0"/>
                <a:sym typeface="Courier New" pitchFamily="1" charset="0"/>
              </a:rPr>
              <a:t>android:id</a:t>
            </a:r>
            <a:r>
              <a:rPr lang="en-US" altLang="x-none" sz="1200" i="1" baseline="0" dirty="0">
                <a:solidFill>
                  <a:srgbClr val="000000"/>
                </a:solidFill>
                <a:latin typeface="Courier New" pitchFamily="1" charset="0"/>
                <a:sym typeface="Courier New" pitchFamily="1" charset="0"/>
              </a:rPr>
              <a:t>=</a:t>
            </a:r>
            <a:r>
              <a:rPr lang="en-US" altLang="x-none" sz="1200" i="1" baseline="0" dirty="0">
                <a:solidFill>
                  <a:srgbClr val="2A00FF"/>
                </a:solidFill>
                <a:latin typeface="Courier New" pitchFamily="1" charset="0"/>
                <a:sym typeface="Courier New" pitchFamily="1" charset="0"/>
              </a:rPr>
              <a:t>"@+id/textView1"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&gt;&lt;/</a:t>
            </a:r>
            <a:r>
              <a:rPr lang="en-US" altLang="x-none" sz="1200" i="1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TextView</a:t>
            </a:r>
            <a:r>
              <a:rPr lang="en-US" altLang="x-none" sz="1200" i="1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200" i="1" baseline="0" dirty="0">
              <a:solidFill>
                <a:srgbClr val="008080"/>
              </a:solidFill>
              <a:latin typeface="Courier New" pitchFamily="1" charset="0"/>
              <a:sym typeface="Courier New" pitchFamily="1" charset="0"/>
            </a:endParaRPr>
          </a:p>
          <a:p>
            <a:pPr lvl="0">
              <a:buFont typeface="Wingdings" charset="2"/>
              <a:buNone/>
            </a:pP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&lt;/</a:t>
            </a:r>
            <a:r>
              <a:rPr lang="en-US" altLang="x-none" sz="1200" baseline="0" dirty="0">
                <a:solidFill>
                  <a:srgbClr val="3F7F7F"/>
                </a:solidFill>
                <a:latin typeface="Courier New" pitchFamily="1" charset="0"/>
                <a:sym typeface="Courier New" pitchFamily="1" charset="0"/>
              </a:rPr>
              <a:t>LinearLayout</a:t>
            </a:r>
            <a:r>
              <a:rPr lang="en-US" altLang="x-none" sz="1200" baseline="0" dirty="0">
                <a:solidFill>
                  <a:srgbClr val="008080"/>
                </a:solidFill>
                <a:latin typeface="Courier New" pitchFamily="1" charset="0"/>
                <a:sym typeface="Courier New" pitchFamily="1" charset="0"/>
              </a:rPr>
              <a:t>&gt;</a:t>
            </a:r>
            <a:endParaRPr lang="zh-CN" altLang="en-US" sz="1200" baseline="0" dirty="0"/>
          </a:p>
        </p:txBody>
      </p:sp>
      <p:sp>
        <p:nvSpPr>
          <p:cNvPr id="11469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48200" y="1219200"/>
            <a:ext cx="4038600" cy="49101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sp>
        <p:nvSpPr>
          <p:cNvPr id="114694" name="TextBox 8"/>
          <p:cNvSpPr/>
          <p:nvPr/>
        </p:nvSpPr>
        <p:spPr>
          <a:xfrm>
            <a:off x="1214438" y="5643563"/>
            <a:ext cx="1357312" cy="36988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B4E3EE"/>
                </a:solidFill>
                <a:latin typeface="Arial" charset="-108"/>
                <a:ea typeface="Arial" charset="-108"/>
                <a:sym typeface="Arial" charset="-108"/>
              </a:rPr>
              <a:t>main.xml</a:t>
            </a:r>
            <a:endParaRPr lang="zh-CN" altLang="en-US" dirty="0">
              <a:solidFill>
                <a:srgbClr val="B4E3EE"/>
              </a:solidFill>
              <a:latin typeface="Arial" charset="-108"/>
              <a:ea typeface="宋体" charset="-122"/>
            </a:endParaRPr>
          </a:p>
        </p:txBody>
      </p:sp>
      <p:sp>
        <p:nvSpPr>
          <p:cNvPr id="114695" name="TextBox 9"/>
          <p:cNvSpPr/>
          <p:nvPr/>
        </p:nvSpPr>
        <p:spPr>
          <a:xfrm>
            <a:off x="6429375" y="5715000"/>
            <a:ext cx="1785938" cy="369888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B4E3EE"/>
                </a:solidFill>
                <a:latin typeface="Arial" charset="-108"/>
                <a:ea typeface="Arial" charset="-108"/>
                <a:sym typeface="Arial" charset="-108"/>
              </a:rPr>
              <a:t>listcontent.xml</a:t>
            </a:r>
            <a:endParaRPr lang="zh-CN" altLang="en-US" dirty="0">
              <a:solidFill>
                <a:srgbClr val="B4E3EE"/>
              </a:solidFill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6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baseline="0" dirty="0">
                <a:solidFill>
                  <a:srgbClr val="FF0000"/>
                </a:solidFill>
                <a:ea typeface="黑体" pitchFamily="2" charset="-122"/>
              </a:rPr>
              <a:t>ListView的效率</a:t>
            </a:r>
            <a:endParaRPr lang="zh-CN" altLang="en-US" sz="3200" baseline="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15715" name="内容占位符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p>
            <a:r>
              <a:rPr lang="zh-CN" altLang="en-US" sz="2800" dirty="0"/>
              <a:t>在</a:t>
            </a:r>
            <a:r>
              <a:rPr lang="en-US" altLang="x-none" sz="2800" dirty="0"/>
              <a:t>Android</a:t>
            </a:r>
            <a:r>
              <a:rPr lang="zh-CN" altLang="en-US" sz="2800" dirty="0"/>
              <a:t>应用设计中，应该尽可能避免创建对象，如果已经创建了相关的对象，应该重用它</a:t>
            </a:r>
            <a:endParaRPr lang="en-US" altLang="x-none" sz="2800" dirty="0"/>
          </a:p>
          <a:p>
            <a:r>
              <a:rPr lang="zh-CN" altLang="en-US" sz="2800" dirty="0"/>
              <a:t>避免从资源文件中去</a:t>
            </a:r>
            <a:r>
              <a:rPr lang="en-US" altLang="x-none" sz="2800" dirty="0"/>
              <a:t>inflate</a:t>
            </a:r>
            <a:r>
              <a:rPr lang="zh-CN" altLang="en-US" sz="2800" dirty="0"/>
              <a:t>或者寻找（</a:t>
            </a:r>
            <a:r>
              <a:rPr lang="en-US" altLang="x-none" sz="2800" dirty="0"/>
              <a:t>findViewById()</a:t>
            </a:r>
            <a:r>
              <a:rPr lang="zh-CN" altLang="en-US" sz="2800" dirty="0"/>
              <a:t>）相关的布局文件或者组件</a:t>
            </a:r>
            <a:endParaRPr lang="zh-CN" altLang="en-US" sz="2800" dirty="0"/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&lt;LinearLayout&gt;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7891" name="內容版面配置區 3"/>
          <p:cNvPicPr preferRelativeResize="0"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85875"/>
            <a:ext cx="3429000" cy="3571875"/>
          </a:xfrm>
        </p:spPr>
      </p:pic>
      <p:sp>
        <p:nvSpPr>
          <p:cNvPr id="37892" name="圓角矩形 4"/>
          <p:cNvSpPr/>
          <p:nvPr/>
        </p:nvSpPr>
        <p:spPr>
          <a:xfrm>
            <a:off x="1535113" y="5357813"/>
            <a:ext cx="6073775" cy="1000125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sz="2400" dirty="0">
                <a:latin typeface="黑体" pitchFamily="2" charset="-122"/>
                <a:ea typeface="黑体" pitchFamily="2" charset="-122"/>
                <a:sym typeface="黑体" pitchFamily="2" charset="-122"/>
              </a:rPr>
              <a:t>线性布局就是将在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黑体" pitchFamily="2" charset="-122"/>
              </a:rPr>
              <a:t>&lt; LinearLayout&gt;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黑体" pitchFamily="2" charset="-122"/>
              </a:rPr>
              <a:t>内的组件以线性的方式来呈现</a:t>
            </a:r>
            <a:endParaRPr lang="en-US" altLang="x-none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904875" y="406400"/>
            <a:ext cx="6550025" cy="790575"/>
          </a:xfrm>
        </p:spPr>
        <p:txBody>
          <a:bodyPr anchor="b"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使用ViewHolder保存选项中的组件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739" name="矩形 3"/>
          <p:cNvSpPr/>
          <p:nvPr/>
        </p:nvSpPr>
        <p:spPr>
          <a:xfrm>
            <a:off x="357188" y="1136650"/>
            <a:ext cx="8501062" cy="4524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ViewHolder vh;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if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(convertView ==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null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 {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LayoutInflater inflater = (LayoutInflater) getSystemService(Context.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LAYOUT_INFLATER_SERVICE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convertView = inflater.inflate(R.layout.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listcontent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, </a:t>
            </a:r>
            <a:r>
              <a:rPr lang="en-US" altLang="x-none" b="1" i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null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b="1" i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 =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new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ViewHolder();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vh.</a:t>
            </a:r>
            <a:r>
              <a:rPr lang="en-US" altLang="x-none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vhTv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= (TextView)convertView.findViewById(R.id.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textView1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);</a:t>
            </a:r>
            <a:endParaRPr lang="zh-CN" altLang="en-US" i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convertView.setTag(vh);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else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{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 = (ViewHolder)convertView.getTag();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vh.</a:t>
            </a:r>
            <a:r>
              <a:rPr lang="en-US" altLang="x-none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vhTv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.setText(</a:t>
            </a:r>
            <a:r>
              <a:rPr lang="en-US" altLang="x-none" dirty="0">
                <a:solidFill>
                  <a:srgbClr val="0000C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list</a:t>
            </a: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.get(position)[0]);</a:t>
            </a: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endParaRPr lang="zh-CN" altLang="en-US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class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 ViewHolder {</a:t>
            </a:r>
            <a:endParaRPr lang="zh-CN" altLang="en-US" b="1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	TextView </a:t>
            </a:r>
            <a:r>
              <a:rPr lang="en-US" altLang="x-none" u="sng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vhTv;</a:t>
            </a:r>
            <a:endParaRPr lang="zh-CN" altLang="en-US" u="sng" dirty="0">
              <a:solidFill>
                <a:srgbClr val="000000"/>
              </a:solidFill>
              <a:latin typeface="Courier New" pitchFamily="1" charset="0"/>
              <a:ea typeface="宋体" charset="-122"/>
              <a:sym typeface="Courier New" pitchFamily="1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  <a:sym typeface="Courier New" pitchFamily="1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Arial" charset="-108"/>
              <a:ea typeface="宋体" charset="-122"/>
              <a:sym typeface="Arial" charset="-108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6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anchor="b"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ListView练习：实现如下效果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763" name="灯片编号占位符 5"/>
          <p:cNvSpPr>
            <a:spLocks noGrp="1"/>
          </p:cNvSpPr>
          <p:nvPr>
            <p:ph type="sldNum" sz="quarter"/>
          </p:nvPr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pic>
        <p:nvPicPr>
          <p:cNvPr id="117764" name="图片 8" descr="Snap174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552575"/>
            <a:ext cx="2438400" cy="43053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 b="1"/>
              <a:t>对话框</a:t>
            </a:r>
            <a:endParaRPr lang="zh-CN" altLang="en-US" sz="4000" b="1"/>
          </a:p>
        </p:txBody>
      </p:sp>
      <p:sp>
        <p:nvSpPr>
          <p:cNvPr id="118787" name="文本占位符 4"/>
          <p:cNvSpPr>
            <a:spLocks noGrp="1"/>
          </p:cNvSpPr>
          <p:nvPr>
            <p:ph type="body"/>
          </p:nvPr>
        </p:nvSpPr>
        <p:spPr>
          <a:xfrm>
            <a:off x="722313" y="2906713"/>
            <a:ext cx="7772400" cy="1500187"/>
          </a:xfrm>
        </p:spPr>
        <p:txBody>
          <a:bodyPr vert="horz" wrap="square" anchor="b"/>
          <a:p>
            <a:pPr marL="0" lvl="0" indent="0" eaLnBrk="1" hangingPunct="1">
              <a:buNone/>
            </a:pPr>
            <a:endParaRPr sz="2000"/>
          </a:p>
        </p:txBody>
      </p:sp>
      <p:sp>
        <p:nvSpPr>
          <p:cNvPr id="118788" name="页脚占位符 1"/>
          <p:cNvSpPr txBox="1">
            <a:spLocks noGrp="1"/>
          </p:cNvSpPr>
          <p:nvPr/>
        </p:nvSpPr>
        <p:spPr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/>
            <a:r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  <a:t>www.hqyj.com.cn</a:t>
            </a:r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  <p:sp>
        <p:nvSpPr>
          <p:cNvPr id="118789" name="灯片编号占位符 2"/>
          <p:cNvSpPr txBox="1">
            <a:spLocks noGrp="1"/>
          </p:cNvSpPr>
          <p:nvPr/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</a:fld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AlertDialog</a:t>
            </a:r>
            <a:endParaRPr lang="zh-TW" altLang="en-US" dirty="0"/>
          </a:p>
        </p:txBody>
      </p:sp>
      <p:sp>
        <p:nvSpPr>
          <p:cNvPr id="11981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AlertDialog</a:t>
            </a:r>
            <a:r>
              <a:rPr lang="zh-CN" altLang="en-US" dirty="0"/>
              <a:t>为警告对话窗口，像是离开程序或是删除文件时会跳出的对话窗口组件</a:t>
            </a:r>
            <a:endParaRPr lang="zh-TW" altLang="en-US" dirty="0"/>
          </a:p>
        </p:txBody>
      </p:sp>
      <p:pic>
        <p:nvPicPr>
          <p:cNvPr id="119812" name="图片 4" descr="Snap14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2285" y="2178050"/>
            <a:ext cx="2748280" cy="4479925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AlertDialog.Builder</a:t>
            </a:r>
            <a:r>
              <a:rPr lang="zh-TW" altLang="en-US" dirty="0"/>
              <a:t> </a:t>
            </a:r>
            <a:r>
              <a:rPr lang="en-US" altLang="x-none" dirty="0"/>
              <a:t>-</a:t>
            </a:r>
            <a:r>
              <a:rPr lang="zh-TW" altLang="en-US" dirty="0"/>
              <a:t> 属性</a:t>
            </a:r>
            <a:endParaRPr lang="zh-TW" altLang="en-US" dirty="0"/>
          </a:p>
        </p:txBody>
      </p:sp>
      <p:sp>
        <p:nvSpPr>
          <p:cNvPr id="12185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sz="3000" dirty="0"/>
              <a:t>create()</a:t>
            </a:r>
            <a:endParaRPr lang="en-US" altLang="x-none" sz="3000" dirty="0"/>
          </a:p>
          <a:p>
            <a:pPr lvl="1" eaLnBrk="1" hangingPunct="1"/>
            <a:r>
              <a:rPr lang="zh-TW" altLang="en-US" sz="2600" dirty="0"/>
              <a:t>创建一个</a:t>
            </a:r>
            <a:r>
              <a:rPr lang="en-US" altLang="x-none" sz="2600" dirty="0"/>
              <a:t>AlertDialog</a:t>
            </a:r>
            <a:endParaRPr lang="en-US" altLang="x-none" sz="2600" dirty="0"/>
          </a:p>
          <a:p>
            <a:pPr lvl="0" eaLnBrk="1" hangingPunct="1"/>
            <a:r>
              <a:rPr lang="en-US" altLang="x-none" sz="3000" dirty="0"/>
              <a:t>setCancelable(boolean)</a:t>
            </a:r>
            <a:endParaRPr lang="en-US" altLang="x-none" sz="3000" dirty="0"/>
          </a:p>
          <a:p>
            <a:pPr lvl="1" eaLnBrk="1" hangingPunct="1"/>
            <a:r>
              <a:rPr lang="zh-TW" altLang="en-US" sz="2600" dirty="0"/>
              <a:t>设为</a:t>
            </a:r>
            <a:r>
              <a:rPr lang="en-US" altLang="x-none" sz="2600" dirty="0"/>
              <a:t>false</a:t>
            </a:r>
            <a:r>
              <a:rPr lang="zh-CN" altLang="en-US" sz="2600" dirty="0"/>
              <a:t>时，使用者无法使用其他方式关闭这个对话窗口，只可使用对话窗口上给的操作方式来操作</a:t>
            </a:r>
            <a:endParaRPr lang="en-US" altLang="x-none" sz="2600" dirty="0"/>
          </a:p>
          <a:p>
            <a:pPr lvl="0" eaLnBrk="1" hangingPunct="1"/>
            <a:r>
              <a:rPr lang="en-US" altLang="x-none" sz="3000" dirty="0"/>
              <a:t>setIcon(Drawable or int)</a:t>
            </a:r>
            <a:endParaRPr lang="en-US" altLang="x-none" sz="3000" dirty="0"/>
          </a:p>
          <a:p>
            <a:pPr lvl="1" eaLnBrk="1" hangingPunct="1"/>
            <a:r>
              <a:rPr lang="zh-TW" altLang="en-US" sz="2600" dirty="0"/>
              <a:t>设置</a:t>
            </a:r>
            <a:r>
              <a:rPr lang="en-US" altLang="x-none" sz="2600" dirty="0"/>
              <a:t>Title</a:t>
            </a:r>
            <a:r>
              <a:rPr lang="zh-TW" altLang="en-US" sz="2600" dirty="0"/>
              <a:t>上的</a:t>
            </a:r>
            <a:r>
              <a:rPr lang="en-US" altLang="x-none" sz="2600" dirty="0"/>
              <a:t>Icon</a:t>
            </a:r>
            <a:endParaRPr lang="en-US" altLang="x-none" sz="2600" dirty="0"/>
          </a:p>
          <a:p>
            <a:pPr lvl="0" eaLnBrk="1" hangingPunct="1"/>
            <a:r>
              <a:rPr lang="en-US" altLang="x-none" sz="3000" dirty="0"/>
              <a:t>setTitle(CharSequence or int)</a:t>
            </a:r>
            <a:endParaRPr lang="en-US" altLang="x-none" sz="3000" dirty="0"/>
          </a:p>
          <a:p>
            <a:pPr lvl="1" eaLnBrk="1" hangingPunct="1"/>
            <a:r>
              <a:rPr lang="zh-CN" altLang="en-US" sz="2600" dirty="0"/>
              <a:t>设定要显示的</a:t>
            </a:r>
            <a:r>
              <a:rPr lang="en-US" altLang="x-none" sz="2600" dirty="0"/>
              <a:t>Title</a:t>
            </a:r>
            <a:endParaRPr lang="en-US" altLang="x-none" sz="2600" dirty="0"/>
          </a:p>
          <a:p>
            <a:pPr lvl="0" eaLnBrk="1" hangingPunct="1"/>
            <a:endParaRPr lang="zh-TW" altLang="en-US" sz="3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AlertDialog.Builder</a:t>
            </a:r>
            <a:r>
              <a:rPr lang="zh-TW" altLang="en-US" dirty="0"/>
              <a:t> </a:t>
            </a:r>
            <a:r>
              <a:rPr lang="en-US" altLang="x-none" dirty="0"/>
              <a:t>-</a:t>
            </a:r>
            <a:r>
              <a:rPr lang="zh-TW" altLang="en-US" dirty="0"/>
              <a:t> 属性</a:t>
            </a:r>
            <a:endParaRPr lang="zh-TW" altLang="en-US" dirty="0"/>
          </a:p>
        </p:txBody>
      </p:sp>
      <p:sp>
        <p:nvSpPr>
          <p:cNvPr id="12288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setMessage(CharSequence or int)</a:t>
            </a:r>
            <a:endParaRPr lang="en-US" altLang="x-none" sz="3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600" dirty="0"/>
              <a:t>设定要显示的内容</a:t>
            </a:r>
            <a:endParaRPr lang="en-US" altLang="x-none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setPositiveButton(CharSequence text, DialogInterface.OnClickListener listener)</a:t>
            </a:r>
            <a:endParaRPr lang="en-US" altLang="x-none" sz="30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sz="2600" dirty="0"/>
              <a:t>设定正向</a:t>
            </a:r>
            <a:r>
              <a:rPr lang="en-US" altLang="x-none" sz="2600" dirty="0"/>
              <a:t>(</a:t>
            </a:r>
            <a:r>
              <a:rPr lang="zh-TW" altLang="en-US" sz="2600" dirty="0"/>
              <a:t>左边</a:t>
            </a:r>
            <a:r>
              <a:rPr lang="en-US" altLang="x-none" sz="2600" dirty="0"/>
              <a:t>)</a:t>
            </a:r>
            <a:r>
              <a:rPr lang="zh-TW" altLang="en-US" sz="2600" dirty="0"/>
              <a:t>的按钮</a:t>
            </a:r>
            <a:endParaRPr lang="en-US" altLang="x-none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setNegativeButton(CharSequence text, DialogInterface.OnClickListener listener)</a:t>
            </a:r>
            <a:endParaRPr lang="en-US" altLang="x-none" sz="30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sz="2600" dirty="0"/>
              <a:t>设定反向</a:t>
            </a:r>
            <a:r>
              <a:rPr lang="en-US" altLang="x-none" sz="2600" dirty="0"/>
              <a:t>(</a:t>
            </a:r>
            <a:r>
              <a:rPr lang="zh-TW" altLang="en-US" sz="2600" dirty="0"/>
              <a:t>右边</a:t>
            </a:r>
            <a:r>
              <a:rPr lang="en-US" altLang="x-none" sz="2600" dirty="0"/>
              <a:t>)</a:t>
            </a:r>
            <a:r>
              <a:rPr lang="zh-TW" altLang="en-US" sz="2600" dirty="0"/>
              <a:t>的按钮</a:t>
            </a:r>
            <a:endParaRPr lang="en-US" altLang="x-none" sz="2600" dirty="0"/>
          </a:p>
          <a:p>
            <a:pPr lvl="0" eaLnBrk="1" hangingPunct="1">
              <a:lnSpc>
                <a:spcPct val="80000"/>
              </a:lnSpc>
            </a:pPr>
            <a:r>
              <a:rPr lang="en-US" altLang="x-none" sz="3000" dirty="0"/>
              <a:t>show()</a:t>
            </a:r>
            <a:endParaRPr lang="en-US" altLang="x-none" sz="3000" dirty="0"/>
          </a:p>
          <a:p>
            <a:pPr lvl="1" eaLnBrk="1" hangingPunct="1">
              <a:lnSpc>
                <a:spcPct val="80000"/>
              </a:lnSpc>
            </a:pPr>
            <a:r>
              <a:rPr lang="zh-TW" altLang="en-US" sz="2600" dirty="0"/>
              <a:t>显示</a:t>
            </a:r>
            <a:r>
              <a:rPr lang="en-US" altLang="x-none" sz="2600" dirty="0"/>
              <a:t>AlertDialog</a:t>
            </a:r>
            <a:endParaRPr lang="zh-TW" altLang="en-US" sz="2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标题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wrap="square" anchor="t"/>
          <a:p>
            <a:pPr lvl="0" eaLnBrk="1" hangingPunct="1"/>
            <a:r>
              <a:rPr lang="zh-CN" altLang="en-US" sz="4000" b="1"/>
              <a:t>菜单组件</a:t>
            </a:r>
            <a:endParaRPr lang="zh-CN" altLang="en-US" sz="4000" b="1"/>
          </a:p>
        </p:txBody>
      </p:sp>
      <p:sp>
        <p:nvSpPr>
          <p:cNvPr id="123907" name="文本占位符 4"/>
          <p:cNvSpPr>
            <a:spLocks noGrp="1"/>
          </p:cNvSpPr>
          <p:nvPr>
            <p:ph type="body"/>
          </p:nvPr>
        </p:nvSpPr>
        <p:spPr>
          <a:xfrm>
            <a:off x="722313" y="2906713"/>
            <a:ext cx="7772400" cy="1500187"/>
          </a:xfrm>
        </p:spPr>
        <p:txBody>
          <a:bodyPr vert="horz" wrap="square" anchor="b"/>
          <a:p>
            <a:pPr marL="0" lvl="0" indent="0" eaLnBrk="1" hangingPunct="1">
              <a:buNone/>
            </a:pPr>
            <a:endParaRPr sz="2000"/>
          </a:p>
        </p:txBody>
      </p:sp>
      <p:sp>
        <p:nvSpPr>
          <p:cNvPr id="123908" name="页脚占位符 1"/>
          <p:cNvSpPr txBox="1">
            <a:spLocks noGrp="1"/>
          </p:cNvSpPr>
          <p:nvPr/>
        </p:nvSpPr>
        <p:spPr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/>
            <a:r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  <a:t>www.hqyj.com.cn</a:t>
            </a:r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  <p:sp>
        <p:nvSpPr>
          <p:cNvPr id="123909" name="灯片编号占位符 2"/>
          <p:cNvSpPr txBox="1">
            <a:spLocks noGrp="1"/>
          </p:cNvSpPr>
          <p:nvPr/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</a:fld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Options Menu</a:t>
            </a:r>
            <a:endParaRPr lang="zh-TW" altLang="en-US" dirty="0"/>
          </a:p>
        </p:txBody>
      </p:sp>
      <p:sp>
        <p:nvSpPr>
          <p:cNvPr id="12493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OptionsMenu</a:t>
            </a:r>
            <a:r>
              <a:rPr lang="zh-CN" altLang="en-US" dirty="0"/>
              <a:t>就是通过按手机或模拟器上的</a:t>
            </a:r>
            <a:r>
              <a:rPr lang="en-US" altLang="x-none" dirty="0"/>
              <a:t>menu</a:t>
            </a:r>
            <a:r>
              <a:rPr lang="zh-CN" altLang="en-US" dirty="0"/>
              <a:t>键显示的菜单</a:t>
            </a:r>
            <a:endParaRPr lang="en-US" altLang="x-none" dirty="0"/>
          </a:p>
          <a:p>
            <a:pPr lvl="1" eaLnBrk="1" hangingPunct="1"/>
            <a:r>
              <a:rPr lang="zh-CN" altLang="en-US" dirty="0"/>
              <a:t>最多可以显示六项，称为</a:t>
            </a:r>
            <a:r>
              <a:rPr lang="en-US" altLang="x-none" dirty="0"/>
              <a:t>Icon Menu</a:t>
            </a:r>
            <a:endParaRPr lang="en-US" altLang="x-none" dirty="0"/>
          </a:p>
          <a:p>
            <a:pPr lvl="1" eaLnBrk="1" hangingPunct="1"/>
            <a:r>
              <a:rPr lang="zh-CN" altLang="en-US" dirty="0"/>
              <a:t>超过六项就会以</a:t>
            </a:r>
            <a:r>
              <a:rPr lang="en-US" altLang="x-none" dirty="0"/>
              <a:t>More</a:t>
            </a:r>
            <a:r>
              <a:rPr lang="zh-CN" altLang="en-US" dirty="0"/>
              <a:t>的功能项来表示其余的选项，称为</a:t>
            </a:r>
            <a:r>
              <a:rPr lang="en-US" altLang="x-none" dirty="0"/>
              <a:t>Expanded Menu</a:t>
            </a:r>
            <a:r>
              <a:rPr lang="zh-TW" altLang="en-US" dirty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 1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6979" name="內容版面配置區 3" descr="2.png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14500"/>
            <a:ext cx="3035300" cy="4525963"/>
          </a:xfrm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sp>
        <p:nvSpPr>
          <p:cNvPr id="126980" name="圓角矩形 4"/>
          <p:cNvSpPr/>
          <p:nvPr/>
        </p:nvSpPr>
        <p:spPr>
          <a:xfrm>
            <a:off x="2571750" y="4500563"/>
            <a:ext cx="4000500" cy="714375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zh-TW" altLang="en-US" dirty="0">
                <a:latin typeface="宋体" charset="-122"/>
                <a:ea typeface="Times New Roman" pitchFamily="2" charset="0"/>
              </a:rPr>
              <a:t>此种类型的</a:t>
            </a:r>
            <a:r>
              <a:rPr lang="en-US" altLang="x-none" dirty="0">
                <a:latin typeface="宋体" charset="-122"/>
                <a:ea typeface="Times New Roman" pitchFamily="2" charset="0"/>
              </a:rPr>
              <a:t>Menu</a:t>
            </a:r>
            <a:r>
              <a:rPr lang="zh-TW" altLang="en-US" dirty="0">
                <a:latin typeface="宋体" charset="-122"/>
                <a:ea typeface="Times New Roman" pitchFamily="2" charset="0"/>
              </a:rPr>
              <a:t>就称为</a:t>
            </a:r>
            <a:r>
              <a:rPr lang="en-US" altLang="x-none" dirty="0">
                <a:latin typeface="宋体" charset="-122"/>
                <a:ea typeface="Times New Roman" pitchFamily="2" charset="0"/>
              </a:rPr>
              <a:t>OptionsMenu</a:t>
            </a:r>
            <a:endParaRPr lang="zh-TW" altLang="en-US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 1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8003" name="矩形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50" y="1243013"/>
            <a:ext cx="8777288" cy="5121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903288" y="404813"/>
            <a:ext cx="5756275" cy="792162"/>
          </a:xfrm>
        </p:spPr>
        <p:txBody>
          <a:bodyPr vert="horz" wrap="square" anchor="b"/>
          <a:p>
            <a:pPr lvl="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&lt;LinearLayout&gt; -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示例</a:t>
            </a:r>
            <a:endParaRPr lang="zh-CN" altLang="en-US"/>
          </a:p>
        </p:txBody>
      </p:sp>
      <p:sp>
        <p:nvSpPr>
          <p:cNvPr id="38915" name="圓角矩形 4"/>
          <p:cNvSpPr/>
          <p:nvPr/>
        </p:nvSpPr>
        <p:spPr>
          <a:xfrm>
            <a:off x="1535113" y="5357813"/>
            <a:ext cx="6073775" cy="1214437"/>
          </a:xfrm>
          <a:prstGeom prst="roundRect">
            <a:avLst>
              <a:gd name="adj" fmla="val 16667"/>
            </a:avLst>
          </a:prstGeom>
          <a:solidFill>
            <a:srgbClr val="88ECDE"/>
          </a:solidFill>
          <a:ln w="38100" cap="flat" cmpd="sng">
            <a:solidFill>
              <a:srgbClr val="B4E3EE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/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在这个范例中，使用了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&lt;TextView&gt;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组件，共使用了三个</a:t>
            </a:r>
            <a:r>
              <a:rPr lang="en-US" altLang="x-none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&lt;TextView&gt;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Times New Roman" pitchFamily="2" charset="0"/>
              </a:rPr>
              <a:t>，这三个组件都以垂直向下的方式来呈现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  <p:pic>
        <p:nvPicPr>
          <p:cNvPr id="3891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1214438"/>
            <a:ext cx="2447925" cy="3990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026" name="图片 7" descr="Snap15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313" y="1928813"/>
            <a:ext cx="2428875" cy="4276725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pic>
        <p:nvPicPr>
          <p:cNvPr id="129027" name="图片 6" descr="Snap15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1928813"/>
            <a:ext cx="2447925" cy="4305300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sp>
        <p:nvSpPr>
          <p:cNvPr id="12902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 2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029" name="Rectangle 2"/>
          <p:cNvSpPr/>
          <p:nvPr/>
        </p:nvSpPr>
        <p:spPr>
          <a:xfrm>
            <a:off x="3357563" y="5572125"/>
            <a:ext cx="1071562" cy="6429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/>
            <a:endParaRPr lang="zh-TW" altLang="en-US" dirty="0">
              <a:latin typeface="Calibri" pitchFamily="2" charset="0"/>
              <a:ea typeface="宋体" charset="-122"/>
            </a:endParaRPr>
          </a:p>
        </p:txBody>
      </p:sp>
      <p:cxnSp>
        <p:nvCxnSpPr>
          <p:cNvPr id="129030" name="AutoShape 3"/>
          <p:cNvCxnSpPr/>
          <p:nvPr/>
        </p:nvCxnSpPr>
        <p:spPr>
          <a:xfrm rot="5400000" flipH="1" flipV="1">
            <a:off x="4392613" y="5178425"/>
            <a:ext cx="428625" cy="357188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 2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075" name="矩形 10"/>
          <p:cNvSpPr/>
          <p:nvPr/>
        </p:nvSpPr>
        <p:spPr>
          <a:xfrm>
            <a:off x="357188" y="1444625"/>
            <a:ext cx="8358187" cy="50768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aboutBtnID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exitBtnID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+ 1;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searchBtnID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+ 2;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addBtnID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+ 3;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playBtnID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+ 4;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delBtnID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+ 5;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static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final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int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openBtnID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= Menu.</a:t>
            </a:r>
            <a:r>
              <a:rPr lang="en-US" altLang="x-none" b="1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FIRST</a:t>
            </a:r>
            <a:r>
              <a:rPr lang="en-US" altLang="x-none" b="1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+ 6;</a:t>
            </a:r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endParaRPr lang="en-US" altLang="x-none" b="1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public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boolean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onCreateOptionsMenu(Menu menu) {</a:t>
            </a:r>
            <a:endParaRPr lang="en-US" altLang="x-none" b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aboutBtnID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"About"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exitBtnID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"Exit"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searchBtnID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"Search"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addBtnID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"Add"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playBtnID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"Play"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delBtnID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"Delete"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menu.add(0, </a:t>
            </a:r>
            <a:r>
              <a:rPr lang="en-US" altLang="x-none" i="1" dirty="0">
                <a:solidFill>
                  <a:srgbClr val="0000C0"/>
                </a:solidFill>
                <a:latin typeface="Courier New" pitchFamily="1" charset="0"/>
                <a:ea typeface="宋体" charset="-122"/>
              </a:rPr>
              <a:t>openBtnID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, 0, </a:t>
            </a:r>
            <a:r>
              <a:rPr lang="en-US" altLang="x-none" i="1" dirty="0">
                <a:solidFill>
                  <a:srgbClr val="2A00FF"/>
                </a:solidFill>
                <a:latin typeface="Courier New" pitchFamily="1" charset="0"/>
                <a:ea typeface="宋体" charset="-122"/>
              </a:rPr>
              <a:t>"Open"</a:t>
            </a:r>
            <a:r>
              <a:rPr lang="en-US" altLang="x-none" i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);</a:t>
            </a:r>
            <a:endParaRPr lang="en-US" altLang="x-none" i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return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 </a:t>
            </a:r>
            <a:r>
              <a:rPr lang="en-US" altLang="x-none" b="1" dirty="0">
                <a:solidFill>
                  <a:srgbClr val="7F0055"/>
                </a:solidFill>
                <a:latin typeface="Courier New" pitchFamily="1" charset="0"/>
                <a:ea typeface="宋体" charset="-122"/>
              </a:rPr>
              <a:t>true</a:t>
            </a:r>
            <a:r>
              <a:rPr lang="en-US" altLang="x-none" b="1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;</a:t>
            </a:r>
            <a:endParaRPr lang="en-US" altLang="x-none" b="1" dirty="0">
              <a:solidFill>
                <a:srgbClr val="000000"/>
              </a:solidFill>
              <a:latin typeface="Courier New" pitchFamily="1" charset="0"/>
              <a:ea typeface="宋体" charset="-122"/>
            </a:endParaRPr>
          </a:p>
          <a:p>
            <a:pPr lvl="0"/>
            <a:r>
              <a:rPr lang="en-US" altLang="x-none" dirty="0">
                <a:solidFill>
                  <a:srgbClr val="000000"/>
                </a:solidFill>
                <a:latin typeface="Courier New" pitchFamily="1" charset="0"/>
                <a:ea typeface="宋体" charset="-122"/>
              </a:rPr>
              <a:t>}</a:t>
            </a:r>
            <a:endParaRPr lang="zh-CN" altLang="en-US" dirty="0">
              <a:latin typeface="Arial" charset="-108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范例三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2099" name="图片 5" descr="Snap15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285875"/>
            <a:ext cx="2438400" cy="42862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2100" name="圓角矩形 4"/>
          <p:cNvSpPr/>
          <p:nvPr/>
        </p:nvSpPr>
        <p:spPr>
          <a:xfrm>
            <a:off x="3375025" y="4000500"/>
            <a:ext cx="2393950" cy="500063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zh-CN" altLang="en-US" dirty="0">
                <a:latin typeface="宋体" charset="-122"/>
                <a:ea typeface="Times New Roman" pitchFamily="2" charset="0"/>
              </a:rPr>
              <a:t>在菜单中增加图标</a:t>
            </a:r>
            <a:endParaRPr lang="zh-TW" altLang="en-US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22" name="矩形 7"/>
          <p:cNvPicPr/>
          <p:nvPr/>
        </p:nvPicPr>
        <p:blipFill>
          <a:blip r:embed="rId1"/>
          <a:stretch>
            <a:fillRect/>
          </a:stretch>
        </p:blipFill>
        <p:spPr>
          <a:xfrm>
            <a:off x="85725" y="1298575"/>
            <a:ext cx="8850313" cy="4565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23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Options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 3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24" name="圓角矩形 4"/>
          <p:cNvSpPr/>
          <p:nvPr/>
        </p:nvSpPr>
        <p:spPr>
          <a:xfrm>
            <a:off x="4803775" y="5286375"/>
            <a:ext cx="4268788" cy="571500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zh-TW" altLang="en-US" dirty="0">
                <a:latin typeface="宋体" charset="-122"/>
                <a:ea typeface="Times New Roman" pitchFamily="2" charset="0"/>
              </a:rPr>
              <a:t>通过</a:t>
            </a:r>
            <a:r>
              <a:rPr lang="en-US" altLang="x-none" dirty="0">
                <a:latin typeface="宋体" charset="-122"/>
                <a:ea typeface="Times New Roman" pitchFamily="2" charset="0"/>
              </a:rPr>
              <a:t>setIcon()</a:t>
            </a:r>
            <a:r>
              <a:rPr lang="zh-CN" altLang="en-US" dirty="0">
                <a:latin typeface="宋体" charset="-122"/>
                <a:ea typeface="Times New Roman" pitchFamily="2" charset="0"/>
              </a:rPr>
              <a:t>方法在菜单中增加图标</a:t>
            </a:r>
            <a:endParaRPr lang="zh-TW" altLang="en-US" dirty="0">
              <a:latin typeface="宋体" charset="-122"/>
              <a:ea typeface="Times New Roman" pitchFamily="2" charset="0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/>
              <a:t>Context Menu</a:t>
            </a:r>
            <a:endParaRPr lang="zh-TW" altLang="en-US" dirty="0"/>
          </a:p>
        </p:txBody>
      </p:sp>
      <p:sp>
        <p:nvSpPr>
          <p:cNvPr id="134147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x-none" dirty="0"/>
              <a:t>Android</a:t>
            </a:r>
            <a:r>
              <a:rPr lang="zh-TW" altLang="en-US" dirty="0"/>
              <a:t>中的</a:t>
            </a:r>
            <a:r>
              <a:rPr lang="en-US" altLang="x-none" dirty="0"/>
              <a:t>ContextMenu</a:t>
            </a:r>
            <a:r>
              <a:rPr lang="zh-CN" altLang="en-US" dirty="0"/>
              <a:t>（上下文菜单）与</a:t>
            </a:r>
            <a:r>
              <a:rPr lang="en-US" altLang="x-none" dirty="0"/>
              <a:t>PC</a:t>
            </a:r>
            <a:r>
              <a:rPr lang="zh-CN" altLang="en-US" dirty="0"/>
              <a:t>上的鼠标右键菜单非常类似</a:t>
            </a:r>
            <a:endParaRPr lang="en-US" altLang="x-none" dirty="0"/>
          </a:p>
          <a:p>
            <a:pPr lvl="1" eaLnBrk="1" hangingPunct="1"/>
            <a:r>
              <a:rPr lang="zh-TW" altLang="en-US" dirty="0"/>
              <a:t>当在</a:t>
            </a:r>
            <a:r>
              <a:rPr lang="en-US" altLang="x-none" dirty="0"/>
              <a:t>View</a:t>
            </a:r>
            <a:r>
              <a:rPr lang="zh-CN" altLang="en-US" dirty="0"/>
              <a:t>上，用户长按屏幕不放两秒，将会出现一个上下文菜单</a:t>
            </a:r>
            <a:endParaRPr lang="en-US" altLang="x-none" dirty="0"/>
          </a:p>
          <a:p>
            <a:pPr lvl="1" eaLnBrk="1" hangingPunct="1"/>
            <a:r>
              <a:rPr lang="en-US" altLang="x-none" dirty="0"/>
              <a:t>ContextMenu</a:t>
            </a:r>
            <a:r>
              <a:rPr lang="zh-CN" altLang="en-US" dirty="0"/>
              <a:t>不支持图示或快捷键</a:t>
            </a:r>
            <a:endParaRPr lang="zh-TW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 eaLnBrk="1" hangingPunct="1"/>
            <a:r>
              <a:rPr lang="en-US" altLang="x-none" dirty="0">
                <a:latin typeface="黑体" pitchFamily="2" charset="-122"/>
                <a:ea typeface="黑体" pitchFamily="2" charset="-122"/>
              </a:rPr>
              <a:t>Context Menu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–</a:t>
            </a:r>
            <a:r>
              <a:rPr lang="zh-TW" altLang="en-US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x-none" dirty="0">
                <a:latin typeface="黑体" pitchFamily="2" charset="-122"/>
                <a:ea typeface="黑体" pitchFamily="2" charset="-122"/>
              </a:rPr>
              <a:t> Example</a:t>
            </a:r>
            <a:endParaRPr lang="zh-TW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6195" name="图片 5" descr="Snap15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428750"/>
            <a:ext cx="2438400" cy="4257675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pic>
        <p:nvPicPr>
          <p:cNvPr id="136196" name="图片 6" descr="Snap15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71613"/>
            <a:ext cx="2447925" cy="4267200"/>
          </a:xfrm>
          <a:prstGeom prst="rect">
            <a:avLst/>
          </a:prstGeom>
          <a:noFill/>
          <a:ln w="9525">
            <a:noFill/>
            <a:miter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标题 4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wrap="square" anchor="t"/>
          <a:p>
            <a:pPr lvl="0"/>
            <a:r>
              <a:rPr lang="zh-CN" altLang="en-US" sz="4000" b="1"/>
              <a:t>样式和主题定义</a:t>
            </a:r>
            <a:endParaRPr lang="zh-CN" altLang="en-US" sz="4000" b="1"/>
          </a:p>
        </p:txBody>
      </p:sp>
      <p:sp>
        <p:nvSpPr>
          <p:cNvPr id="137219" name="文本占位符 5"/>
          <p:cNvSpPr>
            <a:spLocks noGrp="1"/>
          </p:cNvSpPr>
          <p:nvPr>
            <p:ph type="body"/>
          </p:nvPr>
        </p:nvSpPr>
        <p:spPr>
          <a:xfrm>
            <a:off x="722313" y="2906713"/>
            <a:ext cx="7772400" cy="1500187"/>
          </a:xfrm>
        </p:spPr>
        <p:txBody>
          <a:bodyPr vert="horz" wrap="square" anchor="b"/>
          <a:p>
            <a:pPr marL="0" lvl="0" indent="0">
              <a:buNone/>
            </a:pPr>
            <a:endParaRPr sz="2000"/>
          </a:p>
        </p:txBody>
      </p:sp>
      <p:sp>
        <p:nvSpPr>
          <p:cNvPr id="137220" name="页脚占位符 2"/>
          <p:cNvSpPr txBox="1">
            <a:spLocks noGrp="1"/>
          </p:cNvSpPr>
          <p:nvPr/>
        </p:nvSpPr>
        <p:spPr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ctr"/>
            <a:r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  <a:t>www.hqyj.com</a:t>
            </a:r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  <p:sp>
        <p:nvSpPr>
          <p:cNvPr id="137221" name="灯片编号占位符 3"/>
          <p:cNvSpPr txBox="1">
            <a:spLocks noGrp="1"/>
          </p:cNvSpPr>
          <p:nvPr/>
        </p:nvSpPr>
        <p:spPr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fld id="{9A0DB2DC-4C9A-4742-B13C-FB6460FD3503}" type="slidenum">
              <a:rPr lang="en-US" altLang="x-none" sz="1400" dirty="0">
                <a:solidFill>
                  <a:schemeClr val="tx2"/>
                </a:solidFill>
                <a:latin typeface="Arial" charset="-108"/>
                <a:ea typeface="Arial" charset="-108"/>
              </a:rPr>
            </a:fld>
            <a:endParaRPr lang="en-US" altLang="x-none" sz="1400" dirty="0">
              <a:solidFill>
                <a:schemeClr val="tx2"/>
              </a:solidFill>
              <a:latin typeface="Arial" charset="-108"/>
              <a:ea typeface="Arial" charset="-108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chemeClr val="tx1"/>
                </a:solidFill>
              </a:rPr>
              <a:t>样式定义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8243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zh-CN" altLang="en-US" dirty="0"/>
              <a:t>外观设计的</a:t>
            </a:r>
            <a:r>
              <a:rPr lang="en-US" altLang="x-none" dirty="0"/>
              <a:t>2</a:t>
            </a:r>
            <a:r>
              <a:rPr lang="zh-CN" altLang="en-US" dirty="0"/>
              <a:t>种方式：</a:t>
            </a:r>
            <a:endParaRPr lang="en-US" altLang="x-none" dirty="0"/>
          </a:p>
          <a:p>
            <a:pPr lvl="1"/>
            <a:r>
              <a:rPr lang="en-US" altLang="x-none" dirty="0"/>
              <a:t>Styles</a:t>
            </a:r>
            <a:r>
              <a:rPr lang="zh-CN" altLang="en-US" dirty="0"/>
              <a:t>（样式）</a:t>
            </a:r>
            <a:endParaRPr lang="en-US" altLang="x-none" dirty="0"/>
          </a:p>
          <a:p>
            <a:pPr lvl="2"/>
            <a:r>
              <a:rPr lang="zh-CN" altLang="en-US" dirty="0"/>
              <a:t>是一个包含一种或者多种格式化属性的集合，可以将其套用在布局</a:t>
            </a:r>
            <a:r>
              <a:rPr lang="en-US" altLang="x-none" dirty="0"/>
              <a:t>XML</a:t>
            </a:r>
            <a:r>
              <a:rPr lang="zh-CN" altLang="en-US" dirty="0"/>
              <a:t>的单一元素中。</a:t>
            </a:r>
            <a:endParaRPr lang="en-US" altLang="x-none" dirty="0"/>
          </a:p>
          <a:p>
            <a:pPr lvl="2"/>
            <a:r>
              <a:rPr lang="en-US" altLang="x-none" dirty="0"/>
              <a:t>style</a:t>
            </a:r>
            <a:r>
              <a:rPr lang="zh-CN" altLang="en-US" dirty="0"/>
              <a:t>可以指定诸如高度、补白（</a:t>
            </a:r>
            <a:r>
              <a:rPr lang="en-US" altLang="x-none" dirty="0"/>
              <a:t>padding）、</a:t>
            </a:r>
            <a:r>
              <a:rPr lang="zh-CN" altLang="en-US" dirty="0"/>
              <a:t>字体颜色、字体大小、背景颜色等属性。</a:t>
            </a:r>
            <a:r>
              <a:rPr lang="en-US" altLang="x-none" dirty="0"/>
              <a:t>style</a:t>
            </a:r>
            <a:r>
              <a:rPr lang="zh-CN" altLang="en-US" dirty="0"/>
              <a:t>定义在一个不同于用来定义布局的</a:t>
            </a:r>
            <a:r>
              <a:rPr lang="en-US" altLang="x-none" dirty="0"/>
              <a:t>XML</a:t>
            </a:r>
            <a:r>
              <a:rPr lang="zh-CN" altLang="en-US" dirty="0"/>
              <a:t>资源中。</a:t>
            </a:r>
            <a:endParaRPr lang="en-US" altLang="x-none" dirty="0"/>
          </a:p>
          <a:p>
            <a:pPr lvl="1"/>
            <a:r>
              <a:rPr lang="en-US" altLang="x-none" dirty="0"/>
              <a:t>Themes</a:t>
            </a:r>
            <a:r>
              <a:rPr lang="zh-CN" altLang="en-US" dirty="0"/>
              <a:t>（主题）</a:t>
            </a:r>
            <a:endParaRPr lang="en-US" altLang="x-none" dirty="0"/>
          </a:p>
          <a:p>
            <a:pPr lvl="2"/>
            <a:r>
              <a:rPr lang="zh-CN" altLang="en-US" dirty="0"/>
              <a:t>是一个包含一种或者多种格式化属性的集合，</a:t>
            </a:r>
            <a:r>
              <a:rPr lang="zh-TW" altLang="en-US" dirty="0"/>
              <a:t>可以将其</a:t>
            </a:r>
            <a:r>
              <a:rPr lang="zh-CN" altLang="en-US" dirty="0"/>
              <a:t>套用在应用程序中所有的活动当中或其中的某个活动。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 dirty="0">
                <a:solidFill>
                  <a:schemeClr val="tx1"/>
                </a:solidFill>
              </a:rPr>
              <a:t>样式定义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0291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 lvl="0"/>
            <a:r>
              <a:rPr lang="en-US" altLang="x-none" sz="2400" dirty="0"/>
              <a:t>Android</a:t>
            </a:r>
            <a:r>
              <a:rPr lang="zh-TW" altLang="en-US" sz="2400" dirty="0"/>
              <a:t>系统中有</a:t>
            </a:r>
            <a:r>
              <a:rPr lang="zh-CN" altLang="en-US" sz="2400" dirty="0"/>
              <a:t>提供一些预设的</a:t>
            </a:r>
            <a:r>
              <a:rPr lang="en-US" altLang="x-none" sz="2400" dirty="0"/>
              <a:t>style</a:t>
            </a:r>
            <a:endParaRPr lang="en-US" altLang="x-none" sz="2400" dirty="0"/>
          </a:p>
          <a:p>
            <a:pPr lvl="0"/>
            <a:r>
              <a:rPr lang="zh-CN" altLang="en-US" sz="2400" dirty="0"/>
              <a:t>如果要产生自定义的</a:t>
            </a:r>
            <a:r>
              <a:rPr lang="en-US" altLang="x-none" sz="2400" dirty="0"/>
              <a:t>style</a:t>
            </a:r>
            <a:r>
              <a:rPr lang="zh-TW" altLang="en-US" sz="2400" dirty="0"/>
              <a:t>，首先要在</a:t>
            </a:r>
            <a:r>
              <a:rPr lang="en-US" altLang="x-none" sz="2400" dirty="0"/>
              <a:t>res/values</a:t>
            </a:r>
            <a:r>
              <a:rPr lang="zh-CN" altLang="en-US" sz="2400" dirty="0"/>
              <a:t>目录下建立一个</a:t>
            </a:r>
            <a:r>
              <a:rPr lang="en-US" altLang="x-none" sz="2400" dirty="0"/>
              <a:t>xml</a:t>
            </a:r>
            <a:r>
              <a:rPr lang="zh-TW" altLang="en-US" sz="2400" dirty="0"/>
              <a:t>文件</a:t>
            </a:r>
            <a:r>
              <a:rPr lang="zh-CN" altLang="en-US" sz="2400" dirty="0"/>
              <a:t>，一般名为</a:t>
            </a:r>
            <a:r>
              <a:rPr lang="en-US" altLang="x-none" sz="2400" dirty="0"/>
              <a:t>style.xml</a:t>
            </a:r>
            <a:endParaRPr lang="en-US" altLang="x-none" sz="2400" dirty="0"/>
          </a:p>
          <a:p>
            <a:pPr lvl="0"/>
            <a:r>
              <a:rPr lang="zh-CN" altLang="en-US" sz="2400" dirty="0"/>
              <a:t>此</a:t>
            </a:r>
            <a:r>
              <a:rPr lang="en-US" altLang="x-none" sz="2400" dirty="0"/>
              <a:t>XML</a:t>
            </a:r>
            <a:r>
              <a:rPr lang="zh-CN" altLang="en-US" sz="2400" dirty="0"/>
              <a:t>文件的根节点必须是</a:t>
            </a:r>
            <a:r>
              <a:rPr lang="en-US" altLang="x-none" sz="2400" dirty="0"/>
              <a:t>&lt;resources&gt;。</a:t>
            </a:r>
            <a:endParaRPr lang="en-US" altLang="x-none" sz="2400" dirty="0"/>
          </a:p>
          <a:p>
            <a:pPr lvl="0"/>
            <a:r>
              <a:rPr lang="zh-CN" altLang="en-US" sz="2400" dirty="0"/>
              <a:t>对每个你要创建的</a:t>
            </a:r>
            <a:r>
              <a:rPr lang="en-US" altLang="x-none" sz="2400" dirty="0"/>
              <a:t>style，</a:t>
            </a:r>
            <a:r>
              <a:rPr lang="zh-CN" altLang="en-US" sz="2400" dirty="0"/>
              <a:t>添加一个</a:t>
            </a:r>
            <a:r>
              <a:rPr lang="en-US" altLang="x-none" sz="2400" dirty="0"/>
              <a:t>&lt;style&gt;</a:t>
            </a:r>
            <a:r>
              <a:rPr lang="zh-CN" altLang="en-US" sz="2400" dirty="0"/>
              <a:t>元素到</a:t>
            </a:r>
            <a:r>
              <a:rPr lang="en-US" altLang="x-none" sz="2400" dirty="0"/>
              <a:t>XML</a:t>
            </a:r>
            <a:r>
              <a:rPr lang="zh-CN" altLang="en-US" sz="2400" dirty="0"/>
              <a:t>文件中，其拥有一个</a:t>
            </a:r>
            <a:r>
              <a:rPr lang="en-US" altLang="x-none" sz="2400" dirty="0"/>
              <a:t>name，</a:t>
            </a:r>
            <a:r>
              <a:rPr lang="zh-CN" altLang="en-US" sz="2400" dirty="0"/>
              <a:t>用来唯一标识此</a:t>
            </a:r>
            <a:r>
              <a:rPr lang="en-US" altLang="x-none" sz="2400" dirty="0"/>
              <a:t>style（name</a:t>
            </a:r>
            <a:r>
              <a:rPr lang="zh-CN" altLang="en-US" sz="2400" dirty="0"/>
              <a:t>是必须的）。然后为此</a:t>
            </a:r>
            <a:r>
              <a:rPr lang="en-US" altLang="x-none" sz="2400" dirty="0"/>
              <a:t>style</a:t>
            </a:r>
            <a:r>
              <a:rPr lang="zh-CN" altLang="en-US" sz="2400" dirty="0"/>
              <a:t>中的每一个属性添加一个</a:t>
            </a:r>
            <a:r>
              <a:rPr lang="en-US" altLang="x-none" sz="2400" dirty="0"/>
              <a:t>&lt;item&gt;</a:t>
            </a:r>
            <a:r>
              <a:rPr lang="zh-CN" altLang="en-US" sz="2400" dirty="0"/>
              <a:t>元素，其有一个</a:t>
            </a:r>
            <a:r>
              <a:rPr lang="en-US" altLang="x-none" sz="2400" dirty="0"/>
              <a:t>name</a:t>
            </a:r>
            <a:r>
              <a:rPr lang="zh-CN" altLang="en-US" sz="2400" dirty="0"/>
              <a:t>和一个值。</a:t>
            </a:r>
            <a:r>
              <a:rPr lang="en-US" altLang="x-none" sz="2400" dirty="0"/>
              <a:t>&lt;item&gt;</a:t>
            </a:r>
            <a:r>
              <a:rPr lang="zh-CN" altLang="en-US" sz="2400" dirty="0"/>
              <a:t>的值可以是一个关键字字符串、一个十六进制颜色、一个到其它资源类型的引用，或者是其他值，决定于具体的</a:t>
            </a:r>
            <a:r>
              <a:rPr lang="en-US" altLang="x-none" sz="2400" dirty="0"/>
              <a:t>style</a:t>
            </a:r>
            <a:r>
              <a:rPr lang="zh-CN" altLang="en-US" sz="2400" dirty="0"/>
              <a:t>属性。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标题 7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p>
            <a:pPr lvl="0"/>
            <a:r>
              <a:rPr lang="zh-CN" altLang="en-US"/>
              <a:t>样式定义</a:t>
            </a:r>
            <a:endParaRPr lang="zh-CN" altLang="en-US"/>
          </a:p>
        </p:txBody>
      </p:sp>
      <p:sp>
        <p:nvSpPr>
          <p:cNvPr id="142339" name="內容版面配置區 6"/>
          <p:cNvSpPr>
            <a:spLocks noGrp="1"/>
          </p:cNvSpPr>
          <p:nvPr>
            <p:ph idx="1"/>
          </p:nvPr>
        </p:nvSpPr>
        <p:spPr>
          <a:solidFill>
            <a:schemeClr val="bg1">
              <a:alpha val="100000"/>
            </a:schemeClr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&lt;?xml version="1.0" encoding="utf-8" ?&gt;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&lt;resources&gt;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&lt;style name="StyleText1"&gt;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name="android:textSize"&gt;18sp&lt;/item&gt;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name="android:textColor"&gt;#EC9237&lt;/item&gt;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&lt;/style&gt;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&lt;style name="StyleText2"&gt;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name="android:textSize"&gt;14sp&lt;/item&gt;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name="android:textColor"&gt;#FF7F7C&lt;/item&gt;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name="android:fromAlpha"&gt;0.0&lt;/item&gt;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	&lt;item name="android:toAlpha"&gt;0.0&lt;/item&gt;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	&lt;/style&gt;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r>
              <a:rPr lang="en-US" altLang="x-none" sz="1800" dirty="0">
                <a:solidFill>
                  <a:srgbClr val="000000"/>
                </a:solidFill>
                <a:ea typeface="DFKai-SB" pitchFamily="1" charset="-120"/>
              </a:rPr>
              <a:t>&lt;/resources&gt;</a:t>
            </a:r>
            <a:endParaRPr lang="zh-TW" altLang="en-US" sz="1800" dirty="0">
              <a:solidFill>
                <a:srgbClr val="000000"/>
              </a:solidFill>
              <a:latin typeface="Calibri" pitchFamily="2" charset="0"/>
              <a:ea typeface="PMingLiU" pitchFamily="2" charset="-120"/>
            </a:endParaRPr>
          </a:p>
          <a:p>
            <a:pPr lvl="0">
              <a:buFont typeface="Wingdings" charset="2"/>
              <a:buNone/>
            </a:pPr>
            <a:endParaRPr lang="zh-TW" altLang="en-US" sz="1800" dirty="0">
              <a:solidFill>
                <a:srgbClr val="000000"/>
              </a:solidFill>
              <a:ea typeface="DFKai-SB" pitchFamily="1" charset="-120"/>
            </a:endParaRPr>
          </a:p>
        </p:txBody>
      </p:sp>
      <p:sp>
        <p:nvSpPr>
          <p:cNvPr id="142340" name="圓角矩形 5"/>
          <p:cNvSpPr/>
          <p:nvPr/>
        </p:nvSpPr>
        <p:spPr>
          <a:xfrm>
            <a:off x="6143625" y="1857375"/>
            <a:ext cx="2500313" cy="563563"/>
          </a:xfrm>
          <a:prstGeom prst="roundRect">
            <a:avLst>
              <a:gd name="adj" fmla="val 16667"/>
            </a:avLst>
          </a:prstGeom>
          <a:solidFill>
            <a:srgbClr val="B2B2BE"/>
          </a:solidFill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p>
            <a:pPr lvl="0"/>
            <a:r>
              <a:rPr lang="en-US" altLang="x-none" dirty="0">
                <a:latin typeface="Times New Roman" pitchFamily="2" charset="0"/>
                <a:ea typeface="DFKai-SB" pitchFamily="1" charset="-120"/>
              </a:rPr>
              <a:t>style.xml</a:t>
            </a:r>
            <a:r>
              <a:rPr lang="zh-CN" altLang="en-US" dirty="0">
                <a:latin typeface="Times New Roman" pitchFamily="2" charset="0"/>
                <a:ea typeface="DFKai-SB" pitchFamily="1" charset="-120"/>
              </a:rPr>
              <a:t>定义</a:t>
            </a:r>
            <a:endParaRPr lang="zh-TW" altLang="en-US" dirty="0">
              <a:latin typeface="Times New Roman" pitchFamily="2" charset="0"/>
              <a:ea typeface="DFKai-SB" pitchFamily="1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华清远见模版-2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8EA5B8"/>
      </a:accent6>
      <a:hlink>
        <a:srgbClr val="B292CA"/>
      </a:hlink>
      <a:folHlink>
        <a:srgbClr val="6B56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8EA5B8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23972</Words>
  <Application>WPS 演示</Application>
  <PresentationFormat>全屏显示(4:3)</PresentationFormat>
  <Paragraphs>1001</Paragraphs>
  <Slides>119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28</vt:i4>
      </vt:variant>
      <vt:variant>
        <vt:lpstr>幻灯片标题</vt:lpstr>
      </vt:variant>
      <vt:variant>
        <vt:i4>119</vt:i4>
      </vt:variant>
    </vt:vector>
  </HeadingPairs>
  <TitlesOfParts>
    <vt:vector size="147" baseType="lpstr">
      <vt:lpstr>华清远见模版-2</vt:lpstr>
      <vt:lpstr>1_华清远见模版-2</vt:lpstr>
      <vt:lpstr>2_华清远见模版-2</vt:lpstr>
      <vt:lpstr>3_华清远见模版-2</vt:lpstr>
      <vt:lpstr>4_华清远见模版-2</vt:lpstr>
      <vt:lpstr>5_华清远见模版-2</vt:lpstr>
      <vt:lpstr>6_华清远见模版-2</vt:lpstr>
      <vt:lpstr>7_华清远见模版-2</vt:lpstr>
      <vt:lpstr>8_华清远见模版-2</vt:lpstr>
      <vt:lpstr>9_华清远见模版-2</vt:lpstr>
      <vt:lpstr>10_华清远见模版-2</vt:lpstr>
      <vt:lpstr>11_华清远见模版-2</vt:lpstr>
      <vt:lpstr>12_华清远见模版-2</vt:lpstr>
      <vt:lpstr>13_华清远见模版-2</vt:lpstr>
      <vt:lpstr>14_华清远见模版-2</vt:lpstr>
      <vt:lpstr>15_华清远见模版-2</vt:lpstr>
      <vt:lpstr>16_华清远见模版-2</vt:lpstr>
      <vt:lpstr>17_华清远见模版-2</vt:lpstr>
      <vt:lpstr>18_华清远见模版-2</vt:lpstr>
      <vt:lpstr>19_华清远见模版-2</vt:lpstr>
      <vt:lpstr>20_华清远见模版-2</vt:lpstr>
      <vt:lpstr>21_华清远见模版-2</vt:lpstr>
      <vt:lpstr>22_华清远见模版-2</vt:lpstr>
      <vt:lpstr>23_华清远见模版-2</vt:lpstr>
      <vt:lpstr>24_华清远见模版-2</vt:lpstr>
      <vt:lpstr>25_华清远见模版-2</vt:lpstr>
      <vt:lpstr>26_华清远见模版-2</vt:lpstr>
      <vt:lpstr>27_华清远见模版-2</vt:lpstr>
      <vt:lpstr>ANDROID图形界面设计</vt:lpstr>
      <vt:lpstr>版权声明</vt:lpstr>
      <vt:lpstr>概述</vt:lpstr>
      <vt:lpstr>Android和UI设计</vt:lpstr>
      <vt:lpstr>Android UI设计</vt:lpstr>
      <vt:lpstr>组件布局</vt:lpstr>
      <vt:lpstr>&lt;LinearLayout&gt;</vt:lpstr>
      <vt:lpstr>&lt;LinearLayout&gt;</vt:lpstr>
      <vt:lpstr>&lt;LinearLayout&gt; - 示例</vt:lpstr>
      <vt:lpstr>&lt;LinearLayout&gt; - 示例</vt:lpstr>
      <vt:lpstr>&lt;LinearLayout&gt; - 常用属性设定</vt:lpstr>
      <vt:lpstr>&lt;LinearLayout&gt; - 常用属性设定</vt:lpstr>
      <vt:lpstr>&lt;LinearLayout&gt; - 常用属性设定</vt:lpstr>
      <vt:lpstr>&lt;RelativeLayout&gt;</vt:lpstr>
      <vt:lpstr>&lt;RelativeLayout&gt; - Example</vt:lpstr>
      <vt:lpstr>&lt;RelativeLayout&gt; - Example</vt:lpstr>
      <vt:lpstr>&lt;RelativeLayout&gt; - 常用属性设定</vt:lpstr>
      <vt:lpstr>&lt;RelativeLayout&gt; - 常用属性设定</vt:lpstr>
      <vt:lpstr>&lt;RelativeLayout&gt; - 常用属性设定</vt:lpstr>
      <vt:lpstr>&lt;RelativeLayout&gt; - 常用属性设定</vt:lpstr>
      <vt:lpstr>&lt;RelativeLayout&gt; - 常用属性设定</vt:lpstr>
      <vt:lpstr>&lt;FrameLayout&gt; 帧</vt:lpstr>
      <vt:lpstr>&lt;FrameLayout&gt; - 范例</vt:lpstr>
      <vt:lpstr>&lt;FrameLayout&gt; - Example</vt:lpstr>
      <vt:lpstr>Widget</vt:lpstr>
      <vt:lpstr>Widget简介</vt:lpstr>
      <vt:lpstr>表单组件</vt:lpstr>
      <vt:lpstr>TextView</vt:lpstr>
      <vt:lpstr>TextView –属性功能介绍</vt:lpstr>
      <vt:lpstr>TextView –属性功能介绍</vt:lpstr>
      <vt:lpstr>TextView –属性功能介绍</vt:lpstr>
      <vt:lpstr>TextView –属性功能介绍</vt:lpstr>
      <vt:lpstr>TextView – Example</vt:lpstr>
      <vt:lpstr>TextView – Example 1</vt:lpstr>
      <vt:lpstr>TextView – Example 2</vt:lpstr>
      <vt:lpstr>TextView – autoLink属性</vt:lpstr>
      <vt:lpstr>Button</vt:lpstr>
      <vt:lpstr>Button – Example</vt:lpstr>
      <vt:lpstr>ImageButton</vt:lpstr>
      <vt:lpstr>ImageButton – Example</vt:lpstr>
      <vt:lpstr>EditText</vt:lpstr>
      <vt:lpstr>EditText-Example</vt:lpstr>
      <vt:lpstr>EditText – Example</vt:lpstr>
      <vt:lpstr>RadioButton</vt:lpstr>
      <vt:lpstr>RadioButton – Example</vt:lpstr>
      <vt:lpstr>RadioButton – Example</vt:lpstr>
      <vt:lpstr>CheckBox</vt:lpstr>
      <vt:lpstr>CheckBox – Example</vt:lpstr>
      <vt:lpstr>CheckBox – Example</vt:lpstr>
      <vt:lpstr>ProgressBar</vt:lpstr>
      <vt:lpstr>ProgressBar – Example例</vt:lpstr>
      <vt:lpstr>通知组件</vt:lpstr>
      <vt:lpstr>Toast Notification</vt:lpstr>
      <vt:lpstr>Toast Notification</vt:lpstr>
      <vt:lpstr>Toast Notification</vt:lpstr>
      <vt:lpstr>Toast Notification</vt:lpstr>
      <vt:lpstr>Toast Notification – Example</vt:lpstr>
      <vt:lpstr>Toast Notification – Example</vt:lpstr>
      <vt:lpstr>显示组件</vt:lpstr>
      <vt:lpstr>ImageView</vt:lpstr>
      <vt:lpstr>ImageView -属性功能介绍</vt:lpstr>
      <vt:lpstr>ImageView -属性功能介绍</vt:lpstr>
      <vt:lpstr>ImageView的ScaleType</vt:lpstr>
      <vt:lpstr>ImageView的ScaleType</vt:lpstr>
      <vt:lpstr>ImageView – Example</vt:lpstr>
      <vt:lpstr>ListView</vt:lpstr>
      <vt:lpstr>ListView</vt:lpstr>
      <vt:lpstr>ListView原理</vt:lpstr>
      <vt:lpstr>使用ListView的方法</vt:lpstr>
      <vt:lpstr>常用Adapter</vt:lpstr>
      <vt:lpstr>ListView – 案例1</vt:lpstr>
      <vt:lpstr>ListView – 案例1-源代码</vt:lpstr>
      <vt:lpstr>ListView的另一个用途</vt:lpstr>
      <vt:lpstr>ListView –Example一程序代码</vt:lpstr>
      <vt:lpstr>获得ListView多选值</vt:lpstr>
      <vt:lpstr>ListView – 定义较复杂的Item</vt:lpstr>
      <vt:lpstr>ListView – Example 4</vt:lpstr>
      <vt:lpstr>ListView – Example 4</vt:lpstr>
      <vt:lpstr>ListView的效率</vt:lpstr>
      <vt:lpstr>使用ViewHolder保存选项中的组件</vt:lpstr>
      <vt:lpstr>ListView练习：实现如下效果</vt:lpstr>
      <vt:lpstr>对话框</vt:lpstr>
      <vt:lpstr>AlertDialog</vt:lpstr>
      <vt:lpstr>AlertDialog.Builder - 属性</vt:lpstr>
      <vt:lpstr>AlertDialog.Builder - 属性</vt:lpstr>
      <vt:lpstr>菜单组件</vt:lpstr>
      <vt:lpstr>Options Menu</vt:lpstr>
      <vt:lpstr>Options Menu –  Example 1</vt:lpstr>
      <vt:lpstr>Options Menu –  Example 1</vt:lpstr>
      <vt:lpstr>Options Menu –  Example 2</vt:lpstr>
      <vt:lpstr>Options Menu –  Example 2</vt:lpstr>
      <vt:lpstr>Options Menu – 范例三</vt:lpstr>
      <vt:lpstr>Options Menu –  Example 3</vt:lpstr>
      <vt:lpstr>Context Menu</vt:lpstr>
      <vt:lpstr>Context Menu –  Example</vt:lpstr>
      <vt:lpstr>样式和主题定义</vt:lpstr>
      <vt:lpstr>样式定义</vt:lpstr>
      <vt:lpstr>样式定义</vt:lpstr>
      <vt:lpstr>样式定义</vt:lpstr>
      <vt:lpstr>样式定义</vt:lpstr>
      <vt:lpstr>使用样式</vt:lpstr>
      <vt:lpstr>使用样式</vt:lpstr>
      <vt:lpstr>样式定义</vt:lpstr>
      <vt:lpstr>样式的继承</vt:lpstr>
      <vt:lpstr>在Activity、Application中使用主题</vt:lpstr>
      <vt:lpstr>selector</vt:lpstr>
      <vt:lpstr>selector</vt:lpstr>
      <vt:lpstr>selector</vt:lpstr>
      <vt:lpstr>selector</vt:lpstr>
      <vt:lpstr>selector</vt:lpstr>
      <vt:lpstr>selector</vt:lpstr>
      <vt:lpstr>selector</vt:lpstr>
      <vt:lpstr>使用9Patch图片</vt:lpstr>
      <vt:lpstr>使用9Patch图片</vt:lpstr>
      <vt:lpstr>绘制9 Patch图片</vt:lpstr>
      <vt:lpstr>绘制9 patch图片</vt:lpstr>
      <vt:lpstr>绘制9 patch图片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lynn</dc:creator>
  <cp:lastModifiedBy>Hexstia</cp:lastModifiedBy>
  <cp:revision>1024</cp:revision>
  <dcterms:created xsi:type="dcterms:W3CDTF">2011-07-03T11:13:00Z</dcterms:created>
  <dcterms:modified xsi:type="dcterms:W3CDTF">2017-12-07T03:41:10Z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2052-10.1.0.5777</vt:lpwstr>
  </property>
</Properties>
</file>