
<file path=[Content_Types].xml><?xml version="1.0" encoding="utf-8"?>
<Types xmlns="http://schemas.openxmlformats.org/package/2006/content-types">
  <Default Extension="png" ContentType="image/png"/>
  <Default Extension="gif" ContentType="image/gi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1045" r:id="rId3"/>
    <p:sldId id="941" r:id="rId4"/>
    <p:sldId id="1019" r:id="rId6"/>
    <p:sldId id="1020" r:id="rId7"/>
    <p:sldId id="1021" r:id="rId8"/>
    <p:sldId id="1022" r:id="rId9"/>
    <p:sldId id="1035" r:id="rId10"/>
    <p:sldId id="1034" r:id="rId11"/>
    <p:sldId id="1023" r:id="rId12"/>
    <p:sldId id="1024" r:id="rId13"/>
    <p:sldId id="1025" r:id="rId14"/>
    <p:sldId id="1026" r:id="rId15"/>
    <p:sldId id="1040" r:id="rId16"/>
    <p:sldId id="1027" r:id="rId17"/>
    <p:sldId id="1036" r:id="rId18"/>
    <p:sldId id="1043" r:id="rId19"/>
    <p:sldId id="1038" r:id="rId20"/>
    <p:sldId id="1039" r:id="rId21"/>
    <p:sldId id="1037" r:id="rId22"/>
    <p:sldId id="1031" r:id="rId23"/>
    <p:sldId id="1032" r:id="rId24"/>
    <p:sldId id="1041" r:id="rId25"/>
    <p:sldId id="1042" r:id="rId26"/>
    <p:sldId id="1033" r:id="rId27"/>
    <p:sldId id="1017" r:id="rId28"/>
    <p:sldId id="101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057" autoAdjust="0"/>
    <p:restoredTop sz="85069" autoAdjust="0"/>
  </p:normalViewPr>
  <p:slideViewPr>
    <p:cSldViewPr>
      <p:cViewPr>
        <p:scale>
          <a:sx n="66" d="100"/>
          <a:sy n="66" d="100"/>
        </p:scale>
        <p:origin x="-127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827938-D088-491F-8EA6-D9C55206D9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5E47A4-EF6E-407F-945D-6DF30C6DA8E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B1C05-35DF-413B-86A9-E040F3780D8E}" type="slidenum">
              <a:rPr lang="en-US" altLang="zh-CN" smtClean="0">
                <a:latin typeface="Arial" pitchFamily="34" charset="0"/>
              </a:rPr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6-L10NResources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E47A4-EF6E-407F-945D-6DF30C6DA8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E4FA2-C7EF-42BF-B8F3-7CEE52687C67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7-L10NResourcesMessage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L10NResourcesMessage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E47A4-EF6E-407F-945D-6DF30C6DA8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94554-E8DD-4EB1-82D7-CD88461285BB}" type="slidenum">
              <a:rPr lang="en-US" altLang="zh-CN" smtClean="0">
                <a:latin typeface="Arial" pitchFamily="34" charset="0"/>
              </a:rPr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88B72-438B-492D-9904-79B4EAA09170}" type="slidenum">
              <a:rPr lang="en-US" altLang="zh-CN" smtClean="0">
                <a:latin typeface="Arial" pitchFamily="34" charset="0"/>
              </a:rPr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1-HelloL10N</a:t>
            </a:r>
            <a:endParaRPr lang="en-US" altLang="zh-CN" dirty="0" smtClean="0"/>
          </a:p>
          <a:p>
            <a:r>
              <a:rPr lang="en-US" altLang="zh-CN" dirty="0" smtClean="0"/>
              <a:t>ISO-3166:http://en.wikipedia.org/wiki/ISO_3166-1_alpha-3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E47A4-EF6E-407F-945D-6DF30C6DA8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2-L10NNumber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E47A4-EF6E-407F-945D-6DF30C6DA8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2-L10NNumber</a:t>
            </a:r>
            <a:endParaRPr lang="en-US" altLang="zh-CN" dirty="0" smtClean="0"/>
          </a:p>
          <a:p>
            <a:r>
              <a:rPr lang="en-US" altLang="zh-CN" dirty="0" smtClean="0"/>
              <a:t>3-L10NCurrency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3-L10NCurrency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E47A4-EF6E-407F-945D-6DF30C6DA8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4-L10NDate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5-L10NSimpleDateFormat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6-L10NResources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8CF-6E71-45C9-A14B-6ED2D2AB7548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9F097-C1E7-4C47-AD88-07289DC102EA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ABE3C-B93A-46BB-B42E-19C3E1BC3E04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8F090-E671-4654-8660-350FCB0E77B6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775A-A1C5-460A-B785-81FAFA2EE0B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E4BA0-F43F-4BDE-95BC-51A6D9F1B2B9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4A7CEE-BD6F-4E25-B276-4AA01A1B0A00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ABD4D-C238-42AE-B395-0A96EC96457C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50941" y="3906834"/>
            <a:ext cx="6635769" cy="8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1142976" y="5072074"/>
            <a:ext cx="5635637" cy="6207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4A7CEE-BD6F-4E25-B276-4AA01A1B0A00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ABD4D-C238-42AE-B395-0A96EC96457C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44AAA-6CB0-472C-B931-39C53AFCE94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A374A-9F44-4A20-8018-6E293E44EBD5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22DD6-359F-48FA-B267-0BFA4F06725B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6D96A-C083-4378-BF2F-FD6A14C7F3F3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9390A-D2F2-4946-B3BD-3A9D1DBDEAD1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946D5-51DB-43AD-8B47-6BC167BAAA60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AD1A8E-0EB0-4F4A-9EB1-4EE5F3E9BCD9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2C28D1-A92E-4C05-B92C-5173163E4021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F3C2-1224-4EE2-A48E-81B2673436EB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90BE4-9EE3-41AF-9D1A-70E74CDB4A09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9B701-A9C6-4FFF-BA96-38596E7EA7A8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D3ACD-3CFF-44CC-898B-144ECFAD1129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3D2C-D2AC-4BE9-A900-740537DEB985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5276-D111-41DC-B8DD-9B528B883B16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E090CC-37D2-4D4C-A540-5AD7A74AD757}" type="slidenum">
              <a:rPr lang="en-US" altLang="zh-CN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9ACC12-A1F3-4E03-A299-519B44E5A6E5}" type="datetime1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SimSun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SimSun" pitchFamily="2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SimSun" pitchFamily="2" charset="-122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SimSun" pitchFamily="2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SimSun" pitchFamily="2" charset="-122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GIF"/><Relationship Id="rId1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GIF"/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GIF"/><Relationship Id="rId1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50938" y="3906838"/>
            <a:ext cx="6635750" cy="8080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Android</a:t>
            </a:r>
            <a:r>
              <a:rPr lang="zh-CN" altLang="en-US" dirty="0" smtClean="0">
                <a:solidFill>
                  <a:srgbClr val="000000"/>
                </a:solidFill>
              </a:rPr>
              <a:t>国际化和本地化</a:t>
            </a:r>
            <a:endParaRPr lang="zh-CN" altLang="en-US" dirty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81750"/>
            <a:ext cx="2895600" cy="476250"/>
          </a:xfrm>
          <a:noFill/>
          <a:ln>
            <a:miter lim="800000"/>
          </a:ln>
        </p:spPr>
        <p:txBody>
          <a:bodyPr/>
          <a:lstStyle/>
          <a:p>
            <a:r>
              <a:rPr lang="zh-CN" altLang="en-US">
                <a:latin typeface="Arial" pitchFamily="34" charset="0"/>
                <a:ea typeface="SimSun" pitchFamily="2" charset="-122"/>
                <a:cs typeface="Arial" pitchFamily="34" charset="0"/>
              </a:rPr>
              <a:t>www.hqyj.com</a:t>
            </a:r>
            <a:endParaRPr lang="en-US" altLang="zh-CN" sz="1800">
              <a:solidFill>
                <a:schemeClr val="tx1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4581" name="日期占位符 4"/>
          <p:cNvSpPr>
            <a:spLocks noGrp="1"/>
          </p:cNvSpPr>
          <p:nvPr>
            <p:ph type="dt" sz="quarter" idx="4294967295"/>
          </p:nvPr>
        </p:nvSpPr>
        <p:spPr bwMode="auto">
          <a:xfrm>
            <a:off x="7924800" y="6381750"/>
            <a:ext cx="1219200" cy="476250"/>
          </a:xfrm>
          <a:noFill/>
          <a:ln>
            <a:miter lim="800000"/>
          </a:ln>
        </p:spPr>
        <p:txBody>
          <a:bodyPr/>
          <a:lstStyle/>
          <a:p>
            <a:fld id="{65B51BB7-3E00-444D-9232-11B7D527A42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示例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51999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double  money=123000.879;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设定三个国家的</a:t>
            </a:r>
            <a:r>
              <a:rPr lang="en-US" altLang="zh-CN" sz="1600" dirty="0" smtClean="0"/>
              <a:t>locale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Locale cnLocale=new Locale("zh","CN");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Locale jpLocale=new Locale("ja","JP");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Locale usLocale=new Locale("en","US");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得到三个对应的</a:t>
            </a:r>
            <a:r>
              <a:rPr lang="en-US" altLang="zh-CN" sz="1600" dirty="0" smtClean="0"/>
              <a:t>NumberFormat</a:t>
            </a:r>
            <a:r>
              <a:rPr lang="zh-CN" altLang="en-US" sz="1600" dirty="0" smtClean="0"/>
              <a:t>对象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NumberFormat cnnf= </a:t>
            </a:r>
            <a:r>
              <a:rPr lang="en-US" altLang="zh-CN" sz="1600" dirty="0" smtClean="0">
                <a:solidFill>
                  <a:srgbClr val="FF3300"/>
                </a:solidFill>
              </a:rPr>
              <a:t>NumberFormat.getCurrencyInstance</a:t>
            </a:r>
            <a:r>
              <a:rPr lang="en-US" altLang="zh-CN" sz="1600" dirty="0" smtClean="0"/>
              <a:t>(cnLocale);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NumberFormat jpnf= </a:t>
            </a:r>
            <a:r>
              <a:rPr lang="en-US" altLang="zh-CN" sz="1600" dirty="0" smtClean="0">
                <a:solidFill>
                  <a:srgbClr val="FF3300"/>
                </a:solidFill>
              </a:rPr>
              <a:t>NumberFormat.getCurrencyInstance</a:t>
            </a:r>
            <a:r>
              <a:rPr lang="en-US" altLang="zh-CN" sz="1600" dirty="0" smtClean="0"/>
              <a:t>(jpLocale);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NumberFormat usnf= </a:t>
            </a:r>
            <a:r>
              <a:rPr lang="en-US" altLang="zh-CN" sz="1600" dirty="0" smtClean="0">
                <a:solidFill>
                  <a:srgbClr val="FF3300"/>
                </a:solidFill>
              </a:rPr>
              <a:t>NumberFormat.getCurrencyInstance</a:t>
            </a:r>
            <a:r>
              <a:rPr lang="en-US" altLang="zh-CN" sz="1600" dirty="0" smtClean="0"/>
              <a:t>(usLocale);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将上面的</a:t>
            </a:r>
            <a:r>
              <a:rPr lang="en-US" altLang="zh-CN" sz="1600" dirty="0" smtClean="0"/>
              <a:t>double</a:t>
            </a:r>
            <a:r>
              <a:rPr lang="zh-CN" altLang="en-US" sz="1600" dirty="0" smtClean="0"/>
              <a:t>数值格式化输出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tv1.setText("China currency Format:"+ </a:t>
            </a:r>
            <a:r>
              <a:rPr lang="en-US" altLang="zh-CN" sz="1600" dirty="0" smtClean="0">
                <a:solidFill>
                  <a:srgbClr val="FF3300"/>
                </a:solidFill>
              </a:rPr>
              <a:t>cnnf.format</a:t>
            </a:r>
            <a:r>
              <a:rPr lang="en-US" altLang="zh-CN" sz="1600" dirty="0" smtClean="0"/>
              <a:t>(money));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tv2.setText("Japan currency Format:"+ </a:t>
            </a:r>
            <a:r>
              <a:rPr lang="en-US" altLang="zh-CN" sz="1600" dirty="0" smtClean="0">
                <a:solidFill>
                  <a:srgbClr val="FF3300"/>
                </a:solidFill>
              </a:rPr>
              <a:t>jpnf.format</a:t>
            </a:r>
            <a:r>
              <a:rPr lang="en-US" altLang="zh-CN" sz="1600" dirty="0" smtClean="0"/>
              <a:t>(money));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tv3.setText(“US currency Format:"+ </a:t>
            </a:r>
            <a:r>
              <a:rPr lang="en-US" altLang="zh-CN" sz="1600" dirty="0" smtClean="0">
                <a:solidFill>
                  <a:srgbClr val="FF3300"/>
                </a:solidFill>
              </a:rPr>
              <a:t>usnf.format</a:t>
            </a:r>
            <a:r>
              <a:rPr lang="en-US" altLang="zh-CN" sz="1600" dirty="0" smtClean="0"/>
              <a:t>(money));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	</a:t>
            </a:r>
            <a:endParaRPr lang="en-US" altLang="zh-CN" sz="16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05815" y="1740206"/>
            <a:ext cx="3671888" cy="85725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96264" y="2842256"/>
            <a:ext cx="6335713" cy="78581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86740" y="3939544"/>
            <a:ext cx="6357028" cy="78581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786314" y="4786322"/>
            <a:ext cx="3743325" cy="1296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China currency Format:</a:t>
            </a:r>
            <a:r>
              <a:rPr lang="zh-CN" altLang="en-US" sz="1600">
                <a:solidFill>
                  <a:schemeClr val="bg1"/>
                </a:solidFill>
              </a:rPr>
              <a:t>￥</a:t>
            </a:r>
            <a:r>
              <a:rPr lang="en-US" altLang="zh-CN" sz="1600">
                <a:solidFill>
                  <a:schemeClr val="bg1"/>
                </a:solidFill>
              </a:rPr>
              <a:t>123,000.88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Japan currency Format:</a:t>
            </a:r>
            <a:r>
              <a:rPr lang="zh-CN" altLang="en-US" sz="1600">
                <a:solidFill>
                  <a:schemeClr val="bg1"/>
                </a:solidFill>
              </a:rPr>
              <a:t>￥</a:t>
            </a:r>
            <a:r>
              <a:rPr lang="en-US" altLang="zh-CN" sz="1600">
                <a:solidFill>
                  <a:schemeClr val="bg1"/>
                </a:solidFill>
              </a:rPr>
              <a:t>123,001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US currency Format:$123,000.88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  <p:bldP spid="266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日期</a:t>
            </a:r>
            <a:r>
              <a:rPr lang="en-US" altLang="zh-CN" smtClean="0"/>
              <a:t>/</a:t>
            </a:r>
            <a:r>
              <a:rPr lang="zh-CN" altLang="en-US" smtClean="0"/>
              <a:t>时间格式化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DateFormat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 getDateInstance()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 getDateInstance(int dateStyle,Locale lcl)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 getTimeFormat()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 getTimeFormat(int timeStyle,Locale lcl)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 getDateTimeFormat()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 getDateTimeFormat(int dateStyle,int timeStyle,Locale lcl)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dateStyle/timeStyle</a:t>
            </a:r>
            <a:r>
              <a:rPr lang="zh-CN" altLang="en-US" sz="2400" dirty="0" smtClean="0"/>
              <a:t>可以取如下的值：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DateFormat.DEFAULT——</a:t>
            </a:r>
            <a:r>
              <a:rPr lang="zh-CN" altLang="en-US" sz="2000" dirty="0" smtClean="0"/>
              <a:t>默认格式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DateFormat.LONG——</a:t>
            </a:r>
            <a:r>
              <a:rPr lang="zh-CN" altLang="en-US" sz="2000" dirty="0" smtClean="0"/>
              <a:t>长格式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DateFormat.MEDIUM——</a:t>
            </a:r>
            <a:r>
              <a:rPr lang="zh-CN" altLang="en-US" sz="2000" dirty="0" smtClean="0"/>
              <a:t>中等格式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DateFormat.SHORT——</a:t>
            </a:r>
            <a:r>
              <a:rPr lang="zh-CN" altLang="en-US" sz="2000" dirty="0" smtClean="0"/>
              <a:t>段格式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DateFormat.FULL——</a:t>
            </a:r>
            <a:r>
              <a:rPr lang="zh-CN" altLang="en-US" sz="2000" dirty="0" smtClean="0"/>
              <a:t>完整格式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使用</a:t>
            </a:r>
            <a:r>
              <a:rPr lang="en-US" altLang="zh-CN" smtClean="0"/>
              <a:t>SimpleDateFormat</a:t>
            </a:r>
            <a:endParaRPr lang="en-US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SimpleDateFormat</a:t>
            </a:r>
            <a:r>
              <a:rPr lang="zh-CN" altLang="en-US" dirty="0" smtClean="0"/>
              <a:t>简化了日期和时间的格式化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它主要用于本地化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4" name="图片 3" descr="Snap9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4" y="2262207"/>
            <a:ext cx="2400300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SimpleDateFormat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SimpleDateFormat myFmt0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new SimpleDateFormat("yyyy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年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MM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月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日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HH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时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mm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分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秒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SimpleDateFormat myFmt1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new SimpleDateFormat("yy/MM/dd HH:mm");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SimpleDateFormat myFmt2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new SimpleDateFormat("yyyy-MM-dd hh:mm:ss a");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String pattern = "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现在是一年中的第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天，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 "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一年中第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个星期，一月中第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个星期，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时区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SimpleDateFormat myFmt3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new SimpleDateFormat(pattern);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Locale usLocale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new Locale("en", "US");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SimpleDateFormat myFmt4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new SimpleDateFormat(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"'On 'MM-dd-yyyy HH' o''clock,...'", usLocale);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资源文件</a:t>
            </a:r>
            <a:endParaRPr lang="zh-CN" altLang="en-US" smtClean="0"/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3236882" y="2708275"/>
            <a:ext cx="1295400" cy="574675"/>
          </a:xfrm>
          <a:prstGeom prst="foldedCorner">
            <a:avLst>
              <a:gd name="adj" fmla="val 125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2" name="Group 49"/>
          <p:cNvGrpSpPr/>
          <p:nvPr/>
        </p:nvGrpSpPr>
        <p:grpSpPr bwMode="auto">
          <a:xfrm>
            <a:off x="285720" y="3494094"/>
            <a:ext cx="1800225" cy="863600"/>
            <a:chOff x="567" y="2024"/>
            <a:chExt cx="1134" cy="544"/>
          </a:xfrm>
        </p:grpSpPr>
        <p:sp>
          <p:nvSpPr>
            <p:cNvPr id="11286" name="Freeform 10"/>
            <p:cNvSpPr/>
            <p:nvPr/>
          </p:nvSpPr>
          <p:spPr bwMode="gray">
            <a:xfrm>
              <a:off x="567" y="2024"/>
              <a:ext cx="1134" cy="544"/>
            </a:xfrm>
            <a:custGeom>
              <a:avLst/>
              <a:gdLst>
                <a:gd name="T0" fmla="*/ 4 w 1321"/>
                <a:gd name="T1" fmla="*/ 391 h 788"/>
                <a:gd name="T2" fmla="*/ 6 w 1321"/>
                <a:gd name="T3" fmla="*/ 788 h 788"/>
                <a:gd name="T4" fmla="*/ 1098 w 1321"/>
                <a:gd name="T5" fmla="*/ 782 h 788"/>
                <a:gd name="T6" fmla="*/ 1314 w 1321"/>
                <a:gd name="T7" fmla="*/ 388 h 788"/>
                <a:gd name="T8" fmla="*/ 1315 w 1321"/>
                <a:gd name="T9" fmla="*/ 0 h 788"/>
                <a:gd name="T10" fmla="*/ 244 w 1321"/>
                <a:gd name="T11" fmla="*/ 3 h 788"/>
                <a:gd name="T12" fmla="*/ 4 w 1321"/>
                <a:gd name="T13" fmla="*/ 391 h 7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"/>
                <a:gd name="T22" fmla="*/ 0 h 788"/>
                <a:gd name="T23" fmla="*/ 1321 w 1321"/>
                <a:gd name="T24" fmla="*/ 788 h 7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" h="788">
                  <a:moveTo>
                    <a:pt x="4" y="391"/>
                  </a:moveTo>
                  <a:cubicBezTo>
                    <a:pt x="5" y="589"/>
                    <a:pt x="6" y="788"/>
                    <a:pt x="6" y="788"/>
                  </a:cubicBezTo>
                  <a:lnTo>
                    <a:pt x="1098" y="782"/>
                  </a:lnTo>
                  <a:cubicBezTo>
                    <a:pt x="1321" y="782"/>
                    <a:pt x="1315" y="667"/>
                    <a:pt x="1314" y="388"/>
                  </a:cubicBezTo>
                  <a:cubicBezTo>
                    <a:pt x="1314" y="193"/>
                    <a:pt x="1315" y="0"/>
                    <a:pt x="1315" y="0"/>
                  </a:cubicBezTo>
                  <a:lnTo>
                    <a:pt x="244" y="3"/>
                  </a:lnTo>
                  <a:cubicBezTo>
                    <a:pt x="0" y="3"/>
                    <a:pt x="5" y="138"/>
                    <a:pt x="4" y="391"/>
                  </a:cubicBezTo>
                  <a:close/>
                </a:path>
              </a:pathLst>
            </a:custGeom>
            <a:gradFill rotWithShape="1">
              <a:gsLst>
                <a:gs pos="0">
                  <a:srgbClr val="C2C2C2"/>
                </a:gs>
                <a:gs pos="50000">
                  <a:srgbClr val="FFFFFF"/>
                </a:gs>
                <a:gs pos="100000">
                  <a:srgbClr val="C2C2C2"/>
                </a:gs>
              </a:gsLst>
              <a:lin ang="5400000" scaled="1"/>
            </a:gradFill>
            <a:ln w="9525">
              <a:noFill/>
              <a:round/>
            </a:ln>
            <a:effectLst>
              <a:prstShdw prst="shdw17" dist="17961" dir="2700000">
                <a:srgbClr val="9999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Rectangle 7"/>
            <p:cNvSpPr>
              <a:spLocks noChangeArrowheads="1"/>
            </p:cNvSpPr>
            <p:nvPr/>
          </p:nvSpPr>
          <p:spPr bwMode="auto">
            <a:xfrm>
              <a:off x="748" y="2069"/>
              <a:ext cx="726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/>
                <a:t>Android</a:t>
              </a:r>
              <a:r>
                <a:rPr lang="zh-CN" altLang="en-US" sz="2000" b="1" dirty="0" smtClean="0"/>
                <a:t>应用</a:t>
              </a:r>
              <a:endParaRPr lang="zh-CN" altLang="en-US" sz="2000" b="1" dirty="0"/>
            </a:p>
          </p:txBody>
        </p:sp>
      </p:grpSp>
      <p:grpSp>
        <p:nvGrpSpPr>
          <p:cNvPr id="3" name="Group 45"/>
          <p:cNvGrpSpPr/>
          <p:nvPr/>
        </p:nvGrpSpPr>
        <p:grpSpPr bwMode="auto">
          <a:xfrm>
            <a:off x="3813145" y="2060575"/>
            <a:ext cx="1003300" cy="923925"/>
            <a:chOff x="3061" y="1253"/>
            <a:chExt cx="632" cy="582"/>
          </a:xfrm>
        </p:grpSpPr>
        <p:sp>
          <p:nvSpPr>
            <p:cNvPr id="28712" name="Rectangle 40"/>
            <p:cNvSpPr>
              <a:spLocks noChangeArrowheads="1"/>
            </p:cNvSpPr>
            <p:nvPr/>
          </p:nvSpPr>
          <p:spPr bwMode="gray">
            <a:xfrm rot="2706577">
              <a:off x="3086" y="1228"/>
              <a:ext cx="582" cy="63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sp>
          <p:nvSpPr>
            <p:cNvPr id="11285" name="Rectangle 41"/>
            <p:cNvSpPr>
              <a:spLocks noChangeArrowheads="1"/>
            </p:cNvSpPr>
            <p:nvPr/>
          </p:nvSpPr>
          <p:spPr bwMode="auto">
            <a:xfrm>
              <a:off x="3198" y="1389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中国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5470495" y="1733550"/>
            <a:ext cx="9509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000" b="1"/>
              <a:t>资源包</a:t>
            </a:r>
            <a:endParaRPr lang="zh-CN" altLang="en-US" sz="2000" b="1"/>
          </a:p>
        </p:txBody>
      </p:sp>
      <p:grpSp>
        <p:nvGrpSpPr>
          <p:cNvPr id="4" name="Group 46"/>
          <p:cNvGrpSpPr/>
          <p:nvPr/>
        </p:nvGrpSpPr>
        <p:grpSpPr bwMode="auto">
          <a:xfrm>
            <a:off x="5037107" y="3357563"/>
            <a:ext cx="1003300" cy="923925"/>
            <a:chOff x="3061" y="2341"/>
            <a:chExt cx="632" cy="582"/>
          </a:xfrm>
        </p:grpSpPr>
        <p:sp>
          <p:nvSpPr>
            <p:cNvPr id="28715" name="Rectangle 43"/>
            <p:cNvSpPr>
              <a:spLocks noChangeArrowheads="1"/>
            </p:cNvSpPr>
            <p:nvPr/>
          </p:nvSpPr>
          <p:spPr bwMode="gray">
            <a:xfrm rot="2706577">
              <a:off x="3086" y="2316"/>
              <a:ext cx="582" cy="63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sp>
          <p:nvSpPr>
            <p:cNvPr id="11283" name="Rectangle 44"/>
            <p:cNvSpPr>
              <a:spLocks noChangeArrowheads="1"/>
            </p:cNvSpPr>
            <p:nvPr/>
          </p:nvSpPr>
          <p:spPr bwMode="auto">
            <a:xfrm>
              <a:off x="3152" y="2523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日本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3094007" y="1700213"/>
            <a:ext cx="3455988" cy="424973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 flipH="1">
            <a:off x="2028781" y="2636838"/>
            <a:ext cx="1784364" cy="1077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2" name="Line 50"/>
          <p:cNvSpPr>
            <a:spLocks noChangeShapeType="1"/>
          </p:cNvSpPr>
          <p:nvPr/>
        </p:nvSpPr>
        <p:spPr bwMode="auto">
          <a:xfrm flipH="1">
            <a:off x="2028781" y="3857626"/>
            <a:ext cx="285752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1"/>
          <p:cNvGrpSpPr/>
          <p:nvPr/>
        </p:nvGrpSpPr>
        <p:grpSpPr bwMode="auto">
          <a:xfrm>
            <a:off x="3886170" y="4652963"/>
            <a:ext cx="1003300" cy="923925"/>
            <a:chOff x="3061" y="2341"/>
            <a:chExt cx="632" cy="582"/>
          </a:xfrm>
        </p:grpSpPr>
        <p:sp>
          <p:nvSpPr>
            <p:cNvPr id="28724" name="Rectangle 52"/>
            <p:cNvSpPr>
              <a:spLocks noChangeArrowheads="1"/>
            </p:cNvSpPr>
            <p:nvPr/>
          </p:nvSpPr>
          <p:spPr bwMode="gray">
            <a:xfrm rot="2706577">
              <a:off x="3086" y="2316"/>
              <a:ext cx="582" cy="63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3152" y="2523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德国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8726" name="Line 54"/>
          <p:cNvSpPr>
            <a:spLocks noChangeShapeType="1"/>
          </p:cNvSpPr>
          <p:nvPr/>
        </p:nvSpPr>
        <p:spPr bwMode="auto">
          <a:xfrm flipH="1" flipV="1">
            <a:off x="2028781" y="4214817"/>
            <a:ext cx="1928826" cy="654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5857884" y="2102158"/>
            <a:ext cx="2736850" cy="1285884"/>
          </a:xfrm>
          <a:prstGeom prst="rect">
            <a:avLst/>
          </a:prstGeom>
          <a:gradFill rotWithShape="1">
            <a:gsLst>
              <a:gs pos="0">
                <a:srgbClr val="F4CBAA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res/values-cn/strings.xml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res/drawable-zh/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res/drawable-zh-rCN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...</a:t>
            </a:r>
            <a:endParaRPr lang="en-US" altLang="zh-CN" dirty="0"/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6407150" y="3643314"/>
            <a:ext cx="2736850" cy="1214446"/>
          </a:xfrm>
          <a:prstGeom prst="rect">
            <a:avLst/>
          </a:prstGeom>
          <a:gradFill rotWithShape="1">
            <a:gsLst>
              <a:gs pos="0">
                <a:srgbClr val="F4CBAA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res/values-ja/strings.xml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res/drawable-ja/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res/drawable-ja-rJP/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...</a:t>
            </a:r>
            <a:endParaRPr lang="en-US" altLang="zh-CN" dirty="0"/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5643570" y="5286388"/>
            <a:ext cx="2736850" cy="1285884"/>
          </a:xfrm>
          <a:prstGeom prst="rect">
            <a:avLst/>
          </a:prstGeom>
          <a:gradFill rotWithShape="1">
            <a:gsLst>
              <a:gs pos="0">
                <a:srgbClr val="F4CBAA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res/values-de/strings.xml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Res/drawable-de/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res/drawable-de-rDe/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...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20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9" grpId="0" animBg="1"/>
      <p:bldP spid="28720" grpId="0" animBg="1"/>
      <p:bldP spid="28722" grpId="0" animBg="1"/>
      <p:bldP spid="28726" grpId="0" animBg="1"/>
      <p:bldP spid="28727" grpId="0" animBg="1"/>
      <p:bldP spid="28728" grpId="0" animBg="1"/>
      <p:bldP spid="287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指定值：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res/values/strings.xml 	</a:t>
            </a:r>
            <a:r>
              <a:rPr lang="zh-CN" altLang="en-US" sz="2000" dirty="0" smtClean="0"/>
              <a:t>（默认，当找不到对应</a:t>
            </a:r>
            <a:r>
              <a:rPr lang="en-US" altLang="zh-CN" sz="2000" dirty="0" smtClean="0"/>
              <a:t>Locale</a:t>
            </a:r>
            <a:r>
              <a:rPr lang="zh-CN" altLang="en-US" sz="2000" dirty="0" smtClean="0"/>
              <a:t>的资源时，使用这个资源）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res/values-zh/strings.xml		res/values-zh-rCN/strings.xml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res/values-ja/strings.xml	 res/values-ja-rJP/strings.xml</a:t>
            </a:r>
            <a:endParaRPr lang="en-US" altLang="zh-CN" sz="2000" dirty="0" smtClean="0"/>
          </a:p>
          <a:p>
            <a:r>
              <a:rPr lang="zh-CN" altLang="en-US" sz="2400" dirty="0" smtClean="0"/>
              <a:t>图片资源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res/drawable/</a:t>
            </a:r>
            <a:r>
              <a:rPr lang="zh-CN" altLang="en-US" sz="2000" dirty="0" smtClean="0"/>
              <a:t>（默认，当找不到对应</a:t>
            </a:r>
            <a:r>
              <a:rPr lang="en-US" altLang="zh-CN" sz="2000" dirty="0" smtClean="0"/>
              <a:t>Locale</a:t>
            </a:r>
            <a:r>
              <a:rPr lang="zh-CN" altLang="en-US" sz="2000" dirty="0" smtClean="0"/>
              <a:t>的图片资源时，使用这个文件夹中的资源）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res/drawable-zh/	res/drawable-zh-rCN/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res/drawable-ja/	res/drawable-ja-rJP/</a:t>
            </a:r>
            <a:endParaRPr lang="zh-CN" altLang="en-US" sz="2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07F3C2-1224-4EE2-A48E-81B2673436E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资源文件案例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 descr="Snap98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1428736"/>
            <a:ext cx="7829550" cy="209550"/>
          </a:xfrm>
          <a:prstGeom prst="rect">
            <a:avLst/>
          </a:prstGeom>
        </p:spPr>
      </p:pic>
      <p:pic>
        <p:nvPicPr>
          <p:cNvPr id="7" name="图片 6" descr="Snap9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695483"/>
            <a:ext cx="6591300" cy="64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714612" y="1285860"/>
            <a:ext cx="28575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85918" y="2857496"/>
            <a:ext cx="135732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29124" y="4090992"/>
            <a:ext cx="135732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15074" y="4133855"/>
            <a:ext cx="135732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资源文件案例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5261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&lt;?xml version=</a:t>
            </a:r>
            <a:r>
              <a:rPr lang="en-US" altLang="zh-CN" i="1" dirty="0" smtClean="0"/>
              <a:t>"1.0" encoding="utf-8"?&gt;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&lt;resources&gt;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&lt;string name=</a:t>
            </a:r>
            <a:r>
              <a:rPr lang="en-US" altLang="zh-CN" i="1" dirty="0" smtClean="0"/>
              <a:t>"hello"&gt;</a:t>
            </a:r>
            <a:r>
              <a:rPr lang="zh-CN" altLang="en-US" i="1" dirty="0" smtClean="0"/>
              <a:t>你好世界！</a:t>
            </a:r>
            <a:r>
              <a:rPr lang="en-US" altLang="zh-CN" i="1" dirty="0" smtClean="0"/>
              <a:t>&lt;/string&gt;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  &lt;string name=</a:t>
            </a:r>
            <a:r>
              <a:rPr lang="en-US" altLang="zh-CN" i="1" dirty="0" smtClean="0"/>
              <a:t>"app_name"&gt;</a:t>
            </a:r>
            <a:r>
              <a:rPr lang="zh-CN" altLang="en-US" i="1" dirty="0" smtClean="0"/>
              <a:t>你好世界！</a:t>
            </a:r>
            <a:r>
              <a:rPr lang="en-US" altLang="zh-CN" i="1" dirty="0" smtClean="0"/>
              <a:t>&lt;/string&gt;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&lt;/resources&gt;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5950623" y="1217520"/>
            <a:ext cx="2723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res/values-zh/strings.xml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28596" y="3505216"/>
            <a:ext cx="8229600" cy="1852610"/>
            <a:chOff x="428596" y="4357694"/>
            <a:chExt cx="8229600" cy="1852610"/>
          </a:xfrm>
        </p:grpSpPr>
        <p:sp>
          <p:nvSpPr>
            <p:cNvPr id="8" name="内容占位符 5"/>
            <p:cNvSpPr txBox="1"/>
            <p:nvPr/>
          </p:nvSpPr>
          <p:spPr bwMode="auto">
            <a:xfrm>
              <a:off x="428596" y="4357694"/>
              <a:ext cx="8229600" cy="1852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273050" marR="0" lvl="0" indent="-27305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&lt;?xml version=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"1.0" encoding="utf-8"?&gt;</a:t>
              </a:r>
              <a:endPara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endParaRPr>
            </a:p>
            <a:p>
              <a:pPr marL="273050" marR="0" lvl="0" indent="-27305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&lt;resources&gt;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endParaRPr>
            </a:p>
            <a:p>
              <a:pPr marL="273050" marR="0" lvl="0" indent="-27305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    &lt;string name=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"hello"&gt;</a:t>
              </a:r>
              <a:r>
                <a:rPr kumimoji="0" lang="ja-JP" alt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こんにちは，</a:t>
              </a:r>
              <a:r>
                <a:rPr kumimoji="0" lang="zh-CN" alt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世界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&lt;/string&gt;</a:t>
              </a:r>
              <a:endPara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endParaRPr>
            </a:p>
            <a:p>
              <a:pPr marL="273050" marR="0" lvl="0" indent="-27305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    &lt;string name=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"app_name"&gt;</a:t>
              </a:r>
              <a:r>
                <a:rPr kumimoji="0" lang="ja-JP" alt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こんにちは，</a:t>
              </a:r>
              <a:r>
                <a:rPr kumimoji="0" lang="zh-CN" alt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世界</a:t>
              </a:r>
              <a:r>
                <a:rPr kumimoji="0" lang="en-US" altLang="zh-CN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&lt;/string&gt;</a:t>
              </a:r>
              <a:endPara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endParaRPr>
            </a:p>
            <a:p>
              <a:pPr marL="273050" marR="0" lvl="0" indent="-27305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rPr>
                <a:t>&lt;/resources&gt;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95860" y="4367218"/>
              <a:ext cx="244810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res/values-ja/strings.xml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资源文件案例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8117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&lt;?xml version=</a:t>
            </a:r>
            <a:r>
              <a:rPr lang="en-US" altLang="zh-CN" i="1" dirty="0" smtClean="0"/>
              <a:t>"1.0" encoding="utf-8"?&gt;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&lt;resources&gt;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&lt;string name=</a:t>
            </a:r>
            <a:r>
              <a:rPr lang="en-US" altLang="zh-CN" i="1" dirty="0" smtClean="0"/>
              <a:t>"hello"&gt;Hello World!&lt;/string&gt;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  &lt;string name=</a:t>
            </a:r>
            <a:r>
              <a:rPr lang="en-US" altLang="zh-CN" i="1" dirty="0" smtClean="0"/>
              <a:t>"app_name"&gt;Hello World!&lt;/string&gt;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&lt;/resources&gt;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A7CEE-BD6F-4E25-B276-4AA01A1B0A00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6480474" y="1223946"/>
            <a:ext cx="22044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res/values/strings.xml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28596" y="3429000"/>
            <a:ext cx="8229600" cy="2286016"/>
            <a:chOff x="428596" y="3429000"/>
            <a:chExt cx="8229600" cy="2286016"/>
          </a:xfrm>
        </p:grpSpPr>
        <p:sp>
          <p:nvSpPr>
            <p:cNvPr id="7" name="内容占位符 2"/>
            <p:cNvSpPr txBox="1"/>
            <p:nvPr/>
          </p:nvSpPr>
          <p:spPr bwMode="auto">
            <a:xfrm>
              <a:off x="428596" y="3429000"/>
              <a:ext cx="8229600" cy="2286016"/>
            </a:xfrm>
            <a:prstGeom prst="rect">
              <a:avLst/>
            </a:prstGeom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  <a:miter lim="800000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273050" lvl="0" indent="-273050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</a:pPr>
              <a:r>
                <a:rPr lang="en-US" altLang="zh-CN" kern="0" dirty="0" smtClean="0"/>
                <a:t>public class ResourcesActivity extends Activity {</a:t>
              </a:r>
              <a:endParaRPr lang="en-US" altLang="zh-CN" kern="0" dirty="0" smtClean="0"/>
            </a:p>
            <a:p>
              <a:pPr marL="273050" lvl="0" indent="-273050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</a:pPr>
              <a:r>
                <a:rPr lang="en-US" altLang="zh-CN" kern="0" dirty="0" smtClean="0"/>
                <a:t>	public void onCreate(Bundle savedInstanceState) {</a:t>
              </a:r>
              <a:endParaRPr lang="en-US" altLang="zh-CN" kern="0" dirty="0" smtClean="0"/>
            </a:p>
            <a:p>
              <a:pPr marL="273050" lvl="0" indent="-273050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</a:pPr>
              <a:r>
                <a:rPr lang="en-US" altLang="zh-CN" kern="0" dirty="0" smtClean="0"/>
                <a:t>		super.onCreate(savedInstanceState);</a:t>
              </a:r>
              <a:endParaRPr lang="en-US" altLang="zh-CN" kern="0" dirty="0" smtClean="0"/>
            </a:p>
            <a:p>
              <a:pPr marL="273050" lvl="0" indent="-273050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</a:pPr>
              <a:r>
                <a:rPr lang="en-US" altLang="zh-CN" kern="0" dirty="0" smtClean="0"/>
                <a:t>		setContentView(R.layout.main);</a:t>
              </a:r>
              <a:endParaRPr lang="en-US" altLang="zh-CN" kern="0" dirty="0" smtClean="0"/>
            </a:p>
            <a:p>
              <a:pPr marL="273050" lvl="0" indent="-273050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</a:pPr>
              <a:r>
                <a:rPr lang="en-US" altLang="zh-CN" kern="0" dirty="0" smtClean="0"/>
                <a:t>	}</a:t>
              </a:r>
              <a:endParaRPr lang="en-US" altLang="zh-CN" kern="0" dirty="0" smtClean="0"/>
            </a:p>
            <a:p>
              <a:pPr marL="273050" lvl="0" indent="-273050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</a:pPr>
              <a:r>
                <a:rPr lang="en-US" altLang="zh-CN" kern="0" dirty="0" smtClean="0"/>
                <a:t>}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7470" y="3444240"/>
              <a:ext cx="231768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ResourcesActivity.java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资源文件案例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 descr="Snap94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4422"/>
            <a:ext cx="215265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Snap9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87" y="2557484"/>
            <a:ext cx="2447925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Snap9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54" y="2617492"/>
            <a:ext cx="2419350" cy="3924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Snap9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44" y="2541264"/>
            <a:ext cx="2457450" cy="3981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华清远见教育集团版权所有；</a:t>
            </a:r>
            <a:endParaRPr lang="zh-CN" altLang="en-US" sz="2400" smtClean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未经华清远见明确许可，不得为任何目的以任何形式复制或传播此文档的任何部分；</a:t>
            </a:r>
            <a:endParaRPr lang="zh-CN" altLang="en-US" sz="2400" smtClean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本文档包含的信息如有更改，恕不另行通知；</a:t>
            </a:r>
            <a:endParaRPr lang="zh-CN" altLang="en-US" sz="2400" smtClean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华清远见教育集团保留所有权利。</a:t>
            </a:r>
            <a:endParaRPr lang="zh-CN" altLang="en-US" sz="2400" smtClean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www.hqyj.com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6C4EF7D4-62A0-4419-85DF-AAC1A4DA3CD9}" type="slidenum">
              <a:rPr lang="en-US" altLang="zh-CN" smtClean="0">
                <a:latin typeface="Arial" pitchFamily="34" charset="0"/>
                <a:cs typeface="Arial" pitchFamily="34" charset="0"/>
              </a:rPr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消息的格式化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MessageFormat</a:t>
            </a:r>
            <a:r>
              <a:rPr lang="zh-CN" altLang="en-US" sz="2800" dirty="0" smtClean="0"/>
              <a:t>来对消息进行格式化</a:t>
            </a:r>
            <a:endParaRPr lang="en-US" altLang="zh-CN" sz="28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400" dirty="0" smtClean="0"/>
              <a:t>将文本消息写成一个字符串，在其中不确定的部分使用占位符，在一个字符串中最多可以使用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个占位符（</a:t>
            </a:r>
            <a:r>
              <a:rPr lang="en-US" altLang="zh-CN" sz="2400" dirty="0" smtClean="0"/>
              <a:t>{0}~{9}</a:t>
            </a:r>
            <a:r>
              <a:rPr lang="zh-CN" altLang="en-US" sz="2400" dirty="0" smtClean="0"/>
              <a:t>），每个占位符可以多次使用；</a:t>
            </a:r>
            <a:endParaRPr lang="zh-CN" alt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400" dirty="0" smtClean="0"/>
              <a:t>建立一个</a:t>
            </a:r>
            <a:r>
              <a:rPr lang="en-US" altLang="zh-CN" sz="2400" dirty="0" smtClean="0"/>
              <a:t>MessageFormat</a:t>
            </a:r>
            <a:r>
              <a:rPr lang="zh-CN" altLang="en-US" sz="2400" dirty="0" smtClean="0"/>
              <a:t>对象，将格式字符串作为构造器的参数；</a:t>
            </a:r>
            <a:endParaRPr lang="zh-CN" alt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MessageFormat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setLocale()</a:t>
            </a:r>
            <a:r>
              <a:rPr lang="zh-CN" altLang="en-US" sz="2400" dirty="0" smtClean="0"/>
              <a:t>方法设置它的</a:t>
            </a:r>
            <a:r>
              <a:rPr lang="en-US" altLang="zh-CN" sz="2400" dirty="0" smtClean="0"/>
              <a:t>Locale</a:t>
            </a:r>
            <a:r>
              <a:rPr lang="zh-CN" altLang="en-US" sz="2400" dirty="0" smtClean="0"/>
              <a:t>属性；</a:t>
            </a:r>
            <a:endParaRPr lang="zh-CN" alt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400" dirty="0" smtClean="0"/>
              <a:t>建立一个用于取代占位符的对象的数组，让占位符中的数字和数组的索引匹配；</a:t>
            </a:r>
            <a:endParaRPr lang="zh-CN" alt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MessageFormat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format()</a:t>
            </a:r>
            <a:r>
              <a:rPr lang="zh-CN" altLang="en-US" sz="2400" dirty="0" smtClean="0"/>
              <a:t>方法，将对象数组作为参数。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示例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364"/>
            <a:ext cx="8229600" cy="4271974"/>
          </a:xfr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String pattern="{0},</a:t>
            </a:r>
            <a:r>
              <a:rPr lang="zh-CN" altLang="en-US" sz="2000" dirty="0" smtClean="0"/>
              <a:t>你好！今天是</a:t>
            </a:r>
            <a:r>
              <a:rPr lang="en-US" altLang="zh-CN" sz="2000" dirty="0" smtClean="0"/>
              <a:t>{1}";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MessageFormat mf=new MessageFormat("");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Locale locale=Locale.getDefault();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mf.setLocale(locale);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mf.applyPattern(pattern);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Date now=new Date();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Object[] msgParams={args[0],now};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  tv.setText(mf.format(msgParams));</a:t>
            </a:r>
            <a:endParaRPr lang="en-US" altLang="zh-CN" sz="2000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00166" y="2500306"/>
            <a:ext cx="3648097" cy="28099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724525" y="1484313"/>
            <a:ext cx="2951163" cy="28892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b="1"/>
              <a:t>定义包含两个占位符的模式</a:t>
            </a:r>
            <a:endParaRPr lang="zh-CN" altLang="en-US" b="1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5148263" y="1773238"/>
            <a:ext cx="18002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25830" y="3705860"/>
            <a:ext cx="2879725" cy="3603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724525" y="3705860"/>
            <a:ext cx="1223963" cy="28892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b="1"/>
              <a:t>套用模式</a:t>
            </a:r>
            <a:endParaRPr lang="zh-CN" altLang="en-US" b="1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836035" y="387604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857356" y="4338320"/>
            <a:ext cx="3097213" cy="3603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00694" y="4357694"/>
            <a:ext cx="2376488" cy="28892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b="1" dirty="0"/>
              <a:t>取代占位符的对象数组</a:t>
            </a:r>
            <a:endParaRPr lang="zh-CN" altLang="en-US" b="1" dirty="0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5000628" y="4500568"/>
            <a:ext cx="500066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000232" y="4711711"/>
            <a:ext cx="2808288" cy="3603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787900" y="5805488"/>
            <a:ext cx="1892300" cy="28892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b="1"/>
              <a:t>格式化输出</a:t>
            </a:r>
            <a:endParaRPr lang="zh-CN" altLang="en-US" b="1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4859338" y="4941888"/>
            <a:ext cx="7826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2" grpId="0" animBg="1"/>
      <p:bldP spid="34823" grpId="0" animBg="1"/>
      <p:bldP spid="34824" grpId="0" animBg="1"/>
      <p:bldP spid="34825" grpId="0" animBg="1"/>
      <p:bldP spid="34826" grpId="0" animBg="1"/>
      <p:bldP spid="34827" grpId="0" animBg="1"/>
      <p:bldP spid="34828" grpId="0" animBg="1"/>
      <p:bldP spid="34829" grpId="0" animBg="1"/>
      <p:bldP spid="34830" grpId="0" animBg="1"/>
      <p:bldP spid="348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38230"/>
          </a:xfrm>
        </p:spPr>
        <p:txBody>
          <a:bodyPr/>
          <a:lstStyle/>
          <a:p>
            <a:r>
              <a:rPr lang="zh-CN" altLang="en-US" dirty="0" smtClean="0"/>
              <a:t>可以将内容定义到</a:t>
            </a:r>
            <a:r>
              <a:rPr lang="en-US" altLang="zh-CN" dirty="0" smtClean="0"/>
              <a:t>strings.xml</a:t>
            </a:r>
            <a:r>
              <a:rPr lang="zh-CN" altLang="en-US" dirty="0" smtClean="0"/>
              <a:t>中，且根据不同的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，其内容也有所区别：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A7CEE-BD6F-4E25-B276-4AA01A1B0A00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785786" y="2214554"/>
            <a:ext cx="7286676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&lt;?xml version=</a:t>
            </a:r>
            <a:r>
              <a:rPr lang="en-US" altLang="zh-CN" i="1" dirty="0" smtClean="0"/>
              <a:t>"1.0" encoding="utf-8"?&gt;</a:t>
            </a:r>
            <a:endParaRPr lang="en-US" altLang="zh-CN" i="1" dirty="0" smtClean="0"/>
          </a:p>
          <a:p>
            <a:r>
              <a:rPr lang="en-US" altLang="zh-CN" dirty="0" smtClean="0"/>
              <a:t>&lt;resources&gt;</a:t>
            </a:r>
            <a:endParaRPr lang="en-US" altLang="zh-CN" dirty="0" smtClean="0"/>
          </a:p>
          <a:p>
            <a:r>
              <a:rPr lang="en-US" altLang="zh-CN" dirty="0" smtClean="0"/>
              <a:t>    &lt;string name=</a:t>
            </a:r>
            <a:r>
              <a:rPr lang="en-US" altLang="zh-CN" i="1" dirty="0" smtClean="0"/>
              <a:t>"app_name"&gt;</a:t>
            </a:r>
            <a:r>
              <a:rPr lang="ja-JP" altLang="en-US" i="1" dirty="0" smtClean="0"/>
              <a:t>こんにちは，</a:t>
            </a:r>
            <a:r>
              <a:rPr lang="zh-CN" altLang="en-US" i="1" dirty="0" smtClean="0"/>
              <a:t>世界</a:t>
            </a:r>
            <a:r>
              <a:rPr lang="en-US" altLang="zh-CN" i="1" dirty="0" smtClean="0"/>
              <a:t>&lt;/string&gt;</a:t>
            </a:r>
            <a:endParaRPr lang="en-US" altLang="zh-CN" i="1" dirty="0" smtClean="0"/>
          </a:p>
          <a:p>
            <a:r>
              <a:rPr lang="en-US" altLang="zh-CN" dirty="0" smtClean="0"/>
              <a:t>    &lt;string name=</a:t>
            </a:r>
            <a:r>
              <a:rPr lang="en-US" altLang="zh-CN" i="1" dirty="0" smtClean="0"/>
              <a:t>"hello"&gt;</a:t>
            </a:r>
            <a:r>
              <a:rPr lang="ja-JP" altLang="en-US" i="1" dirty="0" smtClean="0"/>
              <a:t>こんにちは</a:t>
            </a:r>
            <a:r>
              <a:rPr lang="en-US" altLang="ja-JP" i="1" dirty="0" smtClean="0"/>
              <a:t>{0}</a:t>
            </a:r>
            <a:r>
              <a:rPr lang="ja-JP" altLang="en-US" i="1" dirty="0" smtClean="0"/>
              <a:t>，</a:t>
            </a:r>
            <a:r>
              <a:rPr lang="zh-CN" altLang="en-US" i="1" dirty="0" smtClean="0"/>
              <a:t>今日</a:t>
            </a:r>
            <a:r>
              <a:rPr lang="ja-JP" altLang="en-US" i="1" dirty="0" smtClean="0"/>
              <a:t>はです</a:t>
            </a:r>
            <a:r>
              <a:rPr lang="en-US" altLang="ja-JP" i="1" dirty="0" smtClean="0"/>
              <a:t>{1}&lt;/</a:t>
            </a:r>
            <a:r>
              <a:rPr lang="en-US" altLang="zh-CN" i="1" dirty="0" smtClean="0"/>
              <a:t>string&gt;</a:t>
            </a:r>
            <a:endParaRPr lang="en-US" altLang="zh-CN" i="1" dirty="0" smtClean="0"/>
          </a:p>
          <a:p>
            <a:r>
              <a:rPr lang="en-US" altLang="zh-CN" dirty="0" smtClean="0"/>
              <a:t>&lt;/resources&gt;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4214818"/>
            <a:ext cx="7000924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&lt;?xml version=</a:t>
            </a:r>
            <a:r>
              <a:rPr lang="en-US" altLang="zh-CN" i="1" dirty="0" smtClean="0"/>
              <a:t>"1.0" encoding="utf-8"?&gt;</a:t>
            </a:r>
            <a:endParaRPr lang="en-US" altLang="zh-CN" i="1" dirty="0" smtClean="0"/>
          </a:p>
          <a:p>
            <a:r>
              <a:rPr lang="en-US" altLang="zh-CN" dirty="0" smtClean="0"/>
              <a:t>&lt;resources&gt;</a:t>
            </a:r>
            <a:endParaRPr lang="en-US" altLang="zh-CN" dirty="0" smtClean="0"/>
          </a:p>
          <a:p>
            <a:r>
              <a:rPr lang="en-US" altLang="zh-CN" dirty="0" smtClean="0"/>
              <a:t>    &lt;string name=</a:t>
            </a:r>
            <a:r>
              <a:rPr lang="en-US" altLang="zh-CN" i="1" dirty="0" smtClean="0"/>
              <a:t>"app_name"&gt;</a:t>
            </a:r>
            <a:r>
              <a:rPr lang="zh-CN" altLang="en-US" i="1" dirty="0" smtClean="0"/>
              <a:t>你好世界！</a:t>
            </a:r>
            <a:r>
              <a:rPr lang="en-US" altLang="zh-CN" i="1" dirty="0" smtClean="0"/>
              <a:t>&lt;/string&gt;</a:t>
            </a:r>
            <a:endParaRPr lang="en-US" altLang="zh-CN" i="1" dirty="0" smtClean="0"/>
          </a:p>
          <a:p>
            <a:r>
              <a:rPr lang="en-US" altLang="zh-CN" dirty="0" smtClean="0"/>
              <a:t>    &lt;string name=</a:t>
            </a:r>
            <a:r>
              <a:rPr lang="en-US" altLang="zh-CN" i="1" dirty="0" smtClean="0"/>
              <a:t>"hello"&gt;{0}</a:t>
            </a:r>
            <a:r>
              <a:rPr lang="zh-CN" altLang="en-US" i="1" dirty="0" smtClean="0"/>
              <a:t>，你好，今天是</a:t>
            </a:r>
            <a:r>
              <a:rPr lang="en-US" altLang="zh-CN" i="1" dirty="0" smtClean="0"/>
              <a:t>{1}</a:t>
            </a:r>
            <a:r>
              <a:rPr lang="zh-CN" altLang="en-US" i="1" dirty="0" smtClean="0"/>
              <a:t>。</a:t>
            </a:r>
            <a:r>
              <a:rPr lang="en-US" altLang="zh-CN" i="1" dirty="0" smtClean="0"/>
              <a:t>&lt;/string&gt;</a:t>
            </a:r>
            <a:endParaRPr lang="en-US" altLang="zh-CN" i="1" dirty="0" smtClean="0"/>
          </a:p>
          <a:p>
            <a:r>
              <a:rPr lang="en-US" altLang="zh-CN" dirty="0" smtClean="0"/>
              <a:t>&lt;/resources&gt;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 descr="Snap9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00" y="1571612"/>
            <a:ext cx="2419350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Snap9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571612"/>
            <a:ext cx="2419350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小结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Locale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数字信息格式化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日期时间信息格式化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资源的定义、命名及访问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消息格式化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www.hqyj.com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536049F-4723-49EC-BB45-450111E127A7}" type="slidenum">
              <a:rPr lang="en-US" altLang="zh-CN" smtClean="0">
                <a:latin typeface="Arial" pitchFamily="34" charset="0"/>
                <a:cs typeface="Arial" pitchFamily="34" charset="0"/>
              </a:rPr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itchFamily="34" charset="0"/>
              </a:rPr>
              <a:t>Q&amp;A</a:t>
            </a:r>
            <a:endParaRPr lang="en-US" altLang="zh-CN" sz="880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www.hqyj.com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546B6923-9753-40C1-9372-3BA834E57EF8}" type="slidenum">
              <a:rPr lang="en-US" altLang="zh-CN" smtClean="0">
                <a:latin typeface="Arial" pitchFamily="34" charset="0"/>
                <a:cs typeface="Arial" pitchFamily="34" charset="0"/>
              </a:rPr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SimSun"/>
                <a:ea typeface="SimSun"/>
              </a:rPr>
              <a:t>！</a:t>
            </a:r>
            <a:endParaRPr lang="zh-CN" altLang="en-US" sz="3600" kern="10" dirty="0">
              <a:ln w="9525">
                <a:noFill/>
                <a:round/>
              </a:ln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5400000" scaled="1"/>
              </a:gradFill>
              <a:latin typeface="SimSun"/>
              <a:ea typeface="SimSun"/>
            </a:endParaRP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了解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应用国际化的意义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类的用法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掌握使用</a:t>
            </a:r>
            <a:r>
              <a:rPr lang="en-US" altLang="zh-CN" dirty="0" smtClean="0"/>
              <a:t>NumerFormat</a:t>
            </a:r>
            <a:r>
              <a:rPr lang="zh-CN" altLang="en-US" dirty="0" smtClean="0"/>
              <a:t>格式化数字、货币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掌握使用</a:t>
            </a:r>
            <a:r>
              <a:rPr lang="en-US" altLang="zh-CN" dirty="0" smtClean="0"/>
              <a:t>DateFormat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SimpleDateFormat</a:t>
            </a:r>
            <a:r>
              <a:rPr lang="zh-CN" altLang="en-US" dirty="0" smtClean="0"/>
              <a:t>格式化日期和时间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中资源文件的定义和使用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掌握消息的格式化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Internationlization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57430"/>
            <a:ext cx="2857500" cy="2705100"/>
          </a:xfrm>
          <a:prstGeom prst="rect">
            <a:avLst/>
          </a:prstGeom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979613" y="1557338"/>
            <a:ext cx="3168650" cy="1008062"/>
          </a:xfrm>
          <a:prstGeom prst="cloudCallout">
            <a:avLst>
              <a:gd name="adj1" fmla="val -43889"/>
              <a:gd name="adj2" fmla="val 70000"/>
            </a:avLst>
          </a:prstGeom>
          <a:gradFill rotWithShape="1">
            <a:gsLst>
              <a:gs pos="0">
                <a:schemeClr val="bg1"/>
              </a:gs>
              <a:gs pos="100000">
                <a:srgbClr val="CCFFCC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b="1"/>
              <a:t>如何让世界各地的人都使用我的软件</a:t>
            </a:r>
            <a:r>
              <a:rPr lang="en-US" altLang="zh-CN" sz="2400" b="1"/>
              <a:t>?</a:t>
            </a:r>
            <a:endParaRPr lang="en-US" altLang="zh-CN" sz="2400" b="1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5003800" y="857232"/>
            <a:ext cx="4140200" cy="2787669"/>
          </a:xfrm>
          <a:prstGeom prst="irregularSeal1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/>
              <a:t>国际化你的程</a:t>
            </a:r>
            <a:r>
              <a:rPr lang="zh-CN" altLang="en-US" sz="2000" b="1" dirty="0" smtClean="0"/>
              <a:t>序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I18N/Internationalization</a:t>
            </a:r>
            <a:endParaRPr lang="zh-CN" altLang="en-US" sz="2000" b="1" dirty="0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1979613" y="3860800"/>
            <a:ext cx="3168650" cy="1008063"/>
          </a:xfrm>
          <a:prstGeom prst="cloudCallout">
            <a:avLst>
              <a:gd name="adj1" fmla="val -43889"/>
              <a:gd name="adj2" fmla="val 70000"/>
            </a:avLst>
          </a:prstGeom>
          <a:gradFill rotWithShape="1">
            <a:gsLst>
              <a:gs pos="0">
                <a:schemeClr val="bg1"/>
              </a:gs>
              <a:gs pos="100000">
                <a:srgbClr val="CCFFCC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b="1"/>
              <a:t>我的程序怎么知道它运行在哪个国家</a:t>
            </a:r>
            <a:r>
              <a:rPr lang="en-US" altLang="zh-CN" sz="2400" b="1"/>
              <a:t>?</a:t>
            </a:r>
            <a:endParaRPr lang="en-US" altLang="zh-CN" sz="2400" b="1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003800" y="3500438"/>
            <a:ext cx="4140200" cy="2928957"/>
          </a:xfrm>
          <a:prstGeom prst="irregularSeal1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/>
              <a:t>本地化你的程</a:t>
            </a:r>
            <a:r>
              <a:rPr lang="zh-CN" altLang="en-US" sz="2000" b="1" dirty="0" smtClean="0"/>
              <a:t>序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L10N/Localization</a:t>
            </a:r>
            <a:endParaRPr lang="zh-CN" altLang="en-US" sz="2000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国际化和本地化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9" grpId="0" animBg="1"/>
      <p:bldP spid="235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如何国际化</a:t>
            </a:r>
            <a:r>
              <a:rPr lang="en-US" altLang="zh-CN" smtClean="0"/>
              <a:t>?</a:t>
            </a:r>
            <a:endParaRPr lang="en-US" altLang="zh-CN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确定地点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类封装了关于国家和语言的信息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国家地区编码采用 </a:t>
            </a:r>
            <a:r>
              <a:rPr lang="en-US" altLang="zh-CN" dirty="0" smtClean="0"/>
              <a:t>ISO 3166-1</a:t>
            </a:r>
            <a:r>
              <a:rPr lang="zh-CN" altLang="en-US" dirty="0" smtClean="0"/>
              <a:t>标准，用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位大写字母表示，如</a:t>
            </a:r>
            <a:r>
              <a:rPr lang="en-US" altLang="zh-CN" dirty="0" smtClean="0"/>
              <a:t>CN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语言编码采用</a:t>
            </a:r>
            <a:r>
              <a:rPr lang="en-US" altLang="zh-CN" dirty="0" smtClean="0"/>
              <a:t>ISO 639-1</a:t>
            </a:r>
            <a:r>
              <a:rPr lang="zh-CN" altLang="en-US" dirty="0" smtClean="0"/>
              <a:t>标准，用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位小写字母表示，如</a:t>
            </a:r>
            <a:r>
              <a:rPr lang="en-US" altLang="zh-CN" dirty="0" smtClean="0"/>
              <a:t>zh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</a:t>
            </a:r>
            <a:r>
              <a:rPr lang="zh-CN" altLang="en-US" dirty="0" smtClean="0"/>
              <a:t>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Locale</a:t>
            </a:r>
            <a:r>
              <a:rPr lang="zh-CN" altLang="en-US" smtClean="0"/>
              <a:t>示例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Locale locale = getResources().getConfiguration().locale;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String country = locale.getCountry();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String language = locale.getLanguage();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图片 3" descr="Snap87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3219448"/>
            <a:ext cx="2390775" cy="3867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Snap8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190873"/>
            <a:ext cx="2409825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Snap8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3143248"/>
            <a:ext cx="2428875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强制指定地域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来强制指定地域：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Resources resources = getResources();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Configuration config = resources.getConfiguration();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config.locale = Locale.SIMPLIFIED_CHINESE; //</a:t>
            </a:r>
            <a:r>
              <a:rPr lang="zh-CN" altLang="en-US" dirty="0" smtClean="0"/>
              <a:t>简体中文</a:t>
            </a:r>
            <a:endParaRPr lang="zh-CN" altLang="en-US" dirty="0" smtClean="0"/>
          </a:p>
          <a:p>
            <a:pPr lvl="1"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DisplayMetrics dm = res.getDisplayMetrics();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resources.updateConfiguration(config, dm);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格式化输出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 数字相关的格式化</a:t>
            </a:r>
            <a:r>
              <a:rPr lang="en-US" altLang="zh-CN" dirty="0" smtClean="0"/>
              <a:t>——NumberFormat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 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时间格式化</a:t>
            </a:r>
            <a:r>
              <a:rPr lang="en-US" altLang="zh-CN" dirty="0" smtClean="0"/>
              <a:t>——DateFormat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 字符信息格式化</a:t>
            </a:r>
            <a:r>
              <a:rPr lang="en-US" altLang="zh-CN" dirty="0" smtClean="0"/>
              <a:t>——MessageFormat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44AAA-6CB0-472C-B931-39C53AFCE94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数字相关格式化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5900750" cy="491013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NumberFormat</a:t>
            </a:r>
            <a:r>
              <a:rPr lang="zh-CN" altLang="en-US" sz="2800" dirty="0" smtClean="0"/>
              <a:t>类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数字（</a:t>
            </a:r>
            <a:r>
              <a:rPr lang="en-US" altLang="zh-CN" sz="2400" dirty="0" smtClean="0"/>
              <a:t>Numeric</a:t>
            </a:r>
            <a:r>
              <a:rPr lang="zh-CN" altLang="en-US" sz="2400" dirty="0" smtClean="0"/>
              <a:t>）：</a:t>
            </a:r>
            <a:r>
              <a:rPr lang="en-US" altLang="zh-CN" sz="2400" dirty="0" smtClean="0"/>
              <a:t>getNumberInstance()/getNumberInstance(Locale lcl)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400" dirty="0" smtClean="0"/>
              <a:t>货币（</a:t>
            </a:r>
            <a:r>
              <a:rPr lang="en-US" altLang="zh-CN" sz="2400" dirty="0" smtClean="0"/>
              <a:t>Currency</a:t>
            </a:r>
            <a:r>
              <a:rPr lang="zh-CN" altLang="en-US" sz="2400" dirty="0" smtClean="0"/>
              <a:t>）：</a:t>
            </a:r>
            <a:r>
              <a:rPr lang="en-US" altLang="zh-CN" sz="2400" dirty="0" smtClean="0"/>
              <a:t>getCurrencyInstance()/getCurrencyInstance(Locale lcl)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400" dirty="0" smtClean="0"/>
              <a:t>百分比（</a:t>
            </a:r>
            <a:r>
              <a:rPr lang="en-US" altLang="zh-CN" sz="2400" dirty="0" smtClean="0"/>
              <a:t>Percent</a:t>
            </a:r>
            <a:r>
              <a:rPr lang="zh-CN" altLang="en-US" sz="2400" dirty="0" smtClean="0"/>
              <a:t>）：</a:t>
            </a:r>
            <a:r>
              <a:rPr lang="en-US" altLang="zh-CN" sz="2400" dirty="0" smtClean="0"/>
              <a:t>getPercentInstance()/getPercentInstance(Locale lcl)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</p:txBody>
      </p:sp>
      <p:pic>
        <p:nvPicPr>
          <p:cNvPr id="4" name="图片 3" descr="Snap9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0826" y="1762141"/>
            <a:ext cx="2419350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5083</Words>
  <Application>WPS 演示</Application>
  <PresentationFormat>全屏显示(4:3)</PresentationFormat>
  <Paragraphs>320</Paragraphs>
  <Slides>26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华清远见模版-2</vt:lpstr>
      <vt:lpstr>Android国际化和本地化</vt:lpstr>
      <vt:lpstr>版权声明</vt:lpstr>
      <vt:lpstr>目录</vt:lpstr>
      <vt:lpstr>国际化和本地化</vt:lpstr>
      <vt:lpstr>如何国际化?</vt:lpstr>
      <vt:lpstr>Locale示例</vt:lpstr>
      <vt:lpstr>强制指定地域</vt:lpstr>
      <vt:lpstr>格式化输出</vt:lpstr>
      <vt:lpstr>数字相关格式化</vt:lpstr>
      <vt:lpstr>示例</vt:lpstr>
      <vt:lpstr>日期/时间格式化</vt:lpstr>
      <vt:lpstr>使用SimpleDateFormat</vt:lpstr>
      <vt:lpstr>SimpleDateFormat案例</vt:lpstr>
      <vt:lpstr>资源文件</vt:lpstr>
      <vt:lpstr>资源文件</vt:lpstr>
      <vt:lpstr>资源文件案例</vt:lpstr>
      <vt:lpstr>资源文件案例</vt:lpstr>
      <vt:lpstr>资源文件案例</vt:lpstr>
      <vt:lpstr>资源文件案例</vt:lpstr>
      <vt:lpstr>消息的格式化</vt:lpstr>
      <vt:lpstr>示例</vt:lpstr>
      <vt:lpstr>示例</vt:lpstr>
      <vt:lpstr>示例</vt:lpstr>
      <vt:lpstr>小结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Hexstia</cp:lastModifiedBy>
  <cp:revision>193</cp:revision>
  <cp:lastPrinted>2113-01-01T00:00:00Z</cp:lastPrinted>
  <dcterms:created xsi:type="dcterms:W3CDTF">2009-10-23T03:21:00Z</dcterms:created>
  <dcterms:modified xsi:type="dcterms:W3CDTF">2017-10-10T01:46:06Z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2052-10.1.0.5777</vt:lpwstr>
  </property>
</Properties>
</file>