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83" r:id="rId2"/>
    <p:sldId id="711" r:id="rId3"/>
    <p:sldId id="954" r:id="rId4"/>
    <p:sldId id="712" r:id="rId5"/>
    <p:sldId id="714" r:id="rId6"/>
    <p:sldId id="772" r:id="rId7"/>
    <p:sldId id="955" r:id="rId8"/>
    <p:sldId id="889" r:id="rId9"/>
    <p:sldId id="956" r:id="rId10"/>
    <p:sldId id="957" r:id="rId11"/>
    <p:sldId id="964" r:id="rId12"/>
    <p:sldId id="958" r:id="rId13"/>
    <p:sldId id="959" r:id="rId14"/>
    <p:sldId id="968" r:id="rId15"/>
    <p:sldId id="969" r:id="rId16"/>
    <p:sldId id="965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CC3300"/>
    <a:srgbClr val="00CC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271" autoAdjust="0"/>
  </p:normalViewPr>
  <p:slideViewPr>
    <p:cSldViewPr>
      <p:cViewPr varScale="1">
        <p:scale>
          <a:sx n="83" d="100"/>
          <a:sy n="83" d="100"/>
        </p:scale>
        <p:origin x="-773" y="-62"/>
      </p:cViewPr>
      <p:guideLst>
        <p:guide orient="horz" pos="2160"/>
        <p:guide pos="3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698" y="-108"/>
      </p:cViewPr>
      <p:guideLst>
        <p:guide orient="horz" pos="2880"/>
        <p:guide pos="21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765D0CD-C112-417B-A410-472CDE60D99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27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4AD09F-B94D-4867-9C21-C3F7DDEB8EA0}" type="datetimeFigureOut">
              <a:rPr lang="zh-CN" altLang="en-US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8AAEB8-5339-4E8C-B734-5DE446DEDC7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5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右侧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8890" y="415681"/>
            <a:ext cx="554456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dirty="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8890" y="1821879"/>
            <a:ext cx="547751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75030" y="659420"/>
            <a:ext cx="1052449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问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445" y="1257300"/>
            <a:ext cx="12232640" cy="689800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95020" y="1746122"/>
            <a:ext cx="913485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144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>
              <a:buNone/>
              <a:defRPr lang="zh-CN" altLang="en-US" dirty="0" smtClean="0"/>
            </a:lvl4pPr>
            <a:lvl5pPr marL="1600200" indent="0">
              <a:buFont typeface="Arial" panose="020B0604020202020204" pitchFamily="34" charset="0"/>
              <a:buChar char="•"/>
              <a:defRPr lang="zh-CN" altLang="en-US" dirty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marL="0" lvl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单击此处编辑母版文本样式</a:t>
            </a:r>
          </a:p>
          <a:p>
            <a:pPr marL="457200" lvl="1"/>
            <a:r>
              <a:rPr lang="zh-CN" altLang="en-US" dirty="0" smtClean="0"/>
              <a:t>第二级</a:t>
            </a:r>
          </a:p>
          <a:p>
            <a:pPr marL="914400"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75030" y="659420"/>
            <a:ext cx="1052449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95020" y="1746122"/>
            <a:ext cx="913485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144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>
              <a:buNone/>
              <a:defRPr lang="zh-CN" altLang="en-US" dirty="0" smtClean="0"/>
            </a:lvl4pPr>
            <a:lvl5pPr marL="1600200" indent="0">
              <a:buFont typeface="Arial" panose="020B0604020202020204" pitchFamily="34" charset="0"/>
              <a:buChar char="•"/>
              <a:defRPr lang="zh-CN" altLang="en-US" dirty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marL="0" lvl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单击此处编辑母版文本样式</a:t>
            </a:r>
          </a:p>
          <a:p>
            <a:pPr marL="457200" lvl="1"/>
            <a:r>
              <a:rPr lang="zh-CN" altLang="en-US" dirty="0" smtClean="0"/>
              <a:t>第二级</a:t>
            </a:r>
          </a:p>
          <a:p>
            <a:pPr marL="914400"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>
          <a:xfrm>
            <a:off x="749935" y="2589530"/>
            <a:ext cx="80010" cy="296545"/>
          </a:xfrm>
          <a:prstGeom prst="flowChartAlternateProcess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49935" y="1560513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1087755" y="2396273"/>
            <a:ext cx="8225409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18465" y="3816350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扫一扫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，获取更多信息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504825" y="4365943"/>
            <a:ext cx="2286000" cy="215265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创客学院微信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3" y="4714875"/>
            <a:ext cx="1454785" cy="1454785"/>
          </a:xfrm>
          <a:prstGeom prst="rect">
            <a:avLst/>
          </a:prstGeom>
        </p:spPr>
      </p:pic>
      <p:sp>
        <p:nvSpPr>
          <p:cNvPr id="13" name="文本框 11"/>
          <p:cNvSpPr txBox="1"/>
          <p:nvPr/>
        </p:nvSpPr>
        <p:spPr>
          <a:xfrm>
            <a:off x="3244850" y="4925060"/>
            <a:ext cx="5476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</a:t>
            </a:r>
            <a:r>
              <a:rPr lang="zh-CN" altLang="en-US" sz="600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C75BD8-5952-43AA-84E7-604C57BFE2AB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25B3DB-2F46-49BD-96B8-ED0F2A964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C75BD8-5952-43AA-84E7-604C57BFE2AB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25B3DB-2F46-49BD-96B8-ED0F2A964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C75BD8-5952-43AA-84E7-604C57BFE2AB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25B3DB-2F46-49BD-96B8-ED0F2A964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C75BD8-5952-43AA-84E7-604C57BFE2AB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25B3DB-2F46-49BD-96B8-ED0F2A964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208" y="1999615"/>
            <a:ext cx="10351008" cy="9142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zh-CN" altLang="en-US" sz="6000" kern="12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7290" y="494093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8240" y="131572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5335269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lang="zh-CN" altLang="en-US" sz="1800" dirty="0" smtClean="0"/>
            </a:lvl2pPr>
            <a:lvl3pPr>
              <a:defRPr lang="zh-CN" altLang="en-US" sz="180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algn="ctr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1295400" y="3658869"/>
            <a:ext cx="983589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44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4C75BD8-5952-43AA-84E7-604C57BFE2AB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25B3DB-2F46-49BD-96B8-ED0F2A964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beij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39370"/>
            <a:ext cx="12231370" cy="6897370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3962400" y="1404620"/>
            <a:ext cx="405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600" dirty="0" smtClean="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962400" y="2223770"/>
            <a:ext cx="405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小美老师  金牌讲师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3848100" y="4309745"/>
            <a:ext cx="4914900" cy="112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华清远见星创客精英训练营金牌讲师；</a:t>
            </a:r>
          </a:p>
          <a:p>
            <a:pPr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华清远见第一美女讲师；</a:t>
            </a:r>
          </a:p>
          <a:p>
            <a:pPr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华清远见金牌讲师，工学硕士；</a:t>
            </a:r>
          </a:p>
        </p:txBody>
      </p:sp>
      <p:pic>
        <p:nvPicPr>
          <p:cNvPr id="1026" name="Picture 2" descr="E:\亲爱的\12.30\华清远见\创客学院模板\课件模板\讲师页\小美老师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" y="1586499"/>
            <a:ext cx="2367407" cy="36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beij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38735"/>
            <a:ext cx="12231370" cy="6897370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3962400" y="1404620"/>
            <a:ext cx="405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3600" dirty="0" smtClean="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962400" y="2223770"/>
            <a:ext cx="405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严子老师  金牌讲师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3962400" y="4218305"/>
            <a:ext cx="4914900" cy="140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GMGC2015明日之星奖获得者</a:t>
            </a:r>
          </a:p>
          <a:p>
            <a:pPr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曾任AR/游戏/VR等多个项目的主要开发工程师、U3D前端工程师组长</a:t>
            </a:r>
          </a:p>
          <a:p>
            <a:pPr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代表项目《艾布克立体笔记系列》《机动战姬》</a:t>
            </a:r>
          </a:p>
        </p:txBody>
      </p:sp>
      <p:pic>
        <p:nvPicPr>
          <p:cNvPr id="2" name="图片 1" descr="teacher_phot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0" y="1477645"/>
            <a:ext cx="2508250" cy="386461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278255" y="127952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zh-CN" sz="3200">
                <a:solidFill>
                  <a:srgbClr val="F8F018"/>
                </a:solidFill>
              </a:rPr>
              <a:t> /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527685" y="1456690"/>
            <a:ext cx="327025" cy="299085"/>
          </a:xfrm>
          <a:prstGeom prst="triangle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/>
          <p:cNvSpPr txBox="1"/>
          <p:nvPr/>
        </p:nvSpPr>
        <p:spPr>
          <a:xfrm>
            <a:off x="1278890" y="223075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2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294130" y="32238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3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95400" y="41890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4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2" name="文本框 12"/>
          <p:cNvSpPr txBox="1"/>
          <p:nvPr/>
        </p:nvSpPr>
        <p:spPr>
          <a:xfrm>
            <a:off x="1296670" y="516826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5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094230" y="1388849"/>
            <a:ext cx="8421497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ts val="28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zh-CN" altLang="en-US" dirty="0" smtClean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278255" y="127952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zh-CN" sz="3200">
                <a:solidFill>
                  <a:srgbClr val="F8F018"/>
                </a:solidFill>
              </a:rPr>
              <a:t> /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527685" y="1456690"/>
            <a:ext cx="327025" cy="299085"/>
          </a:xfrm>
          <a:prstGeom prst="triangle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/>
          <p:cNvSpPr txBox="1"/>
          <p:nvPr/>
        </p:nvSpPr>
        <p:spPr>
          <a:xfrm>
            <a:off x="1278890" y="223075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2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294130" y="32238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3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95400" y="41890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4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094230" y="1388849"/>
            <a:ext cx="8421497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ts val="28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endParaRPr lang="zh-CN" altLang="en-US" dirty="0" smtClean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259840" y="1915922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zh-CN" sz="3200">
                <a:solidFill>
                  <a:srgbClr val="F8F018"/>
                </a:solidFill>
              </a:rPr>
              <a:t> /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509270" y="2093087"/>
            <a:ext cx="327025" cy="299085"/>
          </a:xfrm>
          <a:prstGeom prst="triangle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/>
          <p:cNvSpPr txBox="1"/>
          <p:nvPr/>
        </p:nvSpPr>
        <p:spPr>
          <a:xfrm>
            <a:off x="1260475" y="2867152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2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275715" y="3860292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3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075815" y="2025246"/>
            <a:ext cx="8421497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ts val="28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endParaRPr lang="zh-CN" altLang="en-US" dirty="0" smtClean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259840" y="2704996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zh-CN" sz="3200">
                <a:solidFill>
                  <a:srgbClr val="F8F018"/>
                </a:solidFill>
              </a:rPr>
              <a:t> /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509270" y="2882161"/>
            <a:ext cx="327025" cy="299085"/>
          </a:xfrm>
          <a:prstGeom prst="triangle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/>
          <p:cNvSpPr txBox="1"/>
          <p:nvPr/>
        </p:nvSpPr>
        <p:spPr>
          <a:xfrm>
            <a:off x="1260475" y="3656226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2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075815" y="2814320"/>
            <a:ext cx="84214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ts val="28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0" lvl="0"/>
            <a:endParaRPr lang="en-US" altLang="zh-CN" dirty="0" smtClean="0"/>
          </a:p>
          <a:p>
            <a:pPr marL="0" lvl="0"/>
            <a:r>
              <a:rPr lang="zh-CN" altLang="en-US" dirty="0" smtClean="0"/>
              <a:t>单击此处编辑母版文本样式</a:t>
            </a:r>
          </a:p>
          <a:p>
            <a:pPr marL="0" lvl="0"/>
            <a:endParaRPr lang="en-US" altLang="zh-CN" dirty="0" smtClean="0"/>
          </a:p>
          <a:p>
            <a:pPr marL="0" lvl="0"/>
            <a:endParaRPr lang="zh-CN" altLang="en-US" dirty="0" smtClean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个项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030" y="659420"/>
            <a:ext cx="1052449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020" y="1746122"/>
            <a:ext cx="913485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144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>
              <a:buNone/>
              <a:defRPr lang="zh-CN" altLang="en-US" dirty="0" smtClean="0"/>
            </a:lvl4pPr>
            <a:lvl5pPr marL="1600200" indent="0">
              <a:buFont typeface="Arial" panose="020B0604020202020204" pitchFamily="34" charset="0"/>
              <a:buChar char="•"/>
              <a:defRPr lang="zh-CN" altLang="en-US" dirty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marL="0" lvl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单击此处编辑母版文本样式</a:t>
            </a:r>
          </a:p>
          <a:p>
            <a:pPr marL="457200" lvl="1"/>
            <a:r>
              <a:rPr lang="zh-CN" altLang="en-US" dirty="0" smtClean="0"/>
              <a:t>第二级</a:t>
            </a:r>
          </a:p>
          <a:p>
            <a:pPr marL="914400" lvl="2"/>
            <a:r>
              <a:rPr lang="zh-CN" altLang="en-US" dirty="0" smtClean="0"/>
              <a:t>第三级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539115" y="2005330"/>
            <a:ext cx="80010" cy="296545"/>
          </a:xfrm>
          <a:prstGeom prst="flowChartAlternateProcess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398416.htm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0" dirty="0"/>
              <a:t>物联网之</a:t>
            </a:r>
            <a:r>
              <a:rPr kumimoji="0" lang="en-US" altLang="en-US" dirty="0" err="1" smtClean="0"/>
              <a:t>Zig</a:t>
            </a:r>
            <a:r>
              <a:rPr kumimoji="0" lang="en-US" altLang="zh-CN" dirty="0" err="1" smtClean="0"/>
              <a:t>b</a:t>
            </a:r>
            <a:r>
              <a:rPr kumimoji="0" lang="en-US" altLang="en-US" dirty="0" err="1" smtClean="0"/>
              <a:t>ee</a:t>
            </a:r>
            <a:endParaRPr kumimoji="0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5335269"/>
            <a:ext cx="10515600" cy="478155"/>
          </a:xfrm>
        </p:spPr>
        <p:txBody>
          <a:bodyPr/>
          <a:lstStyle/>
          <a:p>
            <a:r>
              <a:rPr altLang="zh-CN" dirty="0"/>
              <a:t>创客学院  周老师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1151890" y="3228339"/>
            <a:ext cx="9835896" cy="589280"/>
          </a:xfrm>
        </p:spPr>
        <p:txBody>
          <a:bodyPr/>
          <a:lstStyle/>
          <a:p>
            <a:pPr marL="0" indent="0">
              <a:buNone/>
            </a:pPr>
            <a:r>
              <a:rPr sz="3600">
                <a:sym typeface="+mn-ea"/>
              </a:rPr>
              <a:t>无线串口透传</a:t>
            </a:r>
            <a:endParaRPr lang="zh-CN" altLang="en-US" sz="3600"/>
          </a:p>
        </p:txBody>
      </p:sp>
      <p:sp>
        <p:nvSpPr>
          <p:cNvPr id="7171" name="Rectangle 4"/>
          <p:cNvSpPr txBox="1"/>
          <p:nvPr/>
        </p:nvSpPr>
        <p:spPr bwMode="auto">
          <a:xfrm>
            <a:off x="8382000" y="51371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36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zh-CN" altLang="en-US" kern="400" spc="-100" dirty="0">
                <a:solidFill>
                  <a:srgbClr val="01E1EF"/>
                </a:solidFill>
                <a:uFillTx/>
              </a:rPr>
              <a:t>在 </a:t>
            </a:r>
            <a:r>
              <a:rPr lang="en-US" altLang="zh-CN" kern="400" spc="-100" dirty="0">
                <a:solidFill>
                  <a:srgbClr val="01E1EF"/>
                </a:solidFill>
                <a:uFillTx/>
              </a:rPr>
              <a:t>ZigBee </a:t>
            </a:r>
            <a:r>
              <a:rPr lang="zh-CN" altLang="en-US" kern="400" spc="-100" dirty="0">
                <a:solidFill>
                  <a:srgbClr val="01E1EF"/>
                </a:solidFill>
                <a:uFillTx/>
              </a:rPr>
              <a:t>协议栈中，有三个变量至关重要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" y="95885"/>
            <a:ext cx="7520305" cy="5995670"/>
          </a:xfrm>
        </p:spPr>
        <p:txBody>
          <a:bodyPr wrap="square"/>
          <a:lstStyle/>
          <a:p>
            <a:pPr marL="0" indent="0" algn="just">
              <a:lnSpc>
                <a:spcPct val="150000"/>
              </a:lnSpc>
              <a:buNone/>
              <a:defRPr/>
            </a:pPr>
            <a:endParaRPr lang="zh-CN" alt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err="1"/>
              <a:t>tasksCnt</a:t>
            </a:r>
            <a:r>
              <a:rPr lang="en-US" altLang="zh-CN" sz="2800" dirty="0"/>
              <a:t>—</a:t>
            </a:r>
            <a:r>
              <a:rPr lang="zh-CN" altLang="en-US" sz="2800" dirty="0"/>
              <a:t>该变量保存了任务的总个数。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该变量的声明为：</a:t>
            </a:r>
            <a:r>
              <a:rPr sz="2400" dirty="0"/>
              <a:t>uint8 </a:t>
            </a:r>
            <a:r>
              <a:rPr sz="2400"/>
              <a:t>tasksCnt</a:t>
            </a:r>
            <a:r>
              <a:rPr lang="zh-CN" altLang="en-US" sz="2400" dirty="0"/>
              <a:t>，其中 </a:t>
            </a:r>
            <a:r>
              <a:rPr sz="2400" dirty="0"/>
              <a:t>uint8 </a:t>
            </a:r>
            <a:r>
              <a:rPr lang="zh-CN" altLang="en-US" sz="2400" dirty="0"/>
              <a:t>的定义为：</a:t>
            </a:r>
            <a:r>
              <a:rPr sz="2400"/>
              <a:t>typedef</a:t>
            </a:r>
            <a:r>
              <a:rPr sz="2400" dirty="0"/>
              <a:t> unsigned char uint8</a:t>
            </a:r>
            <a:endParaRPr lang="en-US" altLang="zh-CN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err="1"/>
              <a:t>tasksEvents—这是一个指针，指向了事件表的首地址。</a:t>
            </a:r>
            <a:endParaRPr lang="zh-CN" alt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该变量的声明为：</a:t>
            </a:r>
            <a:r>
              <a:rPr sz="2400" dirty="0"/>
              <a:t>uint16 *</a:t>
            </a:r>
            <a:r>
              <a:rPr sz="2400"/>
              <a:t>tasksEvents</a:t>
            </a:r>
            <a:r>
              <a:rPr lang="zh-CN" altLang="en-US" sz="2400" dirty="0"/>
              <a:t>，其中 </a:t>
            </a:r>
            <a:r>
              <a:rPr sz="2400" dirty="0"/>
              <a:t>uint16 </a:t>
            </a:r>
            <a:r>
              <a:rPr lang="zh-CN" altLang="en-US" sz="2400" dirty="0"/>
              <a:t>的定义为：</a:t>
            </a:r>
            <a:r>
              <a:rPr sz="2400"/>
              <a:t>typedef</a:t>
            </a:r>
            <a:r>
              <a:rPr sz="2400" dirty="0"/>
              <a:t> unsigned short uint16</a:t>
            </a:r>
            <a:endParaRPr lang="en-US" altLang="zh-CN" sz="2400" dirty="0"/>
          </a:p>
          <a:p>
            <a:pPr algn="just">
              <a:buFont typeface="Arial" panose="020B0604020202020204" pitchFamily="34" charset="0"/>
              <a:defRPr/>
            </a:pPr>
            <a:endParaRPr lang="zh-CN" altLang="en-US" sz="2400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zh-CN" altLang="en-US" kern="400" spc="-100" dirty="0">
                <a:solidFill>
                  <a:srgbClr val="01E1EF"/>
                </a:solidFill>
                <a:uFillTx/>
              </a:rPr>
              <a:t>在 </a:t>
            </a:r>
            <a:r>
              <a:rPr lang="en-US" altLang="zh-CN" kern="400" spc="-100" dirty="0">
                <a:solidFill>
                  <a:srgbClr val="01E1EF"/>
                </a:solidFill>
                <a:uFillTx/>
              </a:rPr>
              <a:t>ZigBee </a:t>
            </a:r>
            <a:r>
              <a:rPr lang="zh-CN" altLang="en-US" kern="400" spc="-100" dirty="0">
                <a:solidFill>
                  <a:srgbClr val="01E1EF"/>
                </a:solidFill>
                <a:uFillTx/>
              </a:rPr>
              <a:t>协议栈中，有三个变量至关重要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" y="526415"/>
            <a:ext cx="7872095" cy="5559425"/>
          </a:xfrm>
        </p:spPr>
        <p:txBody>
          <a:bodyPr wrap="square"/>
          <a:lstStyle/>
          <a:p>
            <a:pPr marL="0" indent="0" algn="just">
              <a:lnSpc>
                <a:spcPct val="100000"/>
              </a:lnSpc>
              <a:buNone/>
              <a:defRPr/>
            </a:pPr>
            <a:endParaRPr lang="zh-CN" altLang="en-US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err="1"/>
              <a:t>tasksArr—这是一个数组， 数组的每一项都是一个函数指针， 指向了事件处理函数</a:t>
            </a:r>
          </a:p>
          <a:p>
            <a:pPr marL="285750" indent="-28575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该数组的声明为：</a:t>
            </a:r>
            <a:r>
              <a:rPr sz="2400"/>
              <a:t>const</a:t>
            </a:r>
            <a:r>
              <a:rPr sz="2400" dirty="0"/>
              <a:t> </a:t>
            </a:r>
            <a:r>
              <a:rPr sz="2400"/>
              <a:t>pTaskEventHandlerFn</a:t>
            </a:r>
            <a:r>
              <a:rPr sz="2400" dirty="0"/>
              <a:t> </a:t>
            </a:r>
            <a:r>
              <a:rPr sz="2400"/>
              <a:t>tasksArr</a:t>
            </a:r>
            <a:r>
              <a:rPr sz="2400" dirty="0"/>
              <a:t>[]</a:t>
            </a:r>
            <a:r>
              <a:rPr lang="zh-CN" altLang="en-US" sz="2400" dirty="0"/>
              <a:t>，其中 </a:t>
            </a:r>
            <a:r>
              <a:rPr sz="2400"/>
              <a:t>pTaskEventHandlerFn</a:t>
            </a:r>
            <a:r>
              <a:rPr sz="2400" dirty="0"/>
              <a:t> </a:t>
            </a:r>
            <a:r>
              <a:rPr lang="zh-CN" altLang="en-US" sz="2400" dirty="0"/>
              <a:t>的</a:t>
            </a:r>
          </a:p>
          <a:p>
            <a:pPr marL="285750" indent="-28575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定义为：</a:t>
            </a:r>
            <a:r>
              <a:rPr sz="2400">
                <a:solidFill>
                  <a:schemeClr val="bg1"/>
                </a:solidFill>
              </a:rPr>
              <a:t>typedef unsigned short </a:t>
            </a:r>
            <a:r>
              <a:rPr sz="2400" dirty="0">
                <a:solidFill>
                  <a:schemeClr val="bg1"/>
                </a:solidFill>
              </a:rPr>
              <a:t>(*</a:t>
            </a:r>
            <a:r>
              <a:rPr sz="2400">
                <a:solidFill>
                  <a:schemeClr val="bg1"/>
                </a:solidFill>
              </a:rPr>
              <a:t>pTaskEventHandlerFn</a:t>
            </a:r>
            <a:r>
              <a:rPr sz="2400" dirty="0">
                <a:solidFill>
                  <a:schemeClr val="bg1"/>
                </a:solidFill>
              </a:rPr>
              <a:t>)( unsigned char </a:t>
            </a:r>
            <a:r>
              <a:rPr sz="2400">
                <a:solidFill>
                  <a:schemeClr val="bg1"/>
                </a:solidFill>
              </a:rPr>
              <a:t>task_id</a:t>
            </a:r>
            <a:r>
              <a:rPr sz="2400" dirty="0">
                <a:solidFill>
                  <a:schemeClr val="bg1"/>
                </a:solidFill>
              </a:rPr>
              <a:t>, unsigned short</a:t>
            </a:r>
            <a:r>
              <a:rPr sz="2400" dirty="0"/>
              <a:t>event )</a:t>
            </a:r>
            <a:r>
              <a:rPr lang="zh-CN" altLang="en-US" sz="2400" dirty="0"/>
              <a:t>，这是定义了一个函数指针。</a:t>
            </a:r>
            <a:r>
              <a:rPr sz="2400"/>
              <a:t>tasksArr</a:t>
            </a:r>
            <a:r>
              <a:rPr sz="2400" dirty="0"/>
              <a:t> </a:t>
            </a:r>
            <a:r>
              <a:rPr lang="zh-CN" altLang="en-US" sz="2400" dirty="0"/>
              <a:t>数组的每一项都是一个函数指针，指向了事件处理函数。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zh-CN" altLang="en-US" dirty="0"/>
              <a:t>事件表和函数表的关系如下图</a:t>
            </a:r>
          </a:p>
        </p:txBody>
      </p:sp>
      <p:pic>
        <p:nvPicPr>
          <p:cNvPr id="6" name="图片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144270"/>
            <a:ext cx="8669020" cy="387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zh-CN" altLang="en-US" dirty="0"/>
              <a:t>实现无线透传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490" y="1100455"/>
            <a:ext cx="8952230" cy="3576955"/>
          </a:xfrm>
        </p:spPr>
        <p:txBody>
          <a:bodyPr wrap="square"/>
          <a:lstStyle/>
          <a:p>
            <a:pPr marL="0" inden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dirty="0"/>
              <a:t>    透传就是透明传输的简称。那么什么是透明传输呢？顾名思义，</a:t>
            </a:r>
            <a:r>
              <a:rPr lang="zh-CN" altLang="en-US" sz="2400" dirty="0">
                <a:solidFill>
                  <a:srgbClr val="FFFF00"/>
                </a:solidFill>
              </a:rPr>
              <a:t>透明传输就是指在传输过程中，对外界完全透明，不需要关系传输过程以及传输协议，最终目的是要把传输的内容原封不动的传递给被接收端，发送和接收的内容完全一致</a:t>
            </a:r>
            <a:r>
              <a:rPr lang="zh-CN" altLang="en-US" sz="2400" dirty="0"/>
              <a:t>。这就相当于把信息直接扔给你想要传输的人，只需要扔（也就是传输）这一个步骤，不需要其他的内容安排。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030" y="659420"/>
            <a:ext cx="10524490" cy="700405"/>
          </a:xfrm>
        </p:spPr>
        <p:txBody>
          <a:bodyPr/>
          <a:lstStyle/>
          <a:p>
            <a:r>
              <a:rPr>
                <a:sym typeface="+mn-ea"/>
              </a:rPr>
              <a:t>程序需要实现的功能：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020" y="1746250"/>
            <a:ext cx="7216140" cy="1991995"/>
          </a:xfrm>
        </p:spPr>
        <p:txBody>
          <a:bodyPr wrap="square"/>
          <a:lstStyle/>
          <a:p>
            <a:pPr marL="0" inden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ZigBee </a:t>
            </a:r>
            <a:r>
              <a:rPr>
                <a:sym typeface="+mn-ea"/>
              </a:rPr>
              <a:t>模块接收到其他 </a:t>
            </a:r>
            <a:r>
              <a:rPr lang="en-US" altLang="zh-CN">
                <a:sym typeface="+mn-ea"/>
              </a:rPr>
              <a:t>ZigBee </a:t>
            </a:r>
            <a:r>
              <a:rPr>
                <a:sym typeface="+mn-ea"/>
              </a:rPr>
              <a:t>模块发来的消息，然后发送给 </a:t>
            </a:r>
            <a:r>
              <a:rPr lang="en-US" altLang="zh-CN">
                <a:sym typeface="+mn-ea"/>
              </a:rPr>
              <a:t>PC </a:t>
            </a:r>
            <a:r>
              <a:rPr>
                <a:sym typeface="+mn-ea"/>
              </a:rPr>
              <a:t>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3171190"/>
            <a:ext cx="682815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030" y="659420"/>
            <a:ext cx="10524490" cy="700405"/>
          </a:xfrm>
        </p:spPr>
        <p:txBody>
          <a:bodyPr/>
          <a:lstStyle/>
          <a:p>
            <a:r>
              <a:rPr lang="zh-CN" altLang="en-US"/>
              <a:t>程序流程图</a:t>
            </a:r>
          </a:p>
        </p:txBody>
      </p:sp>
      <p:graphicFrame>
        <p:nvGraphicFramePr>
          <p:cNvPr id="16" name="内容占位符 15"/>
          <p:cNvGraphicFramePr>
            <a:graphicFrameLocks noGrp="1" noChangeAspect="1"/>
          </p:cNvGraphicFramePr>
          <p:nvPr>
            <p:ph idx="1"/>
          </p:nvPr>
        </p:nvGraphicFramePr>
        <p:xfrm>
          <a:off x="847090" y="1619885"/>
          <a:ext cx="6313805" cy="398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2048510" imgH="1294130" progId="Visio.Drawing.11">
                  <p:embed/>
                </p:oleObj>
              </mc:Choice>
              <mc:Fallback>
                <p:oleObj r:id="rId3" imgW="2048510" imgH="1294130" progId="Visio.Drawing.11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090" y="1619885"/>
                        <a:ext cx="6313805" cy="398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ZIGBEE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简介</a:t>
            </a:r>
          </a:p>
        </p:txBody>
      </p:sp>
      <p:sp>
        <p:nvSpPr>
          <p:cNvPr id="9220" name="内容占位符 2"/>
          <p:cNvSpPr>
            <a:spLocks noGrp="1"/>
          </p:cNvSpPr>
          <p:nvPr>
            <p:ph idx="1"/>
          </p:nvPr>
        </p:nvSpPr>
        <p:spPr>
          <a:xfrm>
            <a:off x="220980" y="311150"/>
            <a:ext cx="7626985" cy="6513830"/>
          </a:xfrm>
        </p:spPr>
        <p:txBody>
          <a:bodyPr wrap="square"/>
          <a:lstStyle/>
          <a:p>
            <a:pPr marL="0" indent="0" algn="just" eaLnBrk="1" latinLnBrk="1" hangingPunct="1">
              <a:lnSpc>
                <a:spcPct val="150000"/>
              </a:lnSpc>
              <a:buNone/>
            </a:pPr>
            <a:endParaRPr kumimoji="0" lang="en-US" altLang="zh-CN" sz="2400" dirty="0"/>
          </a:p>
          <a:p>
            <a:pPr marL="0" indent="0" algn="just" eaLnBrk="1" latinLnBrk="1" hangingPunct="1">
              <a:lnSpc>
                <a:spcPct val="150000"/>
              </a:lnSpc>
              <a:buNone/>
            </a:pPr>
            <a:r>
              <a:rPr kumimoji="0" lang="zh-CN" altLang="en-US" sz="2400" dirty="0"/>
              <a:t>● </a:t>
            </a:r>
            <a:r>
              <a:rPr kumimoji="0" lang="en-US" altLang="zh-CN" sz="2400" dirty="0" err="1"/>
              <a:t>ZigBee</a:t>
            </a:r>
            <a:r>
              <a:rPr kumimoji="0" lang="zh-CN" altLang="en-US" sz="2400" dirty="0"/>
              <a:t>是</a:t>
            </a:r>
            <a:r>
              <a:rPr kumimoji="0" lang="en-US" altLang="zh-CN" sz="2400" dirty="0"/>
              <a:t>IEEE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802.15.4</a:t>
            </a:r>
            <a:r>
              <a:rPr kumimoji="0" lang="zh-CN" altLang="en-US" sz="2400" dirty="0"/>
              <a:t>协议的代名词。根据这个协议规定的技术是一种</a:t>
            </a:r>
            <a:r>
              <a:rPr kumimoji="0" lang="zh-CN" altLang="en-US" sz="2400" b="1" dirty="0">
                <a:solidFill>
                  <a:srgbClr val="FFFF00"/>
                </a:solidFill>
              </a:rPr>
              <a:t>短距离</a:t>
            </a:r>
            <a:r>
              <a:rPr kumimoji="0" lang="zh-CN" altLang="en-US" sz="2400" dirty="0">
                <a:solidFill>
                  <a:srgbClr val="FFFF00"/>
                </a:solidFill>
              </a:rPr>
              <a:t>、</a:t>
            </a:r>
            <a:r>
              <a:rPr kumimoji="0" lang="zh-CN" altLang="en-US" sz="2400" b="1" dirty="0">
                <a:solidFill>
                  <a:srgbClr val="FFFF00"/>
                </a:solidFill>
              </a:rPr>
              <a:t>低功耗</a:t>
            </a:r>
            <a:r>
              <a:rPr kumimoji="0" lang="zh-CN" altLang="en-US" sz="2400" dirty="0"/>
              <a:t>的无线通信技术。这一名称来源于蜜蜂的八字舞，由于蜜蜂</a:t>
            </a:r>
            <a:r>
              <a:rPr kumimoji="0" lang="en-US" altLang="zh-CN" sz="2400" dirty="0"/>
              <a:t>(bee)</a:t>
            </a:r>
            <a:r>
              <a:rPr kumimoji="0" lang="zh-CN" altLang="en-US" sz="2400" dirty="0"/>
              <a:t>是靠飞翔和“嗡嗡”</a:t>
            </a:r>
            <a:r>
              <a:rPr kumimoji="0" lang="en-US" altLang="zh-CN" sz="2400" dirty="0"/>
              <a:t>(</a:t>
            </a:r>
            <a:r>
              <a:rPr kumimoji="0" lang="en-US" altLang="zh-CN" sz="2400" dirty="0" err="1"/>
              <a:t>zig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地抖动翅膀的“舞蹈”来与同伴传递花粉所在方位信息，也就是说蜜蜂依靠这样的方式构成了群体中的通信网络。</a:t>
            </a:r>
            <a:endParaRPr kumimoji="0" lang="en-US" altLang="zh-CN" sz="2400" dirty="0"/>
          </a:p>
          <a:p>
            <a:pPr marL="0" indent="0" algn="just" eaLnBrk="1" latinLnBrk="1" hangingPunct="1">
              <a:lnSpc>
                <a:spcPct val="150000"/>
              </a:lnSpc>
              <a:buNone/>
            </a:pPr>
            <a:endParaRPr kumimoji="0" lang="zh-CN" altLang="en-US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kumimoji="0" lang="zh-CN" altLang="en-US" sz="24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kumimoji="0" lang="zh-CN" altLang="en-US" dirty="0"/>
          </a:p>
        </p:txBody>
      </p:sp>
      <p:sp>
        <p:nvSpPr>
          <p:cNvPr id="921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D6A364E-5154-4482-AE1C-0A6379C627FB}" type="slidenum">
              <a:rPr kumimoji="0" lang="en-US" altLang="zh-CN" sz="1400">
                <a:solidFill>
                  <a:schemeClr val="tx2"/>
                </a:solidFill>
                <a:latin typeface="Arial" panose="020B0604020202020204" pitchFamily="34" charset="0"/>
              </a:rPr>
              <a:t>2</a:t>
            </a:fld>
            <a:endParaRPr kumimoji="0" lang="en-US" altLang="zh-CN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3066099" y="571500"/>
            <a:ext cx="309880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32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en-US" altLang="zh-CN"/>
              <a:t>Zigbee</a:t>
            </a:r>
            <a:r>
              <a:rPr lang="zh-CN" altLang="en-US"/>
              <a:t>联盟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735" y="956945"/>
            <a:ext cx="6743065" cy="4615815"/>
          </a:xfrm>
        </p:spPr>
        <p:txBody>
          <a:bodyPr wrap="square"/>
          <a:lstStyle/>
          <a:p>
            <a:pPr algn="just">
              <a:lnSpc>
                <a:spcPct val="150000"/>
              </a:lnSpc>
            </a:pPr>
            <a:r>
              <a:rPr kumimoji="0" lang="zh-CN" altLang="en-US" sz="2800" dirty="0">
                <a:sym typeface="+mn-ea"/>
              </a:rPr>
              <a:t>● </a:t>
            </a:r>
            <a:r>
              <a:rPr kumimoji="0" lang="en-US" altLang="zh-CN" sz="2800" dirty="0" err="1">
                <a:sym typeface="+mn-ea"/>
              </a:rPr>
              <a:t>ZigBee</a:t>
            </a:r>
            <a:r>
              <a:rPr kumimoji="0" lang="zh-CN" altLang="en-US" sz="2800" dirty="0">
                <a:sym typeface="+mn-ea"/>
              </a:rPr>
              <a:t>联盟成立于</a:t>
            </a:r>
            <a:r>
              <a:rPr kumimoji="0" lang="en-US" altLang="zh-CN" sz="2800" dirty="0">
                <a:sym typeface="+mn-ea"/>
              </a:rPr>
              <a:t>2001</a:t>
            </a:r>
            <a:r>
              <a:rPr kumimoji="0" lang="zh-CN" altLang="en-US" sz="2800" dirty="0">
                <a:sym typeface="+mn-ea"/>
              </a:rPr>
              <a:t>年</a:t>
            </a:r>
            <a:r>
              <a:rPr kumimoji="0" lang="en-US" altLang="zh-CN" sz="2800" dirty="0">
                <a:sym typeface="+mn-ea"/>
              </a:rPr>
              <a:t>8</a:t>
            </a:r>
            <a:r>
              <a:rPr kumimoji="0" lang="zh-CN" altLang="en-US" sz="2800" dirty="0">
                <a:sym typeface="+mn-ea"/>
              </a:rPr>
              <a:t>月。</a:t>
            </a:r>
            <a:r>
              <a:rPr kumimoji="0" lang="en-US" altLang="zh-CN" sz="2800" dirty="0">
                <a:sym typeface="+mn-ea"/>
              </a:rPr>
              <a:t>2002</a:t>
            </a:r>
            <a:r>
              <a:rPr kumimoji="0" lang="zh-CN" altLang="en-US" sz="2800" dirty="0">
                <a:sym typeface="+mn-ea"/>
              </a:rPr>
              <a:t>年下半年，英国</a:t>
            </a:r>
            <a:r>
              <a:rPr kumimoji="0" lang="en-US" altLang="zh-CN" sz="2800" dirty="0">
                <a:sym typeface="+mn-ea"/>
              </a:rPr>
              <a:t>Invensys</a:t>
            </a:r>
            <a:r>
              <a:rPr kumimoji="0" lang="zh-CN" altLang="en-US" sz="2800" dirty="0">
                <a:sym typeface="+mn-ea"/>
              </a:rPr>
              <a:t>公司、日本三菱电气公司、美国摩托罗拉公司以及荷兰飞利浦半导体公司四大巨头共同宣布，它们将加盟“</a:t>
            </a:r>
            <a:r>
              <a:rPr kumimoji="0" lang="en-US" altLang="zh-CN" sz="2800" dirty="0" err="1">
                <a:sym typeface="+mn-ea"/>
              </a:rPr>
              <a:t>ZigBee</a:t>
            </a:r>
            <a:r>
              <a:rPr kumimoji="0" lang="zh-CN" altLang="en-US" sz="2800" dirty="0">
                <a:sym typeface="+mn-ea"/>
              </a:rPr>
              <a:t>联盟”</a:t>
            </a:r>
            <a:r>
              <a:rPr kumimoji="0" lang="en-US" altLang="zh-CN" sz="2800" dirty="0">
                <a:sym typeface="+mn-ea"/>
              </a:rPr>
              <a:t>,</a:t>
            </a:r>
            <a:r>
              <a:rPr kumimoji="0" lang="zh-CN" altLang="en-US" sz="2800" dirty="0">
                <a:sym typeface="+mn-ea"/>
              </a:rPr>
              <a:t>以研发名为“</a:t>
            </a:r>
            <a:r>
              <a:rPr kumimoji="0" lang="en-US" altLang="zh-CN" sz="2800" dirty="0" err="1">
                <a:sym typeface="+mn-ea"/>
              </a:rPr>
              <a:t>ZigBee</a:t>
            </a:r>
            <a:r>
              <a:rPr kumimoji="0" lang="en-US" altLang="zh-CN" sz="2800" dirty="0">
                <a:sym typeface="+mn-ea"/>
              </a:rPr>
              <a:t>”</a:t>
            </a:r>
            <a:r>
              <a:rPr kumimoji="0" lang="zh-CN" altLang="en-US" sz="2800" dirty="0">
                <a:sym typeface="+mn-ea"/>
              </a:rPr>
              <a:t>的下一代无线通信标准，这一事件成为该项技术发展过程中的里程碑。</a:t>
            </a:r>
            <a:endParaRPr lang="zh-CN" altLang="en-US" sz="280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ZigBee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技术特点</a:t>
            </a: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364490" y="1028700"/>
            <a:ext cx="6391910" cy="1856105"/>
          </a:xfrm>
        </p:spPr>
        <p:txBody>
          <a:bodyPr wrap="square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低功耗、低成本、低速率、近距离、</a:t>
            </a:r>
            <a:r>
              <a:rPr kumimoji="0"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短时延、高容量、</a:t>
            </a:r>
            <a:r>
              <a:rPr kumimoji="0" lang="zh-CN" altLang="en-US" sz="2800" dirty="0">
                <a:solidFill>
                  <a:srgbClr val="FFFF00"/>
                </a:solidFill>
                <a:sym typeface="+mn-ea"/>
              </a:rPr>
              <a:t>高安全、免执照频段</a:t>
            </a:r>
            <a:endParaRPr kumimoji="0" lang="zh-CN" altLang="en-US" sz="2800" u="sng" dirty="0">
              <a:solidFill>
                <a:srgbClr val="FFFF00"/>
              </a:solidFill>
              <a:sym typeface="+mn-ea"/>
              <a:hlinkClick r:id="rId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kumimoji="0"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2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1C9220F-1EC6-4F17-ADEA-DF9CAAA9F723}" type="slidenum">
              <a:rPr kumimoji="0" lang="en-US" altLang="zh-CN" sz="1400">
                <a:solidFill>
                  <a:schemeClr val="tx2"/>
                </a:solidFill>
                <a:latin typeface="Arial" panose="020B0604020202020204" pitchFamily="34" charset="0"/>
              </a:rPr>
              <a:t>4</a:t>
            </a:fld>
            <a:endParaRPr kumimoji="0" lang="en-US" altLang="zh-CN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heel spokes="2"/>
      </p:transition>
    </mc:Choice>
    <mc:Fallback xmlns="">
      <p:transition spd="med">
        <p:wheel spokes="2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ZigBee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的应用</a:t>
            </a:r>
          </a:p>
        </p:txBody>
      </p:sp>
      <p:sp>
        <p:nvSpPr>
          <p:cNvPr id="15364" name="内容占位符 2"/>
          <p:cNvSpPr>
            <a:spLocks noGrp="1"/>
          </p:cNvSpPr>
          <p:nvPr>
            <p:ph idx="1"/>
          </p:nvPr>
        </p:nvSpPr>
        <p:spPr>
          <a:xfrm>
            <a:off x="149225" y="311150"/>
            <a:ext cx="8495665" cy="5292725"/>
          </a:xfrm>
        </p:spPr>
        <p:txBody>
          <a:bodyPr wrap="square"/>
          <a:lstStyle/>
          <a:p>
            <a:pPr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endParaRPr kumimoji="0" lang="zh-CN" altLang="en-US" sz="2400" dirty="0"/>
          </a:p>
          <a:p>
            <a:pPr marL="502285" indent="-502285"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kumimoji="0" lang="zh-CN" altLang="en-US" sz="2400" dirty="0"/>
              <a:t>   ◆家庭和楼宇网络：空调系统的温度控制、照明的自动控制、窗 帘的自动控制、煤气计量控制、家用电器的远程控制等；</a:t>
            </a:r>
          </a:p>
          <a:p>
            <a:pPr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kumimoji="0" lang="zh-CN" altLang="en-US" sz="2400" dirty="0"/>
              <a:t>   ◆工业控制：各种监控器、传感器的自动化控制；</a:t>
            </a:r>
          </a:p>
          <a:p>
            <a:pPr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kumimoji="0" lang="zh-CN" altLang="en-US" sz="2400" dirty="0"/>
              <a:t>　◆商业：智慧型标签等；</a:t>
            </a:r>
          </a:p>
          <a:p>
            <a:pPr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kumimoji="0" lang="zh-CN" altLang="en-US" sz="2400" dirty="0"/>
              <a:t>　◆公共场所：烟雾探测器等；</a:t>
            </a:r>
          </a:p>
          <a:p>
            <a:pPr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kumimoji="0" lang="zh-CN" altLang="en-US" sz="2400" dirty="0">
                <a:solidFill>
                  <a:schemeClr val="bg1"/>
                </a:solidFill>
              </a:rPr>
              <a:t>　</a:t>
            </a:r>
            <a:r>
              <a:rPr kumimoji="0" lang="zh-CN" altLang="en-US" sz="2400" dirty="0"/>
              <a:t>◆农业控制：收集各种土壤信息和气候信息；</a:t>
            </a:r>
          </a:p>
          <a:p>
            <a:pPr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kumimoji="0" lang="zh-CN" altLang="en-US" sz="2400" dirty="0"/>
              <a:t>   ◆医疗：老人与行动不便者的紧急呼叫器和医疗传感器等。</a:t>
            </a:r>
          </a:p>
        </p:txBody>
      </p:sp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8F7840E-A74A-4D4B-885E-C23FF368DCFD}" type="slidenum">
              <a:rPr kumimoji="0" lang="en-US" altLang="zh-CN" sz="1400">
                <a:solidFill>
                  <a:schemeClr val="tx2"/>
                </a:solidFill>
                <a:latin typeface="Arial" panose="020B0604020202020204" pitchFamily="34" charset="0"/>
              </a:rPr>
              <a:t>5</a:t>
            </a:fld>
            <a:endParaRPr kumimoji="0" lang="en-US" altLang="zh-CN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en-US" altLang="zh-CN" dirty="0"/>
              <a:t>ZigBee</a:t>
            </a:r>
            <a:r>
              <a:rPr lang="zh-CN" altLang="zh-CN" dirty="0"/>
              <a:t>与</a:t>
            </a:r>
            <a:r>
              <a:rPr lang="en-US" altLang="zh-CN" dirty="0"/>
              <a:t>IEEE 802.15.4</a:t>
            </a:r>
            <a:r>
              <a:rPr lang="zh-CN" altLang="zh-CN" dirty="0"/>
              <a:t>标准的关系</a:t>
            </a:r>
            <a:endParaRPr lang="zh-CN" altLang="en-US" dirty="0"/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8BD32CB-B700-48A8-A95E-83573A9B3B44}" type="slidenum">
              <a:rPr kumimoji="0" lang="en-US" altLang="zh-CN" sz="1400">
                <a:solidFill>
                  <a:schemeClr val="tx2"/>
                </a:solidFill>
                <a:latin typeface="Arial" panose="020B0604020202020204" pitchFamily="34" charset="0"/>
              </a:rPr>
              <a:t>6</a:t>
            </a:fld>
            <a:endParaRPr kumimoji="0" lang="en-US" altLang="zh-CN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1268" name="图片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" y="1230630"/>
            <a:ext cx="667448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en-US" altLang="zh-CN"/>
              <a:t>zigbee</a:t>
            </a:r>
            <a:r>
              <a:rPr lang="zh-CN" altLang="en-US"/>
              <a:t>设备类型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" y="1100455"/>
            <a:ext cx="8160385" cy="3579495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altLang="en-US" sz="2800"/>
              <a:t>协调器（coordinator）：主要负责无线网络的建立和维护，（有且只有一个）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路由器（router）：主要负责无线网络数据的路由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终端节点（end device）：主要负责无线网络数据的采集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ZigBee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的网络拓扑结构</a:t>
            </a:r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6BEAB6F-6428-4926-A907-A1B5A00F8B63}" type="slidenum">
              <a:rPr kumimoji="0" lang="en-US" altLang="zh-CN" sz="1400">
                <a:solidFill>
                  <a:schemeClr val="tx2"/>
                </a:solidFill>
                <a:latin typeface="Arial" panose="020B0604020202020204" pitchFamily="34" charset="0"/>
              </a:rPr>
              <a:t>8</a:t>
            </a:fld>
            <a:endParaRPr kumimoji="0" lang="en-US" altLang="zh-CN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17412" name="组合 59"/>
          <p:cNvGrpSpPr/>
          <p:nvPr/>
        </p:nvGrpSpPr>
        <p:grpSpPr bwMode="auto">
          <a:xfrm>
            <a:off x="228918" y="694968"/>
            <a:ext cx="8574899" cy="4272273"/>
            <a:chOff x="464804" y="1797763"/>
            <a:chExt cx="8574990" cy="4272843"/>
          </a:xfrm>
        </p:grpSpPr>
        <p:sp>
          <p:nvSpPr>
            <p:cNvPr id="7" name="椭圆 6"/>
            <p:cNvSpPr/>
            <p:nvPr/>
          </p:nvSpPr>
          <p:spPr>
            <a:xfrm>
              <a:off x="1387151" y="4368268"/>
              <a:ext cx="315916" cy="317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114233" y="3599815"/>
              <a:ext cx="288928" cy="2873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401439" y="3167958"/>
              <a:ext cx="287340" cy="2873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58698" y="5011292"/>
              <a:ext cx="288928" cy="28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4804" y="3887192"/>
              <a:ext cx="287340" cy="28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2144" y="5198642"/>
              <a:ext cx="288928" cy="28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1688779" y="3934823"/>
              <a:ext cx="412754" cy="481076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523677" y="3507728"/>
              <a:ext cx="11113" cy="760514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703067" y="4685810"/>
              <a:ext cx="411166" cy="325481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2" idx="0"/>
            </p:cNvCxnSpPr>
            <p:nvPr/>
          </p:nvCxnSpPr>
          <p:spPr>
            <a:xfrm flipH="1">
              <a:off x="896609" y="4685810"/>
              <a:ext cx="512767" cy="512831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782307" y="4176155"/>
              <a:ext cx="576268" cy="239744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424" name="TextBox 17"/>
            <p:cNvSpPr txBox="1">
              <a:spLocks noChangeArrowheads="1"/>
            </p:cNvSpPr>
            <p:nvPr/>
          </p:nvSpPr>
          <p:spPr bwMode="auto">
            <a:xfrm>
              <a:off x="745102" y="5671773"/>
              <a:ext cx="1706898" cy="3988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kumimoji="1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l" eaLnBrk="1" hangingPunct="1"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星形网络拓扑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3176283" y="4030086"/>
              <a:ext cx="314328" cy="317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92252" y="3167958"/>
              <a:ext cx="287341" cy="287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87599" y="3744298"/>
              <a:ext cx="288928" cy="28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74830" y="4676284"/>
              <a:ext cx="287341" cy="287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2696853" y="4704863"/>
              <a:ext cx="288928" cy="2873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5433732" y="4203146"/>
              <a:ext cx="287340" cy="2889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5160679" y="4963660"/>
              <a:ext cx="287340" cy="2889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26" name="直接箭头连接符 25"/>
            <p:cNvCxnSpPr>
              <a:endCxn id="23" idx="5"/>
            </p:cNvCxnSpPr>
            <p:nvPr/>
          </p:nvCxnSpPr>
          <p:spPr>
            <a:xfrm flipH="1">
              <a:off x="2912755" y="4339689"/>
              <a:ext cx="339729" cy="508068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427110" y="3455334"/>
              <a:ext cx="411166" cy="541409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>
            <a:xfrm>
              <a:off x="4035129" y="3455334"/>
              <a:ext cx="282578" cy="1138389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490611" y="4368268"/>
              <a:ext cx="544518" cy="452498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4462171" y="4096770"/>
              <a:ext cx="369891" cy="560462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9" idx="6"/>
            </p:cNvCxnSpPr>
            <p:nvPr/>
          </p:nvCxnSpPr>
          <p:spPr>
            <a:xfrm flipH="1">
              <a:off x="3490611" y="3934823"/>
              <a:ext cx="1155712" cy="254034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251031" y="3337843"/>
              <a:ext cx="509593" cy="339770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4" idx="1"/>
            </p:cNvCxnSpPr>
            <p:nvPr/>
          </p:nvCxnSpPr>
          <p:spPr>
            <a:xfrm>
              <a:off x="4976527" y="4025322"/>
              <a:ext cx="528643" cy="322306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 flipV="1">
              <a:off x="4505034" y="4943019"/>
              <a:ext cx="655645" cy="211166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441" name="TextBox 34"/>
            <p:cNvSpPr txBox="1">
              <a:spLocks noChangeArrowheads="1"/>
            </p:cNvSpPr>
            <p:nvPr/>
          </p:nvSpPr>
          <p:spPr bwMode="auto">
            <a:xfrm>
              <a:off x="3407400" y="5664250"/>
              <a:ext cx="1706898" cy="3988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kumimoji="1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l" eaLnBrk="1" hangingPunct="1"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网状网络拓扑</a:t>
              </a:r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5886173" y="3423580"/>
              <a:ext cx="288928" cy="2889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671995" y="3947525"/>
              <a:ext cx="314328" cy="317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6175101" y="4538153"/>
              <a:ext cx="287341" cy="2889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27639" y="3534720"/>
              <a:ext cx="287341" cy="28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8119810" y="3152081"/>
              <a:ext cx="287340" cy="2889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8122985" y="3861788"/>
              <a:ext cx="287340" cy="28737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492740" y="4585785"/>
              <a:ext cx="287341" cy="28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19823" y="4322225"/>
              <a:ext cx="287341" cy="28737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8275387" y="4892213"/>
              <a:ext cx="287340" cy="2889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175101" y="3652210"/>
              <a:ext cx="508005" cy="339770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</p:cNvCxnSpPr>
            <p:nvPr/>
          </p:nvCxnSpPr>
          <p:spPr>
            <a:xfrm flipH="1">
              <a:off x="6462443" y="4217436"/>
              <a:ext cx="255590" cy="465199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005373" y="3822095"/>
              <a:ext cx="322265" cy="182587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6946635" y="4192032"/>
              <a:ext cx="508005" cy="341358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9" idx="3"/>
              <a:endCxn id="40" idx="2"/>
            </p:cNvCxnSpPr>
            <p:nvPr/>
          </p:nvCxnSpPr>
          <p:spPr>
            <a:xfrm flipV="1">
              <a:off x="7614980" y="3441044"/>
              <a:ext cx="504830" cy="236570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1" idx="1"/>
            </p:cNvCxnSpPr>
            <p:nvPr/>
          </p:nvCxnSpPr>
          <p:spPr>
            <a:xfrm>
              <a:off x="7610217" y="3852262"/>
              <a:ext cx="584206" cy="152420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2" idx="3"/>
            </p:cNvCxnSpPr>
            <p:nvPr/>
          </p:nvCxnSpPr>
          <p:spPr>
            <a:xfrm flipV="1">
              <a:off x="7780081" y="4561969"/>
              <a:ext cx="444505" cy="168297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754681" y="4831880"/>
              <a:ext cx="469905" cy="281025"/>
            </a:xfrm>
            <a:prstGeom prst="straightConnector1">
              <a:avLst/>
            </a:prstGeom>
            <a:ln w="38100" cap="rnd">
              <a:miter lim="800000"/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6875197" y="1845394"/>
              <a:ext cx="315915" cy="317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899009" y="2359813"/>
              <a:ext cx="288928" cy="28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6889484" y="2823425"/>
              <a:ext cx="287341" cy="2889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462" name="TextBox 55"/>
            <p:cNvSpPr txBox="1">
              <a:spLocks noChangeArrowheads="1"/>
            </p:cNvSpPr>
            <p:nvPr/>
          </p:nvSpPr>
          <p:spPr bwMode="auto">
            <a:xfrm>
              <a:off x="7317632" y="1797763"/>
              <a:ext cx="1452895" cy="3988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kumimoji="1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网络协调者</a:t>
              </a:r>
            </a:p>
          </p:txBody>
        </p:sp>
        <p:sp>
          <p:nvSpPr>
            <p:cNvPr id="17463" name="TextBox 56"/>
            <p:cNvSpPr txBox="1">
              <a:spLocks noChangeArrowheads="1"/>
            </p:cNvSpPr>
            <p:nvPr/>
          </p:nvSpPr>
          <p:spPr bwMode="auto">
            <a:xfrm>
              <a:off x="7317632" y="2303366"/>
              <a:ext cx="1452895" cy="3988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kumimoji="1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网络路由器</a:t>
              </a:r>
            </a:p>
          </p:txBody>
        </p:sp>
        <p:sp>
          <p:nvSpPr>
            <p:cNvPr id="17464" name="TextBox 57"/>
            <p:cNvSpPr txBox="1">
              <a:spLocks noChangeArrowheads="1"/>
            </p:cNvSpPr>
            <p:nvPr/>
          </p:nvSpPr>
          <p:spPr bwMode="auto">
            <a:xfrm>
              <a:off x="7332896" y="2767738"/>
              <a:ext cx="1706898" cy="3988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kumimoji="1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l" eaLnBrk="1" hangingPunct="1"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网络终端设备</a:t>
              </a:r>
            </a:p>
          </p:txBody>
        </p:sp>
        <p:sp>
          <p:nvSpPr>
            <p:cNvPr id="17465" name="TextBox 58"/>
            <p:cNvSpPr txBox="1">
              <a:spLocks noChangeArrowheads="1"/>
            </p:cNvSpPr>
            <p:nvPr/>
          </p:nvSpPr>
          <p:spPr bwMode="auto">
            <a:xfrm>
              <a:off x="6449882" y="5661120"/>
              <a:ext cx="2468906" cy="3988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kumimoji="1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l" eaLnBrk="1" hangingPunct="1"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簇（树）状网络拓扑</a:t>
              </a:r>
            </a:p>
          </p:txBody>
        </p:sp>
      </p:grp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372400"/>
            <a:ext cx="10524490" cy="700405"/>
          </a:xfrm>
        </p:spPr>
        <p:txBody>
          <a:bodyPr/>
          <a:lstStyle/>
          <a:p>
            <a:r>
              <a:rPr lang="zh-CN" altLang="en-US">
                <a:sym typeface="+mn-ea"/>
              </a:rPr>
              <a:t>什么是ZigBee协议栈？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382905"/>
            <a:ext cx="7597775" cy="3579495"/>
          </a:xfrm>
        </p:spPr>
        <p:txBody>
          <a:bodyPr wrap="square"/>
          <a:lstStyle/>
          <a:p>
            <a:pPr marL="457200" indent="-457200" algn="just">
              <a:lnSpc>
                <a:spcPct val="150000"/>
              </a:lnSpc>
              <a:buClr>
                <a:srgbClr val="FFFF00"/>
              </a:buClr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 algn="just">
              <a:lnSpc>
                <a:spcPct val="150000"/>
              </a:lnSpc>
              <a:buClr>
                <a:srgbClr val="FFFF00"/>
              </a:buClr>
              <a:buFont typeface="Wingdings" panose="05000000000000000000" charset="0"/>
              <a:buChar char=""/>
            </a:pPr>
            <a:r>
              <a:rPr lang="zh-CN" altLang="en-US" sz="2800"/>
              <a:t>协议定义的是一系列的通信标准，通信双方需要共同按照这一标准进行正常的数据收发。</a:t>
            </a:r>
          </a:p>
          <a:p>
            <a:pPr marL="457200" indent="-457200" algn="just">
              <a:lnSpc>
                <a:spcPct val="150000"/>
              </a:lnSpc>
              <a:buClr>
                <a:srgbClr val="FFFF00"/>
              </a:buClr>
              <a:buFont typeface="Wingdings" panose="05000000000000000000" charset="0"/>
              <a:buChar char=""/>
            </a:pPr>
            <a:r>
              <a:rPr lang="zh-CN" altLang="en-US" sz="2800"/>
              <a:t>协议栈是协议的具体实现形式，通俗的理解为用代码实现函数库，以便于开发人员调用。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618</Words>
  <Application>Microsoft Office PowerPoint</Application>
  <PresentationFormat>自定义</PresentationFormat>
  <Paragraphs>57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Microsoft Visio 绘图</vt:lpstr>
      <vt:lpstr>物联网之Zigbee</vt:lpstr>
      <vt:lpstr>ZIGBEE简介</vt:lpstr>
      <vt:lpstr>Zigbee联盟</vt:lpstr>
      <vt:lpstr>ZigBee技术特点</vt:lpstr>
      <vt:lpstr>ZigBee的应用</vt:lpstr>
      <vt:lpstr>ZigBee与IEEE 802.15.4标准的关系</vt:lpstr>
      <vt:lpstr>zigbee设备类型</vt:lpstr>
      <vt:lpstr>ZigBee的网络拓扑结构</vt:lpstr>
      <vt:lpstr>什么是ZigBee协议栈？</vt:lpstr>
      <vt:lpstr>在 ZigBee 协议栈中，有三个变量至关重要</vt:lpstr>
      <vt:lpstr>在 ZigBee 协议栈中，有三个变量至关重要</vt:lpstr>
      <vt:lpstr>事件表和函数表的关系如下图</vt:lpstr>
      <vt:lpstr>实现无线透传</vt:lpstr>
      <vt:lpstr>程序需要实现的功能：</vt:lpstr>
      <vt:lpstr>程序流程图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75043</cp:lastModifiedBy>
  <cp:revision>478</cp:revision>
  <dcterms:created xsi:type="dcterms:W3CDTF">2011-04-06T14:43:00Z</dcterms:created>
  <dcterms:modified xsi:type="dcterms:W3CDTF">2017-07-27T12:54:33Z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2052-10.1.0.6553</vt:lpwstr>
  </property>
</Properties>
</file>