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1" r:id="rId2"/>
  </p:sldMasterIdLst>
  <p:notesMasterIdLst>
    <p:notesMasterId r:id="rId26"/>
  </p:notesMasterIdLst>
  <p:handoutMasterIdLst>
    <p:handoutMasterId r:id="rId27"/>
  </p:handoutMasterIdLst>
  <p:sldIdLst>
    <p:sldId id="1057" r:id="rId3"/>
    <p:sldId id="941" r:id="rId4"/>
    <p:sldId id="1019" r:id="rId5"/>
    <p:sldId id="1020" r:id="rId6"/>
    <p:sldId id="1021" r:id="rId7"/>
    <p:sldId id="1022" r:id="rId8"/>
    <p:sldId id="1023" r:id="rId9"/>
    <p:sldId id="1024" r:id="rId10"/>
    <p:sldId id="1025" r:id="rId11"/>
    <p:sldId id="1026" r:id="rId12"/>
    <p:sldId id="1027" r:id="rId13"/>
    <p:sldId id="1029" r:id="rId14"/>
    <p:sldId id="1056" r:id="rId15"/>
    <p:sldId id="1030" r:id="rId16"/>
    <p:sldId id="1031" r:id="rId17"/>
    <p:sldId id="1032" r:id="rId18"/>
    <p:sldId id="1033" r:id="rId19"/>
    <p:sldId id="1034" r:id="rId20"/>
    <p:sldId id="1035" r:id="rId21"/>
    <p:sldId id="1041" r:id="rId22"/>
    <p:sldId id="1036" r:id="rId23"/>
    <p:sldId id="1017" r:id="rId24"/>
    <p:sldId id="1018" r:id="rId2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47" autoAdjust="0"/>
    <p:restoredTop sz="96357" autoAdjust="0"/>
  </p:normalViewPr>
  <p:slideViewPr>
    <p:cSldViewPr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0B8C079-0033-47AC-836E-CCFAAD6E10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A0B6EFE3-ED2F-4F23-8B2C-B1992383D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C54F8-1E83-4C46-86DD-7604CE3D667C}" type="slidenum">
              <a:rPr lang="en-US" altLang="zh-CN" smtClean="0">
                <a:latin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0BEAE-0D93-4562-9631-0C89FADC7FD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19777A16-E9F0-4936-BE86-E2CE29625ECA}" type="slidenum">
              <a:rPr lang="en-US" altLang="zh-CN"/>
              <a:pPr algn="r"/>
              <a:t>20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61701-417D-4D62-BC9F-1891FB97FCD5}" type="slidenum">
              <a:rPr lang="en-US" altLang="zh-CN" smtClean="0">
                <a:latin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D79D3-31E7-4335-8797-F45D161765CD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D2236-895A-4FE3-B23B-AB548522E61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5E6CB-7181-488A-BEEF-E042321CE57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55ECE-BB59-440A-AF1C-742DAFB2D2F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199504-A282-4923-9C3E-FC5D98DB256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F7E25-6748-4601-8933-2ED65D67E8D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37020-A466-4DA0-8924-304CE710D63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FD38E-5E66-44DA-85B5-0F3EC01F610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rPr>
              <a:t>F:\last_java_demo\3\TestThread.java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rPr>
              <a:t>F:\last_java_demo\3\TwoThread.java</a:t>
            </a:r>
            <a:endParaRPr lang="zh-CN" altLang="en-US" sz="1200" kern="120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149532-AB13-462A-9AEB-960E20B36C9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43E06-AB12-43FC-96E9-61ACB73D9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4B61B-5EE7-490E-8087-888DE2874E78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5E42E-F72B-4566-BB51-A305E50246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F468F-472A-4D85-88E1-45F41C6330BA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776B6-F1AC-478A-9190-171E5215D3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E39A2-E276-4103-B266-1837372F417C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142976" y="3929067"/>
            <a:ext cx="6929486" cy="7143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400800" cy="4952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CF7FD9-390B-45CE-A14A-6A0365DD23A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9568F-0C13-4C07-8866-579CEA49D5E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0D529-A181-486E-8BA3-C0A735273EBF}" type="datetime1">
              <a:rPr lang="zh-CN" altLang="en-US" smtClean="0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764C-A6C4-4C11-830A-3314C852E0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DA2F7-653F-4BBE-92D6-AC4B102CD8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EA228-287E-49B9-8E74-0E3F61F4D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0648D-4617-4AA8-B862-615F1C326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19568F-0C13-4C07-8866-579CEA49D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30D529-A181-486E-8BA3-C0A735273EBF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9673-452F-4D5A-9843-E439E2AF1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2784-A9B1-49B6-869F-0B14D86B5D5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14D6-D6DA-4632-BC60-4A687CD220DE}" type="datetime1">
              <a:rPr lang="zh-CN" altLang="en-US" smtClean="0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n"/>
              <a:defRPr sz="3200"/>
            </a:lvl1pPr>
            <a:lvl2pPr>
              <a:buFont typeface="Wingdings" pitchFamily="2" charset="2"/>
              <a:buChar char="u"/>
              <a:defRPr sz="2800"/>
            </a:lvl2pPr>
            <a:lvl3pPr>
              <a:buFont typeface="Wingdings" pitchFamily="2" charset="2"/>
              <a:buChar char="Ø"/>
              <a:defRPr sz="2400"/>
            </a:lvl3pPr>
            <a:lvl4pPr>
              <a:buFont typeface="Wingdings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86EC-BA58-47C2-AE50-6D3CB9F63F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9CCEC-DB03-4ACA-8F51-09AE6EDF1F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5A34C-EE5C-4B94-9D08-75349FB356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BB26-BE4A-4B76-9740-BC54A3AB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D0E6-C348-4C3A-AC11-CA91E27B3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CF22-5EC3-4AB0-A78B-4F9F4031A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19568F-0C13-4C07-8866-579CEA49D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30D529-A181-486E-8BA3-C0A735273EBF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Font typeface="Wingdings" pitchFamily="2" charset="2"/>
              <a:buChar char="u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ü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7DC2-DF0F-4DC3-9002-AFD58306DB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E0CEF-0CE3-4081-BDA8-A421BC002921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36FA4-9E35-4B23-8D4E-52FD9182A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E03DA-0062-42C9-912C-70D95ED42955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Char char="n"/>
              <a:defRPr sz="280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3B862-25C7-4E6D-BA7A-DD554A6E6C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A034E-C6A7-4803-A9FB-78113B7174E3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buFont typeface="Wingdings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itchFamily="2" charset="2"/>
              <a:buNone/>
              <a:defRPr sz="1400" baseline="0"/>
            </a:lvl1pPr>
            <a:lvl2pPr>
              <a:buFont typeface="Wingdings" pitchFamily="2" charset="2"/>
              <a:buChar char="u"/>
              <a:defRPr sz="2400"/>
            </a:lvl2pPr>
            <a:lvl3pPr>
              <a:buFont typeface="Wingdings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30AC2E-BB63-457E-A9A6-11AB7D400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C98406B-74B3-45D0-9677-F8DA4906C88B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A516E-E1E0-48AE-8E2C-DE561FBEC9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BE232-BAA7-4871-84C4-60BA57D3DC89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www.hqyj.com.cn</a:t>
            </a:r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D2784-A9B1-49B6-869F-0B14D86B5D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614D6-D6DA-4632-BC60-4A687CD220DE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itchFamily="2" charset="2"/>
              <a:buChar char="n"/>
              <a:defRPr sz="3200"/>
            </a:lvl1pPr>
            <a:lvl2pPr>
              <a:buFont typeface="Wingdings" pitchFamily="2" charset="2"/>
              <a:buChar char="u"/>
              <a:defRPr sz="2800"/>
            </a:lvl2pPr>
            <a:lvl3pPr>
              <a:buFont typeface="Wingdings" pitchFamily="2" charset="2"/>
              <a:buChar char="Ø"/>
              <a:defRPr sz="2400"/>
            </a:lvl3pPr>
            <a:lvl4pPr>
              <a:buFont typeface="Wingdings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0DBE2-EABC-4C13-A761-96B4DBFFF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35793-DBD7-4A23-886C-5EBD05C82502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/>
              <a:t>www.hqyj.com</a:t>
            </a:r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793DC2-9688-4C68-9179-9F7510166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39A9880-4047-4632-A0CD-3E9607E20FD8}" type="datetime1">
              <a:rPr lang="zh-CN" altLang="en-US"/>
              <a:pPr>
                <a:defRPr/>
              </a:pPr>
              <a:t>2014-7-4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32" r:id="rId3"/>
    <p:sldLayoutId id="2147483933" r:id="rId4"/>
    <p:sldLayoutId id="2147483934" r:id="rId5"/>
    <p:sldLayoutId id="2147483942" r:id="rId6"/>
    <p:sldLayoutId id="2147483935" r:id="rId7"/>
    <p:sldLayoutId id="2147483943" r:id="rId8"/>
    <p:sldLayoutId id="2147483936" r:id="rId9"/>
    <p:sldLayoutId id="2147483937" r:id="rId10"/>
    <p:sldLayoutId id="2147483938" r:id="rId11"/>
    <p:sldLayoutId id="214748393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SimSun" pitchFamily="2" charset="-122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SimSun" pitchFamily="2" charset="-122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SimSun" pitchFamily="2" charset="-122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SimSun" pitchFamily="2" charset="-122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SimSun" pitchFamily="2" charset="-122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2"/>
                </a:solidFill>
                <a:latin typeface="Arial" charset="0"/>
                <a:ea typeface="SimSun" pitchFamily="2" charset="-122"/>
                <a:cs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AB793DC2-9688-4C68-9179-9F7510166C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charset="0"/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F39A9880-4047-4632-A0CD-3E9607E20FD8}" type="datetime1">
              <a:rPr lang="zh-CN" altLang="en-US" smtClean="0"/>
              <a:pPr>
                <a:defRPr/>
              </a:pPr>
              <a:t>2014-7-4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  <p:sldLayoutId id="2147483974" r:id="rId13"/>
    <p:sldLayoutId id="2147483975" r:id="rId14"/>
    <p:sldLayoutId id="2147483976" r:id="rId15"/>
    <p:sldLayoutId id="2147483960" r:id="rId1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charset="-122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charset="-122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charset="-122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sz="2000">
          <a:solidFill>
            <a:schemeClr val="tx1"/>
          </a:solidFill>
          <a:latin typeface="+mn-lt"/>
          <a:ea typeface="宋体" charset="-122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宋体" charset="-122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线程</a:t>
            </a:r>
            <a:endParaRPr lang="en-US" altLang="zh-C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单击此处编辑副标题样式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方式２示例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public class RunnableThread </a:t>
            </a:r>
            <a:r>
              <a:rPr lang="en-US" altLang="zh-CN" sz="2400" dirty="0" smtClean="0">
                <a:solidFill>
                  <a:srgbClr val="FF0000"/>
                </a:solidFill>
              </a:rPr>
              <a:t>implements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Runnable</a:t>
            </a:r>
            <a:r>
              <a:rPr lang="en-US" altLang="zh-CN" sz="24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//</a:t>
            </a:r>
            <a:r>
              <a:rPr lang="zh-CN" altLang="en-US" sz="2400" dirty="0" smtClean="0"/>
              <a:t>实现接口</a:t>
            </a:r>
            <a:r>
              <a:rPr lang="en-US" altLang="zh-CN" sz="2400" dirty="0" smtClean="0"/>
              <a:t>Runnable</a:t>
            </a:r>
            <a:r>
              <a:rPr lang="zh-CN" altLang="en-US" sz="2400" dirty="0" smtClean="0"/>
              <a:t>中的</a:t>
            </a:r>
            <a:r>
              <a:rPr lang="en-US" altLang="zh-CN" sz="2400" dirty="0" smtClean="0"/>
              <a:t>run</a:t>
            </a:r>
            <a:r>
              <a:rPr lang="zh-CN" altLang="en-US" sz="2400" dirty="0" smtClean="0"/>
              <a:t>方法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public void </a:t>
            </a:r>
            <a:r>
              <a:rPr lang="en-US" altLang="zh-CN" sz="2400" dirty="0" smtClean="0">
                <a:solidFill>
                  <a:srgbClr val="FF0000"/>
                </a:solidFill>
              </a:rPr>
              <a:t>run</a:t>
            </a:r>
            <a:r>
              <a:rPr lang="en-US" altLang="zh-CN" sz="2400" dirty="0" smtClean="0"/>
              <a:t>()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for (int k = 0;k&lt;10;k++){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	System.out.println("Count:"+k);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}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 public static void main(String args[]){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RunnableThread </a:t>
            </a:r>
            <a:r>
              <a:rPr lang="en-US" altLang="zh-CN" sz="2400" dirty="0" smtClean="0">
                <a:solidFill>
                  <a:srgbClr val="FF0000"/>
                </a:solidFill>
              </a:rPr>
              <a:t>rt</a:t>
            </a:r>
            <a:r>
              <a:rPr lang="en-US" altLang="zh-CN" sz="2400" dirty="0" smtClean="0"/>
              <a:t>=new RunnableThread();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Thread t=new Thread(</a:t>
            </a:r>
            <a:r>
              <a:rPr lang="en-US" altLang="zh-CN" sz="2400" dirty="0" smtClean="0">
                <a:solidFill>
                  <a:srgbClr val="FF0000"/>
                </a:solidFill>
              </a:rPr>
              <a:t>rt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		t.start();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两种线程创建方式的比较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Runnable</a:t>
            </a:r>
            <a:r>
              <a:rPr lang="zh-CN" altLang="en-US" sz="2800" dirty="0" smtClean="0"/>
              <a:t>接口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可以将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，代码和数据分开，形成清晰的模型；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还可以从其他类继承；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保持程序风格的一致性。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直接继承</a:t>
            </a:r>
            <a:r>
              <a:rPr lang="en-US" altLang="zh-CN" sz="2800" dirty="0" smtClean="0"/>
              <a:t>Thread</a:t>
            </a:r>
            <a:r>
              <a:rPr lang="zh-CN" altLang="en-US" sz="2800" dirty="0" smtClean="0"/>
              <a:t>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不能再从其他类继承；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编写简单，可以直接操纵线程，无需使用</a:t>
            </a:r>
            <a:r>
              <a:rPr lang="en-US" altLang="zh-CN" sz="2400" dirty="0" err="1" smtClean="0"/>
              <a:t>Thread.currentThread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线程状态</a:t>
            </a:r>
          </a:p>
        </p:txBody>
      </p:sp>
      <p:sp>
        <p:nvSpPr>
          <p:cNvPr id="13315" name="AutoShape 5"/>
          <p:cNvSpPr>
            <a:spLocks noChangeArrowheads="1"/>
          </p:cNvSpPr>
          <p:nvPr/>
        </p:nvSpPr>
        <p:spPr bwMode="auto">
          <a:xfrm>
            <a:off x="1905000" y="3243250"/>
            <a:ext cx="1447800" cy="990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err="1"/>
              <a:t>Runnable</a:t>
            </a:r>
            <a:endParaRPr lang="en-US" altLang="zh-CN" dirty="0"/>
          </a:p>
        </p:txBody>
      </p:sp>
      <p:sp>
        <p:nvSpPr>
          <p:cNvPr id="13316" name="AutoShape 6"/>
          <p:cNvSpPr>
            <a:spLocks noChangeArrowheads="1"/>
          </p:cNvSpPr>
          <p:nvPr/>
        </p:nvSpPr>
        <p:spPr bwMode="auto">
          <a:xfrm>
            <a:off x="5562600" y="3243250"/>
            <a:ext cx="1447800" cy="990600"/>
          </a:xfrm>
          <a:prstGeom prst="flowChartAlternateProcess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/>
              <a:t>Running</a:t>
            </a:r>
          </a:p>
        </p:txBody>
      </p:sp>
      <p:sp>
        <p:nvSpPr>
          <p:cNvPr id="13317" name="AutoShape 7"/>
          <p:cNvSpPr>
            <a:spLocks noChangeArrowheads="1"/>
          </p:cNvSpPr>
          <p:nvPr/>
        </p:nvSpPr>
        <p:spPr bwMode="auto">
          <a:xfrm>
            <a:off x="3657600" y="1643050"/>
            <a:ext cx="1447800" cy="990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Blocked</a:t>
            </a:r>
          </a:p>
        </p:txBody>
      </p:sp>
      <p:sp>
        <p:nvSpPr>
          <p:cNvPr id="13318" name="AutoShape 9"/>
          <p:cNvSpPr>
            <a:spLocks noChangeArrowheads="1"/>
          </p:cNvSpPr>
          <p:nvPr/>
        </p:nvSpPr>
        <p:spPr bwMode="auto">
          <a:xfrm>
            <a:off x="533400" y="240505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8229600" y="2633650"/>
            <a:ext cx="533400" cy="533400"/>
            <a:chOff x="5040" y="2496"/>
            <a:chExt cx="480" cy="480"/>
          </a:xfrm>
        </p:grpSpPr>
        <p:sp>
          <p:nvSpPr>
            <p:cNvPr id="13332" name="AutoShape 10"/>
            <p:cNvSpPr>
              <a:spLocks noChangeArrowheads="1"/>
            </p:cNvSpPr>
            <p:nvPr/>
          </p:nvSpPr>
          <p:spPr bwMode="auto">
            <a:xfrm>
              <a:off x="5040" y="2496"/>
              <a:ext cx="480" cy="48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AutoShape 8"/>
            <p:cNvSpPr>
              <a:spLocks noChangeArrowheads="1"/>
            </p:cNvSpPr>
            <p:nvPr/>
          </p:nvSpPr>
          <p:spPr bwMode="auto">
            <a:xfrm>
              <a:off x="5136" y="2592"/>
              <a:ext cx="288" cy="288"/>
            </a:xfrm>
            <a:prstGeom prst="flowChartConnector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20" name="Text Box 11"/>
          <p:cNvSpPr txBox="1">
            <a:spLocks noChangeArrowheads="1"/>
          </p:cNvSpPr>
          <p:nvPr/>
        </p:nvSpPr>
        <p:spPr bwMode="auto">
          <a:xfrm>
            <a:off x="381000" y="203833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New</a:t>
            </a:r>
          </a:p>
        </p:txBody>
      </p:sp>
      <p:cxnSp>
        <p:nvCxnSpPr>
          <p:cNvPr id="13321" name="AutoShape 12"/>
          <p:cNvCxnSpPr>
            <a:cxnSpLocks noChangeShapeType="1"/>
            <a:stCxn id="13318" idx="4"/>
            <a:endCxn id="13315" idx="1"/>
          </p:cNvCxnSpPr>
          <p:nvPr/>
        </p:nvCxnSpPr>
        <p:spPr bwMode="auto">
          <a:xfrm rot="16200000" flipH="1">
            <a:off x="895350" y="2728900"/>
            <a:ext cx="8763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2" name="AutoShape 13"/>
          <p:cNvCxnSpPr>
            <a:cxnSpLocks noChangeShapeType="1"/>
            <a:stCxn id="13315" idx="3"/>
            <a:endCxn id="13316" idx="1"/>
          </p:cNvCxnSpPr>
          <p:nvPr/>
        </p:nvCxnSpPr>
        <p:spPr bwMode="auto">
          <a:xfrm>
            <a:off x="3352800" y="3738550"/>
            <a:ext cx="2209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3323" name="AutoShape 14"/>
          <p:cNvCxnSpPr>
            <a:cxnSpLocks noChangeShapeType="1"/>
            <a:stCxn id="13316" idx="3"/>
          </p:cNvCxnSpPr>
          <p:nvPr/>
        </p:nvCxnSpPr>
        <p:spPr bwMode="auto">
          <a:xfrm flipV="1">
            <a:off x="7010400" y="3089263"/>
            <a:ext cx="1296988" cy="6492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4" name="AutoShape 15"/>
          <p:cNvCxnSpPr>
            <a:cxnSpLocks noChangeShapeType="1"/>
            <a:stCxn id="13316" idx="0"/>
            <a:endCxn id="13317" idx="3"/>
          </p:cNvCxnSpPr>
          <p:nvPr/>
        </p:nvCxnSpPr>
        <p:spPr bwMode="auto">
          <a:xfrm rot="5400000" flipH="1">
            <a:off x="5143500" y="2100250"/>
            <a:ext cx="1104900" cy="1181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25" name="AutoShape 17"/>
          <p:cNvCxnSpPr>
            <a:cxnSpLocks noChangeShapeType="1"/>
            <a:stCxn id="13317" idx="1"/>
            <a:endCxn id="13315" idx="0"/>
          </p:cNvCxnSpPr>
          <p:nvPr/>
        </p:nvCxnSpPr>
        <p:spPr bwMode="auto">
          <a:xfrm rot="10800000" flipV="1">
            <a:off x="2628900" y="2138350"/>
            <a:ext cx="10287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457200" y="347185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start()</a:t>
            </a:r>
          </a:p>
        </p:txBody>
      </p:sp>
      <p:sp>
        <p:nvSpPr>
          <p:cNvPr id="13327" name="Text Box 20"/>
          <p:cNvSpPr txBox="1">
            <a:spLocks noChangeArrowheads="1"/>
          </p:cNvSpPr>
          <p:nvPr/>
        </p:nvSpPr>
        <p:spPr bwMode="auto">
          <a:xfrm>
            <a:off x="7315200" y="3638538"/>
            <a:ext cx="164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run() </a:t>
            </a:r>
            <a:r>
              <a:rPr lang="zh-CN" altLang="en-US"/>
              <a:t>运行完毕</a:t>
            </a:r>
          </a:p>
        </p:txBody>
      </p:sp>
      <p:sp>
        <p:nvSpPr>
          <p:cNvPr id="13328" name="Text Box 21"/>
          <p:cNvSpPr txBox="1">
            <a:spLocks noChangeArrowheads="1"/>
          </p:cNvSpPr>
          <p:nvPr/>
        </p:nvSpPr>
        <p:spPr bwMode="auto">
          <a:xfrm>
            <a:off x="3962400" y="387507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线程调度</a:t>
            </a:r>
          </a:p>
        </p:txBody>
      </p:sp>
      <p:sp>
        <p:nvSpPr>
          <p:cNvPr id="13329" name="Text Box 22"/>
          <p:cNvSpPr txBox="1">
            <a:spLocks noChangeArrowheads="1"/>
          </p:cNvSpPr>
          <p:nvPr/>
        </p:nvSpPr>
        <p:spPr bwMode="auto">
          <a:xfrm>
            <a:off x="6019800" y="22669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阻塞事件</a:t>
            </a:r>
          </a:p>
        </p:txBody>
      </p:sp>
      <p:sp>
        <p:nvSpPr>
          <p:cNvPr id="13330" name="Text Box 23"/>
          <p:cNvSpPr txBox="1">
            <a:spLocks noChangeArrowheads="1"/>
          </p:cNvSpPr>
          <p:nvPr/>
        </p:nvSpPr>
        <p:spPr bwMode="auto">
          <a:xfrm>
            <a:off x="1889125" y="2114538"/>
            <a:ext cx="109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解除阻塞</a:t>
            </a:r>
          </a:p>
        </p:txBody>
      </p:sp>
      <p:sp>
        <p:nvSpPr>
          <p:cNvPr id="13331" name="Text Box 24"/>
          <p:cNvSpPr txBox="1">
            <a:spLocks noChangeArrowheads="1"/>
          </p:cNvSpPr>
          <p:nvPr/>
        </p:nvSpPr>
        <p:spPr bwMode="auto">
          <a:xfrm>
            <a:off x="7858148" y="2266938"/>
            <a:ext cx="13260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Terminated</a:t>
            </a:r>
            <a:endParaRPr lang="en-US" altLang="zh-CN" dirty="0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714744" y="4652978"/>
            <a:ext cx="1447800" cy="9906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 smtClean="0"/>
              <a:t>Waiting/</a:t>
            </a:r>
            <a:br>
              <a:rPr lang="en-US" altLang="zh-CN" dirty="0" smtClean="0"/>
            </a:br>
            <a:r>
              <a:rPr lang="en-US" altLang="zh-CN" dirty="0" smtClean="0"/>
              <a:t>Timed_Waiting</a:t>
            </a:r>
            <a:endParaRPr lang="en-US" altLang="zh-CN" dirty="0"/>
          </a:p>
        </p:txBody>
      </p:sp>
      <p:cxnSp>
        <p:nvCxnSpPr>
          <p:cNvPr id="27" name="AutoShape 14"/>
          <p:cNvCxnSpPr>
            <a:cxnSpLocks noChangeShapeType="1"/>
            <a:stCxn id="22" idx="3"/>
            <a:endCxn id="13316" idx="2"/>
          </p:cNvCxnSpPr>
          <p:nvPr/>
        </p:nvCxnSpPr>
        <p:spPr bwMode="auto">
          <a:xfrm flipV="1">
            <a:off x="5162544" y="4233850"/>
            <a:ext cx="1123956" cy="91442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cxnSp>
        <p:nvCxnSpPr>
          <p:cNvPr id="30" name="AutoShape 14"/>
          <p:cNvCxnSpPr>
            <a:cxnSpLocks noChangeShapeType="1"/>
            <a:stCxn id="13315" idx="2"/>
            <a:endCxn id="22" idx="1"/>
          </p:cNvCxnSpPr>
          <p:nvPr/>
        </p:nvCxnSpPr>
        <p:spPr bwMode="auto">
          <a:xfrm rot="16200000" flipH="1">
            <a:off x="2714608" y="4148142"/>
            <a:ext cx="914428" cy="1085844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6072198" y="4500570"/>
            <a:ext cx="914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wait()/sleep()</a:t>
            </a:r>
            <a:endParaRPr lang="en-US" altLang="zh-CN" dirty="0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585898" y="4786322"/>
            <a:ext cx="17002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/>
              <a:t>notify()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notifyAll()/</a:t>
            </a:r>
            <a:r>
              <a:rPr lang="zh-CN" altLang="en-US" dirty="0" smtClean="0"/>
              <a:t>时间到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线程状态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Thread.State</a:t>
            </a:r>
            <a:r>
              <a:rPr lang="zh-CN" altLang="en-US" dirty="0" smtClean="0"/>
              <a:t>内部类中，定义了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种的线程状态：</a:t>
            </a:r>
            <a:endParaRPr lang="en-US" altLang="zh-CN" dirty="0" smtClean="0"/>
          </a:p>
          <a:p>
            <a:pPr lvl="1"/>
            <a:r>
              <a:rPr lang="en-US" dirty="0" smtClean="0"/>
              <a:t>BLOCKED</a:t>
            </a:r>
          </a:p>
          <a:p>
            <a:pPr lvl="1"/>
            <a:r>
              <a:rPr lang="en-US" dirty="0" smtClean="0"/>
              <a:t>NEW</a:t>
            </a:r>
          </a:p>
          <a:p>
            <a:pPr lvl="1"/>
            <a:r>
              <a:rPr lang="en-US" dirty="0" smtClean="0"/>
              <a:t>RUNNABLE </a:t>
            </a:r>
          </a:p>
          <a:p>
            <a:pPr lvl="1"/>
            <a:r>
              <a:rPr lang="en-US" dirty="0" smtClean="0"/>
              <a:t>TERMINATED </a:t>
            </a:r>
          </a:p>
          <a:p>
            <a:pPr lvl="1"/>
            <a:r>
              <a:rPr lang="en-US" dirty="0" smtClean="0"/>
              <a:t>TIMED_WAITING </a:t>
            </a:r>
          </a:p>
          <a:p>
            <a:pPr lvl="1"/>
            <a:r>
              <a:rPr lang="en-US" altLang="zh-CN" dirty="0" smtClean="0"/>
              <a:t>WAITING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0" y="6381750"/>
            <a:ext cx="2895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BEA516E-E1E0-48AE-8E2C-DE561FBEC92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线程状态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z="2800" dirty="0" smtClean="0"/>
              <a:t>创建状态（</a:t>
            </a:r>
            <a:r>
              <a:rPr kumimoji="1" lang="en-US" altLang="zh-CN" sz="2800" dirty="0" smtClean="0"/>
              <a:t>new Thread</a:t>
            </a:r>
            <a:r>
              <a:rPr kumimoji="1" lang="zh-CN" altLang="en-US" sz="2800" dirty="0" smtClean="0"/>
              <a:t>）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kumimoji="1" lang="zh-CN" altLang="en-US" sz="2800" dirty="0" smtClean="0"/>
              <a:t>   　　当创建了一个新的线程时（ </a:t>
            </a:r>
            <a:r>
              <a:rPr kumimoji="1" lang="en-US" altLang="zh-CN" sz="2800" b="1" i="1" u="sng" dirty="0" smtClean="0"/>
              <a:t>MyThread thd = new MyThread();</a:t>
            </a:r>
            <a:r>
              <a:rPr kumimoji="1" lang="en-US" altLang="zh-CN" sz="2800" dirty="0" smtClean="0"/>
              <a:t> </a:t>
            </a:r>
            <a:r>
              <a:rPr kumimoji="1" lang="zh-CN" altLang="en-US" sz="2800" dirty="0" smtClean="0"/>
              <a:t>），它就处于创建状态，此时它仅仅是一个空的线程对象，系统不为它分配资源。处于这种状态时只能启动或终止该线程，调用除这两种以外的其它方法都会失败并且会引起非法状态异常</a:t>
            </a:r>
            <a:r>
              <a:rPr kumimoji="1" lang="en-US" altLang="zh-CN" sz="2800" dirty="0" smtClean="0"/>
              <a:t>IllegalThreadStateException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线程状态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可运行状态（</a:t>
            </a:r>
            <a:r>
              <a:rPr kumimoji="1" lang="en-US" altLang="zh-CN" smtClean="0"/>
              <a:t>Runnable</a:t>
            </a:r>
            <a:r>
              <a:rPr kumimoji="1" lang="zh-CN" altLang="en-US" smtClean="0"/>
              <a:t>） 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zh-CN" altLang="en-US" smtClean="0"/>
              <a:t>		当线程处于创建状态时，可以调用</a:t>
            </a:r>
            <a:r>
              <a:rPr kumimoji="1" lang="en-US" altLang="zh-CN" smtClean="0"/>
              <a:t>start()</a:t>
            </a:r>
            <a:r>
              <a:rPr kumimoji="1" lang="zh-CN" altLang="en-US" smtClean="0"/>
              <a:t>方法（ </a:t>
            </a:r>
            <a:r>
              <a:rPr kumimoji="1" lang="en-US" altLang="zh-CN" b="1" i="1" u="sng" smtClean="0">
                <a:solidFill>
                  <a:srgbClr val="FF0000"/>
                </a:solidFill>
              </a:rPr>
              <a:t>thd.start();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）来</a:t>
            </a:r>
            <a:r>
              <a:rPr kumimoji="1" lang="zh-CN" altLang="en-US" smtClean="0">
                <a:solidFill>
                  <a:srgbClr val="FF0000"/>
                </a:solidFill>
              </a:rPr>
              <a:t>启动</a:t>
            </a:r>
            <a:r>
              <a:rPr kumimoji="1" lang="zh-CN" altLang="en-US" smtClean="0"/>
              <a:t>它，产生运行这个线程所需的系统资源，安排其运行，并调用线程体</a:t>
            </a:r>
            <a:r>
              <a:rPr kumimoji="1" lang="en-US" altLang="zh-CN" smtClean="0"/>
              <a:t>run()</a:t>
            </a:r>
            <a:r>
              <a:rPr kumimoji="1" lang="zh-CN" altLang="en-US" smtClean="0"/>
              <a:t>方法，这样就使得该线程处于可运行</a:t>
            </a:r>
            <a:r>
              <a:rPr kumimoji="1" lang="en-US" altLang="zh-CN" smtClean="0"/>
              <a:t>( Runnable )</a:t>
            </a:r>
            <a:r>
              <a:rPr kumimoji="1" lang="zh-CN" altLang="en-US" smtClean="0"/>
              <a:t>状态。</a:t>
            </a:r>
          </a:p>
          <a:p>
            <a:pPr eaLnBrk="1" hangingPunct="1">
              <a:buFontTx/>
              <a:buNone/>
            </a:pPr>
            <a:r>
              <a:rPr kumimoji="1" lang="zh-CN" altLang="en-US" smtClean="0"/>
              <a:t>   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线程状态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不可运行状态（</a:t>
            </a:r>
            <a:r>
              <a:rPr kumimoji="1" lang="en-US" altLang="zh-CN" dirty="0" smtClean="0"/>
              <a:t>Waiting/</a:t>
            </a:r>
            <a:r>
              <a:rPr kumimoji="1" lang="en-US" altLang="zh-CN" dirty="0" err="1" smtClean="0"/>
              <a:t>Timed_Waiting</a:t>
            </a:r>
            <a:r>
              <a:rPr kumimoji="1" lang="zh-CN" altLang="en-US" dirty="0" smtClean="0"/>
              <a:t>）</a:t>
            </a:r>
          </a:p>
          <a:p>
            <a:pPr eaLnBrk="1" hangingPunct="1">
              <a:buFontTx/>
              <a:buNone/>
            </a:pPr>
            <a:r>
              <a:rPr kumimoji="1" lang="zh-CN" altLang="en-US" dirty="0" smtClean="0"/>
              <a:t>    　　线程处于可运行状态时，当下面四种情况发生，线程就进入不可运行状态：</a:t>
            </a:r>
          </a:p>
          <a:p>
            <a:pPr lvl="1" eaLnBrk="1" hangingPunct="1"/>
            <a:r>
              <a:rPr kumimoji="1" lang="zh-CN" altLang="en-US" dirty="0" smtClean="0"/>
              <a:t> 调用了</a:t>
            </a:r>
            <a:r>
              <a:rPr kumimoji="1" lang="en-US" altLang="zh-CN" dirty="0" smtClean="0"/>
              <a:t>sleep()</a:t>
            </a:r>
            <a:r>
              <a:rPr kumimoji="1" lang="zh-CN" altLang="en-US" dirty="0" smtClean="0"/>
              <a:t>方法；</a:t>
            </a:r>
          </a:p>
          <a:p>
            <a:pPr lvl="1" eaLnBrk="1" hangingPunct="1"/>
            <a:r>
              <a:rPr kumimoji="1" lang="zh-CN" altLang="en-US" dirty="0" smtClean="0"/>
              <a:t> 调用了</a:t>
            </a:r>
            <a:r>
              <a:rPr kumimoji="1" lang="en-US" altLang="zh-CN" dirty="0" smtClean="0"/>
              <a:t>suspend()</a:t>
            </a:r>
            <a:r>
              <a:rPr kumimoji="1" lang="zh-CN" altLang="en-US" dirty="0" smtClean="0"/>
              <a:t>方法；</a:t>
            </a:r>
          </a:p>
          <a:p>
            <a:pPr lvl="1" eaLnBrk="1" hangingPunct="1"/>
            <a:r>
              <a:rPr kumimoji="1" lang="zh-CN" altLang="en-US" dirty="0" smtClean="0"/>
              <a:t> 为等候一个条件变量，线程调用</a:t>
            </a:r>
            <a:r>
              <a:rPr kumimoji="1" lang="en-US" altLang="zh-CN" dirty="0" smtClean="0"/>
              <a:t>wait()</a:t>
            </a:r>
            <a:r>
              <a:rPr kumimoji="1" lang="zh-CN" altLang="en-US" dirty="0" smtClean="0"/>
              <a:t>方法；</a:t>
            </a:r>
          </a:p>
          <a:p>
            <a:pPr lvl="1" eaLnBrk="1" hangingPunct="1"/>
            <a:r>
              <a:rPr kumimoji="1" lang="zh-CN" altLang="en-US" dirty="0" smtClean="0"/>
              <a:t> 输入输出流中发生线程阻塞。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线程状态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/>
              <a:t>终止状态（</a:t>
            </a:r>
            <a:r>
              <a:rPr kumimoji="1" lang="en-US" altLang="zh-CN" dirty="0" smtClean="0"/>
              <a:t>Terminated</a:t>
            </a:r>
            <a:r>
              <a:rPr kumimoji="1" lang="zh-CN" altLang="en-US" dirty="0" smtClean="0"/>
              <a:t>）</a:t>
            </a:r>
          </a:p>
          <a:p>
            <a:pPr lvl="1" eaLnBrk="1" hangingPunct="1"/>
            <a:r>
              <a:rPr kumimoji="1" lang="zh-CN" altLang="en-US" dirty="0" smtClean="0"/>
              <a:t> </a:t>
            </a:r>
            <a:r>
              <a:rPr kumimoji="1" lang="zh-CN" altLang="en-US" sz="2400" dirty="0" smtClean="0"/>
              <a:t>线程终止的两种方法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zh-CN" altLang="en-US" sz="2400" dirty="0" smtClean="0"/>
              <a:t>　自然撤消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zh-CN" altLang="en-US" sz="2400" dirty="0" smtClean="0"/>
              <a:t>		　自然撤消是指从线程的</a:t>
            </a:r>
            <a:r>
              <a:rPr kumimoji="1" lang="en-US" altLang="zh-CN" sz="2400" dirty="0" smtClean="0"/>
              <a:t>run()</a:t>
            </a:r>
            <a:r>
              <a:rPr kumimoji="1" lang="zh-CN" altLang="en-US" sz="2400" dirty="0" smtClean="0"/>
              <a:t>方法正常退出；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zh-CN" altLang="en-US" sz="2400" dirty="0" smtClean="0"/>
              <a:t>　强制停止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zh-CN" altLang="en-US" sz="2400" dirty="0" smtClean="0"/>
              <a:t>　　调用线程的实例方法</a:t>
            </a:r>
            <a:r>
              <a:rPr kumimoji="1" lang="en-US" altLang="zh-CN" sz="2400" dirty="0" smtClean="0"/>
              <a:t>stop() </a:t>
            </a:r>
            <a:r>
              <a:rPr kumimoji="1" lang="zh-CN" altLang="en-US" sz="2400" dirty="0" smtClean="0"/>
              <a:t>可强制停止当前线程。</a:t>
            </a:r>
          </a:p>
          <a:p>
            <a:pPr lvl="1" eaLnBrk="1" hangingPunct="1"/>
            <a:r>
              <a:rPr kumimoji="1" lang="zh-CN" altLang="en-US" sz="2400" dirty="0" smtClean="0"/>
              <a:t>  如果希望线程正常终止，可采用标记来使线程中的</a:t>
            </a:r>
            <a:r>
              <a:rPr kumimoji="1" lang="en-US" altLang="zh-CN" sz="2400" dirty="0" smtClean="0"/>
              <a:t>run()</a:t>
            </a:r>
            <a:r>
              <a:rPr kumimoji="1" lang="zh-CN" altLang="en-US" sz="2400" dirty="0" smtClean="0"/>
              <a:t>方法退出。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线程状态示例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gradFill rotWithShape="1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class TestThreadState implements Runnable{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public void run{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   for(int i=0; i&lt;30; i++)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   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if(i%10==0 &amp;&amp; i!=0)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           try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       System.out.println(“Before sleeping”+Thread.currentThread().</a:t>
            </a:r>
            <a:r>
              <a:rPr lang="en-US" altLang="zh-CN" sz="1800" dirty="0" smtClean="0">
                <a:solidFill>
                  <a:srgbClr val="FF3300"/>
                </a:solidFill>
              </a:rPr>
              <a:t>isAlive</a:t>
            </a:r>
            <a:r>
              <a:rPr lang="en-US" altLang="zh-CN" sz="1800" dirty="0" smtClean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       Thread.</a:t>
            </a:r>
            <a:r>
              <a:rPr lang="en-US" altLang="zh-CN" sz="1800" dirty="0" smtClean="0">
                <a:solidFill>
                  <a:srgbClr val="FF3300"/>
                </a:solidFill>
              </a:rPr>
              <a:t>sleep</a:t>
            </a:r>
            <a:r>
              <a:rPr lang="en-US" altLang="zh-CN" sz="1800" dirty="0" smtClean="0"/>
              <a:t>(2000);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       System.out.println(“After sleeping”+Thread.currentThread().</a:t>
            </a:r>
            <a:r>
              <a:rPr lang="en-US" altLang="zh-CN" sz="1800" dirty="0" smtClean="0">
                <a:solidFill>
                  <a:srgbClr val="FF3300"/>
                </a:solidFill>
              </a:rPr>
              <a:t>isAlive());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      }catch(InterruptedException e)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            e.printStackTrace();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 }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		    System.out.println("No. " + i);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线程的结束方式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线程到达其</a:t>
            </a:r>
            <a:r>
              <a:rPr lang="en-US" altLang="zh-CN" dirty="0" smtClean="0"/>
              <a:t>run()</a:t>
            </a:r>
            <a:r>
              <a:rPr lang="zh-CN" altLang="en-US" dirty="0" smtClean="0"/>
              <a:t>方法的末尾</a:t>
            </a:r>
            <a:endParaRPr lang="en-US" altLang="zh-CN" dirty="0" smtClean="0"/>
          </a:p>
          <a:p>
            <a:r>
              <a:rPr lang="zh-CN" altLang="en-US" dirty="0" smtClean="0"/>
              <a:t>线程抛出一个未捕获的异常</a:t>
            </a:r>
            <a:endParaRPr lang="en-US" altLang="zh-CN" dirty="0" smtClean="0"/>
          </a:p>
          <a:p>
            <a:r>
              <a:rPr lang="zh-CN" altLang="en-US" dirty="0" smtClean="0"/>
              <a:t>另一个线程调用了一个</a:t>
            </a:r>
            <a:r>
              <a:rPr lang="en-US" altLang="zh-CN" dirty="0" smtClean="0"/>
              <a:t>Deprecated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 stop()</a:t>
            </a:r>
            <a:r>
              <a:rPr lang="zh-CN" altLang="en-US" dirty="0" smtClean="0"/>
              <a:t>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版权声明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华清远见教育集团版权所有；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未经华清远见明确许可，不得为任何目的以任何形式复制或传播此文档的任何部分；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本文档包含的信息如有更改，恕不另行通知；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华清远见教育集团保留所有权利。</a:t>
            </a: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www.hqyj.com</a:t>
            </a:r>
          </a:p>
        </p:txBody>
      </p:sp>
      <p:sp>
        <p:nvSpPr>
          <p:cNvPr id="7170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12B4B732-56B8-4D45-B564-E91FDDD3EB79}" type="slidenum">
              <a:rPr lang="en-US" altLang="zh-CN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线程控制有关方法</a:t>
            </a:r>
          </a:p>
        </p:txBody>
      </p:sp>
      <p:graphicFrame>
        <p:nvGraphicFramePr>
          <p:cNvPr id="36927" name="Group 63"/>
          <p:cNvGraphicFramePr>
            <a:graphicFrameLocks noGrp="1"/>
          </p:cNvGraphicFramePr>
          <p:nvPr/>
        </p:nvGraphicFramePr>
        <p:xfrm>
          <a:off x="323850" y="1426545"/>
          <a:ext cx="8591550" cy="4717099"/>
        </p:xfrm>
        <a:graphic>
          <a:graphicData uri="http://schemas.openxmlformats.org/drawingml/2006/table">
            <a:tbl>
              <a:tblPr/>
              <a:tblGrid>
                <a:gridCol w="2266950"/>
                <a:gridCol w="6324600"/>
              </a:tblGrid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SimSun" pitchFamily="2" charset="-122"/>
                        </a:rPr>
                        <a:t>方法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ea typeface="SimSun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start()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新建的线程进入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Runnable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run()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线程进入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Running 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wait()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线程进入等待状态，等待被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notify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，这是一个对象方法，而不是线程方法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notify()/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notifyAll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唤醒其他的线程，这是一个对象方法，而不是线程方法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yield()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线程放弃执行，使其他优先级不低于此线程的线程有机会运行，它是一个静态方法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getPriority()/setPriority()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获得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/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设置线程优先级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suspend()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挂起该线程，</a:t>
                      </a:r>
                      <a:r>
                        <a:rPr kumimoji="0" lang="en-US" altLang="zh-CN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Deprecated</a:t>
                      </a:r>
                      <a:r>
                        <a:rPr kumimoji="0" lang="zh-CN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，不推荐使用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resume()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唤醒该线程，与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suspend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相对，</a:t>
                      </a:r>
                      <a:r>
                        <a:rPr kumimoji="0" lang="en-US" altLang="zh-CN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Deprecated</a:t>
                      </a: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，不推荐使用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sleep()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线程睡眠指定的一段时间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join()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调用这个方法的主线程，会等待加入的子线程完成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小结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线程概念</a:t>
            </a:r>
          </a:p>
          <a:p>
            <a:pPr eaLnBrk="1" hangingPunct="1"/>
            <a:r>
              <a:rPr lang="zh-CN" altLang="en-US" dirty="0" smtClean="0"/>
              <a:t>线程模型</a:t>
            </a:r>
          </a:p>
          <a:p>
            <a:pPr eaLnBrk="1" hangingPunct="1"/>
            <a:r>
              <a:rPr lang="zh-CN" altLang="en-US" dirty="0" smtClean="0"/>
              <a:t>线程创建与启动</a:t>
            </a:r>
          </a:p>
          <a:p>
            <a:pPr eaLnBrk="1" hangingPunct="1"/>
            <a:r>
              <a:rPr lang="zh-CN" altLang="en-US" smtClean="0"/>
              <a:t>线程状态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页脚占位符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www.hqyj.com</a:t>
            </a:r>
          </a:p>
        </p:txBody>
      </p:sp>
      <p:sp>
        <p:nvSpPr>
          <p:cNvPr id="9218" name="灯片编号占位符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C090EE-153D-4617-A961-F270038C89CC}" type="slidenum">
              <a:rPr lang="en-US" altLang="zh-CN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9" name="Picture 4" descr="Q&amp;A-slid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Rot="1" noChangeArrowheads="1"/>
          </p:cNvSpPr>
          <p:nvPr/>
        </p:nvSpPr>
        <p:spPr bwMode="auto"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8800">
                <a:solidFill>
                  <a:srgbClr val="FF0000"/>
                </a:solidFill>
                <a:latin typeface="Arial Black" pitchFamily="34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  <a:cs typeface="Arial" pitchFamily="34" charset="0"/>
              </a:rPr>
              <a:t>www.hqyj.com</a:t>
            </a:r>
          </a:p>
        </p:txBody>
      </p:sp>
      <p:sp>
        <p:nvSpPr>
          <p:cNvPr id="10242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9EF00CA-EE6E-4EEE-BDBE-0ADAA9F0609F}" type="slidenum">
              <a:rPr lang="en-US" altLang="zh-CN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altLang="zh-CN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5" name="WordArt 4"/>
          <p:cNvSpPr>
            <a:spLocks noChangeArrowheads="1" noChangeShapeType="1" noTextEdit="1"/>
          </p:cNvSpPr>
          <p:nvPr/>
        </p:nvSpPr>
        <p:spPr bwMode="auto">
          <a:xfrm>
            <a:off x="2133600" y="2362200"/>
            <a:ext cx="4876800" cy="1827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楷体_GB2312" pitchFamily="49" charset="-122"/>
                <a:ea typeface="楷体_GB2312" pitchFamily="49" charset="-122"/>
              </a:rPr>
              <a:t>谢谢</a:t>
            </a: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SimSun"/>
                <a:ea typeface="SimSun"/>
              </a:rPr>
              <a:t>！</a:t>
            </a:r>
          </a:p>
        </p:txBody>
      </p:sp>
      <p:pic>
        <p:nvPicPr>
          <p:cNvPr id="10244" name="Picture 5" descr="j03012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4419600"/>
            <a:ext cx="2305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目标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了解线程概念</a:t>
            </a:r>
          </a:p>
          <a:p>
            <a:pPr eaLnBrk="1" hangingPunct="1"/>
            <a:r>
              <a:rPr lang="zh-CN" altLang="en-US" dirty="0" smtClean="0"/>
              <a:t>了解线程模型</a:t>
            </a:r>
          </a:p>
          <a:p>
            <a:pPr eaLnBrk="1" hangingPunct="1"/>
            <a:r>
              <a:rPr lang="zh-CN" altLang="en-US" dirty="0" smtClean="0"/>
              <a:t>掌握线程创建与启动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理解线程状态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多线程基本概念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多进程：在操作系统中能（同时）运行多个任务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)</a:t>
            </a:r>
          </a:p>
          <a:p>
            <a:pPr eaLnBrk="1" hangingPunct="1"/>
            <a:r>
              <a:rPr lang="zh-CN" altLang="en-US" dirty="0" smtClean="0"/>
              <a:t>多线程：在同一应用程序中有多个顺序流（同时）执行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多线程基本概念</a:t>
            </a:r>
          </a:p>
        </p:txBody>
      </p:sp>
      <p:pic>
        <p:nvPicPr>
          <p:cNvPr id="5123" name="Picture 4" descr="12thre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789363"/>
            <a:ext cx="7308850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5" descr="11threa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1413" y="1557338"/>
            <a:ext cx="4191000" cy="206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Java</a:t>
            </a:r>
            <a:r>
              <a:rPr lang="zh-CN" altLang="en-US" dirty="0" smtClean="0"/>
              <a:t>线程模型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虚拟的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，由</a:t>
            </a:r>
            <a:r>
              <a:rPr lang="en-US" altLang="zh-CN" sz="2800" dirty="0" err="1" smtClean="0"/>
              <a:t>java.lang.Thread</a:t>
            </a:r>
            <a:r>
              <a:rPr lang="zh-CN" altLang="en-US" sz="2800" dirty="0" smtClean="0"/>
              <a:t>类封装和虚拟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来实现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pPr eaLnBrk="1" hangingPunct="1"/>
            <a:r>
              <a:rPr lang="en-US" altLang="zh-CN" sz="2800" dirty="0" smtClean="0"/>
              <a:t>CPU</a:t>
            </a:r>
            <a:r>
              <a:rPr lang="zh-CN" altLang="en-US" sz="2800" dirty="0" smtClean="0"/>
              <a:t>所执行的代码，传递给</a:t>
            </a:r>
            <a:r>
              <a:rPr lang="en-US" altLang="zh-CN" sz="2800" dirty="0" smtClean="0"/>
              <a:t>Thread</a:t>
            </a:r>
            <a:r>
              <a:rPr lang="zh-CN" altLang="en-US" sz="2800" dirty="0" smtClean="0"/>
              <a:t>类对象。</a:t>
            </a:r>
          </a:p>
          <a:p>
            <a:pPr eaLnBrk="1" hangingPunct="1"/>
            <a:r>
              <a:rPr lang="en-US" altLang="zh-CN" sz="2800" dirty="0" smtClean="0"/>
              <a:t>CPU</a:t>
            </a:r>
            <a:r>
              <a:rPr lang="zh-CN" altLang="en-US" sz="2800" dirty="0" smtClean="0"/>
              <a:t>所处理的数据，传递给</a:t>
            </a:r>
            <a:r>
              <a:rPr lang="en-US" altLang="zh-CN" sz="2800" dirty="0" smtClean="0"/>
              <a:t>Thread</a:t>
            </a:r>
            <a:r>
              <a:rPr lang="zh-CN" altLang="en-US" sz="2800" dirty="0" smtClean="0"/>
              <a:t>类对象。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5278438" y="4194193"/>
            <a:ext cx="2036762" cy="1196975"/>
          </a:xfrm>
          <a:prstGeom prst="ellipse">
            <a:avLst/>
          </a:prstGeom>
          <a:solidFill>
            <a:srgbClr val="CC99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333875" y="3609993"/>
            <a:ext cx="3965575" cy="2390775"/>
          </a:xfrm>
          <a:custGeom>
            <a:avLst/>
            <a:gdLst>
              <a:gd name="T0" fmla="*/ 364022855 w 21600"/>
              <a:gd name="T1" fmla="*/ 0 h 21600"/>
              <a:gd name="T2" fmla="*/ 91005714 w 21600"/>
              <a:gd name="T3" fmla="*/ 132310366 h 21600"/>
              <a:gd name="T4" fmla="*/ 364022855 w 21600"/>
              <a:gd name="T5" fmla="*/ 66155183 h 21600"/>
              <a:gd name="T6" fmla="*/ 637039835 w 21600"/>
              <a:gd name="T7" fmla="*/ 1323103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 flipV="1">
            <a:off x="4333875" y="3638568"/>
            <a:ext cx="3965575" cy="2300288"/>
          </a:xfrm>
          <a:custGeom>
            <a:avLst/>
            <a:gdLst>
              <a:gd name="T0" fmla="*/ 364022855 w 21600"/>
              <a:gd name="T1" fmla="*/ 0 h 21600"/>
              <a:gd name="T2" fmla="*/ 91005714 w 21600"/>
              <a:gd name="T3" fmla="*/ 122484381 h 21600"/>
              <a:gd name="T4" fmla="*/ 364022855 w 21600"/>
              <a:gd name="T5" fmla="*/ 61242191 h 21600"/>
              <a:gd name="T6" fmla="*/ 637039835 w 21600"/>
              <a:gd name="T7" fmla="*/ 1224843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594350" y="3730643"/>
            <a:ext cx="13938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027" tIns="54514" rIns="109027" bIns="54514">
            <a:spAutoFit/>
          </a:bodyPr>
          <a:lstStyle/>
          <a:p>
            <a:pPr algn="ctr" defTabSz="1090613">
              <a:spcBef>
                <a:spcPct val="50000"/>
              </a:spcBef>
            </a:pPr>
            <a:r>
              <a:rPr kumimoji="1" lang="zh-CN" altLang="en-US" sz="2100">
                <a:solidFill>
                  <a:srgbClr val="A02C5E"/>
                </a:solidFill>
                <a:latin typeface="华文新魏" pitchFamily="2" charset="-122"/>
                <a:ea typeface="华文新魏" pitchFamily="2" charset="-122"/>
              </a:rPr>
              <a:t>代 码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684838" y="5478481"/>
            <a:ext cx="13938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027" tIns="54514" rIns="109027" bIns="54514">
            <a:spAutoFit/>
          </a:bodyPr>
          <a:lstStyle/>
          <a:p>
            <a:pPr algn="ctr" defTabSz="1090613">
              <a:spcBef>
                <a:spcPct val="50000"/>
              </a:spcBef>
            </a:pPr>
            <a:r>
              <a:rPr kumimoji="1" lang="zh-CN" altLang="en-US" sz="2100">
                <a:solidFill>
                  <a:srgbClr val="A02C5E"/>
                </a:solidFill>
                <a:latin typeface="华文新魏" pitchFamily="2" charset="-122"/>
                <a:ea typeface="华文新魏" pitchFamily="2" charset="-122"/>
              </a:rPr>
              <a:t>数  据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414963" y="4557731"/>
            <a:ext cx="1714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027" tIns="54514" rIns="109027" bIns="54514">
            <a:spAutoFit/>
          </a:bodyPr>
          <a:lstStyle/>
          <a:p>
            <a:pPr algn="ctr" defTabSz="1090613">
              <a:spcBef>
                <a:spcPct val="50000"/>
              </a:spcBef>
            </a:pPr>
            <a:r>
              <a:rPr kumimoji="1" lang="zh-CN" altLang="en-US" sz="2100">
                <a:solidFill>
                  <a:srgbClr val="A02C5E"/>
                </a:solidFill>
                <a:latin typeface="华文新魏" pitchFamily="2" charset="-122"/>
                <a:ea typeface="华文新魏" pitchFamily="2" charset="-122"/>
              </a:rPr>
              <a:t>虚拟</a:t>
            </a:r>
            <a:r>
              <a:rPr kumimoji="1" lang="en-US" altLang="zh-CN" sz="2100">
                <a:solidFill>
                  <a:srgbClr val="A02C5E"/>
                </a:solidFill>
                <a:latin typeface="华文新魏" pitchFamily="2" charset="-122"/>
                <a:ea typeface="华文新魏" pitchFamily="2" charset="-122"/>
              </a:rPr>
              <a:t>CPU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332163" y="4741881"/>
            <a:ext cx="858837" cy="1587"/>
          </a:xfrm>
          <a:prstGeom prst="line">
            <a:avLst/>
          </a:prstGeom>
          <a:noFill/>
          <a:ln w="57150">
            <a:solidFill>
              <a:srgbClr val="BD6FBF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071563" y="4594243"/>
            <a:ext cx="23574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9027" tIns="0" rIns="109027" bIns="0">
            <a:spAutoFit/>
          </a:bodyPr>
          <a:lstStyle/>
          <a:p>
            <a:pPr algn="ctr" defTabSz="1090613">
              <a:spcBef>
                <a:spcPct val="50000"/>
              </a:spcBef>
            </a:pPr>
            <a:r>
              <a:rPr kumimoji="1" lang="en-US" altLang="zh-CN" sz="2400">
                <a:solidFill>
                  <a:srgbClr val="A02C5E"/>
                </a:solidFill>
                <a:latin typeface="华文新魏" pitchFamily="2" charset="-122"/>
                <a:ea typeface="华文新魏" pitchFamily="2" charset="-122"/>
              </a:rPr>
              <a:t>Java</a:t>
            </a:r>
            <a:r>
              <a:rPr kumimoji="1" lang="zh-CN" altLang="en-US" sz="2400">
                <a:solidFill>
                  <a:srgbClr val="A02C5E"/>
                </a:solidFill>
                <a:latin typeface="华文新魏" pitchFamily="2" charset="-122"/>
                <a:ea typeface="华文新魏" pitchFamily="2" charset="-122"/>
              </a:rPr>
              <a:t>线程模型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4000" dirty="0" smtClean="0"/>
              <a:t>创建线程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方式１：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　　　定义一个线程类，它继承类</a:t>
            </a:r>
            <a:r>
              <a:rPr lang="en-US" altLang="zh-CN" sz="2800" dirty="0" smtClean="0"/>
              <a:t>Thread</a:t>
            </a:r>
            <a:r>
              <a:rPr lang="zh-CN" altLang="en-US" sz="2800" dirty="0" smtClean="0"/>
              <a:t>并重写其中的方法</a:t>
            </a:r>
            <a:r>
              <a:rPr lang="en-US" altLang="zh-CN" sz="2800" dirty="0" smtClean="0"/>
              <a:t>run( )</a:t>
            </a:r>
            <a:r>
              <a:rPr lang="zh-CN" altLang="en-US" sz="2800" dirty="0" smtClean="0"/>
              <a:t>，方法</a:t>
            </a:r>
            <a:r>
              <a:rPr lang="en-US" altLang="zh-CN" sz="2800" dirty="0" smtClean="0"/>
              <a:t>run( ) </a:t>
            </a:r>
            <a:r>
              <a:rPr lang="zh-CN" altLang="en-US" sz="2800" dirty="0" smtClean="0"/>
              <a:t>称为线程体；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 smtClean="0"/>
              <a:t>　　　</a:t>
            </a:r>
            <a:r>
              <a:rPr kumimoji="1" lang="zh-CN" altLang="en-US" sz="2800" dirty="0" smtClean="0"/>
              <a:t>由于</a:t>
            </a: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只支持单继承，用这种方法定义的类不能再继承其他类。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方式１示例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idx="1"/>
          </p:nvPr>
        </p:nvSpPr>
        <p:spPr>
          <a:xfrm>
            <a:off x="500034" y="1142984"/>
            <a:ext cx="8229600" cy="4910138"/>
          </a:xfrm>
          <a:gradFill rotWithShape="1">
            <a:gsLst>
              <a:gs pos="0">
                <a:srgbClr val="CCFFCC">
                  <a:alpha val="74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public class TestThread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extends</a:t>
            </a:r>
            <a:r>
              <a:rPr lang="en-US" altLang="zh-CN" sz="1800" b="1" dirty="0" smtClean="0"/>
              <a:t> </a:t>
            </a:r>
            <a:r>
              <a:rPr lang="en-US" altLang="zh-CN" sz="1800" b="1" dirty="0" smtClean="0">
                <a:solidFill>
                  <a:srgbClr val="FF00FF"/>
                </a:solidFill>
              </a:rPr>
              <a:t>Thread</a:t>
            </a:r>
            <a:r>
              <a:rPr lang="en-US" altLang="zh-CN" sz="1800" b="1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public void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run</a:t>
            </a:r>
            <a:r>
              <a:rPr lang="en-US" altLang="zh-CN" sz="1800" b="1" dirty="0" smtClean="0"/>
              <a:t>(){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	for(int i = 0;i&lt;100;i++)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	System.out.println("Count:"+i);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public static void main(String[] args){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	TestThread tt = new TestThread();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	//</a:t>
            </a:r>
            <a:r>
              <a:rPr lang="zh-CN" altLang="en-US" sz="1800" b="1" dirty="0" smtClean="0"/>
              <a:t>注意，不要直接调用</a:t>
            </a:r>
            <a:r>
              <a:rPr lang="en-US" altLang="zh-CN" sz="1800" b="1" dirty="0" smtClean="0"/>
              <a:t>run</a:t>
            </a:r>
            <a:r>
              <a:rPr lang="zh-CN" altLang="en-US" sz="1800" b="1" dirty="0" smtClean="0"/>
              <a:t>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 smtClean="0"/>
              <a:t>		</a:t>
            </a:r>
            <a:r>
              <a:rPr lang="en-US" altLang="zh-CN" sz="1800" b="1" dirty="0" err="1" smtClean="0"/>
              <a:t>tt.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start</a:t>
            </a:r>
            <a:r>
              <a:rPr lang="en-US" altLang="zh-CN" sz="1800" b="1" dirty="0" smtClean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	}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创建线程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方式２：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提供一个实现接口</a:t>
            </a:r>
            <a:r>
              <a:rPr lang="en-US" altLang="zh-CN" dirty="0" smtClean="0"/>
              <a:t>Runnable</a:t>
            </a:r>
            <a:r>
              <a:rPr lang="zh-CN" altLang="en-US" dirty="0" smtClean="0"/>
              <a:t>的类作为线程的目标对象，在初始化一个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类或者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子类的线程对象时，把目标对象传递给这个线程实例，由该目标对象提供线程体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624</Words>
  <Application>Microsoft Office PowerPoint</Application>
  <PresentationFormat>全屏显示(4:3)</PresentationFormat>
  <Paragraphs>185</Paragraphs>
  <Slides>23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华清远见模版-2</vt:lpstr>
      <vt:lpstr>1_华清远见模版-2</vt:lpstr>
      <vt:lpstr>Java线程</vt:lpstr>
      <vt:lpstr>版权声明</vt:lpstr>
      <vt:lpstr>目标</vt:lpstr>
      <vt:lpstr>多线程基本概念</vt:lpstr>
      <vt:lpstr>多线程基本概念</vt:lpstr>
      <vt:lpstr>Java线程模型</vt:lpstr>
      <vt:lpstr>创建线程</vt:lpstr>
      <vt:lpstr>方式１示例</vt:lpstr>
      <vt:lpstr>创建线程</vt:lpstr>
      <vt:lpstr>方式２示例</vt:lpstr>
      <vt:lpstr>两种线程创建方式的比较</vt:lpstr>
      <vt:lpstr>线程状态</vt:lpstr>
      <vt:lpstr>线程状态</vt:lpstr>
      <vt:lpstr>线程状态</vt:lpstr>
      <vt:lpstr>线程状态</vt:lpstr>
      <vt:lpstr>线程状态</vt:lpstr>
      <vt:lpstr>线程状态</vt:lpstr>
      <vt:lpstr>线程状态示例</vt:lpstr>
      <vt:lpstr>线程的结束方式</vt:lpstr>
      <vt:lpstr>线程控制有关方法</vt:lpstr>
      <vt:lpstr>小结</vt:lpstr>
      <vt:lpstr>幻灯片 22</vt:lpstr>
      <vt:lpstr>幻灯片 23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gwg</cp:lastModifiedBy>
  <cp:revision>101</cp:revision>
  <cp:lastPrinted>1601-01-01T00:00:00Z</cp:lastPrinted>
  <dcterms:created xsi:type="dcterms:W3CDTF">2009-10-23T03:21:25Z</dcterms:created>
  <dcterms:modified xsi:type="dcterms:W3CDTF">2014-07-04T08:17:48Z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