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1043" r:id="rId3"/>
    <p:sldId id="941" r:id="rId4"/>
    <p:sldId id="1042" r:id="rId6"/>
    <p:sldId id="1019" r:id="rId7"/>
    <p:sldId id="1020" r:id="rId8"/>
    <p:sldId id="1021" r:id="rId9"/>
    <p:sldId id="1022" r:id="rId10"/>
    <p:sldId id="1023" r:id="rId11"/>
    <p:sldId id="1024" r:id="rId12"/>
    <p:sldId id="1025" r:id="rId13"/>
    <p:sldId id="1026" r:id="rId14"/>
    <p:sldId id="1027" r:id="rId15"/>
    <p:sldId id="1028" r:id="rId16"/>
    <p:sldId id="1029" r:id="rId17"/>
    <p:sldId id="1030" r:id="rId18"/>
    <p:sldId id="1032" r:id="rId19"/>
    <p:sldId id="1033" r:id="rId20"/>
    <p:sldId id="1034" r:id="rId21"/>
    <p:sldId id="1035" r:id="rId22"/>
    <p:sldId id="1036" r:id="rId23"/>
    <p:sldId id="1037" r:id="rId24"/>
    <p:sldId id="1038" r:id="rId25"/>
    <p:sldId id="1039" r:id="rId26"/>
    <p:sldId id="1040" r:id="rId27"/>
    <p:sldId id="1041" r:id="rId28"/>
    <p:sldId id="1031" r:id="rId29"/>
    <p:sldId id="1017" r:id="rId30"/>
    <p:sldId id="1044" r:id="rId31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7" autoAdjust="0"/>
    <p:restoredTop sz="89925" autoAdjust="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fld id="{C495249B-A43F-4392-B560-9CDC12BE301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fld id="{618A7EA0-A1DB-4244-9D60-76F0DBD5FF2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67949-2045-470B-8B3A-A826B619E4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462AE-946A-412E-9C55-F2B19AD80160}" type="slidenum">
              <a:rPr lang="en-US" altLang="zh-CN"/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 sz="900" dirty="0"/>
              <a:t>使用者对类内部定义的数据</a:t>
            </a:r>
            <a:r>
              <a:rPr lang="en-US" altLang="zh-CN" sz="900" dirty="0"/>
              <a:t>(</a:t>
            </a:r>
            <a:r>
              <a:rPr lang="zh-CN" altLang="en-US" sz="900" dirty="0"/>
              <a:t>对象的成员变量</a:t>
            </a:r>
            <a:r>
              <a:rPr lang="en-US" altLang="zh-CN" sz="900" dirty="0"/>
              <a:t>)</a:t>
            </a:r>
            <a:r>
              <a:rPr lang="zh-CN" altLang="en-US" sz="900" dirty="0"/>
              <a:t>的直接操作会导致数据的错误、混乱或安全性问题</a:t>
            </a:r>
            <a:endParaRPr lang="zh-CN" altLang="en-US" sz="900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E90297B-B4FE-4F03-9094-E329038EBC7C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/>
              <a:t>Java</a:t>
            </a:r>
            <a:r>
              <a:rPr lang="zh-CN" altLang="en-US"/>
              <a:t>中通过将数据封装、声明为私有的</a:t>
            </a:r>
            <a:r>
              <a:rPr lang="en-US" altLang="zh-CN"/>
              <a:t>(private)</a:t>
            </a:r>
            <a:r>
              <a:rPr lang="zh-CN" altLang="en-US"/>
              <a:t>，再提供一个或多个公开的（</a:t>
            </a:r>
            <a:r>
              <a:rPr lang="en-US" altLang="zh-CN"/>
              <a:t>public</a:t>
            </a:r>
            <a:r>
              <a:rPr lang="zh-CN" altLang="en-US"/>
              <a:t>）方法实现对该属性的操作</a:t>
            </a:r>
            <a:r>
              <a:rPr lang="zh-CN" altLang="en-US" smtClean="0"/>
              <a:t>，</a:t>
            </a:r>
            <a:endParaRPr lang="en-US" altLang="zh-CN" smtClean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例如当其他的类提供对某个实例域的操作，首先进行数据的检查，看是否符合逻辑要求。就像是输入数据的时候重复确认一样。防止错误的垃圾数据进入程序操作。</a:t>
            </a:r>
            <a:endParaRPr lang="en-US" altLang="zh-CN" smtClean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mtClean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使用者只能通过事先定制好的方法来访问数据，可以方便地加入控制逻辑，限制对属性的不合理操作；</a:t>
            </a:r>
            <a:endParaRPr lang="en-US" altLang="zh-CN" smtClean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mtClean="0"/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2B3F12-1D4C-4B36-94B8-7513EBC254D1}" type="slidenum">
              <a:rPr lang="en-US" altLang="zh-CN"/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74996BA-0788-48A9-BE35-AFBEAA69D7F6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altLang="zh-CN"/>
              <a:t>(</a:t>
            </a:r>
            <a:r>
              <a:rPr lang="zh-CN" altLang="en-US"/>
              <a:t>案例</a:t>
            </a:r>
            <a:r>
              <a:rPr lang="en-US" altLang="zh-CN"/>
              <a:t>2-6)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C17623-4E78-40DE-B29F-62BFB317D1ED}" type="slidenum">
              <a:rPr lang="en-US" altLang="zh-CN"/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60745D-DC92-4EEB-B612-5ACE9EF1C74A}" type="slidenum">
              <a:rPr lang="en-US" altLang="zh-CN"/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altLang="zh-CN"/>
              <a:t>(</a:t>
            </a:r>
            <a:r>
              <a:rPr lang="zh-CN" altLang="en-US"/>
              <a:t>案例</a:t>
            </a:r>
            <a:r>
              <a:rPr lang="en-US" altLang="zh-CN"/>
              <a:t>2-7)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52373C-7038-4EF6-9D77-BD26BDFC040C}" type="slidenum">
              <a:rPr lang="en-US" altLang="zh-CN"/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E06BB5E-3189-43DF-815E-E791B3273D71}" type="slidenum">
              <a:rPr lang="en-US" altLang="zh-CN"/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marL="247650" indent="-247650" algn="just">
              <a:spcBef>
                <a:spcPct val="5000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4C835D-6F1F-4EDF-A564-53A388BB74AF}" type="slidenum">
              <a:rPr lang="en-US" altLang="zh-CN"/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574738-2522-43C1-B0A0-0F4A48D5636F}" type="slidenum">
              <a:rPr lang="en-US" altLang="zh-CN"/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过</a:t>
            </a:r>
            <a:r>
              <a:rPr lang="zh-CN" altLang="en-US" dirty="0" smtClean="0"/>
              <a:t>程式的程序设计是一种自上而下的设计方法，设计者用一个</a:t>
            </a:r>
            <a:r>
              <a:rPr lang="en-US" dirty="0" smtClean="0"/>
              <a:t>main</a:t>
            </a:r>
            <a:r>
              <a:rPr lang="zh-CN" altLang="en-US" dirty="0" smtClean="0"/>
              <a:t>函数概括出整个应用程序需要做的事，而</a:t>
            </a:r>
            <a:r>
              <a:rPr lang="en-US" dirty="0" smtClean="0"/>
              <a:t>main</a:t>
            </a:r>
            <a:r>
              <a:rPr lang="zh-CN" altLang="en-US" dirty="0" smtClean="0"/>
              <a:t>函数由对一系列子函数的调用组成。对于 </a:t>
            </a:r>
            <a:r>
              <a:rPr lang="en-US" dirty="0" smtClean="0"/>
              <a:t>main</a:t>
            </a:r>
            <a:r>
              <a:rPr lang="zh-CN" altLang="en-US" dirty="0" smtClean="0"/>
              <a:t>中的每一个子函数，都又可以再被精炼成更小的函数。重复这个过程，就可以完成一个过程式的设计。其特征是以函数为中心，用函数来作为划分程序的基 本单位，数据在过程式设计中往往处于从属的位置。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A7EA0-A1DB-4244-9D60-76F0DBD5FF2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361EB-6C3B-4481-B783-83A990F2B5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A7EA0-A1DB-4244-9D60-76F0DBD5FF2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BB3F41-97C8-4630-9B4D-3810EE2B93E9}" type="slidenum">
              <a:rPr lang="en-US" altLang="zh-CN"/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（案例</a:t>
            </a:r>
            <a:r>
              <a:rPr lang="en-US" altLang="zh-CN"/>
              <a:t>2-1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FA9912-EF80-4C39-BC6A-C93A0F250D4E}" type="slidenum">
              <a:rPr lang="en-US" altLang="zh-CN"/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926E58-47A5-4A36-97C4-2CFAF7740E08}" type="slidenum">
              <a:rPr lang="en-US" altLang="zh-CN"/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551A1C-B27C-49D3-916C-954EDBB9E3A1}" type="slidenum">
              <a:rPr lang="en-US" altLang="zh-CN"/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FBE1593-1F42-45CD-9F33-A9B9DCE38566}" type="slidenum">
              <a:rPr lang="en-US" altLang="zh-CN"/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zh-CN" altLang="en-US"/>
              <a:t>案</a:t>
            </a:r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E18675F-7420-42BC-BF9E-2FC77D9C53DE}" type="slidenum">
              <a:rPr lang="en-US" altLang="zh-CN"/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786610" cy="6842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1CB577-73E7-45DE-90FA-F70A845FB5C1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E37FB6-50A9-4358-8919-9F714C914538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9564F9-B6BD-43ED-9BA5-D53FD74498EB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C7C933-6A84-4082-8ABD-B5B85C5E4EC6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91C71-6BAF-4986-AA1D-D598DE3B6414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9D040A2-251F-48C5-BD93-C89CD5E6DE6B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39952" y="2924944"/>
            <a:ext cx="4536504" cy="629816"/>
          </a:xfr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148064" y="3717032"/>
            <a:ext cx="3001144" cy="358552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  <p:transition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39952" y="2924944"/>
            <a:ext cx="4536504" cy="629816"/>
          </a:xfr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148064" y="3717032"/>
            <a:ext cx="3001144" cy="358552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C9E9D-76A1-4DEC-937A-7BDA04A42C05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C81430-3A7B-4000-A844-9A6BAF3ACDE3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454DAC-E4FD-405B-B146-06C32A66EC11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BAF9A8-39B4-49E6-9268-DD15B315207E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131957-F819-4B29-B8DC-5306853F9C1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0BAA37-0E5F-4E8D-80BF-71DD82732AF8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6F5FB-C111-446F-95FA-E478B34207F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344D42-8064-43A8-94DF-0B7D2E43A8FA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F12DCB-C11C-40DF-AE3A-34E93A29AC1A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A2C088-3B27-425A-85F5-2F69BEA03F51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B104FA-3694-4634-A182-B37923E43300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4E68EC-D1F9-467D-BD5F-6D071DD03C75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8FC81B-CCA6-4D23-813A-03F7B5B473DF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DF5D7C-8DDD-4568-9041-B24D70578A5A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3200"/>
            </a:lvl1pPr>
            <a:lvl2pPr>
              <a:buFont typeface="Wingdings" panose="05000000000000000000" pitchFamily="2" charset="2"/>
              <a:buChar char="u"/>
              <a:defRPr sz="2800"/>
            </a:lvl2pPr>
            <a:lvl3pPr>
              <a:buFont typeface="Wingdings" panose="05000000000000000000" pitchFamily="2" charset="2"/>
              <a:buChar char="Ø"/>
              <a:defRPr sz="2400"/>
            </a:lvl3pPr>
            <a:lvl4pPr>
              <a:buFont typeface="Wingdings" panose="05000000000000000000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E93B02-FF9D-4BFD-B757-C2C92F4606C8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634FC6D-C871-4FBC-9823-F9C9CA2BF188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fld id="{AB3FC207-F5CB-47E1-A90F-E0C3F4F3BAA9}" type="slidenum">
              <a:rPr lang="en-US" altLang="zh-CN"/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fld id="{CE55B7FB-3499-4893-933D-E5AA930F2949}" type="datetime1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面向对象程序设计</a:t>
            </a:r>
            <a:endParaRPr lang="en-US" altLang="zh-C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属性的声明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52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2800" dirty="0"/>
              <a:t>语法格式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[&lt;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modifiers&gt;]  type  &lt; attr_name&gt; [=defaultValue] ;</a:t>
            </a:r>
            <a:r>
              <a:rPr lang="en-US" altLang="zh-CN" sz="2200" dirty="0">
                <a:solidFill>
                  <a:srgbClr val="A02C5E"/>
                </a:solidFill>
              </a:rPr>
              <a:t> </a:t>
            </a:r>
            <a:endParaRPr lang="en-US" altLang="zh-CN" sz="2200" dirty="0">
              <a:solidFill>
                <a:srgbClr val="A02C5E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/>
              <a:t>举例：</a:t>
            </a:r>
            <a:endParaRPr lang="zh-CN" altLang="en-US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900" dirty="0">
                <a:solidFill>
                  <a:srgbClr val="A02C5E"/>
                </a:solidFill>
              </a:rPr>
              <a:t>	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Mobile{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</a:t>
            </a:r>
            <a:r>
              <a:rPr lang="en-US" altLang="zh-CN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 weight;</a:t>
            </a:r>
            <a:endParaRPr lang="en-US" altLang="zh-CN" sz="2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spcBef>
                <a:spcPct val="0"/>
              </a:spcBef>
              <a:buNone/>
            </a:pPr>
            <a:r>
              <a:rPr lang="en-US" altLang="zh-CN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</a:t>
            </a:r>
            <a:r>
              <a:rPr lang="en-US" altLang="zh-CN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brand </a:t>
            </a:r>
            <a:r>
              <a:rPr lang="en-US" altLang="zh-CN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2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“Samsung”;</a:t>
            </a:r>
            <a:endParaRPr lang="en-US" altLang="zh-CN" sz="2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方法的声明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语法格式：</a:t>
            </a:r>
            <a:endParaRPr lang="zh-CN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A02C5E"/>
                </a:solidFill>
              </a:rPr>
              <a:t>     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modifiers&gt; &lt;return_type&gt; &lt;name&gt;([&lt; argu_list&gt;]) {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	        [&lt; statements&gt;]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举例：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500" dirty="0">
                <a:solidFill>
                  <a:srgbClr val="A02C5E"/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Mobile{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private int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weight;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 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getWeight()  </a:t>
            </a: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return </a:t>
            </a:r>
            <a:r>
              <a:rPr lang="en-US" altLang="zh-CN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weight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void 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setWeight(int weight) </a:t>
            </a: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	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this.weight = weight;</a:t>
            </a:r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构造器（</a:t>
            </a:r>
            <a:r>
              <a:rPr lang="en-US" altLang="zh-CN"/>
              <a:t>Constructor</a:t>
            </a:r>
            <a:r>
              <a:rPr lang="zh-CN" altLang="en-US"/>
              <a:t>）的声明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构造</a:t>
            </a:r>
            <a:r>
              <a:rPr lang="zh-CN" altLang="en-US" sz="2000" dirty="0" smtClean="0"/>
              <a:t>器（构造方法）的</a:t>
            </a:r>
            <a:r>
              <a:rPr lang="zh-CN" altLang="en-US" sz="2000" dirty="0"/>
              <a:t>声明语法：</a:t>
            </a:r>
            <a:endParaRPr lang="zh-CN" altLang="en-US" sz="20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/>
              <a:t>&lt;modifier&gt;  &lt;class_name&gt;  ( [&lt;argument_list&gt;] )</a:t>
            </a:r>
            <a:endParaRPr lang="en-US" altLang="zh-CN" sz="16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/>
              <a:t>	[&lt;statements&gt;]</a:t>
            </a:r>
            <a:endParaRPr lang="en-US" altLang="zh-CN" sz="16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/>
              <a:t>}</a:t>
            </a: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构建器名称必须和类名称一致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一个类可以有多个构造器，但这些构造器的参数列表必须不同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1600" dirty="0"/>
              <a:t>例如：</a:t>
            </a:r>
            <a:endParaRPr lang="zh-CN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zh-CN" sz="1600" dirty="0"/>
              <a:t>public  class  </a:t>
            </a:r>
            <a:r>
              <a:rPr lang="en-US" altLang="zh-CN" sz="1600" dirty="0" smtClean="0"/>
              <a:t>Mobile </a:t>
            </a:r>
            <a:r>
              <a:rPr lang="en-US" altLang="zh-CN" sz="1600" dirty="0"/>
              <a:t>{</a:t>
            </a:r>
            <a:endParaRPr lang="en-US" altLang="zh-CN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zh-CN" sz="1600" dirty="0"/>
              <a:t>	private  int  weight;</a:t>
            </a:r>
            <a:endParaRPr lang="en-US" altLang="zh-CN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b="1" i="1" dirty="0">
                <a:solidFill>
                  <a:srgbClr val="FF0000"/>
                </a:solidFill>
              </a:rPr>
              <a:t>public  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Mobile(int </a:t>
            </a:r>
            <a:r>
              <a:rPr lang="en-US" altLang="zh-CN" sz="1600" b="1" i="1" dirty="0">
                <a:solidFill>
                  <a:srgbClr val="FF0000"/>
                </a:solidFill>
              </a:rPr>
              <a:t>w) {</a:t>
            </a:r>
            <a:endParaRPr lang="en-US" altLang="zh-CN" sz="1600" b="1" i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1600" b="1" i="1" dirty="0">
                <a:solidFill>
                  <a:srgbClr val="FF0000"/>
                </a:solidFill>
              </a:rPr>
              <a:t>		weight = w;</a:t>
            </a:r>
            <a:endParaRPr lang="en-US" altLang="zh-CN" sz="1600" b="1" i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1600" b="1" i="1" dirty="0">
                <a:solidFill>
                  <a:srgbClr val="FF0000"/>
                </a:solidFill>
              </a:rPr>
              <a:t>	}</a:t>
            </a:r>
            <a:endParaRPr lang="en-US" altLang="zh-CN" sz="1600" b="1" i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zh-CN" altLang="en-US"/>
              <a:t>对象的创建和使用</a:t>
            </a:r>
            <a:endParaRPr lang="zh-CN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对象的创建   </a:t>
            </a:r>
            <a:r>
              <a:rPr lang="en-US" altLang="zh-CN" dirty="0"/>
              <a:t>new </a:t>
            </a:r>
            <a:r>
              <a:rPr lang="zh-CN" altLang="en-US" dirty="0"/>
              <a:t>构造器</a:t>
            </a:r>
            <a:endParaRPr lang="zh-CN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   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Mobile stu=new Mobile();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构造器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无参构造器，</a:t>
            </a:r>
            <a:endParaRPr lang="zh-CN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dirty="0"/>
              <a:t>   如果类没有定义构造器，系统会提供默认的无参构造器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带参数的构造器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对象方法和对象属性访问  “</a:t>
            </a:r>
            <a:r>
              <a:rPr lang="en-US" altLang="zh-CN" dirty="0"/>
              <a:t>.”</a:t>
            </a:r>
            <a:r>
              <a:rPr lang="zh-CN" altLang="en-US" dirty="0"/>
              <a:t>操作符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&lt;object&gt;</a:t>
            </a:r>
            <a:r>
              <a:rPr lang="en-US" altLang="zh-CN" b="1" i="1" dirty="0"/>
              <a:t>.</a:t>
            </a:r>
            <a:r>
              <a:rPr lang="en-US" altLang="zh-CN" dirty="0"/>
              <a:t>&lt;member&gt;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对象的创建和使用示例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zh-CN" dirty="0"/>
              <a:t>public class </a:t>
            </a:r>
            <a:r>
              <a:rPr lang="en-US" altLang="zh-CN" dirty="0" smtClean="0"/>
              <a:t>Mobile</a:t>
            </a:r>
            <a:r>
              <a:rPr lang="zh-CN" altLang="zh-CN" dirty="0" smtClean="0"/>
              <a:t>{</a:t>
            </a:r>
            <a:endParaRPr lang="zh-CN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dirty="0"/>
              <a:t>	String </a:t>
            </a:r>
            <a:r>
              <a:rPr lang="en-US" altLang="zh-CN" dirty="0" smtClean="0"/>
              <a:t>brand</a:t>
            </a:r>
            <a:r>
              <a:rPr lang="zh-CN" altLang="zh-CN" dirty="0" smtClean="0"/>
              <a:t>;</a:t>
            </a:r>
            <a:endParaRPr lang="zh-CN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dirty="0"/>
              <a:t>	int </a:t>
            </a:r>
            <a:r>
              <a:rPr lang="en-US" altLang="zh-CN" dirty="0" smtClean="0"/>
              <a:t>weight</a:t>
            </a:r>
            <a:r>
              <a:rPr lang="zh-CN" altLang="zh-CN" dirty="0" smtClean="0"/>
              <a:t>;</a:t>
            </a:r>
            <a:endParaRPr lang="zh-CN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dirty="0"/>
              <a:t>	public static void </a:t>
            </a:r>
            <a:r>
              <a:rPr lang="zh-CN" altLang="zh-CN" dirty="0" smtClean="0"/>
              <a:t>main(String</a:t>
            </a:r>
            <a:r>
              <a:rPr lang="en-US" altLang="zh-CN" dirty="0" smtClean="0"/>
              <a:t>[]</a:t>
            </a:r>
            <a:r>
              <a:rPr lang="zh-CN" altLang="zh-CN" dirty="0" smtClean="0"/>
              <a:t> </a:t>
            </a:r>
            <a:r>
              <a:rPr lang="en-US" altLang="zh-CN" dirty="0" smtClean="0"/>
              <a:t>a</a:t>
            </a:r>
            <a:r>
              <a:rPr lang="zh-CN" altLang="zh-CN" dirty="0" smtClean="0"/>
              <a:t>rgs) </a:t>
            </a:r>
            <a:r>
              <a:rPr lang="zh-CN" altLang="zh-CN" dirty="0"/>
              <a:t>{</a:t>
            </a:r>
            <a:endParaRPr lang="zh-CN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dirty="0"/>
              <a:t>	</a:t>
            </a:r>
            <a:r>
              <a:rPr lang="en-US" altLang="zh-CN" dirty="0"/>
              <a:t>     </a:t>
            </a:r>
            <a:r>
              <a:rPr lang="en-US" altLang="zh-CN" dirty="0" smtClean="0"/>
              <a:t>Mobile mobile </a:t>
            </a:r>
            <a:r>
              <a:rPr lang="zh-CN" altLang="zh-CN" dirty="0" smtClean="0"/>
              <a:t>= </a:t>
            </a:r>
            <a:r>
              <a:rPr lang="zh-CN" altLang="zh-CN" dirty="0"/>
              <a:t>new </a:t>
            </a:r>
            <a:r>
              <a:rPr lang="en-US" altLang="zh-CN" dirty="0" smtClean="0"/>
              <a:t>Mobile</a:t>
            </a:r>
            <a:r>
              <a:rPr lang="zh-CN" altLang="zh-CN" dirty="0" smtClean="0"/>
              <a:t>();</a:t>
            </a:r>
            <a:r>
              <a:rPr lang="en-US" altLang="zh-CN" dirty="0" smtClean="0"/>
              <a:t>         </a:t>
            </a:r>
            <a:endParaRPr lang="zh-CN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dirty="0"/>
              <a:t>	}</a:t>
            </a:r>
            <a:endParaRPr lang="zh-CN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dirty="0"/>
              <a:t>}</a:t>
            </a:r>
            <a:endParaRPr lang="en-US" altLang="zh-CN" dirty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571868" y="3071810"/>
            <a:ext cx="2735262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3200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5643570" y="1643050"/>
            <a:ext cx="2016125" cy="1295400"/>
          </a:xfrm>
          <a:prstGeom prst="wedgeRoundRectCallout">
            <a:avLst>
              <a:gd name="adj1" fmla="val -56852"/>
              <a:gd name="adj2" fmla="val 104412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anchor="ctr" anchorCtr="1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</a:rPr>
              <a:t>默认的无参构造器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对象的创建和使用示例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public class </a:t>
            </a:r>
            <a:r>
              <a:rPr lang="en-US" altLang="zh-CN" sz="1800" dirty="0" smtClean="0"/>
              <a:t>Mobile</a:t>
            </a:r>
            <a:r>
              <a:rPr lang="zh-CN" altLang="zh-CN" sz="1800" dirty="0" smtClean="0"/>
              <a:t>{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String </a:t>
            </a:r>
            <a:r>
              <a:rPr lang="en-US" altLang="zh-CN" sz="1800" dirty="0" smtClean="0"/>
              <a:t>brand</a:t>
            </a:r>
            <a:r>
              <a:rPr lang="zh-CN" altLang="zh-CN" sz="1800" dirty="0" smtClean="0"/>
              <a:t>;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int </a:t>
            </a:r>
            <a:r>
              <a:rPr lang="en-US" altLang="zh-CN" sz="1800" dirty="0" smtClean="0"/>
              <a:t>weight</a:t>
            </a:r>
            <a:r>
              <a:rPr lang="zh-CN" altLang="zh-CN" sz="1800" dirty="0" smtClean="0"/>
              <a:t>;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</a:t>
            </a:r>
            <a:r>
              <a:rPr lang="en-US" altLang="zh-CN" sz="1800" dirty="0" smtClean="0"/>
              <a:t>public Mobile</a:t>
            </a:r>
            <a:r>
              <a:rPr lang="zh-CN" altLang="zh-CN" sz="1800" dirty="0" smtClean="0"/>
              <a:t>(String </a:t>
            </a:r>
            <a:r>
              <a:rPr lang="en-US" altLang="zh-CN" sz="1800" dirty="0" err="1" smtClean="0"/>
              <a:t>brand,int</a:t>
            </a:r>
            <a:r>
              <a:rPr lang="en-US" altLang="zh-CN" sz="1800" dirty="0" smtClean="0"/>
              <a:t> weight</a:t>
            </a:r>
            <a:r>
              <a:rPr lang="zh-CN" altLang="zh-CN" sz="1800" dirty="0" smtClean="0"/>
              <a:t> ) {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	</a:t>
            </a:r>
            <a:r>
              <a:rPr lang="en-US" altLang="zh-CN" sz="1800" dirty="0" err="1" smtClean="0"/>
              <a:t>this.brand</a:t>
            </a:r>
            <a:r>
              <a:rPr lang="en-US" altLang="zh-CN" sz="1800" dirty="0" smtClean="0"/>
              <a:t> = brand</a:t>
            </a:r>
            <a:r>
              <a:rPr lang="zh-CN" altLang="zh-CN" sz="1800" dirty="0" smtClean="0"/>
              <a:t>;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	</a:t>
            </a:r>
            <a:r>
              <a:rPr lang="en-US" altLang="zh-CN" sz="1800" dirty="0" err="1" smtClean="0"/>
              <a:t>this.weight</a:t>
            </a:r>
            <a:r>
              <a:rPr lang="en-US" altLang="zh-CN" sz="1800" dirty="0" smtClean="0"/>
              <a:t> = weight</a:t>
            </a:r>
            <a:r>
              <a:rPr lang="zh-CN" altLang="zh-CN" sz="1800" dirty="0" smtClean="0"/>
              <a:t>;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}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String </a:t>
            </a:r>
            <a:r>
              <a:rPr lang="en-US" altLang="zh-CN" sz="1800" dirty="0" smtClean="0"/>
              <a:t>getBrand</a:t>
            </a:r>
            <a:r>
              <a:rPr lang="zh-CN" altLang="zh-CN" sz="1800" dirty="0" smtClean="0"/>
              <a:t>(){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	return </a:t>
            </a:r>
            <a:r>
              <a:rPr lang="en-US" altLang="zh-CN" sz="1800" dirty="0" smtClean="0"/>
              <a:t>brand</a:t>
            </a:r>
            <a:r>
              <a:rPr lang="zh-CN" altLang="zh-CN" sz="1800" dirty="0" smtClean="0"/>
              <a:t>;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}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public static void main(String</a:t>
            </a:r>
            <a:r>
              <a:rPr lang="en-US" altLang="zh-CN" sz="1800" dirty="0" smtClean="0"/>
              <a:t>[] a</a:t>
            </a:r>
            <a:r>
              <a:rPr lang="zh-CN" altLang="zh-CN" sz="1800" dirty="0" smtClean="0"/>
              <a:t>rgs) {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	</a:t>
            </a:r>
            <a:r>
              <a:rPr lang="en-US" altLang="zh-CN" sz="1800" dirty="0" smtClean="0"/>
              <a:t>Mobile mobile</a:t>
            </a:r>
            <a:r>
              <a:rPr lang="zh-CN" altLang="zh-CN" sz="1800" dirty="0" smtClean="0"/>
              <a:t>= </a:t>
            </a:r>
            <a:r>
              <a:rPr lang="zh-CN" altLang="zh-CN" sz="1800" dirty="0" smtClean="0">
                <a:solidFill>
                  <a:srgbClr val="FF3300"/>
                </a:solidFill>
              </a:rPr>
              <a:t>new </a:t>
            </a:r>
            <a:r>
              <a:rPr lang="en-US" altLang="zh-CN" sz="1800" dirty="0" smtClean="0">
                <a:solidFill>
                  <a:srgbClr val="FF3300"/>
                </a:solidFill>
              </a:rPr>
              <a:t>Mobile</a:t>
            </a:r>
            <a:r>
              <a:rPr lang="zh-CN" altLang="zh-CN" sz="1800" dirty="0" smtClean="0">
                <a:solidFill>
                  <a:srgbClr val="FF3300"/>
                </a:solidFill>
              </a:rPr>
              <a:t>(</a:t>
            </a:r>
            <a:r>
              <a:rPr lang="en-US" altLang="zh-CN" sz="1800" dirty="0" smtClean="0">
                <a:solidFill>
                  <a:srgbClr val="FF3300"/>
                </a:solidFill>
              </a:rPr>
              <a:t>”Samsung</a:t>
            </a:r>
            <a:r>
              <a:rPr lang="zh-CN" altLang="zh-CN" sz="1800" dirty="0" smtClean="0">
                <a:solidFill>
                  <a:srgbClr val="FF3300"/>
                </a:solidFill>
              </a:rPr>
              <a:t>",</a:t>
            </a:r>
            <a:r>
              <a:rPr lang="en-US" altLang="zh-CN" sz="1800" dirty="0" smtClean="0">
                <a:solidFill>
                  <a:srgbClr val="FF3300"/>
                </a:solidFill>
              </a:rPr>
              <a:t>1</a:t>
            </a:r>
            <a:r>
              <a:rPr lang="zh-CN" altLang="zh-CN" sz="1800" dirty="0" smtClean="0">
                <a:solidFill>
                  <a:srgbClr val="FF3300"/>
                </a:solidFill>
              </a:rPr>
              <a:t>20);</a:t>
            </a:r>
            <a:endParaRPr lang="zh-CN" altLang="zh-CN" sz="1800" dirty="0" smtClean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	System.out.println("</a:t>
            </a:r>
            <a:r>
              <a:rPr lang="zh-CN" altLang="en-US" sz="1800" dirty="0" smtClean="0"/>
              <a:t>手机品牌</a:t>
            </a:r>
            <a:r>
              <a:rPr lang="zh-CN" altLang="zh-CN" sz="1800" dirty="0" smtClean="0"/>
              <a:t>"+</a:t>
            </a:r>
            <a:r>
              <a:rPr lang="en-US" altLang="zh-CN" sz="1800" dirty="0" err="1" smtClean="0">
                <a:solidFill>
                  <a:srgbClr val="FF3300"/>
                </a:solidFill>
              </a:rPr>
              <a:t>mobile.getBrand</a:t>
            </a:r>
            <a:r>
              <a:rPr lang="zh-CN" altLang="zh-CN" sz="1800" dirty="0" smtClean="0">
                <a:solidFill>
                  <a:srgbClr val="FF3300"/>
                </a:solidFill>
              </a:rPr>
              <a:t>())</a:t>
            </a:r>
            <a:r>
              <a:rPr lang="zh-CN" altLang="zh-CN" sz="1800" dirty="0" smtClean="0"/>
              <a:t>;</a:t>
            </a: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endParaRPr lang="zh-CN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	}</a:t>
            </a:r>
            <a:endParaRPr lang="en-US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973400" y="4725987"/>
            <a:ext cx="2813046" cy="27464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773625" y="3357563"/>
            <a:ext cx="1847612" cy="958254"/>
          </a:xfrm>
          <a:prstGeom prst="wedgeRoundRectCallout">
            <a:avLst>
              <a:gd name="adj1" fmla="val -51440"/>
              <a:gd name="adj2" fmla="val 83069"/>
              <a:gd name="adj3" fmla="val 16667"/>
            </a:avLst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anchor="ctr" anchorCtr="1"/>
          <a:lstStyle/>
          <a:p>
            <a:pPr algn="ctr"/>
            <a:r>
              <a:rPr lang="zh-CN" altLang="en-US" sz="2000" b="1">
                <a:solidFill>
                  <a:srgbClr val="FF3300"/>
                </a:solidFill>
              </a:rPr>
              <a:t>带参数的构造器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 flipV="1">
            <a:off x="6635431" y="3944306"/>
            <a:ext cx="1366838" cy="793750"/>
          </a:xfrm>
          <a:prstGeom prst="wedgeRoundRectCallout">
            <a:avLst>
              <a:gd name="adj1" fmla="val -45241"/>
              <a:gd name="adj2" fmla="val -104403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</a:ln>
          <a:effectLst/>
        </p:spPr>
        <p:txBody>
          <a:bodyPr rot="10800000"/>
          <a:lstStyle/>
          <a:p>
            <a:pPr algn="ctr"/>
            <a:r>
              <a:rPr lang="zh-CN" altLang="en-US" b="1"/>
              <a:t>成员方法的访问</a:t>
            </a:r>
            <a:endParaRPr lang="zh-CN" altLang="en-US" b="1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474844" y="5023806"/>
            <a:ext cx="2449512" cy="360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 animBg="1"/>
      <p:bldP spid="18441" grpId="0" animBg="1"/>
      <p:bldP spid="184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信息的隐藏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隐藏：</a:t>
            </a:r>
            <a:endParaRPr lang="zh-CN" altLang="en-US" sz="2400"/>
          </a:p>
          <a:p>
            <a:pPr>
              <a:buFontTx/>
              <a:buNone/>
            </a:pPr>
            <a:r>
              <a:rPr lang="zh-CN" altLang="en-US" sz="2400"/>
              <a:t>          对象的一种保护机制，使得它的属性或方法不被外部的程序直接访问</a:t>
            </a:r>
            <a:endParaRPr lang="zh-CN" altLang="en-US" sz="240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00113" y="2781300"/>
            <a:ext cx="7488237" cy="2986088"/>
          </a:xfrm>
          <a:prstGeom prst="rect">
            <a:avLst/>
          </a:prstGeom>
          <a:gradFill rotWithShape="1">
            <a:gsLst>
              <a:gs pos="0">
                <a:srgbClr val="99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	public class </a:t>
            </a:r>
            <a:r>
              <a:rPr lang="en-US" altLang="zh-CN" dirty="0" smtClean="0"/>
              <a:t>Mobile{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3300"/>
                </a:solidFill>
              </a:rPr>
              <a:t>        public</a:t>
            </a:r>
            <a:r>
              <a:rPr lang="en-US" altLang="zh-CN" dirty="0"/>
              <a:t> int </a:t>
            </a:r>
            <a:r>
              <a:rPr lang="en-US" altLang="zh-CN" dirty="0" smtClean="0"/>
              <a:t>weight;</a:t>
            </a:r>
            <a:endParaRPr lang="en-US" altLang="zh-CN" dirty="0"/>
          </a:p>
          <a:p>
            <a:pPr lvl="2"/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	public class </a:t>
            </a:r>
            <a:r>
              <a:rPr lang="en-US" altLang="zh-CN" dirty="0" smtClean="0"/>
              <a:t>MobileTest</a:t>
            </a:r>
            <a:r>
              <a:rPr lang="en-US" altLang="zh-CN" dirty="0"/>
              <a:t>{</a:t>
            </a:r>
            <a:endParaRPr lang="en-US" altLang="zh-CN" dirty="0"/>
          </a:p>
          <a:p>
            <a:pPr lvl="2"/>
            <a:r>
              <a:rPr lang="en-US" altLang="zh-CN" dirty="0"/>
              <a:t>	public static void main(String args[]){</a:t>
            </a:r>
            <a:endParaRPr lang="en-US" altLang="zh-CN" dirty="0"/>
          </a:p>
          <a:p>
            <a:pPr lvl="2"/>
            <a:r>
              <a:rPr lang="en-US" altLang="zh-CN" dirty="0"/>
              <a:t>		</a:t>
            </a:r>
            <a:r>
              <a:rPr lang="en-US" altLang="zh-CN" dirty="0" smtClean="0"/>
              <a:t>Mobile mobile = new Mobile();</a:t>
            </a:r>
            <a:endParaRPr lang="en-US" altLang="zh-CN" dirty="0"/>
          </a:p>
          <a:p>
            <a:pPr lvl="2"/>
            <a:r>
              <a:rPr lang="en-US" altLang="zh-CN" dirty="0"/>
              <a:t>		</a:t>
            </a:r>
            <a:r>
              <a:rPr lang="en-US" altLang="zh-CN" dirty="0" smtClean="0">
                <a:solidFill>
                  <a:srgbClr val="FF3300"/>
                </a:solidFill>
              </a:rPr>
              <a:t>mobile.weight</a:t>
            </a:r>
            <a:r>
              <a:rPr lang="en-US" altLang="zh-CN" smtClean="0">
                <a:solidFill>
                  <a:srgbClr val="FF3300"/>
                </a:solidFill>
              </a:rPr>
              <a:t>= -1000</a:t>
            </a:r>
            <a:r>
              <a:rPr lang="en-US" altLang="zh-CN" dirty="0"/>
              <a:t>;</a:t>
            </a:r>
            <a:endParaRPr lang="en-US" altLang="zh-CN" dirty="0"/>
          </a:p>
          <a:p>
            <a:pPr lvl="2"/>
            <a:r>
              <a:rPr lang="en-US" altLang="zh-CN" dirty="0"/>
              <a:t>	}</a:t>
            </a:r>
            <a:endParaRPr lang="en-US" altLang="zh-CN" dirty="0"/>
          </a:p>
          <a:p>
            <a:pPr lvl="2"/>
            <a:r>
              <a:rPr lang="en-US" altLang="zh-CN" dirty="0"/>
              <a:t>}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5292725" y="4410098"/>
            <a:ext cx="3095625" cy="2376488"/>
          </a:xfrm>
          <a:prstGeom prst="irregularSeal1">
            <a:avLst/>
          </a:prstGeom>
          <a:gradFill rotWithShape="1">
            <a:gsLst>
              <a:gs pos="0">
                <a:schemeClr val="bg1"/>
              </a:gs>
              <a:gs pos="100000">
                <a:srgbClr val="FFC4A7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>
            <a:prstShdw prst="shdw18" dist="17961" dir="13500000">
              <a:srgbClr val="FFC4A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zh-CN" altLang="en-US" b="1"/>
              <a:t>不合理的设计</a:t>
            </a:r>
            <a:r>
              <a:rPr lang="en-US" altLang="zh-CN" b="1"/>
              <a:t>,</a:t>
            </a:r>
            <a:endParaRPr lang="en-US" altLang="zh-CN" b="1"/>
          </a:p>
          <a:p>
            <a:pPr algn="ctr"/>
            <a:r>
              <a:rPr lang="zh-CN" altLang="en-US" b="1"/>
              <a:t>最好不要在</a:t>
            </a:r>
            <a:endParaRPr lang="zh-CN" altLang="en-US" b="1"/>
          </a:p>
          <a:p>
            <a:pPr algn="ctr"/>
            <a:r>
              <a:rPr lang="zh-CN" altLang="en-US" b="1"/>
              <a:t>类的外部访问类的属性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信息的封装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封装指的是将对象的状态信息（属性）和行为（方法）捆绑为一个逻辑单元的机制。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目的：</a:t>
            </a:r>
            <a:endParaRPr lang="zh-CN" altLang="en-US" sz="2400" dirty="0"/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/>
              <a:t>隐藏一个类的实现细节</a:t>
            </a:r>
            <a:endParaRPr lang="zh-CN" altLang="en-US" sz="2000" dirty="0"/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/>
              <a:t>防止对封装数据的未经授权的访问</a:t>
            </a:r>
            <a:endParaRPr lang="zh-CN" altLang="en-US" sz="2000" dirty="0" smtClean="0"/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 smtClean="0"/>
              <a:t>有利于</a:t>
            </a:r>
            <a:r>
              <a:rPr lang="zh-CN" altLang="en-US" sz="2000" dirty="0"/>
              <a:t>保证数据的完整性</a:t>
            </a:r>
            <a:endParaRPr lang="zh-CN" altLang="en-US" sz="2000" dirty="0"/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/>
              <a:t>便于修改，增强代码的可维护性</a:t>
            </a:r>
            <a:endParaRPr lang="zh-CN" altLang="en-US" sz="2000" dirty="0"/>
          </a:p>
          <a:p>
            <a:pPr lvl="1"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封装示例</a:t>
            </a:r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8313" y="1484313"/>
            <a:ext cx="8280400" cy="4495800"/>
          </a:xfrm>
          <a:prstGeom prst="rect">
            <a:avLst/>
          </a:prstGeom>
          <a:gradFill rotWithShape="1">
            <a:gsLst>
              <a:gs pos="0">
                <a:srgbClr val="99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smtClean="0"/>
              <a:t>Mobile 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3300"/>
                </a:solidFill>
              </a:rPr>
              <a:t>private</a:t>
            </a:r>
            <a:r>
              <a:rPr lang="en-US" altLang="zh-CN" dirty="0"/>
              <a:t> int </a:t>
            </a:r>
            <a:r>
              <a:rPr lang="en-US" altLang="zh-CN" dirty="0" smtClean="0"/>
              <a:t>weight;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3300"/>
                </a:solidFill>
              </a:rPr>
              <a:t>public</a:t>
            </a:r>
            <a:r>
              <a:rPr lang="en-US" altLang="zh-CN" dirty="0"/>
              <a:t> int </a:t>
            </a:r>
            <a:r>
              <a:rPr lang="en-US" altLang="zh-CN" dirty="0" smtClean="0"/>
              <a:t>getWeight(){</a:t>
            </a:r>
            <a:endParaRPr lang="en-US" altLang="zh-CN" dirty="0"/>
          </a:p>
          <a:p>
            <a:r>
              <a:rPr lang="en-US" altLang="zh-CN" dirty="0"/>
              <a:t>		return </a:t>
            </a:r>
            <a:r>
              <a:rPr lang="en-US" altLang="zh-CN" dirty="0" smtClean="0"/>
              <a:t>weight;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3300"/>
                </a:solidFill>
              </a:rPr>
              <a:t>public</a:t>
            </a:r>
            <a:r>
              <a:rPr lang="en-US" altLang="zh-CN" dirty="0"/>
              <a:t> void </a:t>
            </a:r>
            <a:r>
              <a:rPr lang="en-US" altLang="zh-CN" dirty="0" smtClean="0"/>
              <a:t>setWeight(int _weight){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weight = _weight;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smtClean="0"/>
              <a:t>MobileTest{</a:t>
            </a:r>
            <a:endParaRPr lang="en-US" altLang="zh-CN" dirty="0"/>
          </a:p>
          <a:p>
            <a:pPr lvl="2"/>
            <a:r>
              <a:rPr lang="en-US" altLang="zh-CN" dirty="0" smtClean="0"/>
              <a:t>public </a:t>
            </a:r>
            <a:r>
              <a:rPr lang="en-US" altLang="zh-CN" dirty="0"/>
              <a:t>static void </a:t>
            </a:r>
            <a:r>
              <a:rPr lang="en-US" altLang="zh-CN" dirty="0" smtClean="0"/>
              <a:t>main(String[] args){ </a:t>
            </a:r>
            <a:endParaRPr lang="en-US" altLang="zh-CN" dirty="0"/>
          </a:p>
          <a:p>
            <a:pPr lvl="2"/>
            <a:r>
              <a:rPr lang="en-US" altLang="zh-CN" dirty="0"/>
              <a:t>	</a:t>
            </a:r>
            <a:r>
              <a:rPr lang="en-US" altLang="zh-CN" dirty="0" smtClean="0"/>
              <a:t>Mobile mobile = new Mobile();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mobile. </a:t>
            </a:r>
            <a:r>
              <a:rPr lang="en-US" altLang="zh-CN" dirty="0" smtClean="0">
                <a:solidFill>
                  <a:srgbClr val="FF3300"/>
                </a:solidFill>
              </a:rPr>
              <a:t>setWeight</a:t>
            </a:r>
            <a:r>
              <a:rPr lang="en-US" altLang="zh-CN" dirty="0" smtClean="0"/>
              <a:t>(200);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	System.out.println(“</a:t>
            </a:r>
            <a:r>
              <a:rPr lang="zh-CN" altLang="en-US" dirty="0" smtClean="0"/>
              <a:t>手机重量：</a:t>
            </a:r>
            <a:r>
              <a:rPr lang="en-US" altLang="zh-CN" dirty="0" smtClean="0"/>
              <a:t>"+mobile.getWeight());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源文件的基本结构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源文件的基本语法：</a:t>
            </a:r>
            <a:endParaRPr lang="zh-CN" altLang="en-US" sz="24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/>
              <a:t>[&lt;package_declaration&gt;]</a:t>
            </a:r>
            <a:endParaRPr lang="en-US" altLang="zh-CN" sz="20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/>
              <a:t>	[&lt;import_declarations&gt;]</a:t>
            </a:r>
            <a:endParaRPr lang="en-US" altLang="zh-CN" sz="20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/>
              <a:t>	&lt;class_declaration&gt;+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例如：</a:t>
            </a:r>
            <a:endParaRPr lang="zh-CN" altLang="en-US" sz="24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1800" dirty="0"/>
              <a:t>package  </a:t>
            </a:r>
            <a:r>
              <a:rPr lang="en-US" altLang="zh-CN" sz="1800" dirty="0" smtClean="0"/>
              <a:t>cn.com.farsight;</a:t>
            </a: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1800" dirty="0"/>
              <a:t>import  java.util.List;</a:t>
            </a: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1800" dirty="0"/>
              <a:t>import  java.io.*;</a:t>
            </a: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1800" dirty="0"/>
              <a:t>public  class </a:t>
            </a:r>
            <a:r>
              <a:rPr lang="en-US" altLang="zh-CN" sz="1800" dirty="0" smtClean="0"/>
              <a:t>Mobile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1800" dirty="0"/>
              <a:t>	private  List </a:t>
            </a:r>
            <a:r>
              <a:rPr lang="en-US" altLang="zh-CN" sz="1800" dirty="0" smtClean="0"/>
              <a:t>Owner;</a:t>
            </a: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1800" dirty="0"/>
              <a:t>	public  void  printSheet(Writer  output) { … }</a:t>
            </a:r>
            <a:endParaRPr lang="en-US" altLang="zh-CN" sz="18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1800" dirty="0"/>
              <a:t>}</a:t>
            </a:r>
            <a:endParaRPr lang="en-US" altLang="zh-CN" sz="2000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71538" y="2786058"/>
            <a:ext cx="2643206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71538" y="3357562"/>
            <a:ext cx="2663825" cy="6492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72847" y="4286256"/>
            <a:ext cx="5616575" cy="1152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版权声明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华清远见教育集团版权所有；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未经华清远见明确许可，不得为任何目的以任何形式复制或传播此文档的任何部分；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本文档包含的信息如有更改，恕不另行通知；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华清远见教育集团保留所有权利。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www.hqyj.com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8467954A-8723-46D1-B0C8-F79384652C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package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dirty="0"/>
              <a:t>语法：</a:t>
            </a:r>
            <a:endParaRPr lang="zh-CN" altLang="en-US" dirty="0"/>
          </a:p>
          <a:p>
            <a:pPr lvl="2">
              <a:buFontTx/>
              <a:buNone/>
            </a:pPr>
            <a:r>
              <a:rPr lang="en-US" altLang="zh-CN" dirty="0"/>
              <a:t>package  &lt;top_pkg_name&gt; [</a:t>
            </a:r>
            <a:r>
              <a:rPr lang="en-US" altLang="zh-CN" b="1" dirty="0"/>
              <a:t> .</a:t>
            </a:r>
            <a:r>
              <a:rPr lang="en-US" altLang="zh-CN" dirty="0"/>
              <a:t>&lt;sub_pkg_name&gt;] * ;</a:t>
            </a:r>
            <a:endParaRPr lang="en-US" altLang="zh-CN" dirty="0"/>
          </a:p>
          <a:p>
            <a:pPr lvl="2"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举例：</a:t>
            </a:r>
            <a:endParaRPr lang="zh-CN" altLang="en-US" dirty="0"/>
          </a:p>
          <a:p>
            <a:pPr lvl="2">
              <a:buFontTx/>
              <a:buNone/>
            </a:pPr>
            <a:r>
              <a:rPr lang="en-US" altLang="zh-CN" dirty="0"/>
              <a:t>package </a:t>
            </a:r>
            <a:r>
              <a:rPr lang="en-US" altLang="zh-CN" dirty="0" smtClean="0"/>
              <a:t>cn.com.farsight;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/>
              <a:t>public class </a:t>
            </a:r>
            <a:r>
              <a:rPr lang="en-US" altLang="zh-CN" dirty="0" smtClean="0"/>
              <a:t>Mobile{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/>
              <a:t>… …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package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打包后类的编译和执行：</a:t>
            </a:r>
            <a:endParaRPr lang="zh-CN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javac </a:t>
            </a:r>
            <a:r>
              <a:rPr lang="en-US" altLang="zh-CN" dirty="0">
                <a:solidFill>
                  <a:srgbClr val="FF3300"/>
                </a:solidFill>
              </a:rPr>
              <a:t>-d</a:t>
            </a:r>
            <a:r>
              <a:rPr lang="en-US" altLang="zh-CN" dirty="0"/>
              <a:t> destpath </a:t>
            </a:r>
            <a:r>
              <a:rPr lang="en-US" altLang="zh-CN" dirty="0" smtClean="0"/>
              <a:t>Mobile.java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/>
              <a:t>	      </a:t>
            </a:r>
            <a:r>
              <a:rPr lang="zh-CN" altLang="en-US" sz="2800" dirty="0"/>
              <a:t>编译器会自动在</a:t>
            </a:r>
            <a:r>
              <a:rPr lang="en-US" altLang="zh-CN" sz="2800" dirty="0"/>
              <a:t>destpath</a:t>
            </a:r>
            <a:r>
              <a:rPr lang="zh-CN" altLang="en-US" sz="2800" dirty="0"/>
              <a:t>目录下建立子目</a:t>
            </a:r>
            <a:r>
              <a:rPr lang="zh-CN" altLang="en-US" sz="2800" dirty="0" smtClean="0"/>
              <a:t>录</a:t>
            </a:r>
            <a:r>
              <a:rPr lang="en-US" altLang="zh-CN" sz="2800" dirty="0" smtClean="0"/>
              <a:t>cn\com\farsight,</a:t>
            </a:r>
            <a:r>
              <a:rPr lang="zh-CN" altLang="en-US" sz="2800" dirty="0"/>
              <a:t>并将生成的</a:t>
            </a:r>
            <a:r>
              <a:rPr lang="en-US" altLang="zh-CN" sz="2800" dirty="0"/>
              <a:t>.class</a:t>
            </a:r>
            <a:r>
              <a:rPr lang="zh-CN" altLang="zh-CN" sz="2800" dirty="0"/>
              <a:t>文件都放到</a:t>
            </a:r>
            <a:r>
              <a:rPr lang="en-US" altLang="zh-CN" sz="2800" dirty="0"/>
              <a:t>destpath\ </a:t>
            </a:r>
            <a:r>
              <a:rPr lang="en-US" altLang="zh-CN" sz="2800" dirty="0" smtClean="0"/>
              <a:t>cn\com\farsight</a:t>
            </a:r>
            <a:r>
              <a:rPr lang="zh-CN" altLang="zh-CN" sz="2800" dirty="0" smtClean="0"/>
              <a:t>下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import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作用：导入不同的包中的类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import </a:t>
            </a:r>
            <a:r>
              <a:rPr lang="zh-CN" altLang="en-US" dirty="0"/>
              <a:t>语法：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import  </a:t>
            </a:r>
            <a:r>
              <a:rPr lang="en-US" altLang="zh-CN" dirty="0" err="1"/>
              <a:t>pkg_name</a:t>
            </a:r>
            <a:r>
              <a:rPr lang="en-US" altLang="zh-CN" dirty="0"/>
              <a:t>&gt;[</a:t>
            </a:r>
            <a:r>
              <a:rPr lang="en-US" altLang="zh-CN" b="1" dirty="0"/>
              <a:t>.</a:t>
            </a:r>
            <a:r>
              <a:rPr lang="en-US" altLang="zh-CN" dirty="0"/>
              <a:t>&lt;</a:t>
            </a:r>
            <a:r>
              <a:rPr lang="en-US" altLang="zh-CN" dirty="0" err="1"/>
              <a:t>sub_pkg_name</a:t>
            </a:r>
            <a:r>
              <a:rPr lang="en-US" altLang="zh-CN" dirty="0"/>
              <a:t>&gt;]</a:t>
            </a:r>
            <a:r>
              <a:rPr lang="en-US" altLang="zh-CN" b="1" dirty="0"/>
              <a:t>.</a:t>
            </a:r>
            <a:r>
              <a:rPr lang="en-US" altLang="zh-CN" dirty="0"/>
              <a:t>&lt;</a:t>
            </a:r>
            <a:r>
              <a:rPr lang="en-US" altLang="zh-CN" dirty="0" err="1"/>
              <a:t>class_name</a:t>
            </a:r>
            <a:r>
              <a:rPr lang="en-US" altLang="zh-CN" dirty="0"/>
              <a:t>&gt;;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import &lt;</a:t>
            </a:r>
            <a:r>
              <a:rPr lang="en-US" altLang="zh-CN" dirty="0" err="1"/>
              <a:t>pkg_name</a:t>
            </a:r>
            <a:r>
              <a:rPr lang="en-US" altLang="zh-CN" dirty="0"/>
              <a:t>&gt;[</a:t>
            </a:r>
            <a:r>
              <a:rPr lang="en-US" altLang="zh-CN" b="1" dirty="0"/>
              <a:t>.</a:t>
            </a:r>
            <a:r>
              <a:rPr lang="en-US" altLang="zh-CN" dirty="0"/>
              <a:t>&lt;</a:t>
            </a:r>
            <a:r>
              <a:rPr lang="en-US" altLang="zh-CN" dirty="0" err="1"/>
              <a:t>sub_pkg_name</a:t>
            </a:r>
            <a:r>
              <a:rPr lang="en-US" altLang="zh-CN" dirty="0"/>
              <a:t>&gt;]</a:t>
            </a:r>
            <a:r>
              <a:rPr lang="en-US" altLang="zh-CN" b="1" dirty="0"/>
              <a:t>.</a:t>
            </a:r>
            <a:r>
              <a:rPr lang="en-US" altLang="zh-CN" dirty="0"/>
              <a:t>*;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import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编译器如何寻找</a:t>
            </a:r>
            <a:r>
              <a:rPr lang="en-US" altLang="zh-CN" dirty="0"/>
              <a:t>import</a:t>
            </a:r>
            <a:r>
              <a:rPr lang="zh-CN" altLang="en-US" dirty="0"/>
              <a:t>语句中指定的包或者类？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CLASSPATH</a:t>
            </a:r>
            <a:r>
              <a:rPr lang="zh-CN" altLang="en-US" dirty="0"/>
              <a:t>指定的路径下寻找</a:t>
            </a:r>
            <a:endParaRPr lang="zh-CN" altLang="en-US" dirty="0"/>
          </a:p>
          <a:p>
            <a:pPr lvl="1"/>
            <a:r>
              <a:rPr lang="zh-CN" altLang="en-US" dirty="0"/>
              <a:t>默认情况下，系统会自动引入</a:t>
            </a:r>
            <a:r>
              <a:rPr lang="en-US" altLang="zh-CN" dirty="0"/>
              <a:t>java.lang</a:t>
            </a:r>
            <a:r>
              <a:rPr lang="zh-CN" altLang="en-US" dirty="0"/>
              <a:t>包中的所有类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常用的包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dirty="0" smtClean="0"/>
              <a:t>java.lang——</a:t>
            </a:r>
            <a:r>
              <a:rPr lang="zh-CN" altLang="en-US" sz="2600" dirty="0" smtClean="0"/>
              <a:t>包</a:t>
            </a:r>
            <a:r>
              <a:rPr lang="zh-CN" altLang="en-US" sz="2600" dirty="0"/>
              <a:t>含一些</a:t>
            </a:r>
            <a:r>
              <a:rPr lang="en-US" altLang="zh-CN" sz="2600" dirty="0"/>
              <a:t>Java</a:t>
            </a:r>
            <a:r>
              <a:rPr lang="zh-CN" altLang="en-US" sz="2600" dirty="0"/>
              <a:t>语言的核心类，如</a:t>
            </a:r>
            <a:r>
              <a:rPr lang="en-US" altLang="zh-CN" sz="2600" dirty="0"/>
              <a:t>String</a:t>
            </a:r>
            <a:r>
              <a:rPr lang="zh-CN" altLang="en-US" sz="2600" dirty="0"/>
              <a:t>、</a:t>
            </a:r>
            <a:r>
              <a:rPr lang="en-US" altLang="zh-CN" sz="2600" dirty="0"/>
              <a:t>Math</a:t>
            </a:r>
            <a:r>
              <a:rPr lang="zh-CN" altLang="en-US" sz="2600" dirty="0"/>
              <a:t>、</a:t>
            </a:r>
            <a:r>
              <a:rPr lang="en-US" altLang="zh-CN" sz="2600" dirty="0"/>
              <a:t>Integer</a:t>
            </a:r>
            <a:r>
              <a:rPr lang="zh-CN" altLang="en-US" sz="2600" dirty="0"/>
              <a:t>、</a:t>
            </a:r>
            <a:r>
              <a:rPr lang="en-US" altLang="zh-CN" sz="2600" dirty="0"/>
              <a:t>System</a:t>
            </a:r>
            <a:r>
              <a:rPr lang="zh-CN" altLang="en-US" sz="2600" dirty="0"/>
              <a:t>和</a:t>
            </a:r>
            <a:r>
              <a:rPr lang="en-US" altLang="zh-CN" sz="2600" dirty="0"/>
              <a:t>Thread</a:t>
            </a:r>
            <a:r>
              <a:rPr lang="zh-CN" altLang="en-US" sz="2600" dirty="0"/>
              <a:t>，提供常用功能</a:t>
            </a:r>
            <a:r>
              <a:rPr lang="zh-CN" altLang="en-US" sz="2600" dirty="0" smtClean="0"/>
              <a:t>。不需要在程序中显式导入。</a:t>
            </a:r>
            <a:endParaRPr lang="zh-CN" altLang="en-US" sz="2600" dirty="0"/>
          </a:p>
          <a:p>
            <a:pPr marL="609600" indent="-609600"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dirty="0" smtClean="0"/>
              <a:t>javax.sql——</a:t>
            </a:r>
            <a:r>
              <a:rPr lang="zh-CN" altLang="en-US" sz="2600" dirty="0" smtClean="0"/>
              <a:t>提</a:t>
            </a:r>
            <a:r>
              <a:rPr lang="zh-CN" altLang="en-US" sz="2600" dirty="0"/>
              <a:t>供使用 </a:t>
            </a:r>
            <a:r>
              <a:rPr lang="en-US" altLang="zh-CN" sz="2600" dirty="0"/>
              <a:t>Java </a:t>
            </a:r>
            <a:r>
              <a:rPr lang="zh-CN" altLang="en-US" sz="2600" dirty="0"/>
              <a:t>编程语言访问并处理存储在数据源（通常是一个关系数据库）中的数据的 </a:t>
            </a:r>
            <a:r>
              <a:rPr lang="en-US" altLang="zh-CN" sz="2600" dirty="0"/>
              <a:t>API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marL="609600" indent="-609600"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dirty="0" smtClean="0"/>
              <a:t>java.net——</a:t>
            </a:r>
            <a:r>
              <a:rPr lang="zh-CN" altLang="en-US" sz="2600" dirty="0" smtClean="0"/>
              <a:t>包含与</a:t>
            </a:r>
            <a:r>
              <a:rPr lang="zh-CN" altLang="en-US" sz="2600" dirty="0"/>
              <a:t>网络相关的操作的类。</a:t>
            </a:r>
            <a:endParaRPr lang="zh-CN" altLang="en-US" sz="2600" dirty="0"/>
          </a:p>
          <a:p>
            <a:pPr marL="609600" indent="-609600" algn="just">
              <a:lnSpc>
                <a:spcPct val="80000"/>
              </a:lnSpc>
            </a:pPr>
            <a:r>
              <a:rPr lang="en-US" altLang="zh-CN" sz="2600" dirty="0" smtClean="0"/>
              <a:t>java.io——</a:t>
            </a:r>
            <a:r>
              <a:rPr lang="zh-CN" altLang="en-US" sz="2600" dirty="0" smtClean="0"/>
              <a:t>包</a:t>
            </a:r>
            <a:r>
              <a:rPr lang="zh-CN" altLang="en-US" sz="2600" dirty="0"/>
              <a:t>含能提供多种输入</a:t>
            </a:r>
            <a:r>
              <a:rPr lang="en-US" altLang="zh-CN" sz="2600" dirty="0"/>
              <a:t>/</a:t>
            </a:r>
            <a:r>
              <a:rPr lang="zh-CN" altLang="en-US" sz="2600" dirty="0"/>
              <a:t>输出功</a:t>
            </a:r>
            <a:r>
              <a:rPr lang="zh-CN" altLang="en-US" sz="2600" dirty="0" smtClean="0"/>
              <a:t>能和文件操作的</a:t>
            </a:r>
            <a:r>
              <a:rPr lang="zh-CN" altLang="en-US" sz="2600" dirty="0"/>
              <a:t>类。</a:t>
            </a:r>
            <a:endParaRPr lang="zh-CN" altLang="en-US" sz="2600" dirty="0"/>
          </a:p>
          <a:p>
            <a:pPr marL="609600" indent="-609600"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dirty="0" smtClean="0"/>
              <a:t>java.util——</a:t>
            </a:r>
            <a:r>
              <a:rPr lang="zh-CN" altLang="en-US" sz="2600" dirty="0" smtClean="0"/>
              <a:t>包</a:t>
            </a:r>
            <a:r>
              <a:rPr lang="zh-CN" altLang="en-US" sz="2600" dirty="0"/>
              <a:t>含一些实用工具类，如定义系统特性、使用与日期日历相关的函</a:t>
            </a:r>
            <a:r>
              <a:rPr lang="zh-CN" altLang="en-US" sz="2600" dirty="0" smtClean="0"/>
              <a:t>数、集合类等。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面向对象编程的术语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类（</a:t>
            </a:r>
            <a:r>
              <a:rPr lang="en-US" altLang="zh-CN" sz="2800" dirty="0"/>
              <a:t>class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对象（</a:t>
            </a:r>
            <a:r>
              <a:rPr lang="en-US" altLang="zh-CN" sz="2800" dirty="0"/>
              <a:t>object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也称：实例（</a:t>
            </a:r>
            <a:r>
              <a:rPr lang="en-US" altLang="zh-CN" sz="2400" dirty="0"/>
              <a:t>instance)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属性（</a:t>
            </a:r>
            <a:r>
              <a:rPr lang="en-US" altLang="zh-CN" sz="2800" dirty="0"/>
              <a:t>attribute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也称：成员变量、实例变量（</a:t>
            </a:r>
            <a:r>
              <a:rPr lang="en-US" altLang="zh-CN" sz="2400" dirty="0"/>
              <a:t>instance variable)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方法（</a:t>
            </a:r>
            <a:r>
              <a:rPr lang="en-US" altLang="zh-CN" sz="2800" dirty="0"/>
              <a:t>method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构造器（</a:t>
            </a:r>
            <a:r>
              <a:rPr lang="en-US" altLang="zh-CN" sz="2800" dirty="0"/>
              <a:t>constructor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包（</a:t>
            </a:r>
            <a:r>
              <a:rPr lang="en-US" altLang="zh-CN" sz="2800" dirty="0"/>
              <a:t>package)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面向对象的分析和设计简介</a:t>
            </a:r>
            <a:endParaRPr lang="zh-CN" altLang="en-US" dirty="0"/>
          </a:p>
          <a:p>
            <a:r>
              <a:rPr lang="zh-CN" altLang="en-US" dirty="0"/>
              <a:t>类和对象</a:t>
            </a:r>
            <a:endParaRPr lang="zh-CN" altLang="en-US" dirty="0"/>
          </a:p>
          <a:p>
            <a:r>
              <a:rPr lang="zh-CN" altLang="en-US" dirty="0"/>
              <a:t>构造器</a:t>
            </a:r>
            <a:endParaRPr lang="zh-CN" altLang="en-US" dirty="0"/>
          </a:p>
          <a:p>
            <a:r>
              <a:rPr lang="zh-CN" altLang="en-US" dirty="0"/>
              <a:t>对象的创建和使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信息的封装和隐藏</a:t>
            </a:r>
            <a:endParaRPr lang="zh-CN" altLang="en-US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源文件结构</a:t>
            </a:r>
            <a:endParaRPr lang="zh-CN" altLang="en-US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中常用的包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www.hqyj.com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9751C60-2971-4C4E-8A72-7B235E856122}" type="slidenum">
              <a:rPr lang="en-US" altLang="zh-CN"/>
            </a:fld>
            <a:endParaRPr lang="en-US" altLang="zh-CN"/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anose="020B0A04020102020204" pitchFamily="34" charset="0"/>
              </a:rPr>
              <a:t>Q&amp;A</a:t>
            </a:r>
            <a:endParaRPr lang="en-US" altLang="zh-CN" sz="88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357688" y="3500438"/>
            <a:ext cx="4110037" cy="885825"/>
          </a:xfrm>
        </p:spPr>
        <p:txBody>
          <a:bodyPr/>
          <a:lstStyle/>
          <a:p>
            <a:pPr algn="dist" eaLnBrk="1" hangingPunct="1"/>
            <a:r>
              <a:rPr lang="en-US" altLang="zh-CN" sz="5500" smtClean="0">
                <a:ea typeface="宋体" panose="02010600030101010101" pitchFamily="2" charset="-122"/>
              </a:rPr>
              <a:t>Thank You!</a:t>
            </a:r>
            <a:endParaRPr lang="en-US" altLang="zh-CN" sz="55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程序设计简史</a:t>
            </a:r>
            <a:endParaRPr lang="en-US" altLang="zh-CN" sz="2400" dirty="0" smtClean="0"/>
          </a:p>
          <a:p>
            <a:r>
              <a:rPr lang="zh-CN" altLang="en-US" sz="2400" dirty="0" smtClean="0"/>
              <a:t>类和对象</a:t>
            </a:r>
            <a:endParaRPr lang="en-US" altLang="zh-CN" sz="2400" dirty="0" smtClean="0"/>
          </a:p>
          <a:p>
            <a:r>
              <a:rPr lang="zh-CN" altLang="en-US" sz="2400" dirty="0" smtClean="0"/>
              <a:t>类的定义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zh-CN" altLang="en-US" sz="2400" dirty="0" smtClean="0"/>
              <a:t>信息的隐藏</a:t>
            </a:r>
            <a:endParaRPr lang="en-US" altLang="zh-CN" sz="2400" dirty="0" smtClean="0"/>
          </a:p>
          <a:p>
            <a:r>
              <a:rPr lang="zh-CN" altLang="en-US" sz="2400" dirty="0" smtClean="0"/>
              <a:t>信息的封装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源文件结构</a:t>
            </a:r>
            <a:endParaRPr lang="en-US" altLang="zh-CN" sz="2400" dirty="0" smtClean="0"/>
          </a:p>
          <a:p>
            <a:r>
              <a:rPr lang="en-US" altLang="zh-CN" sz="2400" dirty="0" smtClean="0"/>
              <a:t>package</a:t>
            </a:r>
            <a:r>
              <a:rPr lang="zh-CN" altLang="en-US" sz="2400" dirty="0" smtClean="0"/>
              <a:t>的用法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中常用的包（</a:t>
            </a: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fld id="{748FC81B-CCA6-4D23-813A-03F7B5B473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程序设计的几种常见方式</a:t>
            </a:r>
            <a:endParaRPr lang="zh-CN" altLang="en-US" dirty="0" smtClean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过程式程序设计（</a:t>
            </a:r>
            <a:r>
              <a:rPr lang="en-US" altLang="zh-CN" dirty="0" smtClean="0"/>
              <a:t>LISP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结构化程序设计（</a:t>
            </a:r>
            <a:r>
              <a:rPr lang="en-US" altLang="zh-CN" dirty="0" smtClean="0"/>
              <a:t>C/Fortran/Pascal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面向对象程序设计（</a:t>
            </a:r>
            <a:r>
              <a:rPr lang="en-US" altLang="zh-CN" dirty="0" smtClean="0"/>
              <a:t>Java/C++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www.hqyj.com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ADD17777-9581-43DE-8AD0-9385C7B56D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编程语言的发展历程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1” </a:t>
            </a:r>
            <a:r>
              <a:rPr lang="zh-CN" altLang="en-US" dirty="0" smtClean="0"/>
              <a:t>，计算机直接执行。</a:t>
            </a:r>
            <a:endParaRPr lang="zh-CN" altLang="en-US" dirty="0" smtClean="0"/>
          </a:p>
          <a:p>
            <a:r>
              <a:rPr lang="zh-CN" altLang="en-US" dirty="0" smtClean="0"/>
              <a:t>汇编语言</a:t>
            </a:r>
            <a:endParaRPr lang="zh-CN" altLang="en-US" dirty="0" smtClean="0"/>
          </a:p>
          <a:p>
            <a:r>
              <a:rPr lang="zh-CN" altLang="en-US" dirty="0" smtClean="0"/>
              <a:t>高级语言</a:t>
            </a:r>
            <a:endParaRPr lang="zh-CN" altLang="en-US" dirty="0" smtClean="0"/>
          </a:p>
          <a:p>
            <a:r>
              <a:rPr lang="zh-CN" altLang="en-US" dirty="0" smtClean="0"/>
              <a:t>面向对象的语言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www.hqyj.com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fld id="{58454DAC-E4FD-405B-B146-06C32A66EC1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万事万物皆对象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面向对象方法的核心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具有明确的属性和行为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程序是对象的集合，通过消息交互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类是同一类对象的属性和行为的抽象和总结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类描述同一类对象应包括的数据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类描述同一类对象的行为特征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类是一个概念模型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类是对象的模板，对象是该类的实例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www.hqyj.com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fld id="{58454DAC-E4FD-405B-B146-06C32A66EC1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类包括两方面的内容：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属性：用来描述对象的数据元素称为对象的属性（也称为数据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方法：对对象的属性进行的操作称为对象的方法（也称为行为</a:t>
            </a:r>
            <a:r>
              <a:rPr lang="en-US" altLang="zh-CN" dirty="0" smtClean="0"/>
              <a:t>/</a:t>
            </a:r>
            <a:r>
              <a:rPr lang="zh-CN" altLang="en-US" dirty="0" smtClean="0"/>
              <a:t>操作）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fld id="{1BF6F5FB-C111-446F-95FA-E478B34207F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类的定义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以一个</a:t>
            </a:r>
            <a:r>
              <a:rPr lang="zh-CN" altLang="en-US" dirty="0" smtClean="0"/>
              <a:t>“手机”</a:t>
            </a:r>
            <a:r>
              <a:rPr lang="zh-CN" altLang="en-US" dirty="0"/>
              <a:t>实体为例，来说明类的定义</a:t>
            </a:r>
            <a:endParaRPr lang="zh-CN" altLang="en-US" dirty="0"/>
          </a:p>
          <a:p>
            <a:r>
              <a:rPr lang="zh-CN" altLang="en-US" dirty="0" smtClean="0"/>
              <a:t>手机的</a:t>
            </a:r>
            <a:r>
              <a:rPr lang="zh-CN" altLang="en-US" dirty="0"/>
              <a:t>基本特征：</a:t>
            </a:r>
            <a:endParaRPr lang="zh-CN" altLang="en-US" dirty="0"/>
          </a:p>
          <a:p>
            <a:pPr lvl="1"/>
            <a:r>
              <a:rPr lang="zh-CN" altLang="en-US" dirty="0" smtClean="0"/>
              <a:t>品牌</a:t>
            </a:r>
            <a:endParaRPr lang="zh-CN" altLang="en-US" dirty="0"/>
          </a:p>
          <a:p>
            <a:pPr lvl="1"/>
            <a:r>
              <a:rPr lang="zh-CN" altLang="en-US" dirty="0" smtClean="0"/>
              <a:t>型号</a:t>
            </a:r>
            <a:endParaRPr lang="zh-CN" altLang="en-US" dirty="0"/>
          </a:p>
          <a:p>
            <a:pPr lvl="1"/>
            <a:r>
              <a:rPr lang="zh-CN" altLang="en-US" dirty="0" smtClean="0"/>
              <a:t>制式</a:t>
            </a:r>
            <a:endParaRPr lang="zh-CN" altLang="en-US" dirty="0"/>
          </a:p>
          <a:p>
            <a:pPr lvl="1"/>
            <a:r>
              <a:rPr lang="zh-CN" altLang="en-US" dirty="0" smtClean="0"/>
              <a:t>重量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类的声明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语法格式：</a:t>
            </a:r>
            <a:endParaRPr lang="zh-CN" altLang="en-US" sz="28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[&lt; modifiers&gt;] class &lt; class_name&gt; {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[&lt;attribute_declarations&gt;]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[&lt;constructor_declarations&gt;]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[&lt;method_declarations&gt;]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举例：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500" dirty="0">
                <a:solidFill>
                  <a:srgbClr val="A02C5E"/>
                </a:solidFill>
              </a:rPr>
              <a:t>	</a:t>
            </a:r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class  </a:t>
            </a:r>
            <a:r>
              <a:rPr lang="en-US" altLang="zh-CN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Mobile{</a:t>
            </a:r>
            <a:endParaRPr lang="en-US" altLang="zh-CN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private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 brand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public void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setBrand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brand) {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this.brand = brand;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}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3946</Words>
  <Application>WPS 演示</Application>
  <PresentationFormat>全屏显示(4:3)</PresentationFormat>
  <Paragraphs>336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黑体</vt:lpstr>
      <vt:lpstr>Wingdings 3</vt:lpstr>
      <vt:lpstr>Times New Roman</vt:lpstr>
      <vt:lpstr>华文楷体</vt:lpstr>
      <vt:lpstr>微软雅黑</vt:lpstr>
      <vt:lpstr>Arial Unicode MS</vt:lpstr>
      <vt:lpstr>Arial Black</vt:lpstr>
      <vt:lpstr>Symbol</vt:lpstr>
      <vt:lpstr>华清远见模版-2</vt:lpstr>
      <vt:lpstr>Java面向对象程序设计</vt:lpstr>
      <vt:lpstr>版权声明</vt:lpstr>
      <vt:lpstr>目录</vt:lpstr>
      <vt:lpstr>程序设计的几种常见方式</vt:lpstr>
      <vt:lpstr>编程语言的发展历程</vt:lpstr>
      <vt:lpstr>类和对象</vt:lpstr>
      <vt:lpstr>类的定义</vt:lpstr>
      <vt:lpstr>类的定义</vt:lpstr>
      <vt:lpstr>Java类的声明</vt:lpstr>
      <vt:lpstr>属性的声明</vt:lpstr>
      <vt:lpstr>方法的声明</vt:lpstr>
      <vt:lpstr>构造器（Constructor）的声明</vt:lpstr>
      <vt:lpstr>对象的创建和使用</vt:lpstr>
      <vt:lpstr>对象的创建和使用示例1</vt:lpstr>
      <vt:lpstr>对象的创建和使用示例2</vt:lpstr>
      <vt:lpstr>信息的隐藏</vt:lpstr>
      <vt:lpstr>信息的封装</vt:lpstr>
      <vt:lpstr>封装示例</vt:lpstr>
      <vt:lpstr>Java源文件的基本结构</vt:lpstr>
      <vt:lpstr>package语句</vt:lpstr>
      <vt:lpstr>package语句</vt:lpstr>
      <vt:lpstr>import语句</vt:lpstr>
      <vt:lpstr>import语句</vt:lpstr>
      <vt:lpstr>常用的包</vt:lpstr>
      <vt:lpstr>面向对象编程的术语</vt:lpstr>
      <vt:lpstr>小结</vt:lpstr>
      <vt:lpstr>PowerPoint 演示文稿</vt:lpstr>
      <vt:lpstr>Thank You!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鹏锐佳诺18740199990</cp:lastModifiedBy>
  <cp:revision>105</cp:revision>
  <cp:lastPrinted>2113-01-01T00:00:00Z</cp:lastPrinted>
  <dcterms:created xsi:type="dcterms:W3CDTF">2009-10-23T03:21:00Z</dcterms:created>
  <dcterms:modified xsi:type="dcterms:W3CDTF">2017-12-02T03:41:36Z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2052-10.1.0.7023</vt:lpwstr>
  </property>
</Properties>
</file>