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2" r:id="rId1"/>
  </p:sldMasterIdLst>
  <p:notesMasterIdLst>
    <p:notesMasterId r:id="rId32"/>
  </p:notesMasterIdLst>
  <p:handoutMasterIdLst>
    <p:handoutMasterId r:id="rId33"/>
  </p:handoutMasterIdLst>
  <p:sldIdLst>
    <p:sldId id="1046" r:id="rId2"/>
    <p:sldId id="941" r:id="rId3"/>
    <p:sldId id="1020" r:id="rId4"/>
    <p:sldId id="1021" r:id="rId5"/>
    <p:sldId id="1022" r:id="rId6"/>
    <p:sldId id="1023" r:id="rId7"/>
    <p:sldId id="1024" r:id="rId8"/>
    <p:sldId id="1025" r:id="rId9"/>
    <p:sldId id="1026" r:id="rId10"/>
    <p:sldId id="1027" r:id="rId11"/>
    <p:sldId id="1028" r:id="rId12"/>
    <p:sldId id="1029" r:id="rId13"/>
    <p:sldId id="1030" r:id="rId14"/>
    <p:sldId id="1031" r:id="rId15"/>
    <p:sldId id="1032" r:id="rId16"/>
    <p:sldId id="1033" r:id="rId17"/>
    <p:sldId id="1034" r:id="rId18"/>
    <p:sldId id="1035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17" r:id="rId30"/>
    <p:sldId id="1018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21883" autoAdjust="0"/>
    <p:restoredTop sz="85069" autoAdjust="0"/>
  </p:normalViewPr>
  <p:slideViewPr>
    <p:cSldViewPr>
      <p:cViewPr>
        <p:scale>
          <a:sx n="80" d="100"/>
          <a:sy n="80" d="100"/>
        </p:scale>
        <p:origin x="-8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804D19B-66E6-4B21-A8DF-6E38FC1920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3466D2-C20A-4F9B-9AA7-887474BA6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1936C-CD44-4466-8929-69E7C31990CF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C4A-808F-43B8-AEC1-D74A624AF6B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F9A6C-00D2-4BDE-BD79-3CAFEFD1B72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A5284-789B-47D4-A361-E7FB7A63B71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DAB1F-8C3D-40CF-99EE-A771EDAF459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7DCF1-AA54-4277-8E49-D9F59ED05B0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099E84-AA40-4A13-B311-B4F8FEBE962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812ED8-9318-4858-8964-2C6B483C8D7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7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（案例</a:t>
            </a:r>
            <a:r>
              <a:rPr lang="en-US" altLang="zh-CN"/>
              <a:t>3-3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9E263-BC62-4E09-9FC4-BA48276B572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FD96B-512B-415B-AE37-F4C231E2E59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03EDF3-B6C3-4701-AE9B-EFDBBF21A5E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98C05-4321-4849-A5FF-20E07FF910F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FDB40-13F2-4677-A0F0-BA7F6EF022B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D3D5F-1165-4901-A2DC-7FAD74B759F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5D8B-207E-43A5-B0E1-EAE9BC27AA9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这个图中，黑色的实线表示在进行转换的时候，不会损失信息，而红色的虚线表示在转换时可能会引起信息的损失。</a:t>
            </a:r>
          </a:p>
          <a:p>
            <a:r>
              <a:rPr lang="zh-CN" altLang="en-US" sz="1500" dirty="0"/>
              <a:t>如果变量的长度不小于表达式的长度，则可进行赋值，称表达式是赋值兼容的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A339-1AF4-4746-BD98-06344EA7219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强制类型转换（</a:t>
            </a:r>
            <a:r>
              <a:rPr lang="en-US" altLang="zh-CN"/>
              <a:t>Cast</a:t>
            </a:r>
            <a:r>
              <a:rPr lang="zh-CN" altLang="en-US"/>
              <a:t>，造型）：强制类型转换，或者称为造型，用于显式的转换一个表达式的类型。</a:t>
            </a:r>
          </a:p>
          <a:p>
            <a:r>
              <a:rPr lang="zh-CN" altLang="en-US"/>
              <a:t>简单数据类型可以被进行强制类型转换。例如，将一个</a:t>
            </a:r>
            <a:r>
              <a:rPr lang="en-US" altLang="zh-CN"/>
              <a:t>double</a:t>
            </a:r>
            <a:r>
              <a:rPr lang="zh-CN" altLang="en-US"/>
              <a:t>类型的数据强制转换成</a:t>
            </a:r>
            <a:r>
              <a:rPr lang="en-US" altLang="zh-CN"/>
              <a:t>int</a:t>
            </a:r>
            <a:r>
              <a:rPr lang="zh-CN" altLang="en-US"/>
              <a:t>类型。</a:t>
            </a:r>
          </a:p>
          <a:p>
            <a:r>
              <a:rPr lang="zh-CN" altLang="en-US"/>
              <a:t>利用运算符“</a:t>
            </a:r>
            <a:r>
              <a:rPr lang="en-US" altLang="zh-CN"/>
              <a:t>(</a:t>
            </a:r>
            <a:r>
              <a:rPr lang="en-US" altLang="zh-CN" i="1"/>
              <a:t>type</a:t>
            </a:r>
            <a:r>
              <a:rPr lang="en-US" altLang="zh-CN"/>
              <a:t>)var”</a:t>
            </a:r>
            <a:r>
              <a:rPr lang="zh-CN" altLang="en-US"/>
              <a:t>进行强制类型转换，运算符“</a:t>
            </a:r>
            <a:r>
              <a:rPr lang="en-US" altLang="zh-CN"/>
              <a:t>()”</a:t>
            </a:r>
            <a:r>
              <a:rPr lang="zh-CN" altLang="en-US"/>
              <a:t>中的</a:t>
            </a:r>
            <a:r>
              <a:rPr lang="en-US" altLang="zh-CN"/>
              <a:t>type</a:t>
            </a:r>
            <a:r>
              <a:rPr lang="zh-CN" altLang="en-US"/>
              <a:t>表示将值</a:t>
            </a:r>
            <a:r>
              <a:rPr lang="en-US" altLang="zh-CN"/>
              <a:t>var</a:t>
            </a:r>
            <a:r>
              <a:rPr lang="zh-CN" altLang="en-US"/>
              <a:t>转换成的数据类型。</a:t>
            </a:r>
          </a:p>
          <a:p>
            <a:r>
              <a:rPr lang="zh-CN" altLang="en-US"/>
              <a:t>除了简单类型外，引用类型也可以进行强制类型转换。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BB358-3323-4CE5-93CE-0D78E5EB57D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A12E83-2EE5-4613-8A22-643FB12E482B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5F9A8-7821-4A10-852B-E847E1B02DA9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CCAF9-2EE0-4B80-9FA2-D57D558F75B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1F90E-86EF-4878-9ECD-918AE7CD40A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1D8AF-563F-4478-AED8-38A5BCDC29C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None/>
            </a:pPr>
            <a:r>
              <a:rPr lang="zh-CN" altLang="en-US"/>
              <a:t>在自定义类中</a:t>
            </a:r>
            <a:r>
              <a:rPr lang="en-US" altLang="zh-CN"/>
              <a:t>public</a:t>
            </a:r>
            <a:r>
              <a:rPr lang="zh-CN" altLang="en-US"/>
              <a:t>的成员前以</a:t>
            </a:r>
            <a:r>
              <a:rPr lang="en-US" altLang="zh-CN"/>
              <a:t>/**…*/</a:t>
            </a:r>
            <a:r>
              <a:rPr lang="zh-CN" altLang="en-US"/>
              <a:t>形式加入的注释内容均可被自动提取到生成的说明文档中。</a:t>
            </a:r>
          </a:p>
          <a:p>
            <a:pPr lvl="1">
              <a:buFont typeface="Arial" pitchFamily="34" charset="0"/>
              <a:buNone/>
            </a:pPr>
            <a:r>
              <a:rPr lang="en-US" altLang="zh-CN"/>
              <a:t>Javadoc</a:t>
            </a:r>
            <a:r>
              <a:rPr lang="zh-CN" altLang="en-US"/>
              <a:t>只处理源文件在类</a:t>
            </a:r>
            <a:r>
              <a:rPr lang="en-US" altLang="zh-CN"/>
              <a:t>/</a:t>
            </a:r>
            <a:r>
              <a:rPr lang="zh-CN" altLang="en-US"/>
              <a:t>接口、方法、域、构造器之前的注释，忽略其他地方的注释（案例</a:t>
            </a:r>
            <a:r>
              <a:rPr lang="en-US" altLang="zh-CN"/>
              <a:t>3-2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9221-AF09-46EF-AB97-263BE5B110E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500" dirty="0"/>
              <a:t>常常在</a:t>
            </a:r>
            <a:r>
              <a:rPr lang="en-US" altLang="zh-CN" sz="1500" dirty="0" err="1"/>
              <a:t>javadoc</a:t>
            </a:r>
            <a:r>
              <a:rPr lang="zh-CN" altLang="en-US" sz="1500" dirty="0"/>
              <a:t>注释中加入一个以“</a:t>
            </a:r>
            <a:r>
              <a:rPr lang="en-US" altLang="zh-CN" sz="1500" dirty="0"/>
              <a:t>@”</a:t>
            </a:r>
            <a:r>
              <a:rPr lang="zh-CN" altLang="en-US" sz="1500" dirty="0"/>
              <a:t>开头的标记，结合</a:t>
            </a:r>
            <a:r>
              <a:rPr lang="en-US" altLang="zh-CN" sz="1500" dirty="0" err="1"/>
              <a:t>javadoc</a:t>
            </a:r>
            <a:r>
              <a:rPr lang="zh-CN" altLang="en-US" sz="1500" dirty="0"/>
              <a:t>指令的参数，可以在生成的</a:t>
            </a:r>
            <a:r>
              <a:rPr lang="en-US" altLang="zh-CN" sz="1500" dirty="0"/>
              <a:t>API</a:t>
            </a:r>
            <a:r>
              <a:rPr lang="zh-CN" altLang="en-US" sz="1500" dirty="0"/>
              <a:t>文档中产生特定的标记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B39A7-CC2D-4110-833E-ED0D98162CF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F8030-C876-48F7-A33B-8D5E376EAA2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A718C-AF21-4117-8131-6733463FE43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DFC6E-8FC9-4989-993F-B8A86029A9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9B9C6-3002-43F7-AF5F-99E897C9B98D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445B4-753E-44AC-854A-4227404F06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464F-6CFF-44D4-838D-53E6A75B7F9C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242D8-8FA3-443B-BDB4-B3B2AEBBB7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7A107-8AB2-4E89-BD9C-8589DE676529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AB6A7-5B78-44E8-8C19-646D36D7D1A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C99E-F04E-4C6B-89BE-C6519F0824F3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5DE35-76B6-4B30-AFF5-00CCE4ECD6B8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D2B84-C675-457B-BA13-CB4AB38537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1D2B84-C675-457B-BA13-CB4AB38537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8A5DE35-76B6-4B30-AFF5-00CCE4ECD6B8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BA13-A176-46E6-9E90-1F824A4BAF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8022A-54CB-471A-8FB8-36FA707DA9A9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9B541-0DEA-4B48-AE98-128559B38B0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D1371-6854-4825-B0F7-02A2876E4C8C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3AD1D-1250-437F-A6BD-09A0F4E1DB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6CA9F-95F4-48BC-B34A-2B0A3E381325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7A39-65A8-426A-9D65-E1D68DDE571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9B885-E83B-4883-A327-D2C3A8128AEB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BC970-B081-4574-A335-D364E30D661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4458-2AC6-4F6B-973E-615C398632A4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A23E-177E-4E0D-97E7-4B3156FAB65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4B73D-4320-4B9D-99CF-B150A8A82B46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3A08A-672B-4469-B55C-AF2A3189C7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EE747-B56F-45DB-AB8B-CD71F04D0B22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F91D2B84-C675-457B-BA13-CB4AB38537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C8A5DE35-76B6-4B30-AFF5-00CCE4ECD6B8}" type="datetime1">
              <a:rPr lang="zh-CN" altLang="en-US" smtClean="0"/>
              <a:pPr>
                <a:defRPr/>
              </a:pPr>
              <a:t>2013-10-9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charset="-122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charset="-122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宋体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宋体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标识符、关键字、数据类型（上）</a:t>
            </a:r>
            <a:endParaRPr lang="zh-CN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标识符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标识符用作给变量、类和方法命名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以字母、下划</a:t>
            </a:r>
            <a:r>
              <a:rPr lang="zh-CN" altLang="en-US" sz="2800" dirty="0" smtClean="0"/>
              <a:t>线“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”和“</a:t>
            </a:r>
            <a:r>
              <a:rPr lang="en-US" altLang="zh-CN" sz="2800" dirty="0" smtClean="0"/>
              <a:t>$</a:t>
            </a:r>
            <a:r>
              <a:rPr lang="zh-CN" altLang="en-US" sz="2800" dirty="0" smtClean="0"/>
              <a:t>”符</a:t>
            </a:r>
            <a:r>
              <a:rPr lang="zh-CN" altLang="en-US" sz="2800" dirty="0"/>
              <a:t>开</a:t>
            </a:r>
            <a:r>
              <a:rPr lang="zh-CN" altLang="en-US" sz="2800" dirty="0" smtClean="0"/>
              <a:t>头，后</a:t>
            </a:r>
            <a:r>
              <a:rPr lang="zh-CN" altLang="en-US" sz="2800" dirty="0"/>
              <a:t>面可跟字母、下划</a:t>
            </a:r>
            <a:r>
              <a:rPr lang="zh-CN" altLang="en-US" sz="2800" dirty="0" smtClean="0"/>
              <a:t>线“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”和“</a:t>
            </a:r>
            <a:r>
              <a:rPr lang="en-US" altLang="zh-CN" sz="2800" dirty="0" smtClean="0"/>
              <a:t>$</a:t>
            </a:r>
            <a:r>
              <a:rPr lang="zh-CN" altLang="en-US" sz="2800" dirty="0" smtClean="0"/>
              <a:t>”符</a:t>
            </a:r>
            <a:r>
              <a:rPr lang="zh-CN" altLang="en-US" sz="2800" dirty="0"/>
              <a:t>或数字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大小写敏感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不能与 </a:t>
            </a:r>
            <a:r>
              <a:rPr lang="en-US" altLang="zh-CN" sz="2800" dirty="0"/>
              <a:t>Java </a:t>
            </a:r>
            <a:r>
              <a:rPr lang="zh-CN" altLang="en-US" sz="2800" dirty="0"/>
              <a:t>语言的关键字重</a:t>
            </a:r>
            <a:r>
              <a:rPr lang="zh-CN" altLang="en-US" sz="2800" dirty="0" smtClean="0"/>
              <a:t>名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避免和</a:t>
            </a:r>
            <a:r>
              <a:rPr lang="en-US" altLang="zh-CN" sz="2800" dirty="0" smtClean="0"/>
              <a:t>Java</a:t>
            </a:r>
            <a:r>
              <a:rPr lang="zh-CN" altLang="en-US" dirty="0" smtClean="0"/>
              <a:t>类库的类名重名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不能有空</a:t>
            </a:r>
            <a:r>
              <a:rPr lang="zh-CN" altLang="en-US" sz="2800" dirty="0" smtClean="0"/>
              <a:t>格、</a:t>
            </a:r>
            <a:r>
              <a:rPr lang="en-US" altLang="zh-CN" sz="2800" dirty="0" smtClean="0"/>
              <a:t>@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*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等</a:t>
            </a:r>
            <a:r>
              <a:rPr lang="zh-CN" altLang="en-US" sz="2800" dirty="0"/>
              <a:t>符号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长度无限制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应该使用有意义的名称，达到见</a:t>
            </a:r>
            <a:r>
              <a:rPr lang="zh-CN" altLang="en-US" sz="2800" dirty="0"/>
              <a:t>名知</a:t>
            </a:r>
            <a:r>
              <a:rPr lang="zh-CN" altLang="en-US" sz="2800" dirty="0" smtClean="0"/>
              <a:t>意的目的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不可以是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或者</a:t>
            </a:r>
            <a:r>
              <a:rPr lang="en-US" altLang="zh-CN" sz="2800" dirty="0" smtClean="0"/>
              <a:t>false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标识符（</a:t>
            </a:r>
            <a:r>
              <a:rPr lang="en-US" altLang="zh-CN"/>
              <a:t>con.</a:t>
            </a:r>
            <a:r>
              <a:rPr lang="zh-CN" altLang="en-US"/>
              <a:t>）</a:t>
            </a:r>
          </a:p>
        </p:txBody>
      </p:sp>
      <p:graphicFrame>
        <p:nvGraphicFramePr>
          <p:cNvPr id="14369" name="Group 33"/>
          <p:cNvGraphicFramePr>
            <a:graphicFrameLocks noGrp="1"/>
          </p:cNvGraphicFramePr>
          <p:nvPr/>
        </p:nvGraphicFramePr>
        <p:xfrm>
          <a:off x="539750" y="1916113"/>
          <a:ext cx="8223250" cy="4191000"/>
        </p:xfrm>
        <a:graphic>
          <a:graphicData uri="http://schemas.openxmlformats.org/drawingml/2006/table">
            <a:tbl>
              <a:tblPr/>
              <a:tblGrid>
                <a:gridCol w="4108450"/>
                <a:gridCol w="4114800"/>
              </a:tblGrid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合法标识符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非法标识符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Farsight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Hello 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button1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_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boolean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you$me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you@me#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关键字</a:t>
            </a:r>
            <a:r>
              <a:rPr lang="en-US" altLang="zh-CN"/>
              <a:t>/</a:t>
            </a:r>
            <a:r>
              <a:rPr lang="zh-CN" altLang="en-US"/>
              <a:t>保留字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dirty="0"/>
              <a:t>Java</a:t>
            </a:r>
            <a:r>
              <a:rPr lang="zh-CN" altLang="en-US" sz="2900" dirty="0"/>
              <a:t>中一些赋以特定的含义、并用做专门用途的单词称为关键字（</a:t>
            </a:r>
            <a:r>
              <a:rPr lang="en-US" altLang="zh-CN" sz="2900" dirty="0"/>
              <a:t>keyword</a:t>
            </a:r>
            <a:r>
              <a:rPr lang="zh-CN" altLang="en-US" sz="2900" dirty="0"/>
              <a:t>）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900" dirty="0">
                <a:latin typeface="SimSun" pitchFamily="2" charset="-122"/>
              </a:rPr>
              <a:t>所有</a:t>
            </a:r>
            <a:r>
              <a:rPr lang="en-US" altLang="zh-CN" sz="2900" dirty="0"/>
              <a:t>Java</a:t>
            </a:r>
            <a:r>
              <a:rPr lang="zh-CN" altLang="en-US" sz="2900" dirty="0">
                <a:latin typeface="SimSun" pitchFamily="2" charset="-122"/>
              </a:rPr>
              <a:t>关键字都是小写的，</a:t>
            </a:r>
            <a:r>
              <a:rPr lang="en-US" altLang="zh-CN" sz="2900" dirty="0"/>
              <a:t>DEFAULT</a:t>
            </a:r>
            <a:r>
              <a:rPr lang="zh-CN" altLang="en-US" sz="2900" dirty="0"/>
              <a:t>、</a:t>
            </a:r>
            <a:r>
              <a:rPr lang="en-US" altLang="zh-CN" sz="2900" dirty="0"/>
              <a:t>DO</a:t>
            </a:r>
            <a:r>
              <a:rPr lang="zh-CN" altLang="en-US" sz="2900" dirty="0">
                <a:latin typeface="SimSun" pitchFamily="2" charset="-122"/>
              </a:rPr>
              <a:t>、</a:t>
            </a:r>
            <a:r>
              <a:rPr lang="en-US" altLang="zh-CN" sz="2900" dirty="0"/>
              <a:t>NULL</a:t>
            </a:r>
            <a:r>
              <a:rPr lang="zh-CN" altLang="en-US" sz="2900" dirty="0">
                <a:latin typeface="SimSun" pitchFamily="2" charset="-122"/>
              </a:rPr>
              <a:t>等都不是</a:t>
            </a:r>
            <a:r>
              <a:rPr lang="en-US" altLang="zh-CN" sz="2900" dirty="0"/>
              <a:t>Java</a:t>
            </a:r>
            <a:r>
              <a:rPr lang="zh-CN" altLang="en-US" sz="2900" dirty="0">
                <a:latin typeface="SimSun" pitchFamily="2" charset="-122"/>
              </a:rPr>
              <a:t>关键字</a:t>
            </a:r>
            <a:r>
              <a:rPr lang="zh-CN" altLang="en-US" sz="2900" dirty="0"/>
              <a:t> ；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dirty="0"/>
              <a:t>goto</a:t>
            </a:r>
            <a:r>
              <a:rPr lang="zh-CN" altLang="en-US" sz="2900" dirty="0">
                <a:latin typeface="SimSun" pitchFamily="2" charset="-122"/>
              </a:rPr>
              <a:t>和</a:t>
            </a:r>
            <a:r>
              <a:rPr lang="en-US" altLang="zh-CN" sz="2900" dirty="0"/>
              <a:t>const </a:t>
            </a:r>
            <a:r>
              <a:rPr lang="zh-CN" altLang="en-US" sz="2900" dirty="0">
                <a:latin typeface="SimSun" pitchFamily="2" charset="-122"/>
              </a:rPr>
              <a:t>虽然从未被使用，但也作为</a:t>
            </a:r>
            <a:r>
              <a:rPr lang="en-US" altLang="zh-CN" sz="2900" dirty="0"/>
              <a:t>Java</a:t>
            </a:r>
            <a:r>
              <a:rPr lang="zh-CN" altLang="en-US" sz="2900" dirty="0">
                <a:latin typeface="SimSun" pitchFamily="2" charset="-122"/>
              </a:rPr>
              <a:t>关键字保留；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中一共有</a:t>
            </a:r>
            <a:r>
              <a:rPr lang="en-US" altLang="zh-CN" sz="2800" dirty="0"/>
              <a:t>51</a:t>
            </a:r>
            <a:r>
              <a:rPr lang="zh-CN" altLang="en-US" sz="2800" dirty="0"/>
              <a:t>个关键字，如下表所示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true</a:t>
            </a:r>
            <a:r>
              <a:rPr lang="zh-CN" altLang="en-US" sz="2800" dirty="0"/>
              <a:t>和</a:t>
            </a:r>
            <a:r>
              <a:rPr lang="en-US" altLang="zh-CN" sz="2800" dirty="0"/>
              <a:t>false</a:t>
            </a:r>
            <a:r>
              <a:rPr lang="zh-CN" altLang="en-US" sz="2800" dirty="0"/>
              <a:t>虽然被用作特殊用途，但不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Java</a:t>
            </a:r>
            <a:r>
              <a:rPr lang="zh-CN" altLang="en-US" sz="2800" dirty="0"/>
              <a:t>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关键字（</a:t>
            </a:r>
            <a:r>
              <a:rPr lang="en-US" altLang="zh-CN"/>
              <a:t>con.</a:t>
            </a:r>
            <a:r>
              <a:rPr lang="zh-CN" altLang="en-US"/>
              <a:t>）</a:t>
            </a:r>
          </a:p>
        </p:txBody>
      </p:sp>
      <p:graphicFrame>
        <p:nvGraphicFramePr>
          <p:cNvPr id="10321" name="Group 81"/>
          <p:cNvGraphicFramePr>
            <a:graphicFrameLocks noGrp="1"/>
          </p:cNvGraphicFramePr>
          <p:nvPr/>
        </p:nvGraphicFramePr>
        <p:xfrm>
          <a:off x="428596" y="1989138"/>
          <a:ext cx="8229600" cy="3241681"/>
        </p:xfrm>
        <a:graphic>
          <a:graphicData uri="http://schemas.openxmlformats.org/drawingml/2006/table">
            <a:tbl>
              <a:tblPr/>
              <a:tblGrid>
                <a:gridCol w="1390630"/>
                <a:gridCol w="1300182"/>
                <a:gridCol w="1349375"/>
                <a:gridCol w="1344613"/>
                <a:gridCol w="1343025"/>
                <a:gridCol w="1501775"/>
              </a:tblGrid>
              <a:tr h="560388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abstract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assert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boolean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break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byte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continue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case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catch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char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class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const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double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do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extends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else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enum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final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finally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float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for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goto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If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implements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import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native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new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Instanceof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4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package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private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protected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Public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strictfp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super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Switch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synchronized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this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void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throw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Throws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transient</a:t>
                      </a:r>
                    </a:p>
                  </a:txBody>
                  <a:tcPr marL="76674" marR="76674" marT="38337" marB="383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09575" marR="0" lvl="0" indent="-409575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try</a:t>
                      </a: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volatile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76674" marR="76674" marT="38337" marB="3833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数据类型</a:t>
            </a: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755650" y="1773238"/>
            <a:ext cx="7315200" cy="4038600"/>
            <a:chOff x="768" y="1392"/>
            <a:chExt cx="4608" cy="2544"/>
          </a:xfrm>
        </p:grpSpPr>
        <p:sp>
          <p:nvSpPr>
            <p:cNvPr id="26628" name="Text Box 1028"/>
            <p:cNvSpPr txBox="1">
              <a:spLocks noChangeArrowheads="1"/>
            </p:cNvSpPr>
            <p:nvPr/>
          </p:nvSpPr>
          <p:spPr bwMode="auto">
            <a:xfrm>
              <a:off x="768" y="27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数据类型</a:t>
              </a:r>
            </a:p>
          </p:txBody>
        </p:sp>
        <p:sp>
          <p:nvSpPr>
            <p:cNvPr id="26629" name="AutoShape 1029"/>
            <p:cNvSpPr>
              <a:spLocks/>
            </p:cNvSpPr>
            <p:nvPr/>
          </p:nvSpPr>
          <p:spPr bwMode="auto">
            <a:xfrm>
              <a:off x="1440" y="2256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" name="Text Box 1030"/>
            <p:cNvSpPr txBox="1">
              <a:spLocks noChangeArrowheads="1"/>
            </p:cNvSpPr>
            <p:nvPr/>
          </p:nvSpPr>
          <p:spPr bwMode="auto">
            <a:xfrm>
              <a:off x="1584" y="2112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简单数据类型</a:t>
              </a:r>
            </a:p>
          </p:txBody>
        </p:sp>
        <p:sp>
          <p:nvSpPr>
            <p:cNvPr id="26631" name="Text Box 1031"/>
            <p:cNvSpPr txBox="1">
              <a:spLocks noChangeArrowheads="1"/>
            </p:cNvSpPr>
            <p:nvPr/>
          </p:nvSpPr>
          <p:spPr bwMode="auto">
            <a:xfrm>
              <a:off x="1584" y="326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引用数据类型</a:t>
              </a:r>
            </a:p>
          </p:txBody>
        </p:sp>
        <p:sp>
          <p:nvSpPr>
            <p:cNvPr id="26632" name="Text Box 1032"/>
            <p:cNvSpPr txBox="1">
              <a:spLocks noChangeArrowheads="1"/>
            </p:cNvSpPr>
            <p:nvPr/>
          </p:nvSpPr>
          <p:spPr bwMode="auto">
            <a:xfrm>
              <a:off x="2688" y="163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数值型</a:t>
              </a:r>
            </a:p>
          </p:txBody>
        </p:sp>
        <p:sp>
          <p:nvSpPr>
            <p:cNvPr id="26633" name="Text Box 1033"/>
            <p:cNvSpPr txBox="1">
              <a:spLocks noChangeArrowheads="1"/>
            </p:cNvSpPr>
            <p:nvPr/>
          </p:nvSpPr>
          <p:spPr bwMode="auto">
            <a:xfrm>
              <a:off x="2688" y="2112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字符型</a:t>
              </a:r>
              <a:r>
                <a:rPr kumimoji="1" lang="en-US" altLang="zh-CN">
                  <a:latin typeface="Times New Roman" pitchFamily="18" charset="0"/>
                </a:rPr>
                <a:t>(char)</a:t>
              </a:r>
            </a:p>
          </p:txBody>
        </p:sp>
        <p:sp>
          <p:nvSpPr>
            <p:cNvPr id="26634" name="Text Box 1034"/>
            <p:cNvSpPr txBox="1">
              <a:spLocks noChangeArrowheads="1"/>
            </p:cNvSpPr>
            <p:nvPr/>
          </p:nvSpPr>
          <p:spPr bwMode="auto">
            <a:xfrm>
              <a:off x="2688" y="2544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布尔型（</a:t>
              </a:r>
              <a:r>
                <a:rPr kumimoji="1" lang="en-US" altLang="zh-CN">
                  <a:latin typeface="Times New Roman" pitchFamily="18" charset="0"/>
                </a:rPr>
                <a:t>boolean</a:t>
              </a:r>
              <a:r>
                <a:rPr kumimoji="1" lang="zh-CN" altLang="en-US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26635" name="AutoShape 1035"/>
            <p:cNvSpPr>
              <a:spLocks/>
            </p:cNvSpPr>
            <p:nvPr/>
          </p:nvSpPr>
          <p:spPr bwMode="auto">
            <a:xfrm>
              <a:off x="2544" y="1728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AutoShape 1036"/>
            <p:cNvSpPr>
              <a:spLocks/>
            </p:cNvSpPr>
            <p:nvPr/>
          </p:nvSpPr>
          <p:spPr bwMode="auto">
            <a:xfrm>
              <a:off x="3216" y="1536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Text Box 1037"/>
            <p:cNvSpPr txBox="1">
              <a:spLocks noChangeArrowheads="1"/>
            </p:cNvSpPr>
            <p:nvPr/>
          </p:nvSpPr>
          <p:spPr bwMode="auto">
            <a:xfrm>
              <a:off x="3312" y="1392"/>
              <a:ext cx="20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整数类型</a:t>
              </a:r>
              <a:r>
                <a:rPr kumimoji="1" lang="en-US" altLang="zh-CN">
                  <a:latin typeface="Times New Roman" pitchFamily="18" charset="0"/>
                </a:rPr>
                <a:t>(byte, short, int, long)</a:t>
              </a:r>
            </a:p>
          </p:txBody>
        </p:sp>
        <p:sp>
          <p:nvSpPr>
            <p:cNvPr id="26638" name="Text Box 1038"/>
            <p:cNvSpPr txBox="1">
              <a:spLocks noChangeArrowheads="1"/>
            </p:cNvSpPr>
            <p:nvPr/>
          </p:nvSpPr>
          <p:spPr bwMode="auto">
            <a:xfrm>
              <a:off x="3312" y="1872"/>
              <a:ext cx="20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浮点类型</a:t>
              </a:r>
              <a:r>
                <a:rPr kumimoji="1" lang="en-US" altLang="zh-CN">
                  <a:latin typeface="Times New Roman" pitchFamily="18" charset="0"/>
                </a:rPr>
                <a:t>(float, double)</a:t>
              </a:r>
            </a:p>
          </p:txBody>
        </p:sp>
        <p:sp>
          <p:nvSpPr>
            <p:cNvPr id="26639" name="Text Box 1039"/>
            <p:cNvSpPr txBox="1">
              <a:spLocks noChangeArrowheads="1"/>
            </p:cNvSpPr>
            <p:nvPr/>
          </p:nvSpPr>
          <p:spPr bwMode="auto">
            <a:xfrm>
              <a:off x="2688" y="2937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类</a:t>
              </a:r>
              <a:r>
                <a:rPr kumimoji="1" lang="en-US" altLang="zh-CN" dirty="0">
                  <a:latin typeface="Times New Roman" pitchFamily="18" charset="0"/>
                </a:rPr>
                <a:t>(class)</a:t>
              </a:r>
            </a:p>
          </p:txBody>
        </p:sp>
        <p:sp>
          <p:nvSpPr>
            <p:cNvPr id="26640" name="Text Box 1040"/>
            <p:cNvSpPr txBox="1">
              <a:spLocks noChangeArrowheads="1"/>
            </p:cNvSpPr>
            <p:nvPr/>
          </p:nvSpPr>
          <p:spPr bwMode="auto">
            <a:xfrm>
              <a:off x="2688" y="3369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接口</a:t>
              </a:r>
              <a:r>
                <a:rPr kumimoji="1" lang="en-US" altLang="zh-CN" dirty="0">
                  <a:latin typeface="Times New Roman" pitchFamily="18" charset="0"/>
                </a:rPr>
                <a:t>(interface)</a:t>
              </a:r>
            </a:p>
          </p:txBody>
        </p:sp>
        <p:sp>
          <p:nvSpPr>
            <p:cNvPr id="26641" name="Text Box 1041"/>
            <p:cNvSpPr txBox="1">
              <a:spLocks noChangeArrowheads="1"/>
            </p:cNvSpPr>
            <p:nvPr/>
          </p:nvSpPr>
          <p:spPr bwMode="auto">
            <a:xfrm>
              <a:off x="2688" y="3705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5" tIns="45713" rIns="91425" bIns="45713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itchFamily="18" charset="0"/>
                </a:rPr>
                <a:t>数组</a:t>
              </a:r>
            </a:p>
          </p:txBody>
        </p:sp>
        <p:sp>
          <p:nvSpPr>
            <p:cNvPr id="26642" name="AutoShape 1042"/>
            <p:cNvSpPr>
              <a:spLocks/>
            </p:cNvSpPr>
            <p:nvPr/>
          </p:nvSpPr>
          <p:spPr bwMode="auto">
            <a:xfrm>
              <a:off x="2544" y="3024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数据类型</a:t>
            </a:r>
          </a:p>
        </p:txBody>
      </p:sp>
      <p:graphicFrame>
        <p:nvGraphicFramePr>
          <p:cNvPr id="19525" name="Group 69"/>
          <p:cNvGraphicFramePr>
            <a:graphicFrameLocks noGrp="1"/>
          </p:cNvGraphicFramePr>
          <p:nvPr>
            <p:ph idx="1"/>
          </p:nvPr>
        </p:nvGraphicFramePr>
        <p:xfrm>
          <a:off x="457200" y="1606244"/>
          <a:ext cx="8229600" cy="3537268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有效范围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有效范围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boolean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byte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short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int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float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double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布尔类型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500" dirty="0"/>
              <a:t>boolean</a:t>
            </a:r>
            <a:r>
              <a:rPr lang="zh-CN" altLang="en-US" sz="2500" dirty="0"/>
              <a:t>类型适</a:t>
            </a:r>
            <a:r>
              <a:rPr lang="zh-CN" altLang="en-US" sz="2500" dirty="0">
                <a:latin typeface="SimSun" pitchFamily="2" charset="-122"/>
              </a:rPr>
              <a:t>于逻辑运算，一般用于程序流程控制</a:t>
            </a:r>
            <a:r>
              <a:rPr lang="zh-CN" altLang="en-US" sz="2500" dirty="0"/>
              <a:t> 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sz="2500" dirty="0"/>
              <a:t>boolean</a:t>
            </a:r>
            <a:r>
              <a:rPr lang="zh-CN" altLang="en-US" sz="2500" dirty="0">
                <a:latin typeface="SimSun" pitchFamily="2" charset="-122"/>
              </a:rPr>
              <a:t>类型数据只允许取值</a:t>
            </a:r>
            <a:r>
              <a:rPr lang="en-US" altLang="zh-CN" sz="2500" dirty="0"/>
              <a:t>true</a:t>
            </a:r>
            <a:r>
              <a:rPr lang="zh-CN" altLang="en-US" sz="2500" dirty="0">
                <a:latin typeface="SimSun" pitchFamily="2" charset="-122"/>
              </a:rPr>
              <a:t>或</a:t>
            </a:r>
            <a:r>
              <a:rPr lang="en-US" altLang="zh-CN" sz="2500" dirty="0"/>
              <a:t>false</a:t>
            </a:r>
            <a:r>
              <a:rPr lang="zh-CN" altLang="en-US" sz="2500" dirty="0">
                <a:latin typeface="SimSun" pitchFamily="2" charset="-122"/>
              </a:rPr>
              <a:t>，不可以</a:t>
            </a:r>
            <a:r>
              <a:rPr lang="en-US" altLang="zh-CN" sz="2500" dirty="0"/>
              <a:t>0</a:t>
            </a:r>
            <a:r>
              <a:rPr lang="zh-CN" altLang="en-US" sz="2500" dirty="0">
                <a:latin typeface="SimSun" pitchFamily="2" charset="-122"/>
              </a:rPr>
              <a:t>或非</a:t>
            </a:r>
            <a:r>
              <a:rPr lang="en-US" altLang="zh-CN" sz="2500" dirty="0"/>
              <a:t>0</a:t>
            </a:r>
            <a:r>
              <a:rPr lang="zh-CN" altLang="en-US" sz="2500" dirty="0">
                <a:latin typeface="SimSun" pitchFamily="2" charset="-122"/>
              </a:rPr>
              <a:t>的整数替代</a:t>
            </a:r>
            <a:r>
              <a:rPr lang="en-US" altLang="zh-CN" sz="2500" dirty="0"/>
              <a:t>true</a:t>
            </a:r>
            <a:r>
              <a:rPr lang="zh-CN" altLang="en-US" sz="2500" dirty="0">
                <a:latin typeface="SimSun" pitchFamily="2" charset="-122"/>
              </a:rPr>
              <a:t>和</a:t>
            </a:r>
            <a:r>
              <a:rPr lang="en-US" altLang="zh-CN" sz="2500" dirty="0"/>
              <a:t>false</a:t>
            </a:r>
            <a:r>
              <a:rPr lang="zh-CN" altLang="en-US" sz="2500" dirty="0">
                <a:latin typeface="SimSun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zh-CN" altLang="en-US" sz="2500" dirty="0"/>
              <a:t>用法举例：</a:t>
            </a:r>
          </a:p>
          <a:p>
            <a:pPr lvl="2"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	</a:t>
            </a:r>
            <a:endParaRPr lang="zh-CN" altLang="en-US" sz="1800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00100" y="3143248"/>
            <a:ext cx="6769100" cy="1612900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2"/>
            <a:r>
              <a:rPr lang="en-US" altLang="zh-CN" dirty="0"/>
              <a:t>boolean  </a:t>
            </a:r>
            <a:r>
              <a:rPr lang="en-US" altLang="zh-CN" dirty="0" smtClean="0"/>
              <a:t>b </a:t>
            </a:r>
            <a:r>
              <a:rPr lang="en-US" altLang="zh-CN" dirty="0"/>
              <a:t>= false;</a:t>
            </a:r>
          </a:p>
          <a:p>
            <a:pPr lvl="2"/>
            <a:r>
              <a:rPr lang="en-US" altLang="zh-CN" dirty="0"/>
              <a:t>if(b) {</a:t>
            </a:r>
          </a:p>
          <a:p>
            <a:pPr lvl="2"/>
            <a:r>
              <a:rPr lang="en-US" altLang="zh-CN" dirty="0"/>
              <a:t>    //do something</a:t>
            </a:r>
          </a:p>
          <a:p>
            <a:pPr lvl="2"/>
            <a:r>
              <a:rPr lang="en-US" altLang="zh-CN" dirty="0"/>
              <a:t>}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字符型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500" dirty="0"/>
              <a:t>char</a:t>
            </a:r>
            <a:r>
              <a:rPr lang="zh-CN" altLang="en-US" sz="2500" dirty="0"/>
              <a:t>型数据用来表示通常意义上“字符”</a:t>
            </a:r>
          </a:p>
          <a:p>
            <a:pPr algn="just">
              <a:spcBef>
                <a:spcPct val="50000"/>
              </a:spcBef>
            </a:pPr>
            <a:r>
              <a:rPr lang="zh-CN" altLang="en-US" sz="2500" dirty="0"/>
              <a:t>字符常量是用单引号括起来的单个字符</a:t>
            </a:r>
          </a:p>
          <a:p>
            <a:pPr lvl="1" algn="just"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char c = </a:t>
            </a:r>
            <a:r>
              <a:rPr lang="en-US" altLang="zh-CN" sz="2000" dirty="0" smtClean="0"/>
              <a:t>'A';</a:t>
            </a:r>
            <a:endParaRPr lang="en-US" altLang="zh-CN" sz="2000" dirty="0"/>
          </a:p>
          <a:p>
            <a:pPr algn="just">
              <a:spcBef>
                <a:spcPct val="50000"/>
              </a:spcBef>
            </a:pPr>
            <a:r>
              <a:rPr lang="en-US" altLang="zh-CN" sz="2500" dirty="0"/>
              <a:t>Java</a:t>
            </a:r>
            <a:r>
              <a:rPr lang="zh-CN" altLang="en-US" sz="2500" dirty="0"/>
              <a:t>字符采用</a:t>
            </a:r>
            <a:r>
              <a:rPr lang="en-US" altLang="zh-CN" sz="2500" dirty="0"/>
              <a:t>Unicode</a:t>
            </a:r>
            <a:r>
              <a:rPr lang="zh-CN" altLang="en-US" sz="2500" dirty="0"/>
              <a:t>编码，每个字符占两个字节，因而可用十六进制编码形式表示（前缀为</a:t>
            </a:r>
            <a:r>
              <a:rPr lang="en-US" altLang="zh-CN" sz="2500" dirty="0"/>
              <a:t>u</a:t>
            </a:r>
            <a:r>
              <a:rPr lang="zh-CN" altLang="en-US" sz="2500" dirty="0"/>
              <a:t>表示</a:t>
            </a:r>
            <a:r>
              <a:rPr lang="en-US" altLang="zh-CN" sz="2500" dirty="0"/>
              <a:t>Unicode</a:t>
            </a:r>
            <a:r>
              <a:rPr lang="zh-CN" altLang="en-US" sz="2500" dirty="0"/>
              <a:t>）</a:t>
            </a:r>
          </a:p>
          <a:p>
            <a:pPr lvl="1" algn="just"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char  c1 = '\u0061';</a:t>
            </a:r>
          </a:p>
          <a:p>
            <a:pPr algn="just">
              <a:spcBef>
                <a:spcPct val="50000"/>
              </a:spcBef>
            </a:pPr>
            <a:r>
              <a:rPr lang="en-US" altLang="zh-CN" sz="2500" dirty="0"/>
              <a:t>Java</a:t>
            </a:r>
            <a:r>
              <a:rPr lang="zh-CN" altLang="en-US" sz="2500" dirty="0"/>
              <a:t>语言中还允许使用转义字符</a:t>
            </a:r>
            <a:r>
              <a:rPr lang="en-US" altLang="zh-CN" sz="2500" dirty="0"/>
              <a:t>'\'</a:t>
            </a:r>
            <a:r>
              <a:rPr lang="zh-CN" altLang="en-US" sz="2500" dirty="0"/>
              <a:t>来将其后的字符转变为其它的含义</a:t>
            </a:r>
          </a:p>
          <a:p>
            <a:pPr lvl="1" algn="just">
              <a:buFontTx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char c2 = '\n';           //</a:t>
            </a:r>
            <a:r>
              <a:rPr lang="zh-CN" altLang="en-US" sz="2000" dirty="0"/>
              <a:t>代表换行符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特殊字符</a:t>
            </a:r>
          </a:p>
        </p:txBody>
      </p:sp>
      <p:graphicFrame>
        <p:nvGraphicFramePr>
          <p:cNvPr id="32820" name="Group 52"/>
          <p:cNvGraphicFramePr>
            <a:graphicFrameLocks noGrp="1"/>
          </p:cNvGraphicFramePr>
          <p:nvPr/>
        </p:nvGraphicFramePr>
        <p:xfrm>
          <a:off x="323850" y="1700213"/>
          <a:ext cx="8534400" cy="4467225"/>
        </p:xfrm>
        <a:graphic>
          <a:graphicData uri="http://schemas.openxmlformats.org/drawingml/2006/table">
            <a:tbl>
              <a:tblPr/>
              <a:tblGrid>
                <a:gridCol w="1828800"/>
                <a:gridCol w="3429000"/>
                <a:gridCol w="327660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转义符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Unicode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退格（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backspace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换行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回车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\u000d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制表符（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tab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双引号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单引号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\\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反斜杠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\u005c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Palatino-Roman" charset="0"/>
              </a:rPr>
              <a:t>整数类型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Font typeface="Wingdings" pitchFamily="2" charset="2"/>
              <a:buChar char=""/>
            </a:pPr>
            <a:r>
              <a:rPr lang="en-US" altLang="zh-CN" sz="2800" dirty="0">
                <a:latin typeface="华文新魏" pitchFamily="2" charset="-122"/>
              </a:rPr>
              <a:t>Java</a:t>
            </a:r>
            <a:r>
              <a:rPr lang="zh-CN" altLang="en-US" sz="2800" dirty="0">
                <a:latin typeface="华文新魏" pitchFamily="2" charset="-122"/>
              </a:rPr>
              <a:t>各整数类型有固定的表数范围和字段长度，而不受具体操作系统的影响，以保证</a:t>
            </a:r>
            <a:r>
              <a:rPr lang="en-US" altLang="zh-CN" sz="2800" dirty="0">
                <a:latin typeface="华文新魏" pitchFamily="2" charset="-122"/>
              </a:rPr>
              <a:t>Java</a:t>
            </a:r>
            <a:r>
              <a:rPr lang="zh-CN" altLang="en-US" sz="2800" dirty="0">
                <a:latin typeface="华文新魏" pitchFamily="2" charset="-122"/>
              </a:rPr>
              <a:t>程序的可移植性 。</a:t>
            </a:r>
            <a:endParaRPr lang="zh-CN" altLang="en-US" dirty="0"/>
          </a:p>
        </p:txBody>
      </p:sp>
      <p:graphicFrame>
        <p:nvGraphicFramePr>
          <p:cNvPr id="34872" name="Group 56"/>
          <p:cNvGraphicFramePr>
            <a:graphicFrameLocks noGrp="1"/>
          </p:cNvGraphicFramePr>
          <p:nvPr/>
        </p:nvGraphicFramePr>
        <p:xfrm>
          <a:off x="468313" y="2857496"/>
          <a:ext cx="8461375" cy="2465696"/>
        </p:xfrm>
        <a:graphic>
          <a:graphicData uri="http://schemas.openxmlformats.org/drawingml/2006/table">
            <a:tbl>
              <a:tblPr/>
              <a:tblGrid>
                <a:gridCol w="1069975"/>
                <a:gridCol w="2057400"/>
                <a:gridCol w="5334000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类    型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占用存储空间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表数范围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byte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-128 ~ 127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short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15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~ 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15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-1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-32768~32767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）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int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31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~ 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-1 (-2147483648~2147483647)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long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63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~ 2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-1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华清远见教育集团版权所有；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未经华清远见明确许可，不得为任何目的以任何形式复制或传播此文档的任何部分；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华清远见教育集团保留所有权利。</a:t>
            </a: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www.hqyj.com</a:t>
            </a: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FD84AA6-1F79-4B47-B8F1-B3AF1B723728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整数类型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语言整型常量的三种表示形式：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十进制整数，</a:t>
            </a:r>
            <a:r>
              <a:rPr lang="zh-CN" altLang="en-US" sz="2400" dirty="0" smtClean="0"/>
              <a:t>如</a:t>
            </a:r>
            <a:r>
              <a:rPr lang="en-US" altLang="zh-CN" dirty="0" smtClean="0"/>
              <a:t>21</a:t>
            </a:r>
            <a:r>
              <a:rPr lang="en-US" altLang="zh-CN" sz="2400" dirty="0" smtClean="0"/>
              <a:t>, -1110, </a:t>
            </a:r>
            <a:r>
              <a:rPr lang="en-US" altLang="zh-CN" sz="2400" dirty="0"/>
              <a:t>0</a:t>
            </a:r>
            <a:r>
              <a:rPr lang="zh-CN" altLang="en-US" sz="2400" dirty="0"/>
              <a:t>。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八进制整数，要求以</a:t>
            </a:r>
            <a:r>
              <a:rPr lang="en-US" altLang="zh-CN" sz="2400" dirty="0"/>
              <a:t>0</a:t>
            </a:r>
            <a:r>
              <a:rPr lang="zh-CN" altLang="en-US" sz="2400" dirty="0"/>
              <a:t>开头，如</a:t>
            </a:r>
            <a:r>
              <a:rPr lang="en-US" altLang="zh-CN" sz="2400" dirty="0" smtClean="0"/>
              <a:t>0123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十六进制数，要求</a:t>
            </a:r>
            <a:r>
              <a:rPr lang="en-US" altLang="zh-CN" sz="2400" dirty="0"/>
              <a:t>0x</a:t>
            </a:r>
            <a:r>
              <a:rPr lang="zh-CN" altLang="en-US" sz="2400" dirty="0"/>
              <a:t>或</a:t>
            </a:r>
            <a:r>
              <a:rPr lang="en-US" altLang="zh-CN" sz="2400" dirty="0"/>
              <a:t>0X</a:t>
            </a:r>
            <a:r>
              <a:rPr lang="zh-CN" altLang="en-US" sz="2400" dirty="0"/>
              <a:t>开头，如</a:t>
            </a:r>
            <a:r>
              <a:rPr lang="en-US" altLang="zh-CN" sz="2400" dirty="0" smtClean="0"/>
              <a:t>0x123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语言的整型常量默认为</a:t>
            </a:r>
            <a:r>
              <a:rPr lang="en-US" altLang="zh-CN" sz="2800" dirty="0"/>
              <a:t>int</a:t>
            </a:r>
            <a:r>
              <a:rPr lang="zh-CN" altLang="en-US" sz="2800" dirty="0"/>
              <a:t>型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如： </a:t>
            </a:r>
            <a:r>
              <a:rPr lang="en-US" altLang="zh-CN" sz="2400" dirty="0" smtClean="0"/>
              <a:t>23</a:t>
            </a:r>
            <a:r>
              <a:rPr lang="zh-CN" altLang="en-US" sz="2400" dirty="0" smtClean="0"/>
              <a:t>，默认的类型为</a:t>
            </a:r>
            <a:r>
              <a:rPr lang="en-US" altLang="zh-CN" sz="2400" dirty="0" smtClean="0"/>
              <a:t>int</a:t>
            </a:r>
            <a:r>
              <a:rPr lang="zh-CN" altLang="en-US" sz="2400" dirty="0" smtClean="0"/>
              <a:t>类型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声明</a:t>
            </a:r>
            <a:r>
              <a:rPr lang="en-US" altLang="zh-CN" sz="2800" dirty="0"/>
              <a:t>long</a:t>
            </a:r>
            <a:r>
              <a:rPr lang="zh-CN" altLang="en-US" sz="2800" dirty="0"/>
              <a:t>型常量可以后加‘ </a:t>
            </a:r>
            <a:r>
              <a:rPr lang="en-US" altLang="zh-CN" sz="2800" dirty="0"/>
              <a:t>l ’</a:t>
            </a:r>
            <a:r>
              <a:rPr lang="zh-CN" altLang="en-US" sz="2800" dirty="0"/>
              <a:t>或‘ </a:t>
            </a:r>
            <a:r>
              <a:rPr lang="en-US" altLang="zh-CN" sz="2800" dirty="0"/>
              <a:t>L ’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如： </a:t>
            </a:r>
            <a:r>
              <a:rPr lang="en-US" altLang="zh-CN" sz="2400" dirty="0"/>
              <a:t>long  </a:t>
            </a:r>
            <a:r>
              <a:rPr lang="en-US" altLang="zh-CN" sz="2400" dirty="0" smtClean="0"/>
              <a:t>income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30000L</a:t>
            </a:r>
            <a:r>
              <a:rPr lang="en-US" altLang="zh-CN" sz="24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浮点型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+mj-ea"/>
              </a:rPr>
              <a:t>Java</a:t>
            </a:r>
            <a:r>
              <a:rPr lang="zh-CN" altLang="en-US" dirty="0">
                <a:ea typeface="+mj-ea"/>
              </a:rPr>
              <a:t>浮点类型有固定的表数范围和字段长度。和整数类型一样，</a:t>
            </a:r>
            <a:r>
              <a:rPr lang="zh-CN" altLang="en-US" dirty="0" smtClean="0">
                <a:ea typeface="+mj-ea"/>
              </a:rPr>
              <a:t>在</a:t>
            </a:r>
            <a:r>
              <a:rPr lang="en-US" altLang="zh-CN" dirty="0" smtClean="0">
                <a:ea typeface="+mj-ea"/>
              </a:rPr>
              <a:t>Java</a:t>
            </a:r>
            <a:r>
              <a:rPr lang="zh-CN" altLang="en-US" dirty="0">
                <a:ea typeface="+mj-ea"/>
              </a:rPr>
              <a:t>中，浮点类型的范围与机器无关。</a:t>
            </a:r>
          </a:p>
        </p:txBody>
      </p:sp>
      <p:graphicFrame>
        <p:nvGraphicFramePr>
          <p:cNvPr id="37919" name="Group 1055"/>
          <p:cNvGraphicFramePr>
            <a:graphicFrameLocks noGrp="1"/>
          </p:cNvGraphicFramePr>
          <p:nvPr/>
        </p:nvGraphicFramePr>
        <p:xfrm>
          <a:off x="571472" y="2857496"/>
          <a:ext cx="8077200" cy="1312864"/>
        </p:xfrm>
        <a:graphic>
          <a:graphicData uri="http://schemas.openxmlformats.org/drawingml/2006/table">
            <a:tbl>
              <a:tblPr/>
              <a:tblGrid>
                <a:gridCol w="2308225"/>
                <a:gridCol w="2574925"/>
                <a:gridCol w="3194050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类    型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占用存储空间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表数范围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float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-3.403E38~3.403E38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double</a:t>
                      </a:r>
                    </a:p>
                  </a:txBody>
                  <a:tcPr marL="91430" marR="91430" marT="45715" marB="45715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imSun" pitchFamily="2" charset="-122"/>
                          <a:ea typeface="SimSun" pitchFamily="2" charset="-122"/>
                        </a:rPr>
                        <a:t>字节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-1.798E308~1.798E308 </a:t>
                      </a:r>
                    </a:p>
                  </a:txBody>
                  <a:tcPr marL="91430" marR="91430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浮点型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Java</a:t>
            </a:r>
            <a:r>
              <a:rPr lang="zh-CN" altLang="en-US" dirty="0"/>
              <a:t>浮点类型常量有两种表示形式</a:t>
            </a:r>
          </a:p>
          <a:p>
            <a:pPr lvl="1" algn="just"/>
            <a:r>
              <a:rPr lang="zh-CN" altLang="en-US" sz="2400" dirty="0">
                <a:latin typeface="SimSun" pitchFamily="2" charset="-122"/>
              </a:rPr>
              <a:t>十进制数形式，必须含有小数点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SimSun" pitchFamily="2" charset="-122"/>
              </a:rPr>
              <a:t>	例如</a:t>
            </a:r>
            <a:r>
              <a:rPr lang="en-US" altLang="zh-CN" sz="2400" dirty="0">
                <a:latin typeface="SimSun" pitchFamily="2" charset="-122"/>
              </a:rPr>
              <a:t>:</a:t>
            </a:r>
            <a:r>
              <a:rPr lang="en-US" altLang="zh-CN" sz="2400" dirty="0"/>
              <a:t> 3.14       314.0      .314 </a:t>
            </a:r>
          </a:p>
          <a:p>
            <a:pPr lvl="1" algn="just"/>
            <a:r>
              <a:rPr lang="zh-CN" altLang="en-US" sz="2400" dirty="0">
                <a:latin typeface="SimSun" pitchFamily="2" charset="-122"/>
              </a:rPr>
              <a:t>科学记数法形式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SimSun" pitchFamily="2" charset="-122"/>
              </a:rPr>
              <a:t>  例如</a:t>
            </a:r>
            <a:r>
              <a:rPr lang="en-US" altLang="zh-CN" sz="2400" dirty="0">
                <a:latin typeface="SimSun" pitchFamily="2" charset="-122"/>
              </a:rPr>
              <a:t>:</a:t>
            </a:r>
            <a:r>
              <a:rPr lang="en-US" altLang="zh-CN" sz="2400" dirty="0"/>
              <a:t> 	3.14e2      3.14E2      314E2 </a:t>
            </a:r>
          </a:p>
          <a:p>
            <a:pPr algn="just">
              <a:spcBef>
                <a:spcPct val="50000"/>
              </a:spcBef>
            </a:pPr>
            <a:r>
              <a:rPr lang="en-US" altLang="zh-CN" dirty="0"/>
              <a:t>Java</a:t>
            </a:r>
            <a:r>
              <a:rPr lang="zh-CN" altLang="en-US" dirty="0">
                <a:latin typeface="SimSun" pitchFamily="2" charset="-122"/>
              </a:rPr>
              <a:t>浮点型常量默认为</a:t>
            </a:r>
            <a:r>
              <a:rPr lang="en-US" altLang="zh-CN" dirty="0"/>
              <a:t>double</a:t>
            </a:r>
            <a:r>
              <a:rPr lang="zh-CN" altLang="en-US" dirty="0" smtClean="0">
                <a:latin typeface="SimSun" pitchFamily="2" charset="-122"/>
              </a:rPr>
              <a:t>型，</a:t>
            </a:r>
            <a:r>
              <a:rPr lang="zh-CN" altLang="en-US" dirty="0" smtClean="0"/>
              <a:t>如</a:t>
            </a:r>
            <a:r>
              <a:rPr lang="zh-CN" altLang="en-US" dirty="0"/>
              <a:t>要</a:t>
            </a:r>
            <a:r>
              <a:rPr lang="zh-CN" altLang="en-US" dirty="0">
                <a:latin typeface="SimSun" pitchFamily="2" charset="-122"/>
              </a:rPr>
              <a:t>声明一个常量为</a:t>
            </a:r>
            <a:r>
              <a:rPr lang="en-US" altLang="zh-CN" dirty="0"/>
              <a:t>float</a:t>
            </a:r>
            <a:r>
              <a:rPr lang="zh-CN" altLang="en-US" dirty="0">
                <a:latin typeface="SimSun" pitchFamily="2" charset="-122"/>
              </a:rPr>
              <a:t>型，则需在数字后面加</a:t>
            </a:r>
            <a:r>
              <a:rPr lang="en-US" altLang="zh-CN" dirty="0"/>
              <a:t>f</a:t>
            </a:r>
            <a:r>
              <a:rPr lang="zh-CN" altLang="en-US" dirty="0">
                <a:latin typeface="SimSun" pitchFamily="2" charset="-122"/>
              </a:rPr>
              <a:t>或</a:t>
            </a:r>
            <a:r>
              <a:rPr lang="en-US" altLang="zh-CN" dirty="0"/>
              <a:t>F</a:t>
            </a:r>
            <a:r>
              <a:rPr lang="zh-CN" altLang="en-US" dirty="0"/>
              <a:t>，如：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000" dirty="0" smtClean="0"/>
              <a:t>double  </a:t>
            </a:r>
            <a:r>
              <a:rPr lang="en-US" altLang="zh-CN" sz="2000" dirty="0"/>
              <a:t>d = 3.14;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000" dirty="0" smtClean="0"/>
              <a:t>float  </a:t>
            </a:r>
            <a:r>
              <a:rPr lang="en-US" altLang="zh-CN" sz="2000" dirty="0"/>
              <a:t>f = 3.14f;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数据类型的转换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自动类型转换</a:t>
            </a:r>
          </a:p>
          <a:p>
            <a:pPr lvl="1"/>
            <a:r>
              <a:rPr lang="zh-CN" altLang="en-US" dirty="0"/>
              <a:t>两种类型兼容</a:t>
            </a:r>
          </a:p>
          <a:p>
            <a:pPr lvl="1"/>
            <a:r>
              <a:rPr lang="zh-CN" altLang="en-US" dirty="0"/>
              <a:t>目标类</a:t>
            </a:r>
            <a:r>
              <a:rPr lang="zh-CN" altLang="en-US" dirty="0" smtClean="0"/>
              <a:t>型表数范围大</a:t>
            </a:r>
            <a:r>
              <a:rPr lang="zh-CN" altLang="en-US" dirty="0"/>
              <a:t>于源类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有可能会丢失精度（虚线之间）</a:t>
            </a:r>
            <a:endParaRPr lang="zh-CN" altLang="en-US" dirty="0"/>
          </a:p>
          <a:p>
            <a:endParaRPr lang="en-US" altLang="zh-CN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42844" y="4205302"/>
            <a:ext cx="8820150" cy="1295400"/>
            <a:chOff x="0" y="3024"/>
            <a:chExt cx="5616" cy="816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0" y="355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byte</a:t>
              </a:r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960" y="355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short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912" y="3024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char</a:t>
              </a:r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1968" y="331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 err="1">
                  <a:latin typeface="Times New Roman" pitchFamily="18" charset="0"/>
                </a:rPr>
                <a:t>int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2928" y="331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long</a:t>
              </a:r>
            </a:p>
          </p:txBody>
        </p:sp>
        <p:sp>
          <p:nvSpPr>
            <p:cNvPr id="24585" name="Oval 9"/>
            <p:cNvSpPr>
              <a:spLocks noChangeArrowheads="1"/>
            </p:cNvSpPr>
            <p:nvPr/>
          </p:nvSpPr>
          <p:spPr bwMode="auto">
            <a:xfrm>
              <a:off x="3984" y="331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float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4848" y="3312"/>
              <a:ext cx="76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double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768" y="3696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1632" y="321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V="1">
              <a:off x="1680" y="3504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688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3696" y="3456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4752" y="34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595" name="AutoShape 19"/>
            <p:cNvCxnSpPr>
              <a:cxnSpLocks noChangeShapeType="1"/>
              <a:stCxn id="24583" idx="7"/>
              <a:endCxn id="24585" idx="0"/>
            </p:cNvCxnSpPr>
            <p:nvPr/>
          </p:nvCxnSpPr>
          <p:spPr bwMode="auto">
            <a:xfrm rot="16200000">
              <a:off x="3475" y="2461"/>
              <a:ext cx="42" cy="1744"/>
            </a:xfrm>
            <a:prstGeom prst="curvedConnector3">
              <a:avLst>
                <a:gd name="adj1" fmla="val 442856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24596" name="AutoShape 20"/>
            <p:cNvCxnSpPr>
              <a:cxnSpLocks noChangeShapeType="1"/>
              <a:stCxn id="24584" idx="4"/>
              <a:endCxn id="24586" idx="4"/>
            </p:cNvCxnSpPr>
            <p:nvPr/>
          </p:nvCxnSpPr>
          <p:spPr bwMode="auto">
            <a:xfrm rot="16200000" flipH="1">
              <a:off x="4271" y="2641"/>
              <a:ext cx="1" cy="192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24597" name="AutoShape 21"/>
            <p:cNvCxnSpPr>
              <a:cxnSpLocks noChangeShapeType="1"/>
              <a:stCxn id="24583" idx="4"/>
              <a:endCxn id="24586" idx="4"/>
            </p:cNvCxnSpPr>
            <p:nvPr/>
          </p:nvCxnSpPr>
          <p:spPr bwMode="auto">
            <a:xfrm rot="16200000" flipH="1">
              <a:off x="3791" y="2161"/>
              <a:ext cx="1" cy="2880"/>
            </a:xfrm>
            <a:prstGeom prst="curvedConnector3">
              <a:avLst>
                <a:gd name="adj1" fmla="val 268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强制类型转换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强制类型转换   </a:t>
            </a:r>
            <a:r>
              <a:rPr lang="en-US" altLang="zh-CN" dirty="0" smtClean="0"/>
              <a:t>(type)var</a:t>
            </a:r>
          </a:p>
          <a:p>
            <a:r>
              <a:rPr lang="zh-CN" altLang="en-US" dirty="0" smtClean="0"/>
              <a:t>两种类型兼容；</a:t>
            </a:r>
          </a:p>
          <a:p>
            <a:pPr lvl="1"/>
            <a:r>
              <a:rPr lang="zh-CN" altLang="en-US" dirty="0" smtClean="0"/>
              <a:t>目标类型小于源类型</a:t>
            </a:r>
          </a:p>
          <a:p>
            <a:pPr lvl="2"/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double d = 12.74595;</a:t>
            </a:r>
          </a:p>
          <a:p>
            <a:pPr lvl="2"/>
            <a:r>
              <a:rPr lang="en-US" altLang="zh-CN" dirty="0" smtClean="0"/>
              <a:t>int i =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d+ 8;   // </a:t>
            </a:r>
            <a:r>
              <a:rPr lang="zh-CN" altLang="en-US" dirty="0" smtClean="0"/>
              <a:t>将 </a:t>
            </a:r>
            <a:r>
              <a:rPr lang="en-US" altLang="zh-CN" dirty="0" smtClean="0"/>
              <a:t>d </a:t>
            </a:r>
            <a:r>
              <a:rPr lang="zh-CN" altLang="en-US" dirty="0" smtClean="0"/>
              <a:t>转换为整型</a:t>
            </a:r>
          </a:p>
          <a:p>
            <a:r>
              <a:rPr lang="zh-CN" altLang="en-US" dirty="0" smtClean="0"/>
              <a:t>引用类型也可以进行强制类型转换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Palatino-Roman" charset="0"/>
              </a:rPr>
              <a:t>Java</a:t>
            </a:r>
            <a:r>
              <a:rPr lang="zh-CN" altLang="en-US" dirty="0">
                <a:latin typeface="Palatino-Roman" charset="0"/>
              </a:rPr>
              <a:t>引用类型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语言中除</a:t>
            </a:r>
            <a:r>
              <a:rPr lang="en-US" altLang="zh-CN" sz="2800" dirty="0"/>
              <a:t>8</a:t>
            </a:r>
            <a:r>
              <a:rPr lang="zh-CN" altLang="en-US" sz="2800" dirty="0"/>
              <a:t>种基本数据类型以外的数据类型称为引用类型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引用类型数据以对象的形式存在 </a:t>
            </a:r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引用类型变量的</a:t>
            </a:r>
            <a:r>
              <a:rPr lang="zh-CN" altLang="en-US" sz="2800" dirty="0"/>
              <a:t>值是某个对象的句柄，而不是对象</a:t>
            </a:r>
            <a:r>
              <a:rPr lang="zh-CN" altLang="en-US" sz="2800" dirty="0" smtClean="0"/>
              <a:t>本身 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声明引用类型变量时，系统只为该变量分配引用空间，并未创建一个具体的对象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对象的构造和初始化过程示例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Mobile samsung;---</a:t>
            </a:r>
            <a:r>
              <a:rPr lang="zh-CN" altLang="en-US" sz="2800" dirty="0"/>
              <a:t>为引用类型变量分配引用空间</a:t>
            </a:r>
          </a:p>
          <a:p>
            <a:r>
              <a:rPr lang="en-US" altLang="zh-CN" sz="2800" dirty="0"/>
              <a:t>new </a:t>
            </a:r>
            <a:r>
              <a:rPr lang="en-US" altLang="zh-CN" sz="2800" dirty="0" smtClean="0"/>
              <a:t>Mobile(”samsung“,”i9000“,200);</a:t>
            </a:r>
            <a:endParaRPr lang="en-US" altLang="zh-CN" sz="2800" dirty="0"/>
          </a:p>
          <a:p>
            <a:pPr lvl="1"/>
            <a:r>
              <a:rPr lang="zh-CN" altLang="en-US" sz="2400" dirty="0"/>
              <a:t>创建新对象，并进行属性</a:t>
            </a:r>
            <a:r>
              <a:rPr lang="en-US" altLang="zh-CN" sz="2400" dirty="0"/>
              <a:t>(</a:t>
            </a:r>
            <a:r>
              <a:rPr lang="zh-CN" altLang="en-US" sz="2400" dirty="0"/>
              <a:t>实例变量</a:t>
            </a:r>
            <a:r>
              <a:rPr lang="en-US" altLang="zh-CN" sz="2400" dirty="0"/>
              <a:t>)</a:t>
            </a:r>
            <a:r>
              <a:rPr lang="zh-CN" altLang="en-US" sz="2400" dirty="0"/>
              <a:t>的默认初始化</a:t>
            </a:r>
            <a:r>
              <a:rPr lang="zh-CN" altLang="en-US" sz="2400" dirty="0">
                <a:solidFill>
                  <a:srgbClr val="A02C5E"/>
                </a:solidFill>
              </a:rPr>
              <a:t> </a:t>
            </a:r>
          </a:p>
          <a:p>
            <a:pPr lvl="1"/>
            <a:r>
              <a:rPr lang="zh-CN" altLang="en-US" sz="2400" dirty="0"/>
              <a:t>执行构造方法：将传递进来的参数的值分别赋给对象属性</a:t>
            </a:r>
          </a:p>
          <a:p>
            <a:pPr lvl="1"/>
            <a:r>
              <a:rPr lang="zh-CN" altLang="en-US" sz="2400" dirty="0"/>
              <a:t>对引用类型变量</a:t>
            </a:r>
            <a:r>
              <a:rPr lang="en-US" altLang="zh-CN" sz="2400" dirty="0" smtClean="0"/>
              <a:t>samsung</a:t>
            </a:r>
            <a:r>
              <a:rPr lang="zh-CN" altLang="en-US" sz="2400" dirty="0" smtClean="0"/>
              <a:t>赋</a:t>
            </a:r>
            <a:r>
              <a:rPr lang="zh-CN" altLang="en-US" sz="2400" dirty="0"/>
              <a:t>值。将新创建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Mobile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象的存储空间的首地址赋给</a:t>
            </a:r>
            <a:r>
              <a:rPr lang="en-US" altLang="zh-CN" sz="2400" dirty="0" smtClean="0"/>
              <a:t>samsung</a:t>
            </a:r>
            <a:endParaRPr lang="en-US" altLang="zh-CN" sz="2400" dirty="0">
              <a:solidFill>
                <a:srgbClr val="A02C5E"/>
              </a:solidFill>
            </a:endParaRPr>
          </a:p>
          <a:p>
            <a:pPr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zh-CN" altLang="en-US"/>
              <a:t>演示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dirty="0" smtClean="0"/>
              <a:t>Mobile samsung;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 smtClean="0"/>
              <a:t>samsung = new Mobile (“Moto”, “Droid”,200);        </a:t>
            </a:r>
            <a:endParaRPr lang="en-US" altLang="zh-CN" dirty="0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1979613" y="4221163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571472" y="4221163"/>
            <a:ext cx="1403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samsung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5076825" y="3860800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5076825" y="4221163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null</a:t>
            </a:r>
          </a:p>
        </p:txBody>
      </p:sp>
      <p:sp>
        <p:nvSpPr>
          <p:cNvPr id="103434" name="Text Box 10"/>
          <p:cNvSpPr txBox="1">
            <a:spLocks noChangeArrowheads="1"/>
          </p:cNvSpPr>
          <p:nvPr/>
        </p:nvSpPr>
        <p:spPr bwMode="auto">
          <a:xfrm>
            <a:off x="5076825" y="4581525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3779838" y="3860800"/>
            <a:ext cx="1290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brand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51275" y="4221163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type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3851275" y="458152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weight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076825" y="3860800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“Moto”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5076825" y="4221163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smtClean="0">
                <a:solidFill>
                  <a:srgbClr val="A02C5E"/>
                </a:solidFill>
                <a:latin typeface="Times New Roman" pitchFamily="18" charset="0"/>
              </a:rPr>
              <a:t>“Droid”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076825" y="4581525"/>
            <a:ext cx="12954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rgbClr val="A02C5E"/>
                </a:solidFill>
                <a:latin typeface="Times New Roman" pitchFamily="18" charset="0"/>
              </a:rPr>
              <a:t>200</a:t>
            </a:r>
            <a:endParaRPr kumimoji="1" lang="en-US" altLang="zh-CN" sz="2400" dirty="0">
              <a:solidFill>
                <a:srgbClr val="A02C5E"/>
              </a:solidFill>
              <a:latin typeface="Times New Roman" pitchFamily="18" charset="0"/>
            </a:endParaRPr>
          </a:p>
        </p:txBody>
      </p:sp>
      <p:cxnSp>
        <p:nvCxnSpPr>
          <p:cNvPr id="103444" name="AutoShape 20"/>
          <p:cNvCxnSpPr>
            <a:cxnSpLocks noChangeShapeType="1"/>
          </p:cNvCxnSpPr>
          <p:nvPr/>
        </p:nvCxnSpPr>
        <p:spPr bwMode="auto">
          <a:xfrm rot="16200000">
            <a:off x="3915569" y="2572544"/>
            <a:ext cx="319088" cy="2895600"/>
          </a:xfrm>
          <a:prstGeom prst="bentConnector3">
            <a:avLst>
              <a:gd name="adj1" fmla="val 17164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1979613" y="4221163"/>
            <a:ext cx="1295400" cy="3048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lIns="91430" tIns="0" rIns="9143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A02C5E"/>
                </a:solidFill>
                <a:latin typeface="Times New Roman" pitchFamily="18" charset="0"/>
              </a:rPr>
              <a:t>0x1a4afb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10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  <p:bldP spid="103431" grpId="0"/>
      <p:bldP spid="103432" grpId="0" animBg="1"/>
      <p:bldP spid="103433" grpId="0" animBg="1"/>
      <p:bldP spid="103434" grpId="0" animBg="1"/>
      <p:bldP spid="103435" grpId="0"/>
      <p:bldP spid="103436" grpId="0"/>
      <p:bldP spid="103437" grpId="0"/>
      <p:bldP spid="103440" grpId="0" animBg="1"/>
      <p:bldP spid="103441" grpId="0" animBg="1"/>
      <p:bldP spid="103442" grpId="0" animBg="1"/>
      <p:bldP spid="1034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总结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  <a:p>
            <a:r>
              <a:rPr lang="zh-CN" altLang="en-US" dirty="0"/>
              <a:t>标识符、关键字</a:t>
            </a:r>
          </a:p>
          <a:p>
            <a:r>
              <a:rPr lang="zh-CN" altLang="en-US" dirty="0"/>
              <a:t>基本类型及其相互转换</a:t>
            </a:r>
          </a:p>
          <a:p>
            <a:r>
              <a:rPr lang="zh-CN" altLang="en-US" dirty="0"/>
              <a:t>引用类型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www.hqyj.com</a:t>
            </a: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D5BCF5-2092-44CF-92A0-97AE3D08026F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itchFamily="34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目标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掌握注释及分隔符、</a:t>
            </a:r>
            <a:r>
              <a:rPr lang="en-US" altLang="zh-CN"/>
              <a:t>Java</a:t>
            </a:r>
            <a:r>
              <a:rPr lang="zh-CN" altLang="en-US"/>
              <a:t>文档化工具</a:t>
            </a:r>
          </a:p>
          <a:p>
            <a:r>
              <a:rPr lang="zh-CN" altLang="en-US"/>
              <a:t>掌握标识符、关键字的概念</a:t>
            </a:r>
          </a:p>
          <a:p>
            <a:r>
              <a:rPr lang="zh-CN" altLang="en-US"/>
              <a:t>掌握</a:t>
            </a:r>
            <a:r>
              <a:rPr lang="en-US" altLang="zh-CN"/>
              <a:t>8</a:t>
            </a:r>
            <a:r>
              <a:rPr lang="zh-CN" altLang="en-US"/>
              <a:t>种基本类型及其相互转换</a:t>
            </a:r>
          </a:p>
          <a:p>
            <a:r>
              <a:rPr lang="zh-CN" altLang="en-US"/>
              <a:t>理解引用类型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www.hqyj.com</a:t>
            </a: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77E1A65-6E54-4A55-88B0-4C9FB270045B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SimSun"/>
                <a:ea typeface="SimSun"/>
              </a:rPr>
              <a:t>！</a:t>
            </a: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注释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三种注释形式：</a:t>
            </a:r>
          </a:p>
          <a:p>
            <a:pPr lvl="1"/>
            <a:r>
              <a:rPr lang="zh-CN" altLang="en-US" sz="3200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单行注释</a:t>
            </a:r>
            <a:r>
              <a:rPr lang="en-US" altLang="zh-CN" dirty="0"/>
              <a:t>----</a:t>
            </a:r>
            <a:r>
              <a:rPr lang="zh-CN" altLang="en-US" dirty="0"/>
              <a:t>注释到行尾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/* </a:t>
            </a:r>
            <a:r>
              <a:rPr lang="zh-CN" altLang="en-US" dirty="0"/>
              <a:t>单行或多行注释 *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 /** </a:t>
            </a:r>
            <a:r>
              <a:rPr lang="zh-CN" altLang="en-US" dirty="0"/>
              <a:t>可以用于文档化处理的单行或多行注释 *</a:t>
            </a:r>
            <a:r>
              <a:rPr lang="en-US" altLang="zh-CN" dirty="0"/>
              <a:t>/</a:t>
            </a:r>
          </a:p>
          <a:p>
            <a:r>
              <a:rPr lang="zh-CN" altLang="en-US" sz="3600" dirty="0"/>
              <a:t>文档自动生成工具</a:t>
            </a:r>
            <a:r>
              <a:rPr lang="en-US" altLang="zh-CN" sz="3600" dirty="0" err="1"/>
              <a:t>javadoc</a:t>
            </a:r>
            <a:endParaRPr lang="en-US" altLang="zh-CN" sz="3600" dirty="0"/>
          </a:p>
          <a:p>
            <a:pPr lvl="1"/>
            <a:r>
              <a:rPr lang="zh-CN" altLang="en-US" dirty="0"/>
              <a:t>用法：</a:t>
            </a:r>
            <a:r>
              <a:rPr lang="en-US" altLang="zh-CN" dirty="0" err="1"/>
              <a:t>javadoc</a:t>
            </a:r>
            <a:r>
              <a:rPr lang="en-US" altLang="zh-CN" dirty="0"/>
              <a:t> source.java </a:t>
            </a:r>
          </a:p>
          <a:p>
            <a:pPr lvl="1">
              <a:buFont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</a:t>
            </a:r>
            <a:r>
              <a:rPr lang="zh-CN" altLang="en-US"/>
              <a:t>注释示例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*javadoc</a:t>
            </a:r>
            <a:r>
              <a:rPr lang="zh-CN" altLang="en-US" sz="1200" b="1" dirty="0"/>
              <a:t>演示程序</a:t>
            </a:r>
            <a:r>
              <a:rPr lang="en-US" altLang="zh-CN" sz="1200" b="1" dirty="0"/>
              <a:t>--&lt;b&gt;JavaDoc&lt;/b&gt;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*@author </a:t>
            </a:r>
            <a:r>
              <a:rPr lang="en-US" altLang="zh-CN" sz="1200" b="1" dirty="0" smtClean="0"/>
              <a:t>Farsight</a:t>
            </a:r>
            <a:endParaRPr lang="en-US" altLang="zh-CN" sz="1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*@version 1.0 </a:t>
            </a:r>
            <a:r>
              <a:rPr lang="en-US" altLang="zh-CN" sz="1200" b="1" dirty="0" smtClean="0"/>
              <a:t>2011/06/15</a:t>
            </a:r>
            <a:endParaRPr lang="en-US" altLang="zh-CN" sz="1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public class </a:t>
            </a:r>
            <a:r>
              <a:rPr lang="en-US" altLang="zh-CN" sz="1200" b="1" dirty="0" smtClean="0"/>
              <a:t>JavaDoc{</a:t>
            </a:r>
            <a:endParaRPr lang="en-US" altLang="zh-CN" sz="1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</a:t>
            </a:r>
            <a:r>
              <a:rPr lang="zh-CN" altLang="en-US" sz="1200" b="1" dirty="0"/>
              <a:t>在</a:t>
            </a:r>
            <a:r>
              <a:rPr lang="en-US" altLang="zh-CN" sz="1200" b="1" dirty="0"/>
              <a:t>main( )</a:t>
            </a:r>
            <a:r>
              <a:rPr lang="zh-CN" altLang="en-US" sz="1200" b="1" dirty="0"/>
              <a:t>方法中使用的显示用字符串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200" b="1" dirty="0"/>
              <a:t>*</a:t>
            </a:r>
            <a:r>
              <a:rPr lang="en-US" altLang="zh-CN" sz="1200" b="1" dirty="0"/>
              <a:t>@see #main(java.lang.String[])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static String SDisplay;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</a:t>
            </a:r>
            <a:r>
              <a:rPr lang="zh-CN" altLang="en-US" sz="1200" b="1" dirty="0"/>
              <a:t>显示</a:t>
            </a:r>
            <a:r>
              <a:rPr lang="en-US" altLang="zh-CN" sz="1200" b="1" dirty="0"/>
              <a:t>JavaDoc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*@param args </a:t>
            </a:r>
            <a:r>
              <a:rPr lang="zh-CN" altLang="en-US" sz="1200" b="1" dirty="0"/>
              <a:t>从命令行中带入的字符串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200" b="1" dirty="0"/>
              <a:t>*</a:t>
            </a:r>
            <a:r>
              <a:rPr lang="en-US" altLang="zh-CN" sz="1200" b="1" dirty="0"/>
              <a:t>@return </a:t>
            </a:r>
            <a:r>
              <a:rPr lang="zh-CN" altLang="en-US" sz="1200" b="1" dirty="0"/>
              <a:t>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200" b="1" dirty="0"/>
              <a:t>*</a:t>
            </a:r>
            <a:r>
              <a:rPr lang="en-US" altLang="zh-CN" sz="1200" b="1" dirty="0"/>
              <a:t>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public static void main(String args</a:t>
            </a:r>
            <a:r>
              <a:rPr lang="en-US" altLang="zh-CN" sz="1200" b="1" dirty="0" smtClean="0"/>
              <a:t>[]){</a:t>
            </a:r>
            <a:endParaRPr lang="en-US" altLang="zh-CN" sz="12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SDisplay = "Hello World "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System.out.println( SDisplay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javadoc</a:t>
            </a:r>
            <a:r>
              <a:rPr lang="zh-CN" altLang="en-US"/>
              <a:t>注释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javadoc</a:t>
            </a:r>
            <a:r>
              <a:rPr lang="en-US" altLang="zh-CN" sz="2800" dirty="0"/>
              <a:t> </a:t>
            </a:r>
            <a:r>
              <a:rPr lang="zh-CN" altLang="en-US" sz="2800" dirty="0"/>
              <a:t>注释可以用于生成</a:t>
            </a:r>
            <a:r>
              <a:rPr lang="en-US" altLang="zh-CN" sz="2800" dirty="0"/>
              <a:t>API</a:t>
            </a:r>
            <a:r>
              <a:rPr lang="zh-CN" altLang="en-US" sz="2800" dirty="0"/>
              <a:t>文档</a:t>
            </a:r>
          </a:p>
          <a:p>
            <a:r>
              <a:rPr lang="zh-CN" altLang="en-US" sz="2800" dirty="0"/>
              <a:t>从</a:t>
            </a:r>
            <a:r>
              <a:rPr lang="en-US" altLang="zh-CN" sz="2800" dirty="0" err="1"/>
              <a:t>javadoc</a:t>
            </a:r>
            <a:r>
              <a:rPr lang="zh-CN" altLang="en-US" sz="2800" dirty="0"/>
              <a:t>注释中生成</a:t>
            </a:r>
            <a:r>
              <a:rPr lang="en-US" altLang="zh-CN" sz="2800" dirty="0"/>
              <a:t>API</a:t>
            </a:r>
            <a:r>
              <a:rPr lang="zh-CN" altLang="en-US" sz="2800" dirty="0"/>
              <a:t>文档的时候，主要从以下几项内容中提取信息：</a:t>
            </a:r>
          </a:p>
          <a:p>
            <a:pPr lvl="1"/>
            <a:r>
              <a:rPr lang="zh-CN" altLang="en-US" sz="2400" dirty="0"/>
              <a:t>包；</a:t>
            </a:r>
          </a:p>
          <a:p>
            <a:pPr lvl="1"/>
            <a:r>
              <a:rPr lang="zh-CN" altLang="en-US" sz="2400" dirty="0"/>
              <a:t>公有（</a:t>
            </a:r>
            <a:r>
              <a:rPr lang="en-US" altLang="zh-CN" sz="2400" dirty="0"/>
              <a:t>public</a:t>
            </a:r>
            <a:r>
              <a:rPr lang="zh-CN" altLang="en-US" sz="2400" dirty="0"/>
              <a:t>）类与接口；</a:t>
            </a:r>
          </a:p>
          <a:p>
            <a:pPr lvl="1"/>
            <a:r>
              <a:rPr lang="zh-CN" altLang="en-US" sz="2400" dirty="0"/>
              <a:t>公有（</a:t>
            </a:r>
            <a:r>
              <a:rPr lang="en-US" altLang="zh-CN" sz="2400" dirty="0"/>
              <a:t>public</a:t>
            </a:r>
            <a:r>
              <a:rPr lang="zh-CN" altLang="en-US" sz="2400" dirty="0"/>
              <a:t>）方法和受保护（</a:t>
            </a:r>
            <a:r>
              <a:rPr lang="en-US" altLang="zh-CN" sz="2400" dirty="0"/>
              <a:t>protected</a:t>
            </a:r>
            <a:r>
              <a:rPr lang="zh-CN" altLang="en-US" sz="2400" dirty="0"/>
              <a:t>）方法；</a:t>
            </a:r>
          </a:p>
          <a:p>
            <a:pPr lvl="1"/>
            <a:r>
              <a:rPr lang="zh-CN" altLang="en-US" sz="2400" dirty="0"/>
              <a:t>公有（</a:t>
            </a:r>
            <a:r>
              <a:rPr lang="en-US" altLang="zh-CN" sz="2400" dirty="0"/>
              <a:t>public</a:t>
            </a:r>
            <a:r>
              <a:rPr lang="zh-CN" altLang="en-US" sz="2400" dirty="0"/>
              <a:t>）属性和受保护（</a:t>
            </a:r>
            <a:r>
              <a:rPr lang="en-US" altLang="zh-CN" sz="2400" dirty="0"/>
              <a:t>protected</a:t>
            </a:r>
            <a:r>
              <a:rPr lang="zh-CN" altLang="en-US" sz="2400" dirty="0"/>
              <a:t>）属性。</a:t>
            </a:r>
          </a:p>
          <a:p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javadoc</a:t>
            </a:r>
            <a:r>
              <a:rPr lang="zh-CN" altLang="en-US"/>
              <a:t>注释</a:t>
            </a:r>
            <a:r>
              <a:rPr lang="en-US" altLang="zh-CN"/>
              <a:t>—javadoc</a:t>
            </a:r>
            <a:r>
              <a:rPr lang="zh-CN" altLang="en-US"/>
              <a:t>标记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常用的</a:t>
            </a:r>
            <a:r>
              <a:rPr lang="en-US" altLang="zh-CN" sz="2400" dirty="0"/>
              <a:t>javadoc</a:t>
            </a:r>
            <a:r>
              <a:rPr lang="zh-CN" altLang="en-US" sz="2400" dirty="0"/>
              <a:t>标记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@</a:t>
            </a:r>
            <a:r>
              <a:rPr lang="en-US" altLang="zh-CN" sz="2400" dirty="0"/>
              <a:t>version</a:t>
            </a:r>
            <a:r>
              <a:rPr lang="zh-CN" altLang="en-US" sz="2400" dirty="0"/>
              <a:t>：版本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@docroot</a:t>
            </a:r>
            <a:r>
              <a:rPr lang="zh-CN" altLang="en-US" sz="2400" dirty="0"/>
              <a:t>：表示产生文档的根路径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@deprecated</a:t>
            </a:r>
            <a:r>
              <a:rPr lang="zh-CN" altLang="en-US" sz="2400" dirty="0"/>
              <a:t>：不推荐使用的方法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@param</a:t>
            </a:r>
            <a:r>
              <a:rPr lang="zh-CN" altLang="en-US" sz="2400" dirty="0"/>
              <a:t>：方法的参</a:t>
            </a:r>
            <a:r>
              <a:rPr lang="zh-CN" altLang="en-US" sz="2400" dirty="0" smtClean="0"/>
              <a:t>数</a:t>
            </a:r>
            <a:r>
              <a:rPr lang="zh-CN" altLang="en-US" dirty="0" smtClean="0"/>
              <a:t>的说明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@return</a:t>
            </a:r>
            <a:r>
              <a:rPr lang="zh-CN" altLang="en-US" sz="2400" dirty="0"/>
              <a:t>：方法的返回类型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@see</a:t>
            </a:r>
            <a:r>
              <a:rPr lang="zh-CN" altLang="en-US" sz="2400" dirty="0"/>
              <a:t>：</a:t>
            </a:r>
            <a:r>
              <a:rPr lang="en-US" altLang="zh-CN" sz="2400" dirty="0"/>
              <a:t>"</a:t>
            </a:r>
            <a:r>
              <a:rPr lang="zh-CN" altLang="en-US" sz="2400" dirty="0"/>
              <a:t>参见</a:t>
            </a:r>
            <a:r>
              <a:rPr lang="en-US" altLang="zh-CN" sz="2400" dirty="0"/>
              <a:t>"</a:t>
            </a:r>
            <a:r>
              <a:rPr lang="zh-CN" altLang="en-US" sz="2400" dirty="0"/>
              <a:t>，用于指定参考的内容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@exception</a:t>
            </a:r>
            <a:r>
              <a:rPr lang="zh-CN" altLang="en-US" sz="2400" dirty="0"/>
              <a:t>：抛出的异常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@throws</a:t>
            </a:r>
            <a:r>
              <a:rPr lang="zh-CN" altLang="en-US" sz="2400" dirty="0"/>
              <a:t>：抛出的异常，和</a:t>
            </a:r>
            <a:r>
              <a:rPr lang="en-US" altLang="zh-CN" sz="2400" dirty="0"/>
              <a:t>exception</a:t>
            </a:r>
            <a:r>
              <a:rPr lang="zh-CN" altLang="en-US" sz="2400" dirty="0"/>
              <a:t>同义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javadoc</a:t>
            </a:r>
            <a:r>
              <a:rPr lang="zh-CN" altLang="en-US"/>
              <a:t>命令</a:t>
            </a:r>
          </a:p>
        </p:txBody>
      </p:sp>
      <p:sp>
        <p:nvSpPr>
          <p:cNvPr id="83971" name="Rectangle 409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Javadoc</a:t>
            </a:r>
            <a:r>
              <a:rPr lang="zh-CN" altLang="en-US" dirty="0"/>
              <a:t>命令格式：</a:t>
            </a:r>
          </a:p>
          <a:p>
            <a:pPr lvl="1"/>
            <a:r>
              <a:rPr lang="en-US" altLang="zh-CN" dirty="0" err="1"/>
              <a:t>javadoc</a:t>
            </a:r>
            <a:r>
              <a:rPr lang="en-US" altLang="zh-CN" dirty="0"/>
              <a:t> [ options ] [ </a:t>
            </a:r>
            <a:r>
              <a:rPr lang="en-US" altLang="zh-CN" dirty="0" err="1"/>
              <a:t>packagenames</a:t>
            </a:r>
            <a:r>
              <a:rPr lang="en-US" altLang="zh-CN" dirty="0"/>
              <a:t> ] [ </a:t>
            </a:r>
            <a:r>
              <a:rPr lang="en-US" altLang="zh-CN" dirty="0" err="1"/>
              <a:t>sourcefiles</a:t>
            </a:r>
            <a:r>
              <a:rPr lang="en-US" altLang="zh-CN" dirty="0"/>
              <a:t> ] [ @files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分割符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一条语句是以分号（</a:t>
            </a:r>
            <a:r>
              <a:rPr lang="en-US" altLang="zh-CN" sz="2800" dirty="0"/>
              <a:t>;</a:t>
            </a:r>
            <a:r>
              <a:rPr lang="zh-CN" altLang="en-US" sz="2800" dirty="0"/>
              <a:t>）结尾的一行代码	</a:t>
            </a:r>
          </a:p>
          <a:p>
            <a:pPr>
              <a:lnSpc>
                <a:spcPct val="80000"/>
              </a:lnSpc>
            </a:pPr>
            <a:r>
              <a:rPr lang="zh-CN" altLang="en-US" sz="2800" dirty="0"/>
              <a:t>一个语句块是以一对花括号（</a:t>
            </a:r>
            <a:r>
              <a:rPr lang="en-US" altLang="zh-CN" sz="2800" dirty="0"/>
              <a:t>{}</a:t>
            </a:r>
            <a:r>
              <a:rPr lang="zh-CN" altLang="en-US" sz="2800" dirty="0"/>
              <a:t>）为边界的语句的集</a:t>
            </a:r>
            <a:r>
              <a:rPr lang="zh-CN" altLang="en-US" sz="2800" dirty="0" smtClean="0"/>
              <a:t>合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中允许有任意多的空格 ，包括换行</a:t>
            </a:r>
            <a:endParaRPr lang="zh-CN" altLang="en-US" sz="2800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1667</Words>
  <Application>Microsoft Office PowerPoint</Application>
  <PresentationFormat>全屏显示(4:3)</PresentationFormat>
  <Paragraphs>362</Paragraphs>
  <Slides>30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1_华清远见模版-2</vt:lpstr>
      <vt:lpstr>标识符、关键字、数据类型（上）</vt:lpstr>
      <vt:lpstr>版权声明</vt:lpstr>
      <vt:lpstr>目标</vt:lpstr>
      <vt:lpstr>Java注释</vt:lpstr>
      <vt:lpstr>Java注释示例</vt:lpstr>
      <vt:lpstr>javadoc注释</vt:lpstr>
      <vt:lpstr>javadoc注释—javadoc标记</vt:lpstr>
      <vt:lpstr>javadoc命令</vt:lpstr>
      <vt:lpstr>分割符</vt:lpstr>
      <vt:lpstr>标识符</vt:lpstr>
      <vt:lpstr>标识符（con.）</vt:lpstr>
      <vt:lpstr>Java关键字/保留字</vt:lpstr>
      <vt:lpstr>Java关键字（con.）</vt:lpstr>
      <vt:lpstr>数据类型</vt:lpstr>
      <vt:lpstr>数据类型</vt:lpstr>
      <vt:lpstr>布尔类型</vt:lpstr>
      <vt:lpstr>字符型</vt:lpstr>
      <vt:lpstr>特殊字符</vt:lpstr>
      <vt:lpstr>整数类型</vt:lpstr>
      <vt:lpstr>整数类型</vt:lpstr>
      <vt:lpstr>浮点型</vt:lpstr>
      <vt:lpstr>浮点型</vt:lpstr>
      <vt:lpstr>数据类型的转换</vt:lpstr>
      <vt:lpstr>强制类型转换</vt:lpstr>
      <vt:lpstr>Java引用类型</vt:lpstr>
      <vt:lpstr>对象的构造和初始化过程示例</vt:lpstr>
      <vt:lpstr>演示</vt:lpstr>
      <vt:lpstr>总结</vt:lpstr>
      <vt:lpstr>幻灯片 29</vt:lpstr>
      <vt:lpstr>幻灯片 30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微软用户</cp:lastModifiedBy>
  <cp:revision>127</cp:revision>
  <cp:lastPrinted>1601-01-01T00:00:00Z</cp:lastPrinted>
  <dcterms:created xsi:type="dcterms:W3CDTF">2009-10-23T03:21:25Z</dcterms:created>
  <dcterms:modified xsi:type="dcterms:W3CDTF">2013-10-09T14:35:20Z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