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1033" r:id="rId3"/>
    <p:sldId id="941" r:id="rId4"/>
    <p:sldId id="1019" r:id="rId6"/>
    <p:sldId id="1020" r:id="rId7"/>
    <p:sldId id="1021" r:id="rId8"/>
    <p:sldId id="1022" r:id="rId9"/>
    <p:sldId id="1023" r:id="rId10"/>
    <p:sldId id="1024" r:id="rId11"/>
    <p:sldId id="1025" r:id="rId12"/>
    <p:sldId id="1034" r:id="rId13"/>
    <p:sldId id="1027" r:id="rId14"/>
    <p:sldId id="1028" r:id="rId15"/>
    <p:sldId id="1029" r:id="rId16"/>
    <p:sldId id="1030" r:id="rId17"/>
    <p:sldId id="1031" r:id="rId18"/>
    <p:sldId id="1032" r:id="rId19"/>
    <p:sldId id="1017" r:id="rId20"/>
    <p:sldId id="1018" r:id="rId21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2057" autoAdjust="0"/>
    <p:restoredTop sz="85069" autoAdjust="0"/>
  </p:normalViewPr>
  <p:slideViewPr>
    <p:cSldViewPr>
      <p:cViewPr varScale="1">
        <p:scale>
          <a:sx n="60" d="100"/>
          <a:sy n="60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fld id="{E8B5EFC0-679C-4086-A98A-23BD7909AE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fld id="{01823EF9-CF19-496E-8943-C4B7E98AA79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92DB0-2538-4075-ACD4-4850C32A52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92842A-3643-409C-8E14-3F5722B80940}" type="slidenum">
              <a:rPr lang="en-US" altLang="zh-CN"/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DF505-9E7F-4BAA-BDE6-5022E72F43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6F97A-02B9-47AE-8FA3-27F40C6A6C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95B459-D7E8-4BAB-A999-84CF2FB2E684}" type="slidenum">
              <a:rPr lang="en-US" altLang="zh-CN"/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D10345-5924-48DD-9801-2C6A160C21A6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64DE1D-06CB-481F-90DA-D1F3180429D4}" type="slidenum">
              <a:rPr lang="en-US" altLang="zh-CN"/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3-6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2DC4A0-1820-43C2-A424-A44328C9B27A}" type="slidenum">
              <a:rPr lang="en-US" altLang="zh-CN"/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 dirty="0"/>
              <a:t>（案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69A5C0B-63B8-44A4-B73D-F338F836F325}" type="slidenum">
              <a:rPr lang="en-US" altLang="zh-CN"/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/>
              <a:t>String</a:t>
            </a:r>
            <a:r>
              <a:rPr lang="zh-CN" altLang="en-US" dirty="0"/>
              <a:t>类型做参数时跟简单数据类型一样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842185-0B81-4CB4-BBAD-D987682FA880}" type="slidenum">
              <a:rPr lang="en-US" altLang="zh-CN"/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E72F54-CFEE-432D-8FAB-3773F5FDF1D6}" type="slidenum">
              <a:rPr lang="en-US" altLang="zh-CN"/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CE9CCC-47E9-4EFC-B78A-F397FC87CDF3}" type="slidenum">
              <a:rPr lang="en-US" altLang="zh-CN"/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142976" y="3929067"/>
            <a:ext cx="6929486" cy="7143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400800" cy="4952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3200"/>
            </a:lvl1pPr>
            <a:lvl2pPr>
              <a:buFont typeface="Wingdings" panose="05000000000000000000" pitchFamily="2" charset="2"/>
              <a:buChar char="u"/>
              <a:defRPr sz="2800"/>
            </a:lvl2pPr>
            <a:lvl3pPr>
              <a:buFont typeface="Wingdings" panose="05000000000000000000" pitchFamily="2" charset="2"/>
              <a:buChar char="Ø"/>
              <a:defRPr sz="2400"/>
            </a:lvl3pPr>
            <a:lvl4pPr>
              <a:buFont typeface="Wingdings" panose="05000000000000000000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86EC-BA58-47C2-AE50-6D3CB9F63F14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9CCEC-DB03-4ACA-8F51-09AE6EDF1F67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5A34C-EE5C-4B94-9D08-75349FB356D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BB26-BE4A-4B76-9740-BC54A3AB5E6A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D0E6-C348-4C3A-AC11-CA91E27B319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CF22-5EC3-4AB0-A78B-4F9F4031A7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CF7FD9-390B-45CE-A14A-6A0365DD23AD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CFC-49D9-470A-93F0-8BD9DDBD4048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764C-A6C4-4C11-830A-3314C852E07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DA2F7-653F-4BBE-92D6-AC4B102CD874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EA228-287E-49B9-8E74-0E3F61F4D91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0648D-4617-4AA8-B862-615F1C3261EB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9673-452F-4D5A-9843-E439E2AF1929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78BB6F-5A6E-4A84-A67B-CE20E18B2BA9}" type="slidenum">
              <a:rPr lang="en-US" altLang="zh-CN" smtClean="0"/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F28A1EA-E119-4DA1-A268-30C2DF801C20}" type="datetime1">
              <a:rPr lang="zh-CN" altLang="en-US" smtClean="0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8C289BEF-C9DD-4372-912C-19D45E14FA09}" type="slidenum">
              <a:rPr lang="en-US" altLang="zh-CN" smtClean="0"/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E91FEFFA-C9B8-4CC2-9469-2B5CE2B3A9B8}" type="datetime1">
              <a:rPr lang="zh-CN" altLang="en-US" smtClean="0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48005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097280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标识符、关键字、数据类型（下）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单击此处编辑副标题样式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</a:rPr>
              <a:t>实例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27088" y="1412875"/>
            <a:ext cx="7705725" cy="4555093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dirty="0">
                <a:latin typeface="+mn-lt"/>
              </a:rPr>
              <a:t>class BirthDate {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private int day;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private int month;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private int year;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public BirthDate(int d, int m, int y) {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    day = d; month = m; year = y;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}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public void setDay(int d) {day = d;}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public void setMonth(int m) {month = m;}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public void setYear(int y) {year = y;}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public int getDay() {return day;}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public int getMonth() {return month;}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public int getYear() {return year;}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public void display() {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    </a:t>
            </a:r>
            <a:r>
              <a:rPr kumimoji="1" lang="en-US" altLang="zh-CN" dirty="0" smtClean="0">
                <a:latin typeface="+mn-lt"/>
              </a:rPr>
              <a:t>System.out.println(day </a:t>
            </a:r>
            <a:r>
              <a:rPr kumimoji="1" lang="en-US" altLang="zh-CN" dirty="0">
                <a:latin typeface="+mn-lt"/>
              </a:rPr>
              <a:t>+ " - " + month + " - " + year);</a:t>
            </a:r>
            <a:endParaRPr kumimoji="1" lang="en-US" altLang="zh-CN" dirty="0">
              <a:latin typeface="+mn-lt"/>
            </a:endParaRPr>
          </a:p>
          <a:p>
            <a:r>
              <a:rPr kumimoji="1" lang="en-US" altLang="zh-CN" dirty="0">
                <a:latin typeface="+mn-lt"/>
              </a:rPr>
              <a:t>}</a:t>
            </a:r>
            <a:endParaRPr kumimoji="1" lang="en-US" altLang="zh-CN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</a:rPr>
              <a:t>实例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1188" y="1484313"/>
            <a:ext cx="8064500" cy="4806950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1600" dirty="0">
                <a:latin typeface="+mn-lt"/>
              </a:rPr>
              <a:t>public class Test{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public static void main(String args[]){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Test test = new Test();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int intVal = 9;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BirthDate d1= new BirthDate(7,7,1970);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BirthDate d2= new BirthDate(1,1,2000);    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test.change1(</a:t>
            </a:r>
            <a:r>
              <a:rPr kumimoji="1" lang="en-US" altLang="zh-CN" dirty="0">
                <a:latin typeface="+mn-lt"/>
              </a:rPr>
              <a:t>intVal </a:t>
            </a:r>
            <a:r>
              <a:rPr kumimoji="1" lang="en-US" altLang="zh-CN" sz="1600" dirty="0">
                <a:latin typeface="+mn-lt"/>
              </a:rPr>
              <a:t>);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test.change2(d1);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test.change3(d2);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System.out.println(" </a:t>
            </a:r>
            <a:r>
              <a:rPr kumimoji="1" lang="en-US" altLang="zh-CN" dirty="0">
                <a:latin typeface="+mn-lt"/>
              </a:rPr>
              <a:t>intVal </a:t>
            </a:r>
            <a:r>
              <a:rPr kumimoji="1" lang="en-US" altLang="zh-CN" sz="1600" dirty="0">
                <a:latin typeface="+mn-lt"/>
              </a:rPr>
              <a:t>=" + </a:t>
            </a:r>
            <a:r>
              <a:rPr kumimoji="1" lang="en-US" altLang="zh-CN" dirty="0">
                <a:latin typeface="+mn-lt"/>
              </a:rPr>
              <a:t>intVal </a:t>
            </a:r>
            <a:r>
              <a:rPr kumimoji="1" lang="en-US" altLang="zh-CN" sz="1600" dirty="0">
                <a:latin typeface="+mn-lt"/>
              </a:rPr>
              <a:t>);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d1.display();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    d2.display();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}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public void change1(</a:t>
            </a:r>
            <a:r>
              <a:rPr kumimoji="1" lang="en-US" altLang="zh-CN" sz="1600" dirty="0">
                <a:solidFill>
                  <a:srgbClr val="FF0000"/>
                </a:solidFill>
                <a:latin typeface="+mn-lt"/>
              </a:rPr>
              <a:t>int</a:t>
            </a:r>
            <a:r>
              <a:rPr kumimoji="1" lang="en-US" altLang="zh-CN" sz="1600" dirty="0">
                <a:latin typeface="+mn-lt"/>
              </a:rPr>
              <a:t> i){i = 1234;}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public void change2</a:t>
            </a:r>
            <a:r>
              <a:rPr kumimoji="1" lang="en-US" altLang="zh-CN" sz="1600" dirty="0">
                <a:solidFill>
                  <a:srgbClr val="FF0000"/>
                </a:solidFill>
                <a:latin typeface="+mn-lt"/>
              </a:rPr>
              <a:t>(BirthDate</a:t>
            </a:r>
            <a:r>
              <a:rPr kumimoji="1" lang="en-US" altLang="zh-CN" sz="1600" dirty="0">
                <a:latin typeface="+mn-lt"/>
              </a:rPr>
              <a:t> b)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{b = new BirthDate(22,2,2004);}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public void change3(</a:t>
            </a:r>
            <a:r>
              <a:rPr kumimoji="1" lang="en-US" altLang="zh-CN" sz="1600" dirty="0">
                <a:solidFill>
                  <a:srgbClr val="FF0000"/>
                </a:solidFill>
                <a:latin typeface="+mn-lt"/>
              </a:rPr>
              <a:t>BirthDate</a:t>
            </a:r>
            <a:r>
              <a:rPr kumimoji="1" lang="en-US" altLang="zh-CN" sz="1600" dirty="0">
                <a:latin typeface="+mn-lt"/>
              </a:rPr>
              <a:t> b)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>
                <a:latin typeface="+mn-lt"/>
              </a:rPr>
              <a:t>    {b.setDay(22);}</a:t>
            </a:r>
            <a:endParaRPr kumimoji="1" lang="en-US" altLang="zh-CN" sz="1600" dirty="0">
              <a:latin typeface="+mn-lt"/>
            </a:endParaRPr>
          </a:p>
          <a:p>
            <a:r>
              <a:rPr kumimoji="1" lang="en-US" altLang="zh-CN" sz="1600" dirty="0"/>
              <a:t>}</a:t>
            </a:r>
            <a:endParaRPr kumimoji="1" lang="en-US" altLang="zh-CN" sz="1600" dirty="0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5219700" y="1989138"/>
            <a:ext cx="3352828" cy="2016125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CCFF"/>
            </a:solidFill>
            <a:round/>
          </a:ln>
          <a:effectLst/>
        </p:spPr>
        <p:txBody>
          <a:bodyPr/>
          <a:lstStyle/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intVal</a:t>
            </a:r>
            <a:r>
              <a:rPr lang="zh-CN" altLang="en-US" b="1" dirty="0"/>
              <a:t>的值没有变</a:t>
            </a:r>
            <a:endParaRPr lang="zh-CN" altLang="en-US" b="1" dirty="0"/>
          </a:p>
          <a:p>
            <a:pPr algn="ctr"/>
            <a:r>
              <a:rPr lang="en-US" altLang="zh-CN" b="1" dirty="0"/>
              <a:t>d1</a:t>
            </a:r>
            <a:r>
              <a:rPr lang="zh-CN" altLang="en-US" b="1" dirty="0"/>
              <a:t>的值没有变</a:t>
            </a:r>
            <a:endParaRPr lang="zh-CN" altLang="en-US" b="1" dirty="0"/>
          </a:p>
          <a:p>
            <a:pPr algn="ctr"/>
            <a:r>
              <a:rPr lang="en-US" altLang="zh-CN" b="1" dirty="0"/>
              <a:t>d2</a:t>
            </a:r>
            <a:r>
              <a:rPr lang="zh-CN" altLang="en-US" b="1" dirty="0"/>
              <a:t>的值改变了</a:t>
            </a:r>
            <a:endParaRPr lang="zh-CN" altLang="en-US" b="1" dirty="0"/>
          </a:p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Why?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50825" y="1412875"/>
            <a:ext cx="3886200" cy="266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zh-CN" altLang="en-US" dirty="0">
                <a:latin typeface="黑体" panose="02010609060101010101" pitchFamily="2" charset="-122"/>
              </a:rPr>
              <a:t>调用过程演示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堆内存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771775" y="436562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AutoShape 27"/>
          <p:cNvSpPr/>
          <p:nvPr/>
        </p:nvSpPr>
        <p:spPr bwMode="auto">
          <a:xfrm>
            <a:off x="1066800" y="4876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3"/>
          <p:cNvGrpSpPr/>
          <p:nvPr/>
        </p:nvGrpSpPr>
        <p:grpSpPr bwMode="auto">
          <a:xfrm>
            <a:off x="1187450" y="3644900"/>
            <a:ext cx="1577975" cy="2447925"/>
            <a:chOff x="742" y="2296"/>
            <a:chExt cx="994" cy="1542"/>
          </a:xfrm>
        </p:grpSpPr>
        <p:grpSp>
          <p:nvGrpSpPr>
            <p:cNvPr id="3" name="Group 40"/>
            <p:cNvGrpSpPr/>
            <p:nvPr/>
          </p:nvGrpSpPr>
          <p:grpSpPr bwMode="auto">
            <a:xfrm>
              <a:off x="1111" y="2296"/>
              <a:ext cx="625" cy="1542"/>
              <a:chOff x="1104" y="2304"/>
              <a:chExt cx="625" cy="1542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1104" y="3648"/>
                <a:ext cx="624" cy="19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800000"/>
                </a:solidFill>
                <a:miter lim="800000"/>
              </a:ln>
              <a:effectLst/>
            </p:spPr>
            <p:txBody>
              <a:bodyPr tIns="0" bIns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110925</a:t>
                </a:r>
                <a:endPara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1200" y="2304"/>
                <a:ext cx="528" cy="19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tIns="0" bIns="0">
                <a:spAutoFit/>
              </a:bodyPr>
              <a:lstStyle/>
              <a:p>
                <a:pPr algn="ctr"/>
                <a:endParaRPr kumimoji="1" lang="zh-CN" altLang="zh-CN" sz="20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4838" name="AutoShape 22"/>
              <p:cNvCxnSpPr>
                <a:cxnSpLocks noChangeShapeType="1"/>
                <a:stCxn id="34822" idx="3"/>
                <a:endCxn id="34837" idx="3"/>
              </p:cNvCxnSpPr>
              <p:nvPr/>
            </p:nvCxnSpPr>
            <p:spPr bwMode="auto">
              <a:xfrm flipV="1">
                <a:off x="1728" y="2403"/>
                <a:ext cx="1" cy="1344"/>
              </a:xfrm>
              <a:prstGeom prst="bentConnector3">
                <a:avLst>
                  <a:gd name="adj1" fmla="val 40300000"/>
                </a:avLst>
              </a:prstGeom>
              <a:noFill/>
              <a:ln w="9525">
                <a:solidFill>
                  <a:srgbClr val="993366"/>
                </a:solidFill>
                <a:miter lim="800000"/>
                <a:tailEnd type="triangle" w="med" len="med"/>
              </a:ln>
              <a:effectLst/>
            </p:spPr>
          </p:cxnSp>
        </p:grpSp>
        <p:sp>
          <p:nvSpPr>
            <p:cNvPr id="34844" name="Text Box 28"/>
            <p:cNvSpPr txBox="1">
              <a:spLocks noChangeArrowheads="1"/>
            </p:cNvSpPr>
            <p:nvPr/>
          </p:nvSpPr>
          <p:spPr bwMode="auto">
            <a:xfrm>
              <a:off x="742" y="3637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bIns="0">
              <a:spAutoFit/>
            </a:bodyPr>
            <a:lstStyle/>
            <a:p>
              <a:pPr algn="r"/>
              <a:r>
                <a:rPr kumimoji="1" lang="en-US" altLang="zh-CN" sz="2000" b="1">
                  <a:latin typeface="Times New Roman" panose="02020603050405020304" pitchFamily="18" charset="0"/>
                </a:rPr>
                <a:t>test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4"/>
          <p:cNvGrpSpPr/>
          <p:nvPr/>
        </p:nvGrpSpPr>
        <p:grpSpPr bwMode="auto">
          <a:xfrm>
            <a:off x="971550" y="5486400"/>
            <a:ext cx="1787232" cy="314325"/>
            <a:chOff x="591" y="3456"/>
            <a:chExt cx="1147" cy="198"/>
          </a:xfrm>
        </p:grpSpPr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1114" y="3456"/>
              <a:ext cx="624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800000"/>
              </a:solidFill>
              <a:miter lim="800000"/>
            </a:ln>
            <a:effectLst/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5" name="Text Box 29"/>
            <p:cNvSpPr txBox="1">
              <a:spLocks noChangeArrowheads="1"/>
            </p:cNvSpPr>
            <p:nvPr/>
          </p:nvSpPr>
          <p:spPr bwMode="auto">
            <a:xfrm>
              <a:off x="591" y="3456"/>
              <a:ext cx="528" cy="1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>
              <a:spAutoFit/>
            </a:bodyPr>
            <a:lstStyle/>
            <a:p>
              <a:pPr algn="r"/>
              <a:r>
                <a:rPr kumimoji="1" lang="en-US" altLang="zh-CN" sz="1600" b="1">
                  <a:latin typeface="Times New Roman" panose="02020603050405020304" pitchFamily="18" charset="0"/>
                </a:rPr>
                <a:t>intVal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5"/>
          <p:cNvGrpSpPr/>
          <p:nvPr/>
        </p:nvGrpSpPr>
        <p:grpSpPr bwMode="auto">
          <a:xfrm>
            <a:off x="1066800" y="2636838"/>
            <a:ext cx="2687638" cy="2859087"/>
            <a:chOff x="672" y="1661"/>
            <a:chExt cx="1693" cy="1801"/>
          </a:xfrm>
        </p:grpSpPr>
        <p:grpSp>
          <p:nvGrpSpPr>
            <p:cNvPr id="6" name="Group 41"/>
            <p:cNvGrpSpPr/>
            <p:nvPr/>
          </p:nvGrpSpPr>
          <p:grpSpPr bwMode="auto">
            <a:xfrm>
              <a:off x="1114" y="1661"/>
              <a:ext cx="1251" cy="1801"/>
              <a:chOff x="1114" y="1661"/>
              <a:chExt cx="1251" cy="1801"/>
            </a:xfrm>
          </p:grpSpPr>
          <p:sp>
            <p:nvSpPr>
              <p:cNvPr id="34824" name="Text Box 8"/>
              <p:cNvSpPr txBox="1">
                <a:spLocks noChangeArrowheads="1"/>
              </p:cNvSpPr>
              <p:nvPr/>
            </p:nvSpPr>
            <p:spPr bwMode="auto">
              <a:xfrm>
                <a:off x="1114" y="3264"/>
                <a:ext cx="624" cy="19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800000"/>
                </a:solidFill>
                <a:miter lim="800000"/>
              </a:ln>
              <a:effectLst/>
            </p:spPr>
            <p:txBody>
              <a:bodyPr tIns="0" bIns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587934</a:t>
                </a:r>
                <a:endPara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" name="Group 17"/>
              <p:cNvGrpSpPr/>
              <p:nvPr/>
            </p:nvGrpSpPr>
            <p:grpSpPr bwMode="auto">
              <a:xfrm>
                <a:off x="1837" y="1661"/>
                <a:ext cx="528" cy="513"/>
                <a:chOff x="3504" y="2688"/>
                <a:chExt cx="624" cy="616"/>
              </a:xfrm>
            </p:grpSpPr>
            <p:sp>
              <p:nvSpPr>
                <p:cNvPr id="348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04" y="3066"/>
                  <a:ext cx="624" cy="23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tIns="0" bIns="0">
                  <a:spAutoFit/>
                </a:bodyPr>
                <a:lstStyle/>
                <a:p>
                  <a:pPr algn="ctr"/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1970</a:t>
                  </a:r>
                  <a:endPara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04" y="2688"/>
                  <a:ext cx="624" cy="23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tIns="0" bIns="0">
                  <a:spAutoFit/>
                </a:bodyPr>
                <a:lstStyle/>
                <a:p>
                  <a:pPr algn="ctr"/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7</a:t>
                  </a:r>
                  <a:endPara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3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504" y="2874"/>
                  <a:ext cx="624" cy="23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tIns="0" bIns="0">
                  <a:spAutoFit/>
                </a:bodyPr>
                <a:lstStyle/>
                <a:p>
                  <a:pPr algn="ctr"/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7</a:t>
                  </a:r>
                  <a:endPara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4839" name="AutoShape 23"/>
              <p:cNvCxnSpPr>
                <a:cxnSpLocks noChangeShapeType="1"/>
              </p:cNvCxnSpPr>
              <p:nvPr/>
            </p:nvCxnSpPr>
            <p:spPr bwMode="auto">
              <a:xfrm flipV="1">
                <a:off x="1701" y="1933"/>
                <a:ext cx="637" cy="1448"/>
              </a:xfrm>
              <a:prstGeom prst="bentConnector3">
                <a:avLst>
                  <a:gd name="adj1" fmla="val 122606"/>
                </a:avLst>
              </a:prstGeom>
              <a:noFill/>
              <a:ln w="9525">
                <a:solidFill>
                  <a:srgbClr val="0000FF"/>
                </a:solidFill>
                <a:miter lim="800000"/>
                <a:tailEnd type="triangle" w="med" len="med"/>
              </a:ln>
              <a:effectLst/>
            </p:spPr>
          </p:cxnSp>
        </p:grpSp>
        <p:sp>
          <p:nvSpPr>
            <p:cNvPr id="34846" name="Text Box 30"/>
            <p:cNvSpPr txBox="1">
              <a:spLocks noChangeArrowheads="1"/>
            </p:cNvSpPr>
            <p:nvPr/>
          </p:nvSpPr>
          <p:spPr bwMode="auto">
            <a:xfrm>
              <a:off x="672" y="321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>
              <a:spAutoFit/>
            </a:bodyPr>
            <a:lstStyle/>
            <a:p>
              <a:pPr algn="r"/>
              <a:r>
                <a:rPr kumimoji="1" lang="en-US" altLang="zh-CN" sz="2000" b="1">
                  <a:latin typeface="Times New Roman" panose="02020603050405020304" pitchFamily="18" charset="0"/>
                </a:rPr>
                <a:t>d1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6"/>
          <p:cNvGrpSpPr/>
          <p:nvPr/>
        </p:nvGrpSpPr>
        <p:grpSpPr bwMode="auto">
          <a:xfrm>
            <a:off x="1116013" y="1773238"/>
            <a:ext cx="2716212" cy="3417887"/>
            <a:chOff x="672" y="1117"/>
            <a:chExt cx="1711" cy="2153"/>
          </a:xfrm>
        </p:grpSpPr>
        <p:grpSp>
          <p:nvGrpSpPr>
            <p:cNvPr id="9" name="Group 42"/>
            <p:cNvGrpSpPr/>
            <p:nvPr/>
          </p:nvGrpSpPr>
          <p:grpSpPr bwMode="auto">
            <a:xfrm>
              <a:off x="1085" y="1117"/>
              <a:ext cx="1298" cy="2153"/>
              <a:chOff x="1085" y="1117"/>
              <a:chExt cx="1298" cy="2153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1085" y="3072"/>
                <a:ext cx="624" cy="19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800000"/>
                </a:solidFill>
                <a:miter lim="800000"/>
              </a:ln>
              <a:effectLst/>
            </p:spPr>
            <p:txBody>
              <a:bodyPr tIns="0" bIns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354752</a:t>
                </a:r>
                <a:endPara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" name="Group 13"/>
              <p:cNvGrpSpPr/>
              <p:nvPr/>
            </p:nvGrpSpPr>
            <p:grpSpPr bwMode="auto">
              <a:xfrm>
                <a:off x="1837" y="1117"/>
                <a:ext cx="528" cy="513"/>
                <a:chOff x="3504" y="2688"/>
                <a:chExt cx="624" cy="616"/>
              </a:xfrm>
            </p:grpSpPr>
            <p:sp>
              <p:nvSpPr>
                <p:cNvPr id="348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504" y="3066"/>
                  <a:ext cx="624" cy="23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tIns="0" bIns="0">
                  <a:spAutoFit/>
                </a:bodyPr>
                <a:lstStyle/>
                <a:p>
                  <a:pPr algn="ctr"/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2000</a:t>
                  </a:r>
                  <a:endPara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504" y="2688"/>
                  <a:ext cx="624" cy="23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tIns="0" bIns="0">
                  <a:spAutoFit/>
                </a:bodyPr>
                <a:lstStyle/>
                <a:p>
                  <a:pPr algn="ctr"/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8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04" y="2874"/>
                  <a:ext cx="624" cy="23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tIns="0" bIns="0">
                  <a:spAutoFit/>
                </a:bodyPr>
                <a:lstStyle/>
                <a:p>
                  <a:pPr algn="ctr"/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4840" name="AutoShape 24"/>
              <p:cNvCxnSpPr>
                <a:cxnSpLocks noChangeShapeType="1"/>
              </p:cNvCxnSpPr>
              <p:nvPr/>
            </p:nvCxnSpPr>
            <p:spPr bwMode="auto">
              <a:xfrm flipV="1">
                <a:off x="1746" y="1389"/>
                <a:ext cx="637" cy="1800"/>
              </a:xfrm>
              <a:prstGeom prst="bentConnector3">
                <a:avLst>
                  <a:gd name="adj1" fmla="val 122606"/>
                </a:avLst>
              </a:prstGeom>
              <a:noFill/>
              <a:ln w="9525">
                <a:solidFill>
                  <a:srgbClr val="FF0000"/>
                </a:solidFill>
                <a:miter lim="800000"/>
                <a:tailEnd type="triangle" w="med" len="med"/>
              </a:ln>
              <a:effectLst/>
            </p:spPr>
          </p:cxnSp>
        </p:grpSp>
        <p:sp>
          <p:nvSpPr>
            <p:cNvPr id="34847" name="Text Box 31"/>
            <p:cNvSpPr txBox="1">
              <a:spLocks noChangeArrowheads="1"/>
            </p:cNvSpPr>
            <p:nvPr/>
          </p:nvSpPr>
          <p:spPr bwMode="auto">
            <a:xfrm>
              <a:off x="672" y="302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>
              <a:spAutoFit/>
            </a:bodyPr>
            <a:lstStyle/>
            <a:p>
              <a:pPr algn="r"/>
              <a:r>
                <a:rPr kumimoji="1" lang="en-US" altLang="zh-CN" sz="2000" b="1">
                  <a:latin typeface="Times New Roman" panose="02020603050405020304" pitchFamily="18" charset="0"/>
                </a:rPr>
                <a:t>d2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52400" y="5562600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kumimoji="1" lang="en-US" altLang="zh-CN" sz="2000" b="1">
                <a:latin typeface="Times New Roman" panose="02020603050405020304" pitchFamily="18" charset="0"/>
              </a:rPr>
              <a:t>main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28600" y="4191000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栈内存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4787900" y="1268413"/>
            <a:ext cx="3600450" cy="448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dirty="0"/>
              <a:t>Test test = new Test();</a:t>
            </a:r>
            <a:endParaRPr kumimoji="1" lang="en-US" altLang="zh-CN" dirty="0"/>
          </a:p>
          <a:p>
            <a:r>
              <a:rPr kumimoji="1" lang="en-US" altLang="zh-CN" dirty="0"/>
              <a:t>int intVal = 9;</a:t>
            </a:r>
            <a:endParaRPr kumimoji="1" lang="en-US" altLang="zh-CN" dirty="0"/>
          </a:p>
          <a:p>
            <a:r>
              <a:rPr kumimoji="1" lang="en-US" altLang="zh-CN" dirty="0"/>
              <a:t>BirthDate d1= </a:t>
            </a:r>
            <a:endParaRPr kumimoji="1" lang="en-US" altLang="zh-CN" dirty="0"/>
          </a:p>
          <a:p>
            <a:r>
              <a:rPr kumimoji="1" lang="en-US" altLang="zh-CN" dirty="0"/>
              <a:t>  new BirthDate(7,7,1970);</a:t>
            </a:r>
            <a:endParaRPr kumimoji="1" lang="en-US" altLang="zh-CN" dirty="0"/>
          </a:p>
          <a:p>
            <a:r>
              <a:rPr kumimoji="1" lang="en-US" altLang="zh-CN" dirty="0"/>
              <a:t>BirthDate d2= </a:t>
            </a:r>
            <a:endParaRPr kumimoji="1" lang="en-US" altLang="zh-CN" dirty="0"/>
          </a:p>
          <a:p>
            <a:r>
              <a:rPr kumimoji="1" lang="en-US" altLang="zh-CN" dirty="0"/>
              <a:t>  new BirthDate(1,1,2000);    </a:t>
            </a:r>
            <a:endParaRPr kumimoji="1" lang="en-US" altLang="zh-CN" dirty="0"/>
          </a:p>
          <a:p>
            <a:r>
              <a:rPr kumimoji="1" lang="en-US" altLang="zh-CN" dirty="0"/>
              <a:t>test.change1(intVal);</a:t>
            </a:r>
            <a:endParaRPr kumimoji="1" lang="en-US" altLang="zh-CN" dirty="0"/>
          </a:p>
          <a:p>
            <a:r>
              <a:rPr kumimoji="1" lang="en-US" altLang="zh-CN" dirty="0"/>
              <a:t>test.change2(d1);</a:t>
            </a:r>
            <a:endParaRPr kumimoji="1" lang="en-US" altLang="zh-CN" dirty="0"/>
          </a:p>
          <a:p>
            <a:r>
              <a:rPr kumimoji="1" lang="en-US" altLang="zh-CN" dirty="0"/>
              <a:t>test.change3(d2);</a:t>
            </a:r>
            <a:endParaRPr kumimoji="1" lang="en-US" altLang="zh-CN" dirty="0"/>
          </a:p>
          <a:p>
            <a:r>
              <a:rPr kumimoji="1" lang="en-US" altLang="zh-CN" dirty="0"/>
              <a:t>    … … …</a:t>
            </a:r>
            <a:endParaRPr kumimoji="1" lang="en-US" altLang="zh-CN" dirty="0"/>
          </a:p>
          <a:p>
            <a:r>
              <a:rPr kumimoji="1" lang="en-US" altLang="zh-CN" dirty="0"/>
              <a:t>public void change1(int i)</a:t>
            </a:r>
            <a:endParaRPr kumimoji="1" lang="en-US" altLang="zh-CN" dirty="0"/>
          </a:p>
          <a:p>
            <a:r>
              <a:rPr kumimoji="1" lang="en-US" altLang="zh-CN" dirty="0"/>
              <a:t>{i = 1234;}</a:t>
            </a:r>
            <a:endParaRPr kumimoji="1" lang="en-US" altLang="zh-CN" dirty="0"/>
          </a:p>
          <a:p>
            <a:r>
              <a:rPr kumimoji="1" lang="en-US" altLang="zh-CN" dirty="0"/>
              <a:t>public void change2(BirthDate b)</a:t>
            </a:r>
            <a:endParaRPr kumimoji="1" lang="en-US" altLang="zh-CN" dirty="0"/>
          </a:p>
          <a:p>
            <a:r>
              <a:rPr kumimoji="1" lang="en-US" altLang="zh-CN" dirty="0"/>
              <a:t>{b = new BirthDate(22,2,2004);}</a:t>
            </a:r>
            <a:endParaRPr kumimoji="1" lang="en-US" altLang="zh-CN" dirty="0"/>
          </a:p>
          <a:p>
            <a:r>
              <a:rPr kumimoji="1" lang="en-US" altLang="zh-CN" dirty="0"/>
              <a:t>public void change3(BirthDate b)</a:t>
            </a:r>
            <a:endParaRPr kumimoji="1" lang="en-US" altLang="zh-CN" dirty="0"/>
          </a:p>
          <a:p>
            <a:r>
              <a:rPr kumimoji="1" lang="en-US" altLang="zh-CN" dirty="0"/>
              <a:t>{b.setDay(22);}</a:t>
            </a:r>
            <a:endParaRPr kumimoji="1" lang="en-US" altLang="zh-CN" dirty="0"/>
          </a:p>
        </p:txBody>
      </p:sp>
      <p:grpSp>
        <p:nvGrpSpPr>
          <p:cNvPr id="11" name="Group 52"/>
          <p:cNvGrpSpPr/>
          <p:nvPr/>
        </p:nvGrpSpPr>
        <p:grpSpPr bwMode="auto">
          <a:xfrm>
            <a:off x="228600" y="4556125"/>
            <a:ext cx="2525713" cy="396875"/>
            <a:chOff x="144" y="2870"/>
            <a:chExt cx="1591" cy="250"/>
          </a:xfrm>
        </p:grpSpPr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1111" y="2886"/>
              <a:ext cx="624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800000"/>
              </a:solidFill>
              <a:miter lim="800000"/>
            </a:ln>
            <a:effectLst/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144" y="2870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kumimoji="1" lang="en-US" altLang="zh-CN" sz="2000" b="1">
                  <a:latin typeface="Times New Roman" panose="02020603050405020304" pitchFamily="18" charset="0"/>
                </a:rPr>
                <a:t>change1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672" y="288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>
              <a:spAutoFit/>
            </a:bodyPr>
            <a:lstStyle/>
            <a:p>
              <a:pPr algn="r"/>
              <a:r>
                <a:rPr kumimoji="1" lang="en-US" altLang="zh-CN" sz="2000" b="1">
                  <a:latin typeface="Times New Roman" panose="02020603050405020304" pitchFamily="18" charset="0"/>
                </a:rPr>
                <a:t>i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4867" name="Line 51"/>
            <p:cNvSpPr>
              <a:spLocks noChangeShapeType="1"/>
            </p:cNvSpPr>
            <p:nvPr/>
          </p:nvSpPr>
          <p:spPr bwMode="auto">
            <a:xfrm>
              <a:off x="790" y="299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1763713" y="4581525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</a:ln>
          <a:effectLst/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1234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72" name="Line 56"/>
          <p:cNvSpPr>
            <a:spLocks noChangeShapeType="1"/>
          </p:cNvSpPr>
          <p:nvPr/>
        </p:nvSpPr>
        <p:spPr bwMode="auto">
          <a:xfrm>
            <a:off x="1154113" y="47688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58"/>
          <p:cNvGrpSpPr/>
          <p:nvPr/>
        </p:nvGrpSpPr>
        <p:grpSpPr bwMode="auto">
          <a:xfrm>
            <a:off x="1042988" y="4560888"/>
            <a:ext cx="1711325" cy="312737"/>
            <a:chOff x="657" y="2886"/>
            <a:chExt cx="1078" cy="201"/>
          </a:xfrm>
        </p:grpSpPr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1111" y="2886"/>
              <a:ext cx="624" cy="20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800000"/>
              </a:solidFill>
              <a:miter lim="800000"/>
            </a:ln>
            <a:effectLst/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587934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657" y="2886"/>
              <a:ext cx="432" cy="1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>
              <a:spAutoFit/>
            </a:bodyPr>
            <a:lstStyle/>
            <a:p>
              <a:pPr algn="r"/>
              <a:r>
                <a:rPr kumimoji="1" lang="en-US" altLang="zh-CN" sz="2000" b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4873" name="AutoShape 57"/>
          <p:cNvCxnSpPr>
            <a:cxnSpLocks noChangeShapeType="1"/>
          </p:cNvCxnSpPr>
          <p:nvPr/>
        </p:nvCxnSpPr>
        <p:spPr bwMode="auto">
          <a:xfrm flipV="1">
            <a:off x="2771775" y="3357563"/>
            <a:ext cx="741363" cy="1357312"/>
          </a:xfrm>
          <a:prstGeom prst="bentConnector2">
            <a:avLst/>
          </a:prstGeom>
          <a:noFill/>
          <a:ln w="25400">
            <a:solidFill>
              <a:srgbClr val="800000"/>
            </a:solidFill>
            <a:miter lim="800000"/>
            <a:tailEnd type="triangle" w="med" len="med"/>
          </a:ln>
          <a:effectLst/>
        </p:spPr>
      </p:cxnSp>
      <p:grpSp>
        <p:nvGrpSpPr>
          <p:cNvPr id="13" name="Group 60"/>
          <p:cNvGrpSpPr/>
          <p:nvPr/>
        </p:nvGrpSpPr>
        <p:grpSpPr bwMode="auto">
          <a:xfrm>
            <a:off x="468313" y="2924175"/>
            <a:ext cx="2247900" cy="1704975"/>
            <a:chOff x="281" y="1904"/>
            <a:chExt cx="1416" cy="1074"/>
          </a:xfrm>
        </p:grpSpPr>
        <p:grpSp>
          <p:nvGrpSpPr>
            <p:cNvPr id="14" name="Group 61"/>
            <p:cNvGrpSpPr/>
            <p:nvPr/>
          </p:nvGrpSpPr>
          <p:grpSpPr bwMode="auto">
            <a:xfrm>
              <a:off x="281" y="1904"/>
              <a:ext cx="528" cy="513"/>
              <a:chOff x="3504" y="2688"/>
              <a:chExt cx="624" cy="616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3504" y="3066"/>
                <a:ext cx="624" cy="23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tIns="0" bIns="0">
                <a:spAutoFit/>
              </a:bodyPr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2004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79" name="Text Box 63"/>
              <p:cNvSpPr txBox="1">
                <a:spLocks noChangeArrowheads="1"/>
              </p:cNvSpPr>
              <p:nvPr/>
            </p:nvSpPr>
            <p:spPr bwMode="auto">
              <a:xfrm>
                <a:off x="3504" y="2688"/>
                <a:ext cx="624" cy="23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tIns="0" bIns="0">
                <a:spAutoFit/>
              </a:bodyPr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22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80" name="Text Box 64"/>
              <p:cNvSpPr txBox="1">
                <a:spLocks noChangeArrowheads="1"/>
              </p:cNvSpPr>
              <p:nvPr/>
            </p:nvSpPr>
            <p:spPr bwMode="auto">
              <a:xfrm>
                <a:off x="3504" y="2874"/>
                <a:ext cx="624" cy="23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tIns="0" bIns="0">
                <a:spAutoFit/>
              </a:bodyPr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34881" name="AutoShape 65"/>
            <p:cNvCxnSpPr>
              <a:cxnSpLocks noChangeShapeType="1"/>
            </p:cNvCxnSpPr>
            <p:nvPr/>
          </p:nvCxnSpPr>
          <p:spPr bwMode="auto">
            <a:xfrm flipH="1" flipV="1">
              <a:off x="521" y="2432"/>
              <a:ext cx="1176" cy="546"/>
            </a:xfrm>
            <a:prstGeom prst="bentConnector4">
              <a:avLst>
                <a:gd name="adj1" fmla="val -19898"/>
                <a:gd name="adj2" fmla="val 55125"/>
              </a:avLst>
            </a:prstGeom>
            <a:noFill/>
            <a:ln w="9525">
              <a:solidFill>
                <a:srgbClr val="800000"/>
              </a:solidFill>
              <a:miter lim="800000"/>
              <a:tailEnd type="triangle" w="med" len="med"/>
            </a:ln>
            <a:effectLst/>
          </p:spPr>
        </p:cxnSp>
      </p:grpSp>
      <p:grpSp>
        <p:nvGrpSpPr>
          <p:cNvPr id="15" name="Group 80"/>
          <p:cNvGrpSpPr/>
          <p:nvPr/>
        </p:nvGrpSpPr>
        <p:grpSpPr bwMode="auto">
          <a:xfrm>
            <a:off x="1042988" y="2133600"/>
            <a:ext cx="1873250" cy="2719388"/>
            <a:chOff x="657" y="1371"/>
            <a:chExt cx="1180" cy="1713"/>
          </a:xfrm>
        </p:grpSpPr>
        <p:cxnSp>
          <p:nvCxnSpPr>
            <p:cNvPr id="34888" name="AutoShape 72"/>
            <p:cNvCxnSpPr>
              <a:cxnSpLocks noChangeShapeType="1"/>
              <a:endCxn id="34832" idx="1"/>
            </p:cNvCxnSpPr>
            <p:nvPr/>
          </p:nvCxnSpPr>
          <p:spPr bwMode="auto">
            <a:xfrm rot="16200000">
              <a:off x="804" y="1859"/>
              <a:ext cx="1522" cy="545"/>
            </a:xfrm>
            <a:prstGeom prst="bentConnector2">
              <a:avLst/>
            </a:prstGeom>
            <a:noFill/>
            <a:ln w="9525">
              <a:solidFill>
                <a:srgbClr val="800000"/>
              </a:solidFill>
              <a:miter lim="800000"/>
              <a:tailEnd type="triangle" w="med" len="med"/>
            </a:ln>
            <a:effectLst/>
          </p:spPr>
        </p:cxnSp>
        <p:grpSp>
          <p:nvGrpSpPr>
            <p:cNvPr id="16" name="Group 73"/>
            <p:cNvGrpSpPr/>
            <p:nvPr/>
          </p:nvGrpSpPr>
          <p:grpSpPr bwMode="auto">
            <a:xfrm>
              <a:off x="657" y="2886"/>
              <a:ext cx="1089" cy="198"/>
              <a:chOff x="657" y="2886"/>
              <a:chExt cx="1056" cy="217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1089" y="2886"/>
                <a:ext cx="624" cy="21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800000"/>
                </a:solidFill>
                <a:miter lim="800000"/>
              </a:ln>
              <a:effectLst/>
            </p:spPr>
            <p:txBody>
              <a:bodyPr tIns="0" bIns="0">
                <a:spAutoFit/>
              </a:bodyPr>
              <a:lstStyle/>
              <a:p>
                <a:pPr algn="ctr"/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354752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91" name="Text Box 75"/>
              <p:cNvSpPr txBox="1">
                <a:spLocks noChangeArrowheads="1"/>
              </p:cNvSpPr>
              <p:nvPr/>
            </p:nvSpPr>
            <p:spPr bwMode="auto">
              <a:xfrm>
                <a:off x="657" y="2886"/>
                <a:ext cx="432" cy="2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tIns="0" bIns="0">
                <a:spAutoFit/>
              </a:bodyPr>
              <a:lstStyle/>
              <a:p>
                <a:pPr algn="r"/>
                <a:r>
                  <a:rPr kumimoji="1" lang="en-US" altLang="zh-CN" sz="2000" b="1"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899" name="AutoShape 83"/>
          <p:cNvSpPr>
            <a:spLocks noChangeArrowheads="1"/>
          </p:cNvSpPr>
          <p:nvPr/>
        </p:nvSpPr>
        <p:spPr bwMode="auto">
          <a:xfrm>
            <a:off x="6732588" y="3573463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00" name="Text Box 84"/>
          <p:cNvSpPr txBox="1">
            <a:spLocks noChangeArrowheads="1"/>
          </p:cNvSpPr>
          <p:nvPr/>
        </p:nvSpPr>
        <p:spPr bwMode="auto">
          <a:xfrm>
            <a:off x="1763713" y="4581525"/>
            <a:ext cx="9906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</a:ln>
          <a:effectLst/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204856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98" name="Text Box 82"/>
          <p:cNvSpPr txBox="1">
            <a:spLocks noChangeArrowheads="1"/>
          </p:cNvSpPr>
          <p:nvPr/>
        </p:nvSpPr>
        <p:spPr bwMode="auto">
          <a:xfrm>
            <a:off x="2987675" y="1773238"/>
            <a:ext cx="792163" cy="25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1600">
                <a:solidFill>
                  <a:srgbClr val="000000"/>
                </a:solidFill>
                <a:latin typeface="Times New Roman" panose="02020603050405020304" pitchFamily="18" charset="0"/>
              </a:rPr>
              <a:t>22</a:t>
            </a:r>
            <a:endParaRPr kumimoji="1" lang="en-US" altLang="zh-CN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907" name="AutoShape 91"/>
          <p:cNvSpPr>
            <a:spLocks noChangeArrowheads="1"/>
          </p:cNvSpPr>
          <p:nvPr/>
        </p:nvSpPr>
        <p:spPr bwMode="auto">
          <a:xfrm>
            <a:off x="6948488" y="29972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08" name="AutoShape 92"/>
          <p:cNvSpPr>
            <a:spLocks noChangeArrowheads="1"/>
          </p:cNvSpPr>
          <p:nvPr/>
        </p:nvSpPr>
        <p:spPr bwMode="auto">
          <a:xfrm>
            <a:off x="6732588" y="3284538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4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4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4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4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4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4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34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34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34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348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348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348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79"/>
                            </p:stCondLst>
                            <p:childTnLst>
                              <p:par>
                                <p:cTn id="7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500"/>
                                        <p:tgtEl>
                                          <p:spTgt spid="348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500"/>
                                        <p:tgtEl>
                                          <p:spTgt spid="348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500"/>
                                        <p:tgtEl>
                                          <p:spTgt spid="348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30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34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6" dur="20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500"/>
                                        <p:tgtEl>
                                          <p:spTgt spid="348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500"/>
                                        <p:tgtEl>
                                          <p:spTgt spid="348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500"/>
                                        <p:tgtEl>
                                          <p:spTgt spid="348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348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348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348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348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348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348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79"/>
                            </p:stCondLst>
                            <p:childTnLst>
                              <p:par>
                                <p:cTn id="13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3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779"/>
                            </p:stCondLst>
                            <p:childTnLst>
                              <p:par>
                                <p:cTn id="1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79"/>
                            </p:stCondLst>
                            <p:childTnLst>
                              <p:par>
                                <p:cTn id="1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20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0" dur="500"/>
                                        <p:tgtEl>
                                          <p:spTgt spid="34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3" dur="10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9" dur="80"/>
                                        <p:tgtEl>
                                          <p:spTgt spid="348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0" dur="80"/>
                                        <p:tgtEl>
                                          <p:spTgt spid="348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80"/>
                                        <p:tgtEl>
                                          <p:spTgt spid="348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6" dur="80"/>
                                        <p:tgtEl>
                                          <p:spTgt spid="348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7" dur="80"/>
                                        <p:tgtEl>
                                          <p:spTgt spid="348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80"/>
                                        <p:tgtEl>
                                          <p:spTgt spid="348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8" dur="80"/>
                                        <p:tgtEl>
                                          <p:spTgt spid="348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9" dur="80"/>
                                        <p:tgtEl>
                                          <p:spTgt spid="348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80"/>
                                        <p:tgtEl>
                                          <p:spTgt spid="348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2000"/>
                                        <p:tgtEl>
                                          <p:spTgt spid="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3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 animBg="1"/>
      <p:bldP spid="34869" grpId="1" animBg="1"/>
      <p:bldP spid="34899" grpId="0" animBg="1"/>
      <p:bldP spid="34900" grpId="0" animBg="1"/>
      <p:bldP spid="34900" grpId="1" animBg="1"/>
      <p:bldP spid="34898" grpId="0" animBg="1"/>
      <p:bldP spid="34907" grpId="0" animBg="1"/>
      <p:bldP spid="34907" grpId="1" animBg="1"/>
      <p:bldP spid="34908" grpId="0" animBg="1"/>
      <p:bldP spid="3490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语言编码规范</a:t>
            </a: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package (</a:t>
            </a:r>
            <a:r>
              <a:rPr lang="zh-CN" altLang="en-US" dirty="0"/>
              <a:t>包</a:t>
            </a:r>
            <a:r>
              <a:rPr lang="en-US" altLang="zh-CN" dirty="0" smtClean="0"/>
              <a:t>):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package elearning;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package cn.com.farsight;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dirty="0"/>
              <a:t>Class (</a:t>
            </a:r>
            <a:r>
              <a:rPr lang="zh-CN" altLang="en-US" dirty="0"/>
              <a:t>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class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Mobile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class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TestMobile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dirty="0"/>
              <a:t>Interface (</a:t>
            </a:r>
            <a:r>
              <a:rPr lang="zh-CN" altLang="en-US" dirty="0"/>
              <a:t>接口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interface Animal;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dirty="0"/>
              <a:t>Method (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balanceAccount()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deleteUser</a:t>
            </a:r>
            <a:r>
              <a:rPr lang="en-US" altLang="zh-CN" sz="2000" dirty="0"/>
              <a:t>()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语言编码规范</a:t>
            </a: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Variable (</a:t>
            </a:r>
            <a:r>
              <a:rPr lang="zh-CN" altLang="en-US" dirty="0"/>
              <a:t>变量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currentCustomer</a:t>
            </a:r>
            <a:endParaRPr lang="en-US" altLang="zh-CN" sz="2000" dirty="0" smtClean="0"/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name</a:t>
            </a:r>
            <a:endParaRPr lang="en-US" altLang="zh-CN" sz="2000" dirty="0" smtClean="0"/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age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dirty="0"/>
              <a:t>Constant (</a:t>
            </a:r>
            <a:r>
              <a:rPr lang="zh-CN" altLang="en-US" dirty="0"/>
              <a:t>常量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CURRENT_POSITION</a:t>
            </a:r>
            <a:endParaRPr lang="en-US" altLang="zh-CN" sz="2000" dirty="0" smtClean="0"/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MAXNUM_SIZE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dirty="0"/>
              <a:t>Array</a:t>
            </a:r>
            <a:r>
              <a:rPr lang="zh-CN" altLang="en-US" dirty="0"/>
              <a:t>（数组）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String</a:t>
            </a:r>
            <a:r>
              <a:rPr lang="en-US" altLang="zh-CN" sz="2000" dirty="0"/>
              <a:t>[] args;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byte</a:t>
            </a:r>
            <a:r>
              <a:rPr lang="en-US" altLang="zh-CN" sz="2000" dirty="0"/>
              <a:t>[] input;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语言编码规范</a:t>
            </a: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缩进</a:t>
            </a:r>
            <a:endParaRPr lang="zh-CN" altLang="en-US" dirty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释：说</a:t>
            </a:r>
            <a:r>
              <a:rPr lang="zh-CN" altLang="en-US" dirty="0"/>
              <a:t>明类</a:t>
            </a:r>
            <a:r>
              <a:rPr lang="en-US" altLang="zh-CN" dirty="0"/>
              <a:t>/</a:t>
            </a:r>
            <a:r>
              <a:rPr lang="zh-CN" altLang="en-US" dirty="0"/>
              <a:t>属性</a:t>
            </a:r>
            <a:r>
              <a:rPr lang="en-US" altLang="zh-CN" dirty="0"/>
              <a:t>/</a:t>
            </a:r>
            <a:r>
              <a:rPr lang="zh-CN" altLang="en-US" dirty="0"/>
              <a:t>方法的功能，参数的作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运</a:t>
            </a:r>
            <a:r>
              <a:rPr lang="zh-CN" altLang="en-US" dirty="0"/>
              <a:t>算</a:t>
            </a:r>
            <a:r>
              <a:rPr lang="zh-CN" altLang="en-US" dirty="0" smtClean="0"/>
              <a:t>符与运</a:t>
            </a:r>
            <a:r>
              <a:rPr lang="zh-CN" altLang="en-US" dirty="0"/>
              <a:t>算数间用空格间</a:t>
            </a:r>
            <a:r>
              <a:rPr lang="zh-CN" altLang="en-US" dirty="0" smtClean="0"/>
              <a:t>隔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注释的使用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标识符</a:t>
            </a:r>
            <a:r>
              <a:rPr lang="en-US" altLang="zh-CN" dirty="0"/>
              <a:t>/</a:t>
            </a:r>
            <a:r>
              <a:rPr lang="zh-CN" altLang="en-US" dirty="0"/>
              <a:t>关键字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8</a:t>
            </a:r>
            <a:r>
              <a:rPr lang="zh-CN" altLang="en-US" dirty="0"/>
              <a:t>种基本数据类型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定义简单变量（</a:t>
            </a:r>
            <a:r>
              <a:rPr lang="en-US" altLang="zh-CN" dirty="0"/>
              <a:t>primitive variable</a:t>
            </a:r>
            <a:r>
              <a:rPr lang="zh-CN" altLang="en-US" dirty="0"/>
              <a:t>）和引用变量（</a:t>
            </a:r>
            <a:r>
              <a:rPr lang="en-US" altLang="zh-CN" dirty="0"/>
              <a:t>reference variable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new</a:t>
            </a:r>
            <a:r>
              <a:rPr lang="zh-CN" altLang="en-US" dirty="0"/>
              <a:t>操作符创建一个对象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成员变量、局部变量以及它们的初始化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陈述分配引用类型变量时结果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参数传递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语言编码规范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页脚占位符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www.hqyj.com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218" name="灯片编号占位符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DBD8F60-D811-4392-81A5-91D0F19AFB3B}" type="slidenum">
              <a:rPr lang="en-US" altLang="zh-CN"/>
            </a:fld>
            <a:endParaRPr lang="en-US" altLang="zh-CN"/>
          </a:p>
        </p:txBody>
      </p:sp>
      <p:pic>
        <p:nvPicPr>
          <p:cNvPr id="9219" name="Picture 4" descr="Q&amp;A-slid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Rot="1" noChangeArrowheads="1"/>
          </p:cNvSpPr>
          <p:nvPr/>
        </p:nvSpPr>
        <p:spPr bwMode="auto"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8800">
                <a:solidFill>
                  <a:srgbClr val="FF0000"/>
                </a:solidFill>
                <a:latin typeface="Arial Black" panose="020B0A04020102020204" pitchFamily="34" charset="0"/>
              </a:rPr>
              <a:t>Q&amp;A</a:t>
            </a:r>
            <a:endParaRPr lang="en-US" altLang="zh-CN" sz="88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www.hqyj.com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242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DF67E32E-A6BC-4022-8A81-7DF37EB8AC80}" type="slidenum">
              <a:rPr lang="en-US" altLang="zh-CN"/>
            </a:fld>
            <a:endParaRPr lang="en-US" altLang="zh-CN"/>
          </a:p>
        </p:txBody>
      </p:sp>
      <p:sp>
        <p:nvSpPr>
          <p:cNvPr id="8195" name="WordArt 4"/>
          <p:cNvSpPr>
            <a:spLocks noChangeArrowheads="1" noChangeShapeType="1" noTextEdit="1"/>
          </p:cNvSpPr>
          <p:nvPr/>
        </p:nvSpPr>
        <p:spPr bwMode="auto">
          <a:xfrm>
            <a:off x="2133600" y="2362200"/>
            <a:ext cx="4876800" cy="1827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rou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楷体_GB2312" pitchFamily="49" charset="-122"/>
                <a:ea typeface="楷体_GB2312" pitchFamily="49" charset="-122"/>
              </a:rPr>
              <a:t>谢谢</a:t>
            </a:r>
            <a:r>
              <a:rPr lang="zh-CN" altLang="en-US" sz="3600" kern="10" dirty="0">
                <a:ln w="9525">
                  <a:noFill/>
                  <a:rou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zh-CN" altLang="en-US" sz="3600" kern="10" dirty="0">
              <a:ln w="9525">
                <a:noFill/>
                <a:round/>
              </a:ln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540000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44" name="Picture 5" descr="j030125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00800" y="4419600"/>
            <a:ext cx="2305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版权声明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华清远见教育集团版权所有；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未经华清远见明确许可，不得为任何目的以任何形式复制或传播此文档的任何部分；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本文档包含的信息如有更改，恕不另行通知；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华清远见教育集团保留所有权利。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www.hqyj.com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170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B2C41322-F25B-44F2-904C-E417B25C8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目标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掌握成员变量和局部变量的用法</a:t>
            </a:r>
            <a:endParaRPr lang="zh-CN" altLang="en-US" dirty="0"/>
          </a:p>
          <a:p>
            <a:r>
              <a:rPr lang="zh-CN" altLang="en-US" dirty="0"/>
              <a:t>理解值传递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/>
              <a:t>Java</a:t>
            </a:r>
            <a:r>
              <a:rPr lang="zh-CN" altLang="en-US" dirty="0"/>
              <a:t>编码规范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变量的</a:t>
            </a:r>
            <a:r>
              <a:rPr lang="zh-CN" altLang="en-US" dirty="0">
                <a:cs typeface="Times New Roman" panose="02020603050405020304" pitchFamily="18" charset="0"/>
              </a:rPr>
              <a:t>声明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语法：</a:t>
            </a:r>
            <a:endParaRPr lang="en-US" dirty="0"/>
          </a:p>
          <a:p>
            <a:pPr lvl="1"/>
            <a:r>
              <a:rPr lang="zh-CN" altLang="en-US" dirty="0"/>
              <a:t>数据类型  标识符 </a:t>
            </a:r>
            <a:r>
              <a:rPr lang="en-US" altLang="zh-CN" dirty="0"/>
              <a:t>[=</a:t>
            </a:r>
            <a:r>
              <a:rPr lang="zh-CN" altLang="en-US" dirty="0"/>
              <a:t>值</a:t>
            </a:r>
            <a:r>
              <a:rPr lang="en-US" altLang="zh-CN" dirty="0"/>
              <a:t>][, </a:t>
            </a:r>
            <a:r>
              <a:rPr lang="zh-CN" altLang="en-US" dirty="0"/>
              <a:t>标识符</a:t>
            </a:r>
            <a:r>
              <a:rPr lang="en-US" altLang="zh-CN" dirty="0"/>
              <a:t>[=</a:t>
            </a:r>
            <a:r>
              <a:rPr lang="zh-CN" altLang="en-US" dirty="0"/>
              <a:t>值</a:t>
            </a:r>
            <a:r>
              <a:rPr lang="en-US" altLang="zh-CN" dirty="0"/>
              <a:t>]…];</a:t>
            </a:r>
            <a:endParaRPr lang="en-US" dirty="0"/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39750" y="2357430"/>
            <a:ext cx="8137525" cy="3122613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dirty="0">
                <a:ea typeface="黑体" panose="02010609060101010101" pitchFamily="2" charset="-122"/>
              </a:rPr>
              <a:t>class VariableTest {</a:t>
            </a:r>
            <a:endParaRPr lang="en-US" dirty="0">
              <a:ea typeface="黑体" panose="02010609060101010101" pitchFamily="2" charset="-122"/>
            </a:endParaRPr>
          </a:p>
          <a:p>
            <a:r>
              <a:rPr lang="en-US" dirty="0">
                <a:ea typeface="黑体" panose="02010609060101010101" pitchFamily="2" charset="-122"/>
              </a:rPr>
              <a:t>    public static void main(String [] args) { </a:t>
            </a:r>
            <a:endParaRPr lang="en-US" altLang="zh-CN" dirty="0">
              <a:ea typeface="黑体" panose="02010609060101010101" pitchFamily="2" charset="-122"/>
            </a:endParaRPr>
          </a:p>
          <a:p>
            <a:endParaRPr lang="en-US" dirty="0">
              <a:ea typeface="黑体" panose="02010609060101010101" pitchFamily="2" charset="-122"/>
            </a:endParaRPr>
          </a:p>
          <a:p>
            <a:r>
              <a:rPr lang="en-US" dirty="0">
                <a:ea typeface="黑体" panose="02010609060101010101" pitchFamily="2" charset="-122"/>
              </a:rPr>
              <a:t>     </a:t>
            </a:r>
            <a:r>
              <a:rPr lang="en-US" altLang="zh-CN" dirty="0">
                <a:ea typeface="黑体" panose="02010609060101010101" pitchFamily="2" charset="-122"/>
              </a:rPr>
              <a:t>    </a:t>
            </a:r>
            <a:r>
              <a:rPr lang="en-US" dirty="0">
                <a:ea typeface="黑体" panose="02010609060101010101" pitchFamily="2" charset="-122"/>
              </a:rPr>
              <a:t>double </a:t>
            </a:r>
            <a:r>
              <a:rPr lang="en-US" altLang="zh-CN" dirty="0">
                <a:ea typeface="黑体" panose="02010609060101010101" pitchFamily="2" charset="-122"/>
              </a:rPr>
              <a:t>i</a:t>
            </a:r>
            <a:r>
              <a:rPr lang="en-US" dirty="0">
                <a:ea typeface="黑体" panose="02010609060101010101" pitchFamily="2" charset="-122"/>
              </a:rPr>
              <a:t> = 1.0;</a:t>
            </a:r>
            <a:endParaRPr lang="en-US" altLang="zh-CN" dirty="0">
              <a:ea typeface="黑体" panose="02010609060101010101" pitchFamily="2" charset="-122"/>
            </a:endParaRPr>
          </a:p>
          <a:p>
            <a:endParaRPr lang="en-US" dirty="0">
              <a:ea typeface="黑体" panose="02010609060101010101" pitchFamily="2" charset="-122"/>
            </a:endParaRPr>
          </a:p>
          <a:p>
            <a:r>
              <a:rPr lang="en-US" dirty="0">
                <a:ea typeface="黑体" panose="02010609060101010101" pitchFamily="2" charset="-122"/>
              </a:rPr>
              <a:t>    </a:t>
            </a:r>
            <a:r>
              <a:rPr lang="en-US" altLang="zh-CN" dirty="0">
                <a:ea typeface="黑体" panose="02010609060101010101" pitchFamily="2" charset="-122"/>
              </a:rPr>
              <a:t>    </a:t>
            </a:r>
            <a:r>
              <a:rPr lang="en-US" dirty="0">
                <a:ea typeface="黑体" panose="02010609060101010101" pitchFamily="2" charset="-122"/>
              </a:rPr>
              <a:t> int </a:t>
            </a:r>
            <a:r>
              <a:rPr lang="en-US" altLang="zh-CN" dirty="0">
                <a:ea typeface="黑体" panose="02010609060101010101" pitchFamily="2" charset="-122"/>
              </a:rPr>
              <a:t>k</a:t>
            </a:r>
            <a:r>
              <a:rPr lang="en-US" dirty="0">
                <a:ea typeface="黑体" panose="02010609060101010101" pitchFamily="2" charset="-122"/>
              </a:rPr>
              <a:t>;</a:t>
            </a:r>
            <a:endParaRPr lang="en-US" altLang="zh-CN" dirty="0">
              <a:ea typeface="黑体" panose="02010609060101010101" pitchFamily="2" charset="-122"/>
            </a:endParaRPr>
          </a:p>
          <a:p>
            <a:r>
              <a:rPr lang="en-US" altLang="zh-CN" dirty="0">
                <a:ea typeface="黑体" panose="02010609060101010101" pitchFamily="2" charset="-122"/>
              </a:rPr>
              <a:t>         </a:t>
            </a:r>
            <a:r>
              <a:rPr lang="en-US" altLang="zh-CN" dirty="0" smtClean="0">
                <a:ea typeface="黑体" panose="02010609060101010101" pitchFamily="2" charset="-122"/>
              </a:rPr>
              <a:t>k=4;</a:t>
            </a:r>
            <a:endParaRPr lang="en-US" dirty="0">
              <a:ea typeface="黑体" panose="02010609060101010101" pitchFamily="2" charset="-122"/>
            </a:endParaRPr>
          </a:p>
          <a:p>
            <a:r>
              <a:rPr lang="en-US" dirty="0">
                <a:ea typeface="黑体" panose="02010609060101010101" pitchFamily="2" charset="-122"/>
              </a:rPr>
              <a:t>     </a:t>
            </a:r>
            <a:r>
              <a:rPr lang="en-US" altLang="zh-CN" dirty="0">
                <a:ea typeface="黑体" panose="02010609060101010101" pitchFamily="2" charset="-122"/>
              </a:rPr>
              <a:t>    </a:t>
            </a:r>
            <a:r>
              <a:rPr lang="en-US" dirty="0">
                <a:ea typeface="黑体" panose="02010609060101010101" pitchFamily="2" charset="-122"/>
              </a:rPr>
              <a:t>System.out.println(“</a:t>
            </a:r>
            <a:r>
              <a:rPr lang="en-US" altLang="zh-CN" dirty="0">
                <a:ea typeface="黑体" panose="02010609060101010101" pitchFamily="2" charset="-122"/>
              </a:rPr>
              <a:t>i= </a:t>
            </a:r>
            <a:r>
              <a:rPr lang="en-US" dirty="0">
                <a:ea typeface="黑体" panose="02010609060101010101" pitchFamily="2" charset="-122"/>
              </a:rPr>
              <a:t>"+</a:t>
            </a:r>
            <a:r>
              <a:rPr lang="en-US" altLang="zh-CN" dirty="0">
                <a:ea typeface="黑体" panose="02010609060101010101" pitchFamily="2" charset="-122"/>
              </a:rPr>
              <a:t>i</a:t>
            </a:r>
            <a:r>
              <a:rPr lang="en-US" dirty="0">
                <a:ea typeface="黑体" panose="02010609060101010101" pitchFamily="2" charset="-122"/>
              </a:rPr>
              <a:t>);</a:t>
            </a:r>
            <a:endParaRPr lang="en-US" dirty="0">
              <a:ea typeface="黑体" panose="02010609060101010101" pitchFamily="2" charset="-122"/>
            </a:endParaRPr>
          </a:p>
          <a:p>
            <a:r>
              <a:rPr lang="en-US" dirty="0">
                <a:ea typeface="黑体" panose="02010609060101010101" pitchFamily="2" charset="-122"/>
              </a:rPr>
              <a:t>     </a:t>
            </a:r>
            <a:r>
              <a:rPr lang="en-US" altLang="zh-CN" dirty="0">
                <a:ea typeface="黑体" panose="02010609060101010101" pitchFamily="2" charset="-122"/>
              </a:rPr>
              <a:t>    </a:t>
            </a:r>
            <a:r>
              <a:rPr lang="en-US" dirty="0">
                <a:ea typeface="黑体" panose="02010609060101010101" pitchFamily="2" charset="-122"/>
              </a:rPr>
              <a:t>System.out.println(“</a:t>
            </a:r>
            <a:r>
              <a:rPr lang="en-US" altLang="zh-CN" dirty="0">
                <a:ea typeface="黑体" panose="02010609060101010101" pitchFamily="2" charset="-122"/>
              </a:rPr>
              <a:t>k=</a:t>
            </a:r>
            <a:r>
              <a:rPr lang="en-US" dirty="0">
                <a:ea typeface="黑体" panose="02010609060101010101" pitchFamily="2" charset="-122"/>
              </a:rPr>
              <a:t>"+</a:t>
            </a:r>
            <a:r>
              <a:rPr lang="en-US" altLang="zh-CN" dirty="0">
                <a:ea typeface="黑体" panose="02010609060101010101" pitchFamily="2" charset="-122"/>
              </a:rPr>
              <a:t>k</a:t>
            </a:r>
            <a:r>
              <a:rPr lang="en-US" dirty="0">
                <a:ea typeface="黑体" panose="02010609060101010101" pitchFamily="2" charset="-122"/>
              </a:rPr>
              <a:t>);</a:t>
            </a:r>
            <a:endParaRPr lang="en-US" dirty="0">
              <a:ea typeface="黑体" panose="02010609060101010101" pitchFamily="2" charset="-122"/>
            </a:endParaRPr>
          </a:p>
          <a:p>
            <a:r>
              <a:rPr lang="en-US" dirty="0">
                <a:ea typeface="黑体" panose="02010609060101010101" pitchFamily="2" charset="-122"/>
              </a:rPr>
              <a:t>    }</a:t>
            </a:r>
            <a:endParaRPr lang="en-US" dirty="0">
              <a:ea typeface="黑体" panose="02010609060101010101" pitchFamily="2" charset="-122"/>
            </a:endParaRPr>
          </a:p>
          <a:p>
            <a:r>
              <a:rPr lang="en-US" dirty="0">
                <a:ea typeface="黑体" panose="02010609060101010101" pitchFamily="2" charset="-122"/>
              </a:rPr>
              <a:t>}</a:t>
            </a:r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116013" y="3173728"/>
            <a:ext cx="1655762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116013" y="3749990"/>
            <a:ext cx="1655762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563938" y="3173728"/>
            <a:ext cx="2933700" cy="4318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黑体" panose="02010609060101010101" pitchFamily="2" charset="-122"/>
              </a:rPr>
              <a:t>声明变量并初始化</a:t>
            </a:r>
            <a:endParaRPr lang="zh-CN" altLang="en-US" sz="2000">
              <a:ea typeface="黑体" panose="02010609060101010101" pitchFamily="2" charset="-122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563938" y="3749990"/>
            <a:ext cx="2933700" cy="576263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黑体" panose="02010609060101010101" pitchFamily="2" charset="-122"/>
              </a:rPr>
              <a:t>先声明变量后赋值</a:t>
            </a:r>
            <a:endParaRPr lang="zh-CN" altLang="en-US" sz="2000">
              <a:ea typeface="黑体" panose="02010609060101010101" pitchFamily="2" charset="-122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771775" y="338962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771775" y="403732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  <p:bldP spid="3081" grpId="0" animBg="1"/>
      <p:bldP spid="3082" grpId="0" animBg="1"/>
      <p:bldP spid="3083" grpId="0" animBg="1"/>
      <p:bldP spid="3084" grpId="0" animBg="1"/>
      <p:bldP spid="30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变量和它的作用范围</a:t>
            </a: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局部变量</a:t>
            </a:r>
            <a:endParaRPr lang="zh-CN" altLang="en-US" dirty="0"/>
          </a:p>
          <a:p>
            <a:r>
              <a:rPr lang="zh-CN" altLang="en-US" sz="2800" dirty="0"/>
              <a:t>定义在类的方法内或代码块内的变量</a:t>
            </a:r>
            <a:endParaRPr lang="zh-CN" altLang="en-US" sz="2800" dirty="0"/>
          </a:p>
          <a:p>
            <a:pPr lvl="1"/>
            <a:r>
              <a:rPr lang="zh-CN" altLang="en-US" sz="2400" dirty="0"/>
              <a:t>局部变量只在定义它的方法体内或代码块内有效</a:t>
            </a:r>
            <a:endParaRPr lang="zh-CN" altLang="en-US" sz="2400" dirty="0"/>
          </a:p>
          <a:p>
            <a:pPr lvl="1"/>
            <a:r>
              <a:rPr lang="zh-CN" altLang="en-US" sz="2400" dirty="0"/>
              <a:t>局部变量在使用之前，必须先初始化</a:t>
            </a:r>
            <a:endParaRPr lang="zh-CN" altLang="en-US" sz="2400" dirty="0"/>
          </a:p>
          <a:p>
            <a:r>
              <a:rPr lang="zh-CN" altLang="en-US" dirty="0" smtClean="0"/>
              <a:t>全局变量（成员变量）</a:t>
            </a:r>
            <a:endParaRPr lang="zh-CN" altLang="en-US" dirty="0"/>
          </a:p>
          <a:p>
            <a:pPr lvl="1"/>
            <a:r>
              <a:rPr lang="zh-CN" altLang="en-US" sz="2400" dirty="0"/>
              <a:t> 一个类中既不在方法体内也不在程序块内定义的变量</a:t>
            </a:r>
            <a:endParaRPr lang="zh-CN" altLang="en-US" sz="2400" dirty="0"/>
          </a:p>
          <a:p>
            <a:pPr lvl="1"/>
            <a:r>
              <a:rPr lang="zh-CN" altLang="en-US" sz="2400" dirty="0"/>
              <a:t> 类中所有的方法和代码块都可以访问成员变量</a:t>
            </a:r>
            <a:endParaRPr lang="zh-CN" altLang="en-US" sz="2400" dirty="0"/>
          </a:p>
          <a:p>
            <a:pPr lvl="1"/>
            <a:r>
              <a:rPr lang="zh-CN" altLang="en-US" sz="2400" dirty="0"/>
              <a:t>对于没有初始化的成员变</a:t>
            </a:r>
            <a:r>
              <a:rPr lang="zh-CN" altLang="en-US" sz="2400" dirty="0" smtClean="0"/>
              <a:t>量，系</a:t>
            </a:r>
            <a:r>
              <a:rPr lang="zh-CN" altLang="en-US" sz="2400" dirty="0"/>
              <a:t>统会指定默认的值              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局部变量示例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public </a:t>
            </a:r>
            <a:r>
              <a:rPr lang="en-US" altLang="zh-CN" sz="1800" dirty="0" smtClean="0"/>
              <a:t>class Test{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public void aMethod(int j</a:t>
            </a:r>
            <a:r>
              <a:rPr lang="en-US" altLang="zh-CN" sz="1800" dirty="0" smtClean="0"/>
              <a:t>)</a:t>
            </a:r>
            <a:r>
              <a:rPr lang="en-US" altLang="zh-CN" sz="1800" dirty="0"/>
              <a:t>	{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	int n,k;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	String a = “aaaa”,b = “bbbb”;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	k = j;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	System.out.println(n);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	System.out.println(k);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}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public void bMethod(){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	System.out.println(a);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}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58888" y="4643446"/>
            <a:ext cx="2665412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331913" y="2928934"/>
            <a:ext cx="2447925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72000" y="3000372"/>
            <a:ext cx="2376488" cy="4318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错误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!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没有初始化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779838" y="3214686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716463" y="4714884"/>
            <a:ext cx="2447925" cy="4318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错误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!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不在作用域内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924300" y="492919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nimBg="1"/>
      <p:bldP spid="6151" grpId="0" animBg="1"/>
      <p:bldP spid="6152" grpId="0" animBg="1"/>
      <p:bldP spid="6153" grpId="0" animBg="1"/>
      <p:bldP spid="61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全局变</a:t>
            </a:r>
            <a:r>
              <a:rPr lang="zh-CN" altLang="en-US" dirty="0"/>
              <a:t>量示例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/>
              <a:t>public</a:t>
            </a:r>
            <a:r>
              <a:rPr lang="en-US" altLang="zh-CN" sz="2800" dirty="0"/>
              <a:t> </a:t>
            </a:r>
            <a:r>
              <a:rPr lang="en-US" altLang="zh-CN" sz="2800" b="1" dirty="0"/>
              <a:t>class</a:t>
            </a:r>
            <a:r>
              <a:rPr lang="en-US" altLang="zh-CN" sz="2800" dirty="0"/>
              <a:t> Test {</a:t>
            </a:r>
            <a:endParaRPr lang="en-US" altLang="zh-CN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int</a:t>
            </a:r>
            <a:r>
              <a:rPr lang="en-US" altLang="zh-CN" sz="2400" dirty="0"/>
              <a:t> i = 10,p=20;</a:t>
            </a:r>
            <a:endParaRPr lang="en-US" altLang="zh-CN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float</a:t>
            </a:r>
            <a:r>
              <a:rPr lang="en-US" altLang="zh-CN" sz="2400" dirty="0"/>
              <a:t> f;</a:t>
            </a:r>
            <a:endParaRPr lang="en-US" altLang="zh-CN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/>
              <a:t>String s1;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 void</a:t>
            </a:r>
            <a:r>
              <a:rPr lang="en-US" altLang="zh-CN" sz="2400" dirty="0"/>
              <a:t> aMethod</a:t>
            </a:r>
            <a:r>
              <a:rPr lang="en-US" altLang="zh-CN" sz="2400" dirty="0" smtClean="0"/>
              <a:t>(){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System.</a:t>
            </a:r>
            <a:r>
              <a:rPr lang="en-US" altLang="zh-CN" sz="2400" i="1" dirty="0"/>
              <a:t>out</a:t>
            </a:r>
            <a:r>
              <a:rPr lang="en-US" altLang="zh-CN" sz="2400" dirty="0"/>
              <a:t>.println("f="+f);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System.</a:t>
            </a:r>
            <a:r>
              <a:rPr lang="en-US" altLang="zh-CN" sz="2400" i="1" dirty="0"/>
              <a:t>out</a:t>
            </a:r>
            <a:r>
              <a:rPr lang="en-US" altLang="zh-CN" sz="2400" dirty="0"/>
              <a:t>.println("i="+i);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System.</a:t>
            </a:r>
            <a:r>
              <a:rPr lang="en-US" altLang="zh-CN" sz="2400" i="1" dirty="0"/>
              <a:t>out</a:t>
            </a:r>
            <a:r>
              <a:rPr lang="en-US" altLang="zh-CN" sz="2400" dirty="0"/>
              <a:t>.println("s1="+s1);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    }</a:t>
            </a:r>
            <a:endParaRPr lang="en-US" altLang="zh-CN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成员变量的默认初值</a:t>
            </a:r>
            <a:endParaRPr lang="zh-CN" altLang="en-US"/>
          </a:p>
        </p:txBody>
      </p:sp>
      <p:graphicFrame>
        <p:nvGraphicFramePr>
          <p:cNvPr id="12328" name="Group 1064"/>
          <p:cNvGraphicFramePr>
            <a:graphicFrameLocks noGrp="1"/>
          </p:cNvGraphicFramePr>
          <p:nvPr/>
        </p:nvGraphicFramePr>
        <p:xfrm>
          <a:off x="228600" y="1916113"/>
          <a:ext cx="8612188" cy="4064002"/>
        </p:xfrm>
        <a:graphic>
          <a:graphicData uri="http://schemas.openxmlformats.org/drawingml/2006/table">
            <a:tbl>
              <a:tblPr/>
              <a:tblGrid>
                <a:gridCol w="1881188"/>
                <a:gridCol w="2390774"/>
                <a:gridCol w="2143140"/>
                <a:gridCol w="2197086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宋体" panose="02010600030101010101" pitchFamily="2" charset="-122"/>
                        </a:rPr>
                        <a:t>数据类型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宋体" panose="02010600030101010101" pitchFamily="2" charset="-122"/>
                        </a:rPr>
                        <a:t>默认值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宋体" panose="02010600030101010101" pitchFamily="2" charset="-122"/>
                        </a:rPr>
                        <a:t>数据类型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宋体" panose="02010600030101010101" pitchFamily="2" charset="-122"/>
                        </a:rPr>
                        <a:t>默认值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byte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short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float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0.0f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0.0d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char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‘\u0000’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object ref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null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参数传递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参数为引用数据类</a:t>
            </a:r>
            <a:r>
              <a:rPr lang="zh-CN" altLang="en-US" dirty="0" smtClean="0"/>
              <a:t>型时：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对象实例作为参数传递给方法时，传递的是对象的引</a:t>
            </a:r>
            <a:r>
              <a:rPr lang="zh-CN" altLang="en-US" dirty="0" smtClean="0"/>
              <a:t>用，接</a:t>
            </a:r>
            <a:r>
              <a:rPr lang="zh-CN" altLang="en-US" dirty="0"/>
              <a:t>受参数的方法中可以改变参数的值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参数为简单数据类</a:t>
            </a:r>
            <a:r>
              <a:rPr lang="zh-CN" altLang="en-US" dirty="0" smtClean="0"/>
              <a:t>型时：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传</a:t>
            </a:r>
            <a:r>
              <a:rPr lang="zh-CN" altLang="en-US" dirty="0"/>
              <a:t>递的是参数的副</a:t>
            </a:r>
            <a:r>
              <a:rPr lang="zh-CN" altLang="en-US" dirty="0" smtClean="0"/>
              <a:t>本，为</a:t>
            </a:r>
            <a:r>
              <a:rPr lang="zh-CN" altLang="en-US" dirty="0"/>
              <a:t>值传</a:t>
            </a:r>
            <a:r>
              <a:rPr lang="zh-CN" altLang="en-US" dirty="0" smtClean="0"/>
              <a:t>递，接</a:t>
            </a:r>
            <a:r>
              <a:rPr lang="zh-CN" altLang="en-US" dirty="0"/>
              <a:t>受参数的方法中不会改变参数的值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3212</Words>
  <Application>WPS 演示</Application>
  <PresentationFormat>全屏显示(4:3)</PresentationFormat>
  <Paragraphs>325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黑体</vt:lpstr>
      <vt:lpstr>Wingdings 3</vt:lpstr>
      <vt:lpstr>Times New Roman</vt:lpstr>
      <vt:lpstr>Arial Black</vt:lpstr>
      <vt:lpstr>楷体_GB2312</vt:lpstr>
      <vt:lpstr>微软雅黑</vt:lpstr>
      <vt:lpstr>Arial Unicode MS</vt:lpstr>
      <vt:lpstr>Symbol</vt:lpstr>
      <vt:lpstr>新宋体</vt:lpstr>
      <vt:lpstr>1_华清远见模版-2</vt:lpstr>
      <vt:lpstr>标识符、关键字、数据类型（下）</vt:lpstr>
      <vt:lpstr>版权声明</vt:lpstr>
      <vt:lpstr>目标</vt:lpstr>
      <vt:lpstr>变量的声明</vt:lpstr>
      <vt:lpstr>变量和它的作用范围</vt:lpstr>
      <vt:lpstr>局部变量示例</vt:lpstr>
      <vt:lpstr>全局变量示例</vt:lpstr>
      <vt:lpstr>成员变量的默认初值</vt:lpstr>
      <vt:lpstr>参数传递</vt:lpstr>
      <vt:lpstr>实例（1）</vt:lpstr>
      <vt:lpstr>实例（2）</vt:lpstr>
      <vt:lpstr>调用过程演示</vt:lpstr>
      <vt:lpstr>Java语言编码规范</vt:lpstr>
      <vt:lpstr>Java语言编码规范</vt:lpstr>
      <vt:lpstr>Java语言编码规范</vt:lpstr>
      <vt:lpstr>小结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鹏锐佳诺18740199990</cp:lastModifiedBy>
  <cp:revision>85</cp:revision>
  <cp:lastPrinted>2113-01-01T00:00:00Z</cp:lastPrinted>
  <dcterms:created xsi:type="dcterms:W3CDTF">2009-10-23T03:21:00Z</dcterms:created>
  <dcterms:modified xsi:type="dcterms:W3CDTF">2017-12-01T14:06:36Z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2052-10.1.0.7023</vt:lpwstr>
  </property>
</Properties>
</file>