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28"/>
  </p:notesMasterIdLst>
  <p:handoutMasterIdLst>
    <p:handoutMasterId r:id="rId29"/>
  </p:handoutMasterIdLst>
  <p:sldIdLst>
    <p:sldId id="1041" r:id="rId2"/>
    <p:sldId id="941" r:id="rId3"/>
    <p:sldId id="1019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7" r:id="rId21"/>
    <p:sldId id="1038" r:id="rId22"/>
    <p:sldId id="1039" r:id="rId23"/>
    <p:sldId id="1040" r:id="rId24"/>
    <p:sldId id="1036" r:id="rId25"/>
    <p:sldId id="1017" r:id="rId26"/>
    <p:sldId id="1018" r:id="rId2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057" autoAdjust="0"/>
    <p:restoredTop sz="85069" autoAdjust="0"/>
  </p:normalViewPr>
  <p:slideViewPr>
    <p:cSldViewPr>
      <p:cViewPr varScale="1">
        <p:scale>
          <a:sx n="64" d="100"/>
          <a:sy n="64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12D1BBA-1EE6-4E63-A515-2CD3B724B7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8C2E541-2647-4871-96D0-BFE79FF950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77B3E-171F-4DE7-9538-2548D0AF8FD2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DBDC6-ADB4-4DFF-AAC4-F772B21A766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93A4A-CA02-416A-B81A-52D72D36F57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E9985-5810-4F16-8FA7-C95B4CA2A0D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FC207-02D7-4443-9047-CE50B48F10C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7857A-74BE-4CB6-A521-4F83BCDBE53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5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B3232-EE2C-45A3-BF1B-D4F8FE8AA03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6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58E10-532B-4E6D-9D01-7EC08CACDF3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86518-B015-4E7A-996D-751021A218B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27CCF-1C74-492A-B93B-404A4D1C745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1E5C7-D0E2-41D8-BD91-916D20A18AE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0DDE9-4073-470B-9AF2-2BD90409067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3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C2269-627B-4F81-A739-755AF1B9256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/>
              <a:t>示</a:t>
            </a:r>
            <a:r>
              <a:rPr lang="zh-CN" altLang="en-US" smtClean="0"/>
              <a:t>例</a:t>
            </a:r>
            <a:r>
              <a:rPr lang="en-US" altLang="zh-CN" smtClean="0"/>
              <a:t>8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A77BE-CC6D-4F1A-A090-A1C2845D8341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FC33A-23E3-492D-A405-0549B417E80E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E98BE-8363-43DE-90C0-FEA68DE2A75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1/2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0F98E-A541-4FDF-ADF6-B3142D702CC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2C3FF-FA8F-4218-B094-CDC61A15777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45C6A-7351-4705-BB68-1982314EF2C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642C4-66C1-4B53-94B8-95B88EDCF31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2312B-BF45-4AE3-9214-C3E8E1A6178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F9B14-33C8-47DE-AB6A-68EF79505B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CFC-49D9-470A-93F0-8BD9DDBD4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3160A6-CA69-4FBE-B5F4-0E0E3B018D9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08876C-96CF-4271-AE57-A872D677CE67}" type="datetime1">
              <a:rPr lang="zh-CN" altLang="en-US" smtClean="0"/>
              <a:pPr/>
              <a:t>2014-7-1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fld id="{D5A74C0F-ACB3-4364-B7B3-F921938E6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fld id="{F4C36247-F2AE-4EBD-A956-77259679BDB7}" type="datetime1">
              <a:rPr lang="zh-CN" altLang="en-US" smtClean="0"/>
              <a:pPr/>
              <a:t>2014-7-1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charset="-122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charset="-122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宋体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宋体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运算符、表达式、流程控制</a:t>
            </a:r>
            <a:r>
              <a:rPr lang="en-US" altLang="zh-CN" smtClean="0"/>
              <a:t>(</a:t>
            </a:r>
            <a:r>
              <a:rPr lang="zh-CN" altLang="en-US" smtClean="0"/>
              <a:t>上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移位运算</a:t>
            </a:r>
            <a:r>
              <a:rPr lang="zh-CN" altLang="en-US" dirty="0" smtClean="0"/>
              <a:t>符（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987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&gt;&gt;</a:t>
            </a:r>
            <a:r>
              <a:rPr lang="zh-CN" altLang="en-US" sz="2400" dirty="0"/>
              <a:t>：右移运算符，将左操作数向右移动，移位个数由右操作数决定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&lt;&lt;</a:t>
            </a:r>
            <a:r>
              <a:rPr lang="zh-CN" altLang="en-US" sz="2400" dirty="0" smtClean="0"/>
              <a:t>：左移运算符，将左操作数向左移动，移位个数由右操作数决定</a:t>
            </a:r>
          </a:p>
          <a:p>
            <a:r>
              <a:rPr lang="en-US" altLang="zh-CN" sz="2400" dirty="0" smtClean="0"/>
              <a:t>&gt;&gt;&gt;</a:t>
            </a:r>
            <a:r>
              <a:rPr lang="zh-CN" altLang="en-US" sz="2400" dirty="0"/>
              <a:t>：无</a:t>
            </a:r>
            <a:r>
              <a:rPr lang="zh-CN" altLang="en-US" sz="2400" dirty="0" smtClean="0"/>
              <a:t>符号右移位</a:t>
            </a:r>
            <a:r>
              <a:rPr lang="zh-CN" altLang="en-US" sz="2400" dirty="0"/>
              <a:t>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移位运算</a:t>
            </a:r>
            <a:r>
              <a:rPr lang="zh-CN" altLang="en-US" dirty="0" smtClean="0"/>
              <a:t>符（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移位运算符性质</a:t>
            </a:r>
          </a:p>
          <a:p>
            <a:pPr lvl="1"/>
            <a:r>
              <a:rPr lang="zh-CN" altLang="en-US" sz="2400"/>
              <a:t>适用数据类型</a:t>
            </a:r>
            <a:r>
              <a:rPr lang="en-US" altLang="zh-CN" sz="2400"/>
              <a:t>:byte</a:t>
            </a:r>
            <a:r>
              <a:rPr lang="zh-CN" altLang="en-US" sz="2400"/>
              <a:t>、</a:t>
            </a:r>
            <a:r>
              <a:rPr lang="en-US" altLang="zh-CN" sz="2400"/>
              <a:t>short</a:t>
            </a:r>
            <a:r>
              <a:rPr lang="zh-CN" altLang="en-US" sz="2400"/>
              <a:t>、</a:t>
            </a:r>
            <a:r>
              <a:rPr lang="en-US" altLang="zh-CN" sz="2400"/>
              <a:t>char</a:t>
            </a:r>
            <a:r>
              <a:rPr lang="zh-CN" altLang="en-US" sz="2400"/>
              <a:t>、</a:t>
            </a:r>
            <a:r>
              <a:rPr lang="en-US" altLang="zh-CN" sz="2400"/>
              <a:t>int</a:t>
            </a:r>
            <a:r>
              <a:rPr lang="zh-CN" altLang="en-US" sz="2400"/>
              <a:t>、</a:t>
            </a:r>
            <a:r>
              <a:rPr lang="en-US" altLang="zh-CN" sz="2400"/>
              <a:t>long</a:t>
            </a:r>
            <a:r>
              <a:rPr lang="zh-CN" altLang="en-US" sz="2400"/>
              <a:t>，对低于</a:t>
            </a:r>
            <a:r>
              <a:rPr lang="en-US" altLang="zh-CN" sz="2400"/>
              <a:t>int</a:t>
            </a:r>
            <a:r>
              <a:rPr lang="zh-CN" altLang="en-US" sz="2400"/>
              <a:t>型的操作数将先自动转换为</a:t>
            </a:r>
            <a:r>
              <a:rPr lang="en-US" altLang="zh-CN" sz="2400"/>
              <a:t>int</a:t>
            </a:r>
            <a:r>
              <a:rPr lang="zh-CN" altLang="en-US" sz="2400"/>
              <a:t>型再移位 </a:t>
            </a:r>
          </a:p>
          <a:p>
            <a:pPr lvl="1"/>
            <a:r>
              <a:rPr lang="zh-CN" altLang="en-US" sz="2400"/>
              <a:t>对于</a:t>
            </a:r>
            <a:r>
              <a:rPr lang="en-US" altLang="zh-CN" sz="2400"/>
              <a:t>int</a:t>
            </a:r>
            <a:r>
              <a:rPr lang="zh-CN" altLang="en-US" sz="2400"/>
              <a:t>型整数移位</a:t>
            </a:r>
            <a:r>
              <a:rPr lang="en-US" altLang="zh-CN" sz="2400"/>
              <a:t>a&gt;&gt;b</a:t>
            </a:r>
            <a:r>
              <a:rPr lang="zh-CN" altLang="en-US" sz="2400"/>
              <a:t>，系统先将</a:t>
            </a:r>
            <a:r>
              <a:rPr lang="en-US" altLang="zh-CN" sz="2400"/>
              <a:t>b</a:t>
            </a:r>
            <a:r>
              <a:rPr lang="zh-CN" altLang="en-US" sz="2400"/>
              <a:t>对</a:t>
            </a:r>
            <a:r>
              <a:rPr lang="en-US" altLang="zh-CN" sz="2400"/>
              <a:t>32</a:t>
            </a:r>
            <a:r>
              <a:rPr lang="zh-CN" altLang="en-US" sz="2400"/>
              <a:t>取模，得到的结果才是真正移位的位数</a:t>
            </a:r>
          </a:p>
          <a:p>
            <a:pPr lvl="1"/>
            <a:r>
              <a:rPr lang="zh-CN" altLang="en-US" sz="2400"/>
              <a:t>对于</a:t>
            </a:r>
            <a:r>
              <a:rPr lang="en-US" altLang="zh-CN" sz="2400"/>
              <a:t>long</a:t>
            </a:r>
            <a:r>
              <a:rPr lang="zh-CN" altLang="en-US" sz="2400"/>
              <a:t>型整数移位时</a:t>
            </a:r>
            <a:r>
              <a:rPr lang="en-US" altLang="zh-CN" sz="2400"/>
              <a:t>a&gt;&gt;b </a:t>
            </a:r>
            <a:r>
              <a:rPr lang="zh-CN" altLang="en-US" sz="2400"/>
              <a:t>，则是先将移位位数</a:t>
            </a:r>
            <a:r>
              <a:rPr lang="en-US" altLang="zh-CN" sz="2400"/>
              <a:t>b</a:t>
            </a:r>
            <a:r>
              <a:rPr lang="zh-CN" altLang="en-US" sz="2400"/>
              <a:t>对</a:t>
            </a:r>
            <a:r>
              <a:rPr lang="en-US" altLang="zh-CN" sz="2400"/>
              <a:t>64</a:t>
            </a:r>
            <a:r>
              <a:rPr lang="zh-CN" altLang="en-US" sz="2400"/>
              <a:t>取模</a:t>
            </a:r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移位运算符</a:t>
            </a:r>
          </a:p>
        </p:txBody>
      </p:sp>
      <p:graphicFrame>
        <p:nvGraphicFramePr>
          <p:cNvPr id="90112" name="Object 0"/>
          <p:cNvGraphicFramePr>
            <a:graphicFrameLocks noChangeAspect="1"/>
          </p:cNvGraphicFramePr>
          <p:nvPr/>
        </p:nvGraphicFramePr>
        <p:xfrm>
          <a:off x="293370" y="1443976"/>
          <a:ext cx="8458200" cy="4165600"/>
        </p:xfrm>
        <a:graphic>
          <a:graphicData uri="http://schemas.openxmlformats.org/presentationml/2006/ole">
            <p:oleObj spid="_x0000_s29698" name="Bitmap Image" r:id="rId4" imgW="6323810" imgH="3115110" progId="PBrush">
              <p:embed/>
            </p:oleObj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508760" y="3102597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539240" y="4154157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513320" y="5072074"/>
            <a:ext cx="1143000" cy="571504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524000" y="2051037"/>
            <a:ext cx="3048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赋值运算符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赋值运算符“</a:t>
            </a:r>
            <a:r>
              <a:rPr lang="en-US" altLang="zh-CN"/>
              <a:t>=”</a:t>
            </a:r>
            <a:r>
              <a:rPr lang="zh-CN" altLang="en-US"/>
              <a:t>是最常用的一种运算符。它将等于号右边的表达式的值赋给左边的变量。</a:t>
            </a:r>
          </a:p>
          <a:p>
            <a:r>
              <a:rPr lang="zh-CN" altLang="en-US"/>
              <a:t>可以将其它的运算符和赋值运算符结合起来，作为“扩展”的赋值运算符：</a:t>
            </a:r>
            <a:r>
              <a:rPr lang="en-US" altLang="zh-CN"/>
              <a:t>+=</a:t>
            </a:r>
            <a:r>
              <a:rPr lang="zh-CN" altLang="en-US"/>
              <a:t>，</a:t>
            </a:r>
            <a:r>
              <a:rPr lang="en-US" altLang="zh-CN"/>
              <a:t>-=</a:t>
            </a:r>
            <a:r>
              <a:rPr lang="zh-CN" altLang="en-US"/>
              <a:t>，*</a:t>
            </a:r>
            <a:r>
              <a:rPr lang="en-US" altLang="zh-CN"/>
              <a:t>=</a:t>
            </a:r>
            <a:r>
              <a:rPr lang="zh-CN" altLang="en-US"/>
              <a:t>，</a:t>
            </a:r>
            <a:r>
              <a:rPr lang="en-US" altLang="zh-CN"/>
              <a:t>/=</a:t>
            </a:r>
            <a:r>
              <a:rPr lang="zh-CN" altLang="en-US"/>
              <a:t>，</a:t>
            </a:r>
            <a:r>
              <a:rPr lang="en-US" altLang="zh-CN"/>
              <a:t>%=</a:t>
            </a:r>
            <a:r>
              <a:rPr lang="zh-CN" altLang="en-US"/>
              <a:t>，</a:t>
            </a:r>
            <a:r>
              <a:rPr lang="en-US" altLang="zh-CN"/>
              <a:t>^=</a:t>
            </a:r>
            <a:r>
              <a:rPr lang="zh-CN" altLang="en-US"/>
              <a:t>，</a:t>
            </a:r>
            <a:r>
              <a:rPr lang="en-US" altLang="zh-CN"/>
              <a:t>&amp;=</a:t>
            </a:r>
            <a:r>
              <a:rPr lang="zh-CN" altLang="en-US"/>
              <a:t>，</a:t>
            </a:r>
            <a:r>
              <a:rPr lang="en-US" altLang="zh-CN"/>
              <a:t>|=</a:t>
            </a:r>
            <a:r>
              <a:rPr lang="zh-CN" altLang="en-US"/>
              <a:t>，</a:t>
            </a:r>
            <a:r>
              <a:rPr lang="en-US" altLang="zh-CN"/>
              <a:t>&gt;&gt;=</a:t>
            </a:r>
            <a:r>
              <a:rPr lang="zh-CN" altLang="en-US"/>
              <a:t>，</a:t>
            </a:r>
            <a:r>
              <a:rPr lang="en-US" altLang="zh-CN"/>
              <a:t>&lt;&lt;=</a:t>
            </a:r>
            <a:r>
              <a:rPr lang="zh-CN" altLang="en-US"/>
              <a:t>，</a:t>
            </a:r>
            <a:r>
              <a:rPr lang="en-US" altLang="zh-CN"/>
              <a:t>&gt;&gt;&gt;=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作为字符串连接符的“</a:t>
            </a:r>
            <a:r>
              <a:rPr lang="en-US" altLang="zh-CN" dirty="0"/>
              <a:t>+”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运算符“</a:t>
            </a:r>
            <a:r>
              <a:rPr lang="en-US" altLang="zh-CN" sz="2800" dirty="0"/>
              <a:t>+” </a:t>
            </a:r>
            <a:r>
              <a:rPr lang="zh-CN" altLang="en-US" sz="2800" dirty="0"/>
              <a:t>用于数值类型</a:t>
            </a:r>
            <a:r>
              <a:rPr lang="en-US" altLang="zh-CN" sz="2800" dirty="0"/>
              <a:t>,</a:t>
            </a:r>
            <a:r>
              <a:rPr lang="zh-CN" altLang="en-US" sz="2800" dirty="0"/>
              <a:t>加法运算法</a:t>
            </a:r>
          </a:p>
          <a:p>
            <a:r>
              <a:rPr lang="zh-CN" altLang="en-US" sz="2800" dirty="0"/>
              <a:t>字符串类型（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）数据中，连接符</a:t>
            </a:r>
          </a:p>
          <a:p>
            <a:pPr>
              <a:buFontTx/>
              <a:buNone/>
            </a:pPr>
            <a:r>
              <a:rPr lang="zh-CN" altLang="en-US" sz="2800" dirty="0"/>
              <a:t>    “</a:t>
            </a:r>
            <a:r>
              <a:rPr lang="en-US" altLang="zh-CN" sz="2800" dirty="0"/>
              <a:t>abc”+”de” </a:t>
            </a:r>
            <a:r>
              <a:rPr lang="zh-CN" altLang="en-US" sz="2800" dirty="0"/>
              <a:t>结果</a:t>
            </a:r>
            <a:r>
              <a:rPr lang="en-US" altLang="zh-CN" sz="2800" dirty="0"/>
              <a:t>:”abcde”</a:t>
            </a:r>
          </a:p>
          <a:p>
            <a:r>
              <a:rPr lang="zh-CN" altLang="en-US" sz="2800" dirty="0"/>
              <a:t>字符串</a:t>
            </a:r>
            <a:r>
              <a:rPr lang="en-US" altLang="zh-CN" sz="2800" dirty="0"/>
              <a:t>+</a:t>
            </a:r>
            <a:r>
              <a:rPr lang="zh-CN" altLang="en-US" sz="2800" dirty="0"/>
              <a:t>数值</a:t>
            </a:r>
            <a:r>
              <a:rPr lang="en-US" altLang="zh-CN" sz="2800" dirty="0"/>
              <a:t>,Java</a:t>
            </a:r>
            <a:r>
              <a:rPr lang="zh-CN" altLang="en-US" sz="2800" dirty="0"/>
              <a:t>会自动将数值转换成字符串，然后两个字符串相连生成一个新的字符串。</a:t>
            </a:r>
          </a:p>
          <a:p>
            <a:pPr>
              <a:buFontTx/>
              <a:buNone/>
            </a:pPr>
            <a:r>
              <a:rPr lang="zh-CN" altLang="en-US" sz="2800" dirty="0"/>
              <a:t>    “</a:t>
            </a:r>
            <a:r>
              <a:rPr lang="en-US" altLang="zh-CN" sz="2800" dirty="0"/>
              <a:t>12</a:t>
            </a:r>
            <a:r>
              <a:rPr lang="en-US" altLang="zh-CN" sz="2800" dirty="0" smtClean="0"/>
              <a:t>”+</a:t>
            </a:r>
            <a:r>
              <a:rPr lang="en-US" altLang="zh-CN" sz="2800" dirty="0" smtClean="0">
                <a:solidFill>
                  <a:srgbClr val="FF3300"/>
                </a:solidFill>
              </a:rPr>
              <a:t>34</a:t>
            </a:r>
            <a:r>
              <a:rPr lang="en-US" altLang="zh-CN" sz="2800" dirty="0" smtClean="0"/>
              <a:t>   </a:t>
            </a:r>
            <a:r>
              <a:rPr lang="zh-CN" altLang="en-US" sz="2800" dirty="0"/>
              <a:t>结果   “</a:t>
            </a:r>
            <a:r>
              <a:rPr lang="en-US" altLang="zh-CN" sz="2800" dirty="0"/>
              <a:t>1234”</a:t>
            </a:r>
          </a:p>
          <a:p>
            <a:pPr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表达式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表达式是运算符和操作数的结合，它是任何一门编程语言的关键组成部分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表达式允许程序员进行数学计算、值的比较、逻辑操作以及在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中进行对象的操作。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一些表达式的例子：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x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x+10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y=x+10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arr[10</a:t>
            </a:r>
            <a:r>
              <a:rPr lang="en-US" altLang="zh-CN" sz="2000" dirty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mobile.getWeight()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表达式中运算符的结合性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所有的数学运算</a:t>
            </a:r>
            <a:r>
              <a:rPr lang="zh-CN" altLang="en-US" sz="2800" dirty="0" smtClean="0"/>
              <a:t>都是</a:t>
            </a:r>
            <a:r>
              <a:rPr lang="zh-CN" altLang="en-US" sz="2800" dirty="0"/>
              <a:t>从左到右结合的，在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中，大部分运算也是从左到右结合的，只有单目运算符、赋值运算符和条件运算符例外</a:t>
            </a:r>
          </a:p>
          <a:p>
            <a:r>
              <a:rPr lang="zh-CN" altLang="en-US" sz="2800" dirty="0"/>
              <a:t>乘法和加法是两个可结合的运算，也就是说，这两个运算符左右两边的操作符可以互换位置而不会影响到结果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表达式中运算符的优先顺序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下面的表格说明了各个运算符的优先顺序，优先级高的运算符放置在表的上部，而在同一行的运算符拥有同样的优先顺序。</a:t>
            </a:r>
          </a:p>
          <a:p>
            <a:r>
              <a:rPr lang="zh-CN" altLang="en-US"/>
              <a:t>除了单目运算符、赋值运算符以及条件运算符，其它的运算符都是从左到右结合的。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运算符优先级</a:t>
            </a:r>
          </a:p>
        </p:txBody>
      </p:sp>
      <p:graphicFrame>
        <p:nvGraphicFramePr>
          <p:cNvPr id="52346" name="Group 122"/>
          <p:cNvGraphicFramePr>
            <a:graphicFrameLocks noGrp="1"/>
          </p:cNvGraphicFramePr>
          <p:nvPr>
            <p:ph type="tbl" idx="4294967295"/>
          </p:nvPr>
        </p:nvGraphicFramePr>
        <p:xfrm>
          <a:off x="762000" y="1500188"/>
          <a:ext cx="8382000" cy="4429128"/>
        </p:xfrm>
        <a:graphic>
          <a:graphicData uri="http://schemas.openxmlformats.org/drawingml/2006/table">
            <a:tbl>
              <a:tblPr/>
              <a:tblGrid>
                <a:gridCol w="2667000"/>
                <a:gridCol w="57150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分割符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[] () ,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单目运算符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 - ~ ! ++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expr --expr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创建或类型转换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New (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type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乘法／除法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加法／减法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移位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 &gt;&gt;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 &lt;= &gt;= &gt; 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运算符优先级</a:t>
            </a:r>
            <a:r>
              <a:rPr lang="zh-CN" altLang="en-US" dirty="0" smtClean="0"/>
              <a:t>（续表）</a:t>
            </a:r>
            <a:endParaRPr lang="zh-CN" altLang="en-US" dirty="0"/>
          </a:p>
        </p:txBody>
      </p:sp>
      <p:graphicFrame>
        <p:nvGraphicFramePr>
          <p:cNvPr id="51260" name="Group 60"/>
          <p:cNvGraphicFramePr>
            <a:graphicFrameLocks noGrp="1"/>
          </p:cNvGraphicFramePr>
          <p:nvPr/>
        </p:nvGraphicFramePr>
        <p:xfrm>
          <a:off x="395288" y="1484313"/>
          <a:ext cx="8458200" cy="4688205"/>
        </p:xfrm>
        <a:graphic>
          <a:graphicData uri="http://schemas.openxmlformats.org/drawingml/2006/table">
            <a:tbl>
              <a:tblPr/>
              <a:tblGrid>
                <a:gridCol w="2133600"/>
                <a:gridCol w="63246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==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按位与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按位异或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按位或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赋值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华清远见教育集团版权所有；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未经华清远见明确许可，不得为任何目的以任何形式复制或传播此文档的任何部分；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华清远见教育集团保留所有权利。</a:t>
            </a: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www.hqyj.com</a:t>
            </a: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8F69281-1E63-4271-910E-C4D6BE1E6EA5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分支语句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分支语句实现程序流程控制的功能 ，即根据一定的条件有选择地执行或跳过特定的语句</a:t>
            </a:r>
          </a:p>
          <a:p>
            <a:r>
              <a:rPr lang="en-US" altLang="zh-CN"/>
              <a:t>Java</a:t>
            </a:r>
            <a:r>
              <a:rPr lang="zh-CN" altLang="en-US"/>
              <a:t>分支语句分类</a:t>
            </a:r>
          </a:p>
          <a:p>
            <a:pPr lvl="1"/>
            <a:r>
              <a:rPr lang="en-US" altLang="zh-CN"/>
              <a:t>if-else </a:t>
            </a:r>
            <a:r>
              <a:rPr lang="zh-CN" altLang="en-US"/>
              <a:t>语句</a:t>
            </a:r>
          </a:p>
          <a:p>
            <a:pPr lvl="1"/>
            <a:r>
              <a:rPr lang="en-US" altLang="zh-CN"/>
              <a:t>switch </a:t>
            </a:r>
            <a:r>
              <a:rPr lang="zh-CN" altLang="en-US"/>
              <a:t>语句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分支语句（</a:t>
            </a:r>
            <a:r>
              <a:rPr lang="en-US" altLang="zh-CN"/>
              <a:t>if</a:t>
            </a:r>
            <a:r>
              <a:rPr lang="zh-CN" altLang="en-US"/>
              <a:t>语句）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if </a:t>
            </a:r>
            <a:r>
              <a:rPr lang="zh-CN" altLang="en-US" sz="2800" dirty="0"/>
              <a:t>和 </a:t>
            </a:r>
            <a:r>
              <a:rPr lang="en-US" altLang="zh-CN" sz="2800" dirty="0"/>
              <a:t>else</a:t>
            </a:r>
            <a:r>
              <a:rPr lang="zh-CN" altLang="en-US" sz="2800" dirty="0"/>
              <a:t>语句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if ( boolean expression 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statement or block;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或者：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if ( boolean expression 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statement or block;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} else if  (boolean expression)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statement or block;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statement or block;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注</a:t>
            </a:r>
            <a:r>
              <a:rPr lang="zh-CN" altLang="en-US" sz="2800" dirty="0" smtClean="0"/>
              <a:t>意：</a:t>
            </a:r>
            <a:r>
              <a:rPr lang="en-US" altLang="zh-CN" sz="2800" dirty="0" smtClean="0"/>
              <a:t>if</a:t>
            </a:r>
            <a:r>
              <a:rPr lang="zh-CN" altLang="en-US" sz="2800" dirty="0"/>
              <a:t>或</a:t>
            </a:r>
            <a:r>
              <a:rPr lang="en-US" altLang="zh-CN" sz="2800" dirty="0"/>
              <a:t>else if</a:t>
            </a:r>
            <a:r>
              <a:rPr lang="zh-CN" altLang="en-US" sz="2800" dirty="0"/>
              <a:t>后的条件表达式需要</a:t>
            </a:r>
            <a:r>
              <a:rPr lang="zh-CN" altLang="en-US" sz="2800" dirty="0" smtClean="0"/>
              <a:t>用小括</a:t>
            </a:r>
            <a:r>
              <a:rPr lang="zh-CN" altLang="en-US" sz="2800" dirty="0"/>
              <a:t>号括起来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if</a:t>
            </a:r>
            <a:r>
              <a:rPr lang="zh-CN" altLang="en-US"/>
              <a:t>语句例子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85875"/>
            <a:ext cx="8229600" cy="4876800"/>
          </a:xfrm>
          <a:gradFill rotWithShape="1">
            <a:gsLst>
              <a:gs pos="0">
                <a:srgbClr val="CCFFCC">
                  <a:alpha val="50999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smtClean="0"/>
              <a:t>IfTest{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public static void main(String args[]){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i=Integer.parseInt(args[0]);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if (i&lt;50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	…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else if(i==50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	…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}else{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	…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分支语句（</a:t>
            </a:r>
            <a:r>
              <a:rPr lang="en-US" altLang="zh-CN"/>
              <a:t>switch</a:t>
            </a:r>
            <a:r>
              <a:rPr lang="zh-CN" altLang="en-US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245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switch</a:t>
            </a:r>
            <a:r>
              <a:rPr lang="zh-CN" altLang="en-US" sz="2400" dirty="0"/>
              <a:t>语句是一种不需要求布尔</a:t>
            </a:r>
            <a:r>
              <a:rPr lang="zh-CN" altLang="en-US" sz="2400" dirty="0" smtClean="0"/>
              <a:t>值、而是计算数值（</a:t>
            </a:r>
            <a:r>
              <a:rPr lang="en-US" altLang="zh-CN" sz="2400" dirty="0" smtClean="0"/>
              <a:t>byte/short/int/char</a:t>
            </a:r>
            <a:r>
              <a:rPr lang="zh-CN" altLang="en-US" sz="2400" dirty="0" smtClean="0"/>
              <a:t>）的</a:t>
            </a:r>
            <a:r>
              <a:rPr lang="zh-CN" altLang="en-US" sz="2400" dirty="0"/>
              <a:t>分支语句。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switch</a:t>
            </a:r>
            <a:r>
              <a:rPr lang="zh-CN" altLang="en-US" sz="2400" dirty="0"/>
              <a:t>语句格式</a:t>
            </a:r>
            <a:r>
              <a:rPr lang="zh-CN" altLang="en-US" sz="2400" dirty="0" smtClean="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	</a:t>
            </a:r>
            <a:r>
              <a:rPr lang="zh-CN" altLang="en-US" sz="2000" dirty="0"/>
              <a:t>	</a:t>
            </a:r>
            <a:r>
              <a:rPr lang="en-US" altLang="zh-CN" sz="2000" dirty="0"/>
              <a:t>switch ( expr1){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case constant1: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statements;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</a:t>
            </a:r>
            <a:r>
              <a:rPr lang="en-US" altLang="zh-CN" sz="2000" dirty="0">
                <a:solidFill>
                  <a:srgbClr val="FF0000"/>
                </a:solidFill>
              </a:rPr>
              <a:t>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case constant2: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statements;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</a:t>
            </a:r>
            <a:r>
              <a:rPr lang="en-US" altLang="zh-CN" sz="2000" dirty="0">
                <a:solidFill>
                  <a:srgbClr val="FF0000"/>
                </a:solidFill>
              </a:rPr>
              <a:t>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default: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statements;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		</a:t>
            </a:r>
            <a:r>
              <a:rPr lang="en-US" altLang="zh-CN" sz="2000" dirty="0">
                <a:solidFill>
                  <a:srgbClr val="FF0000"/>
                </a:solidFill>
              </a:rPr>
              <a:t>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		}</a:t>
            </a:r>
            <a:endParaRPr lang="en-US" altLang="zh-CN" sz="240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27313" y="2540011"/>
            <a:ext cx="4465637" cy="2460625"/>
            <a:chOff x="1655" y="1661"/>
            <a:chExt cx="2813" cy="1550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470" y="1888"/>
              <a:ext cx="998" cy="13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31750" algn="ctr">
              <a:noFill/>
              <a:miter lim="800000"/>
              <a:headEnd/>
              <a:tailEnd/>
            </a:ln>
            <a:effectLst>
              <a:prstShdw prst="shdw18" dist="17961" dir="13500000">
                <a:srgbClr val="99CCFF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byte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400"/>
                <a:t>short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400"/>
                <a:t>int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400"/>
                <a:t>char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1655" y="166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655" y="1661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833" y="166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中各种运算符的作用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表达式的作用</a:t>
            </a:r>
            <a:endParaRPr lang="en-US" altLang="zh-CN" dirty="0" smtClean="0"/>
          </a:p>
          <a:p>
            <a:r>
              <a:rPr lang="zh-CN" altLang="en-US" dirty="0" smtClean="0"/>
              <a:t>表达式中运算符的优先级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中的分支语句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fld id="{E51D9F87-6C0C-4828-87B6-10B15DD5438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www.hqyj.com</a:t>
            </a: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333AE9-DC8A-48EE-81AC-2F9242499A32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itchFamily="34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www.hqyj.com</a:t>
            </a: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535014C-4B47-44E4-9368-347F95ED11D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SimSun"/>
                <a:ea typeface="SimSun"/>
              </a:rPr>
              <a:t>！</a:t>
            </a: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目标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/>
              <a:t>运算</a:t>
            </a:r>
            <a:r>
              <a:rPr lang="zh-CN" altLang="en-US" dirty="0" smtClean="0"/>
              <a:t>符的用法</a:t>
            </a:r>
            <a:endParaRPr lang="zh-CN" altLang="en-US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表</a:t>
            </a:r>
            <a:r>
              <a:rPr lang="zh-CN" altLang="en-US" dirty="0"/>
              <a:t>达</a:t>
            </a:r>
            <a:r>
              <a:rPr lang="zh-CN" altLang="en-US" dirty="0" smtClean="0"/>
              <a:t>式的写法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运算符的优先级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中的分支语句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运算符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分割符：</a:t>
            </a:r>
            <a:r>
              <a:rPr lang="en-US" altLang="zh-CN" sz="2800" dirty="0"/>
              <a:t>,</a:t>
            </a:r>
            <a:r>
              <a:rPr lang="zh-CN" altLang="en-US" sz="2800" dirty="0"/>
              <a:t>，</a:t>
            </a:r>
            <a:r>
              <a:rPr lang="en-US" altLang="zh-CN" sz="2800" dirty="0"/>
              <a:t>;</a:t>
            </a:r>
            <a:r>
              <a:rPr lang="zh-CN" altLang="en-US" sz="2800" dirty="0"/>
              <a:t>，</a:t>
            </a:r>
            <a:r>
              <a:rPr lang="en-US" altLang="zh-CN" sz="2800" dirty="0"/>
              <a:t>[]</a:t>
            </a:r>
            <a:r>
              <a:rPr lang="zh-CN" altLang="en-US" sz="2800" dirty="0"/>
              <a:t>，</a:t>
            </a:r>
            <a:r>
              <a:rPr lang="en-US" altLang="zh-CN" sz="2800" dirty="0"/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算术运算符</a:t>
            </a:r>
            <a:r>
              <a:rPr lang="en-US" altLang="zh-CN" sz="2800" dirty="0"/>
              <a:t>: 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，*，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--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关系运算符</a:t>
            </a:r>
            <a:r>
              <a:rPr lang="en-US" altLang="zh-CN" sz="2800" dirty="0"/>
              <a:t>:  &gt;</a:t>
            </a:r>
            <a:r>
              <a:rPr lang="zh-CN" altLang="en-US" sz="2800" dirty="0"/>
              <a:t>，</a:t>
            </a:r>
            <a:r>
              <a:rPr lang="en-US" altLang="zh-CN" sz="2800" dirty="0"/>
              <a:t>&lt;</a:t>
            </a:r>
            <a:r>
              <a:rPr lang="zh-CN" altLang="en-US" sz="2800" dirty="0"/>
              <a:t>，</a:t>
            </a:r>
            <a:r>
              <a:rPr lang="en-US" altLang="zh-CN" sz="2800" dirty="0"/>
              <a:t>&gt;=</a:t>
            </a:r>
            <a:r>
              <a:rPr lang="zh-CN" altLang="en-US" sz="2800" dirty="0"/>
              <a:t>，</a:t>
            </a:r>
            <a:r>
              <a:rPr lang="en-US" altLang="zh-CN" sz="2800" dirty="0"/>
              <a:t>&lt;=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==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!=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布尔逻辑运算符</a:t>
            </a:r>
            <a:r>
              <a:rPr lang="en-US" altLang="zh-CN" sz="2800" dirty="0"/>
              <a:t>:  !</a:t>
            </a:r>
            <a:r>
              <a:rPr lang="zh-CN" altLang="en-US" sz="2800" dirty="0"/>
              <a:t>，</a:t>
            </a:r>
            <a:r>
              <a:rPr lang="en-US" altLang="zh-CN" sz="2800" dirty="0"/>
              <a:t>&amp; , | , ^ , &amp;&amp;</a:t>
            </a:r>
            <a:r>
              <a:rPr lang="zh-CN" altLang="en-US" sz="2800" dirty="0"/>
              <a:t>，</a:t>
            </a:r>
            <a:r>
              <a:rPr lang="en-US" altLang="zh-CN" sz="2800" dirty="0"/>
              <a:t>||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位运算符</a:t>
            </a:r>
            <a:r>
              <a:rPr lang="en-US" altLang="zh-CN" sz="2800" dirty="0"/>
              <a:t>:  &amp;</a:t>
            </a:r>
            <a:r>
              <a:rPr lang="zh-CN" altLang="en-US" sz="2800" dirty="0"/>
              <a:t>，</a:t>
            </a:r>
            <a:r>
              <a:rPr lang="en-US" altLang="zh-CN" sz="2800" dirty="0"/>
              <a:t>|</a:t>
            </a:r>
            <a:r>
              <a:rPr lang="zh-CN" altLang="en-US" sz="2800" dirty="0"/>
              <a:t>，</a:t>
            </a:r>
            <a:r>
              <a:rPr lang="en-US" altLang="zh-CN" sz="2800" dirty="0"/>
              <a:t>^</a:t>
            </a:r>
            <a:r>
              <a:rPr lang="zh-CN" altLang="en-US" sz="2800" dirty="0"/>
              <a:t>，</a:t>
            </a:r>
            <a:r>
              <a:rPr lang="en-US" altLang="zh-CN" sz="2800" dirty="0"/>
              <a:t>~ </a:t>
            </a:r>
            <a:r>
              <a:rPr lang="zh-CN" altLang="en-US" sz="2800" dirty="0"/>
              <a:t>， </a:t>
            </a:r>
            <a:r>
              <a:rPr lang="en-US" altLang="zh-CN" sz="2800" dirty="0"/>
              <a:t>&gt;&gt;</a:t>
            </a:r>
            <a:r>
              <a:rPr lang="zh-CN" altLang="en-US" sz="2800" dirty="0"/>
              <a:t>，</a:t>
            </a:r>
            <a:r>
              <a:rPr lang="en-US" altLang="zh-CN" sz="2800" dirty="0"/>
              <a:t>&lt;&lt;</a:t>
            </a:r>
            <a:r>
              <a:rPr lang="zh-CN" altLang="en-US" sz="2800" dirty="0"/>
              <a:t>，</a:t>
            </a:r>
            <a:r>
              <a:rPr lang="en-US" altLang="zh-CN" sz="2800" dirty="0"/>
              <a:t>&gt;&gt;&gt;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赋值运算符</a:t>
            </a:r>
            <a:r>
              <a:rPr lang="en-US" altLang="zh-CN" sz="2800" dirty="0"/>
              <a:t>:  =  </a:t>
            </a:r>
            <a:r>
              <a:rPr lang="zh-CN" altLang="en-US" sz="2800" dirty="0"/>
              <a:t>扩展赋值运算符</a:t>
            </a:r>
            <a:r>
              <a:rPr lang="en-US" altLang="zh-CN" sz="2800" dirty="0"/>
              <a:t>:+=</a:t>
            </a:r>
            <a:r>
              <a:rPr lang="zh-CN" altLang="en-US" sz="2800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sz="2800" dirty="0" smtClean="0"/>
              <a:t>，*</a:t>
            </a:r>
            <a:r>
              <a:rPr lang="en-US" altLang="zh-CN" sz="2800" dirty="0"/>
              <a:t>=</a:t>
            </a:r>
            <a:r>
              <a:rPr lang="zh-CN" altLang="en-US" sz="2800" dirty="0"/>
              <a:t>，</a:t>
            </a:r>
            <a:r>
              <a:rPr lang="en-US" altLang="zh-CN" sz="2800" dirty="0"/>
              <a:t>/=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字符串连接运算符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+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造型操作符：</a:t>
            </a:r>
            <a:r>
              <a:rPr lang="en-US" altLang="zh-CN" sz="28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递增</a:t>
            </a:r>
            <a:r>
              <a:rPr lang="en-US" altLang="zh-CN"/>
              <a:t>/</a:t>
            </a:r>
            <a:r>
              <a:rPr lang="zh-CN" altLang="en-US"/>
              <a:t>递减运算符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对于需要对操作数进行加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操作时，可以使用递增或递减运算符</a:t>
            </a:r>
          </a:p>
          <a:p>
            <a:pPr lvl="1"/>
            <a:r>
              <a:rPr lang="zh-CN" altLang="en-US" dirty="0"/>
              <a:t>递增：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递减：</a:t>
            </a:r>
            <a:r>
              <a:rPr lang="en-US" altLang="zh-CN" dirty="0"/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关系和布尔运算符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号来判断两个值是否相等，而用</a:t>
            </a:r>
            <a:r>
              <a:rPr lang="en-US" altLang="zh-CN" dirty="0"/>
              <a:t>!=</a:t>
            </a:r>
            <a:r>
              <a:rPr lang="zh-CN" altLang="en-US" dirty="0"/>
              <a:t>来判断是否不等，用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来判断大于、小于而用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来判断大于等于小于等于</a:t>
            </a:r>
          </a:p>
          <a:p>
            <a:r>
              <a:rPr lang="zh-CN" altLang="en-US" dirty="0"/>
              <a:t>逻辑运算符功能</a:t>
            </a:r>
          </a:p>
          <a:p>
            <a:pPr>
              <a:buFontTx/>
              <a:buNone/>
            </a:pPr>
            <a:r>
              <a:rPr lang="zh-CN" altLang="en-US" dirty="0"/>
              <a:t>	</a:t>
            </a:r>
            <a:r>
              <a:rPr lang="zh-CN" altLang="en-US" sz="2800" dirty="0"/>
              <a:t>！</a:t>
            </a:r>
            <a:r>
              <a:rPr lang="en-US" altLang="zh-CN" sz="2800" dirty="0"/>
              <a:t>-- </a:t>
            </a:r>
            <a:r>
              <a:rPr lang="zh-CN" altLang="en-US" sz="2800" dirty="0"/>
              <a:t>逻辑非	</a:t>
            </a:r>
            <a:r>
              <a:rPr lang="en-US" altLang="zh-CN" sz="2800" dirty="0"/>
              <a:t>&amp;   -- </a:t>
            </a:r>
            <a:r>
              <a:rPr lang="zh-CN" altLang="en-US" sz="2800" dirty="0"/>
              <a:t>逻辑与 	    </a:t>
            </a:r>
            <a:r>
              <a:rPr lang="en-US" altLang="zh-CN" sz="2800" dirty="0"/>
              <a:t>|  -- </a:t>
            </a:r>
            <a:r>
              <a:rPr lang="zh-CN" altLang="en-US" sz="2800" dirty="0"/>
              <a:t>逻辑或</a:t>
            </a:r>
          </a:p>
          <a:p>
            <a:pPr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^  -- </a:t>
            </a:r>
            <a:r>
              <a:rPr lang="zh-CN" altLang="en-US" sz="2800" dirty="0"/>
              <a:t>逻辑异或	</a:t>
            </a:r>
            <a:r>
              <a:rPr lang="en-US" altLang="zh-CN" sz="2800" dirty="0"/>
              <a:t>&amp;&amp;-- </a:t>
            </a:r>
            <a:r>
              <a:rPr lang="zh-CN" altLang="en-US" sz="2800" dirty="0"/>
              <a:t>短路与             </a:t>
            </a:r>
            <a:r>
              <a:rPr lang="en-US" altLang="zh-CN" sz="2800" dirty="0"/>
              <a:t>|| -- </a:t>
            </a:r>
            <a:r>
              <a:rPr lang="zh-CN" altLang="en-US" sz="2800" dirty="0"/>
              <a:t>短路或</a:t>
            </a:r>
          </a:p>
          <a:p>
            <a:pPr lvl="1"/>
            <a:r>
              <a:rPr lang="zh-CN" altLang="en-US" dirty="0" smtClean="0"/>
              <a:t>异或：两个逻辑变量相异，输出才为</a:t>
            </a:r>
            <a:r>
              <a:rPr lang="en-US" altLang="zh-CN" dirty="0" smtClean="0"/>
              <a:t>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关系和布尔运算符（</a:t>
            </a:r>
            <a:r>
              <a:rPr lang="en-US" altLang="zh-CN"/>
              <a:t>con.</a:t>
            </a:r>
            <a:r>
              <a:rPr lang="zh-CN" altLang="en-US"/>
              <a:t>）</a:t>
            </a:r>
          </a:p>
        </p:txBody>
      </p:sp>
      <p:graphicFrame>
        <p:nvGraphicFramePr>
          <p:cNvPr id="30802" name="Group 82"/>
          <p:cNvGraphicFramePr>
            <a:graphicFrameLocks noGrp="1"/>
          </p:cNvGraphicFramePr>
          <p:nvPr/>
        </p:nvGraphicFramePr>
        <p:xfrm>
          <a:off x="500034" y="1500174"/>
          <a:ext cx="7983538" cy="3235327"/>
        </p:xfrm>
        <a:graphic>
          <a:graphicData uri="http://schemas.openxmlformats.org/drawingml/2006/table">
            <a:tbl>
              <a:tblPr/>
              <a:tblGrid>
                <a:gridCol w="998538"/>
                <a:gridCol w="998537"/>
                <a:gridCol w="996950"/>
                <a:gridCol w="998538"/>
                <a:gridCol w="996950"/>
                <a:gridCol w="998537"/>
                <a:gridCol w="998538"/>
                <a:gridCol w="99695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!a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a&amp;b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-Roman" charset="0"/>
                        <a:ea typeface="宋体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a|b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-Roman" charset="0"/>
                        <a:ea typeface="宋体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a^b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-Roman" charset="0"/>
                        <a:ea typeface="宋体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a&amp;&amp;b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a||b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 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三目条件运算符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三目条件运算符，语法格式：</a:t>
            </a:r>
          </a:p>
          <a:p>
            <a:pPr lvl="1"/>
            <a:r>
              <a:rPr lang="en-US" altLang="zh-CN" dirty="0"/>
              <a:t>x ? y : z</a:t>
            </a:r>
          </a:p>
          <a:p>
            <a:r>
              <a:rPr lang="zh-CN" altLang="en-US" dirty="0"/>
              <a:t>其中 </a:t>
            </a:r>
            <a:r>
              <a:rPr lang="en-US" altLang="zh-CN" dirty="0"/>
              <a:t>x </a:t>
            </a:r>
            <a:r>
              <a:rPr lang="zh-CN" altLang="en-US" dirty="0"/>
              <a:t>为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zh-CN" altLang="en-US" dirty="0"/>
              <a:t>类型表达式，先计算 </a:t>
            </a:r>
            <a:r>
              <a:rPr lang="en-US" altLang="zh-CN" dirty="0"/>
              <a:t>x </a:t>
            </a:r>
            <a:r>
              <a:rPr lang="zh-CN" altLang="en-US" dirty="0"/>
              <a:t>的值，若为</a:t>
            </a:r>
            <a:r>
              <a:rPr lang="en-US" altLang="zh-CN" dirty="0"/>
              <a:t>true</a:t>
            </a:r>
            <a:r>
              <a:rPr lang="zh-CN" altLang="en-US" dirty="0"/>
              <a:t>，则整个三目运算的结果为表达式 </a:t>
            </a:r>
            <a:r>
              <a:rPr lang="en-US" altLang="zh-CN" dirty="0"/>
              <a:t>y </a:t>
            </a:r>
            <a:r>
              <a:rPr lang="zh-CN" altLang="en-US" dirty="0"/>
              <a:t>的值，否则整个运算结果为表达式 </a:t>
            </a:r>
            <a:r>
              <a:rPr lang="en-US" altLang="zh-CN" dirty="0"/>
              <a:t>z </a:t>
            </a:r>
            <a:r>
              <a:rPr lang="zh-CN" altLang="en-US" dirty="0"/>
              <a:t>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位运算符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位运算符功能</a:t>
            </a:r>
          </a:p>
          <a:p>
            <a:pPr>
              <a:buFontTx/>
              <a:buNone/>
            </a:pPr>
            <a:r>
              <a:rPr lang="zh-CN" altLang="en-US" dirty="0"/>
              <a:t>	</a:t>
            </a:r>
            <a:r>
              <a:rPr lang="en-US" altLang="zh-CN" sz="2400" dirty="0"/>
              <a:t>~ </a:t>
            </a:r>
            <a:r>
              <a:rPr lang="en-US" altLang="zh-CN" sz="2400" dirty="0" smtClean="0"/>
              <a:t>—— </a:t>
            </a:r>
            <a:r>
              <a:rPr lang="zh-CN" altLang="en-US" sz="2400" dirty="0"/>
              <a:t>取反		</a:t>
            </a:r>
            <a:r>
              <a:rPr lang="en-US" altLang="zh-CN" sz="2400" dirty="0"/>
              <a:t>&amp;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位与 	   </a:t>
            </a:r>
          </a:p>
          <a:p>
            <a:pPr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| —— </a:t>
            </a:r>
            <a:r>
              <a:rPr lang="zh-CN" altLang="en-US" sz="2400" dirty="0"/>
              <a:t>按位或	</a:t>
            </a:r>
            <a:r>
              <a:rPr lang="en-US" altLang="zh-CN" sz="2400" dirty="0" smtClean="0"/>
              <a:t>	^  ——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位异或</a:t>
            </a:r>
          </a:p>
          <a:p>
            <a:r>
              <a:rPr lang="zh-CN" altLang="en-US" sz="2800" dirty="0"/>
              <a:t>位运算符功能说明</a:t>
            </a:r>
            <a:r>
              <a:rPr lang="en-US" altLang="zh-CN" sz="2800" dirty="0"/>
              <a:t>:</a:t>
            </a:r>
          </a:p>
        </p:txBody>
      </p:sp>
      <p:graphicFrame>
        <p:nvGraphicFramePr>
          <p:cNvPr id="29700" name="Group 1028"/>
          <p:cNvGraphicFramePr>
            <a:graphicFrameLocks noGrp="1"/>
          </p:cNvGraphicFramePr>
          <p:nvPr/>
        </p:nvGraphicFramePr>
        <p:xfrm>
          <a:off x="2052638" y="39306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0" name="Line 1048"/>
          <p:cNvSpPr>
            <a:spLocks noChangeShapeType="1"/>
          </p:cNvSpPr>
          <p:nvPr/>
        </p:nvSpPr>
        <p:spPr bwMode="auto">
          <a:xfrm>
            <a:off x="1692275" y="4297363"/>
            <a:ext cx="2341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1" name="Text Box 1049"/>
          <p:cNvSpPr txBox="1">
            <a:spLocks noChangeArrowheads="1"/>
          </p:cNvSpPr>
          <p:nvPr/>
        </p:nvSpPr>
        <p:spPr bwMode="auto">
          <a:xfrm>
            <a:off x="1692275" y="3819525"/>
            <a:ext cx="269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027" tIns="54514" rIns="109027" bIns="54514">
            <a:spAutoFit/>
          </a:bodyPr>
          <a:lstStyle/>
          <a:p>
            <a:pPr defTabSz="1090613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A02C5E"/>
                </a:solidFill>
                <a:latin typeface="Times New Roman" pitchFamily="18" charset="0"/>
              </a:rPr>
              <a:t>~</a:t>
            </a:r>
          </a:p>
        </p:txBody>
      </p:sp>
      <p:graphicFrame>
        <p:nvGraphicFramePr>
          <p:cNvPr id="29722" name="Group 1050"/>
          <p:cNvGraphicFramePr>
            <a:graphicFrameLocks noGrp="1"/>
          </p:cNvGraphicFramePr>
          <p:nvPr/>
        </p:nvGraphicFramePr>
        <p:xfrm>
          <a:off x="2052638" y="443230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42" name="Group 1070"/>
          <p:cNvGraphicFramePr>
            <a:graphicFrameLocks noGrp="1"/>
          </p:cNvGraphicFramePr>
          <p:nvPr/>
        </p:nvGraphicFramePr>
        <p:xfrm>
          <a:off x="5922963" y="39306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62" name="Line 1090"/>
          <p:cNvSpPr>
            <a:spLocks noChangeShapeType="1"/>
          </p:cNvSpPr>
          <p:nvPr/>
        </p:nvSpPr>
        <p:spPr bwMode="auto">
          <a:xfrm>
            <a:off x="5562600" y="4297363"/>
            <a:ext cx="2341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63" name="Text Box 1091"/>
          <p:cNvSpPr txBox="1">
            <a:spLocks noChangeArrowheads="1"/>
          </p:cNvSpPr>
          <p:nvPr/>
        </p:nvSpPr>
        <p:spPr bwMode="auto">
          <a:xfrm>
            <a:off x="5473700" y="3819525"/>
            <a:ext cx="3603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027" tIns="54514" rIns="109027" bIns="54514">
            <a:spAutoFit/>
          </a:bodyPr>
          <a:lstStyle/>
          <a:p>
            <a:pPr defTabSz="1090613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&amp;</a:t>
            </a:r>
          </a:p>
        </p:txBody>
      </p:sp>
      <p:graphicFrame>
        <p:nvGraphicFramePr>
          <p:cNvPr id="29764" name="Group 1092"/>
          <p:cNvGraphicFramePr>
            <a:graphicFrameLocks noGrp="1"/>
          </p:cNvGraphicFramePr>
          <p:nvPr/>
        </p:nvGraphicFramePr>
        <p:xfrm>
          <a:off x="5922963" y="4357688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84" name="Group 1112"/>
          <p:cNvGraphicFramePr>
            <a:graphicFrameLocks noGrp="1"/>
          </p:cNvGraphicFramePr>
          <p:nvPr/>
        </p:nvGraphicFramePr>
        <p:xfrm>
          <a:off x="5922963" y="356235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4" name="Group 1132"/>
          <p:cNvGraphicFramePr>
            <a:graphicFrameLocks noGrp="1"/>
          </p:cNvGraphicFramePr>
          <p:nvPr/>
        </p:nvGraphicFramePr>
        <p:xfrm>
          <a:off x="2052638" y="5402263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24" name="Line 1152"/>
          <p:cNvSpPr>
            <a:spLocks noChangeShapeType="1"/>
          </p:cNvSpPr>
          <p:nvPr/>
        </p:nvSpPr>
        <p:spPr bwMode="auto">
          <a:xfrm>
            <a:off x="1692275" y="5770563"/>
            <a:ext cx="2341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825" name="Text Box 1153"/>
          <p:cNvSpPr txBox="1">
            <a:spLocks noChangeArrowheads="1"/>
          </p:cNvSpPr>
          <p:nvPr/>
        </p:nvSpPr>
        <p:spPr bwMode="auto">
          <a:xfrm>
            <a:off x="1603375" y="5291138"/>
            <a:ext cx="3587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027" tIns="54514" rIns="109027" bIns="54514">
            <a:spAutoFit/>
          </a:bodyPr>
          <a:lstStyle/>
          <a:p>
            <a:pPr defTabSz="1090613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 |</a:t>
            </a:r>
          </a:p>
        </p:txBody>
      </p:sp>
      <p:graphicFrame>
        <p:nvGraphicFramePr>
          <p:cNvPr id="29826" name="Group 1154"/>
          <p:cNvGraphicFramePr>
            <a:graphicFrameLocks noGrp="1"/>
          </p:cNvGraphicFramePr>
          <p:nvPr/>
        </p:nvGraphicFramePr>
        <p:xfrm>
          <a:off x="2052638" y="582930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46" name="Group 1174"/>
          <p:cNvGraphicFramePr>
            <a:graphicFrameLocks noGrp="1"/>
          </p:cNvGraphicFramePr>
          <p:nvPr/>
        </p:nvGraphicFramePr>
        <p:xfrm>
          <a:off x="2052638" y="5033963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66" name="Group 1194"/>
          <p:cNvGraphicFramePr>
            <a:graphicFrameLocks noGrp="1"/>
          </p:cNvGraphicFramePr>
          <p:nvPr/>
        </p:nvGraphicFramePr>
        <p:xfrm>
          <a:off x="5922963" y="5402263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86" name="Line 1214"/>
          <p:cNvSpPr>
            <a:spLocks noChangeShapeType="1"/>
          </p:cNvSpPr>
          <p:nvPr/>
        </p:nvSpPr>
        <p:spPr bwMode="auto">
          <a:xfrm>
            <a:off x="5562600" y="5770563"/>
            <a:ext cx="2341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887" name="Text Box 1215"/>
          <p:cNvSpPr txBox="1">
            <a:spLocks noChangeArrowheads="1"/>
          </p:cNvSpPr>
          <p:nvPr/>
        </p:nvSpPr>
        <p:spPr bwMode="auto">
          <a:xfrm>
            <a:off x="5473700" y="5310188"/>
            <a:ext cx="5397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027" tIns="54514" rIns="109027" bIns="54514">
            <a:spAutoFit/>
          </a:bodyPr>
          <a:lstStyle/>
          <a:p>
            <a:pPr defTabSz="1090613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 ^</a:t>
            </a:r>
          </a:p>
        </p:txBody>
      </p:sp>
      <p:graphicFrame>
        <p:nvGraphicFramePr>
          <p:cNvPr id="29888" name="Group 1216"/>
          <p:cNvGraphicFramePr>
            <a:graphicFrameLocks noGrp="1"/>
          </p:cNvGraphicFramePr>
          <p:nvPr/>
        </p:nvGraphicFramePr>
        <p:xfrm>
          <a:off x="5922963" y="5829300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8" name="Group 1236"/>
          <p:cNvGraphicFramePr>
            <a:graphicFrameLocks noGrp="1"/>
          </p:cNvGraphicFramePr>
          <p:nvPr/>
        </p:nvGraphicFramePr>
        <p:xfrm>
          <a:off x="5922963" y="5033963"/>
          <a:ext cx="1981200" cy="328613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9027" marR="109027" marT="54514" marB="54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1167</Words>
  <Application>Microsoft Office PowerPoint</Application>
  <PresentationFormat>全屏显示(4:3)</PresentationFormat>
  <Paragraphs>341</Paragraphs>
  <Slides>26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1_华清远见模版-2</vt:lpstr>
      <vt:lpstr>Bitmap Image</vt:lpstr>
      <vt:lpstr>运算符、表达式、流程控制(上)</vt:lpstr>
      <vt:lpstr>版权声明</vt:lpstr>
      <vt:lpstr>目标</vt:lpstr>
      <vt:lpstr>运算符</vt:lpstr>
      <vt:lpstr>递增/递减运算符</vt:lpstr>
      <vt:lpstr>关系和布尔运算符</vt:lpstr>
      <vt:lpstr>关系和布尔运算符（con.）</vt:lpstr>
      <vt:lpstr>三目条件运算符</vt:lpstr>
      <vt:lpstr>位运算符</vt:lpstr>
      <vt:lpstr>移位运算符（1）</vt:lpstr>
      <vt:lpstr>移位运算符（2）</vt:lpstr>
      <vt:lpstr>移位运算符</vt:lpstr>
      <vt:lpstr>赋值运算符</vt:lpstr>
      <vt:lpstr>作为字符串连接符的“+”</vt:lpstr>
      <vt:lpstr>表达式</vt:lpstr>
      <vt:lpstr>表达式中运算符的结合性</vt:lpstr>
      <vt:lpstr>表达式中运算符的优先顺序</vt:lpstr>
      <vt:lpstr>运算符优先级</vt:lpstr>
      <vt:lpstr>运算符优先级（续表）</vt:lpstr>
      <vt:lpstr>分支语句</vt:lpstr>
      <vt:lpstr>分支语句（if语句）</vt:lpstr>
      <vt:lpstr>if语句例子</vt:lpstr>
      <vt:lpstr>分支语句（switch）</vt:lpstr>
      <vt:lpstr>小结</vt:lpstr>
      <vt:lpstr>幻灯片 25</vt:lpstr>
      <vt:lpstr>幻灯片 26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gwg</cp:lastModifiedBy>
  <cp:revision>80</cp:revision>
  <cp:lastPrinted>1601-01-01T00:00:00Z</cp:lastPrinted>
  <dcterms:created xsi:type="dcterms:W3CDTF">2009-10-23T03:21:25Z</dcterms:created>
  <dcterms:modified xsi:type="dcterms:W3CDTF">2014-07-01T08:42:17Z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