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960" r:id="rId2"/>
  </p:sldMasterIdLst>
  <p:notesMasterIdLst>
    <p:notesMasterId r:id="rId17"/>
  </p:notesMasterIdLst>
  <p:handoutMasterIdLst>
    <p:handoutMasterId r:id="rId18"/>
  </p:handoutMasterIdLst>
  <p:sldIdLst>
    <p:sldId id="1033" r:id="rId3"/>
    <p:sldId id="941" r:id="rId4"/>
    <p:sldId id="1019" r:id="rId5"/>
    <p:sldId id="1024" r:id="rId6"/>
    <p:sldId id="1025" r:id="rId7"/>
    <p:sldId id="1026" r:id="rId8"/>
    <p:sldId id="1027" r:id="rId9"/>
    <p:sldId id="1028" r:id="rId10"/>
    <p:sldId id="1029" r:id="rId11"/>
    <p:sldId id="1030" r:id="rId12"/>
    <p:sldId id="1031" r:id="rId13"/>
    <p:sldId id="1032" r:id="rId14"/>
    <p:sldId id="1017" r:id="rId15"/>
    <p:sldId id="1018" r:id="rId16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22057" autoAdjust="0"/>
    <p:restoredTop sz="85069" autoAdjust="0"/>
  </p:normalViewPr>
  <p:slideViewPr>
    <p:cSldViewPr>
      <p:cViewPr varScale="1">
        <p:scale>
          <a:sx n="75" d="100"/>
          <a:sy n="7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zh-CN"/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zh-CN"/>
          </a:p>
        </p:txBody>
      </p:sp>
      <p:sp>
        <p:nvSpPr>
          <p:cNvPr id="842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zh-CN"/>
          </a:p>
        </p:txBody>
      </p:sp>
      <p:sp>
        <p:nvSpPr>
          <p:cNvPr id="842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19FEAC8-3CAE-4850-9905-FE9A5C2AC07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332236F-038D-49A0-822F-5C0234BD394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896387-3DBF-49E0-B726-DC061AA08F16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811142-D5F7-441A-A02E-CC0D221EAE49}" type="slidenum">
              <a:rPr lang="en-US" altLang="zh-CN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B2ECD4-2680-40A3-8377-3CF391173CD9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247E07-078E-4E4F-A038-5C727BB4BCB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/>
              <a:t>（示</a:t>
            </a:r>
            <a:r>
              <a:rPr lang="zh-CN" altLang="en-US" dirty="0" smtClean="0"/>
              <a:t>例</a:t>
            </a:r>
            <a:r>
              <a:rPr lang="en-US" altLang="zh-CN" dirty="0" smtClean="0"/>
              <a:t>9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DAFED-E4DD-4484-9396-AAE27695A69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B30E3C-F754-4E1E-A17A-4E5C12C952E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/>
              <a:t>示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10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B4A58-82D8-4BD1-A92F-8F7C3A79AF9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/>
              <a:t>（示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11/12/13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39E91D-21A7-4BF5-B4F3-0A3FCDE09A53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BA7D5B-26CB-4AAF-A802-4C859105FD9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F39F5B-149B-4B09-9953-92DACD663556}" type="slidenum">
              <a:rPr lang="en-US" altLang="zh-CN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4675" y="1235075"/>
            <a:ext cx="2462213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endParaRPr lang="zh-CN" altLang="zh-CN" sz="2800">
              <a:latin typeface="Times New Roman" pitchFamily="18" charset="0"/>
            </a:endParaRP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F6E549-8676-40AF-A17F-BF5F8EF49C9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C38C79C-8974-407C-BC0B-C26A04603089}" type="datetime1">
              <a:rPr lang="zh-CN" altLang="en-US"/>
              <a:pPr/>
              <a:t>2012-2-22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 typeface="Wingdings" pitchFamily="2" charset="2"/>
              <a:buChar char="n"/>
              <a:defRPr/>
            </a:lvl1pPr>
            <a:lvl2pPr>
              <a:buFont typeface="Wingdings" pitchFamily="2" charset="2"/>
              <a:buChar char="u"/>
              <a:defRPr/>
            </a:lvl2pPr>
            <a:lvl3pPr>
              <a:buFont typeface="Wingdings" pitchFamily="2" charset="2"/>
              <a:buChar char="Ø"/>
              <a:defRPr/>
            </a:lvl3pPr>
            <a:lvl4pPr>
              <a:buFont typeface="Wingdings" pitchFamily="2" charset="2"/>
              <a:buChar char="l"/>
              <a:defRPr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D50600-C762-4319-B2B9-4242C515FA0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4B64334-5631-48C1-9FED-244F8C34D010}" type="datetime1">
              <a:rPr lang="zh-CN" altLang="en-US"/>
              <a:pPr/>
              <a:t>2012-2-22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00958" y="152400"/>
            <a:ext cx="1185842" cy="5976938"/>
          </a:xfrm>
        </p:spPr>
        <p:txBody>
          <a:bodyPr vert="eaVert"/>
          <a:lstStyle>
            <a:lvl1pPr algn="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758006" cy="5976938"/>
          </a:xfrm>
        </p:spPr>
        <p:txBody>
          <a:bodyPr vert="eaVert"/>
          <a:lstStyle>
            <a:lvl1pPr>
              <a:buFont typeface="Wingdings" pitchFamily="2" charset="2"/>
              <a:buChar char="n"/>
              <a:defRPr/>
            </a:lvl1pPr>
            <a:lvl2pPr>
              <a:buFont typeface="Wingdings" pitchFamily="2" charset="2"/>
              <a:buChar char="u"/>
              <a:defRPr/>
            </a:lvl2pPr>
            <a:lvl3pPr>
              <a:buFont typeface="Wingdings" pitchFamily="2" charset="2"/>
              <a:buChar char="Ø"/>
              <a:defRPr/>
            </a:lvl3pPr>
            <a:lvl4pPr>
              <a:buFont typeface="Wingdings" pitchFamily="2" charset="2"/>
              <a:buChar char="l"/>
              <a:defRPr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9A4E12-0D5F-4035-89A2-DEA05D34674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B15786E-84B2-4267-870C-D6B866957FA4}" type="datetime1">
              <a:rPr lang="zh-CN" altLang="en-US"/>
              <a:pPr/>
              <a:t>2012-2-22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4675" y="1235075"/>
            <a:ext cx="2462213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  <a:defRPr/>
            </a:pPr>
            <a:endParaRPr lang="zh-CN" altLang="zh-CN" sz="2800">
              <a:latin typeface="Times New Roman" pitchFamily="18" charset="0"/>
            </a:endParaRP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142976" y="3929067"/>
            <a:ext cx="6929486" cy="7143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400800" cy="49528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CF7FD9-390B-45CE-A14A-6A0365DD23A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源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1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>
                <a:latin typeface="+mn-lt"/>
              </a:defRPr>
            </a:lvl1pPr>
          </a:lstStyle>
          <a:p>
            <a:pPr lv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CFC-49D9-470A-93F0-8BD9DDBD40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  <a:lvl2pPr>
              <a:buFont typeface="Wingdings" pitchFamily="2" charset="2"/>
              <a:buChar char="u"/>
              <a:defRPr/>
            </a:lvl2pPr>
            <a:lvl3pPr>
              <a:buFont typeface="Wingdings" pitchFamily="2" charset="2"/>
              <a:buChar char="Ø"/>
              <a:defRPr/>
            </a:lvl3pPr>
            <a:lvl4pPr>
              <a:buFont typeface="Wingdings" pitchFamily="2" charset="2"/>
              <a:buChar char="ü"/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E764C-A6C4-4C11-830A-3314C852E0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j-ea"/>
                <a:ea typeface="+mj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DA2F7-653F-4BBE-92D6-AC4B102CD8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buFont typeface="Wingdings" pitchFamily="2" charset="2"/>
              <a:buChar char="n"/>
              <a:defRPr sz="2800"/>
            </a:lvl1pPr>
            <a:lvl2pPr>
              <a:buFont typeface="Wingdings" pitchFamily="2" charset="2"/>
              <a:buChar char="u"/>
              <a:defRPr sz="2400"/>
            </a:lvl2pPr>
            <a:lvl3pPr>
              <a:buFont typeface="Wingdings" pitchFamily="2" charset="2"/>
              <a:buChar char="Ø"/>
              <a:defRPr sz="2000"/>
            </a:lvl3pPr>
            <a:lvl4pPr>
              <a:buFont typeface="Wingdings" pitchFamily="2" charset="2"/>
              <a:buChar char="ü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buFont typeface="Wingdings" pitchFamily="2" charset="2"/>
              <a:buChar char="n"/>
              <a:defRPr sz="2800"/>
            </a:lvl1pPr>
            <a:lvl2pPr>
              <a:buFont typeface="Wingdings" pitchFamily="2" charset="2"/>
              <a:buChar char="u"/>
              <a:defRPr sz="2400"/>
            </a:lvl2pPr>
            <a:lvl3pPr>
              <a:buFont typeface="Wingdings" pitchFamily="2" charset="2"/>
              <a:buChar char="Ø"/>
              <a:defRPr sz="2000"/>
            </a:lvl3pPr>
            <a:lvl4pPr>
              <a:defRPr sz="1800"/>
            </a:lvl4pPr>
            <a:lvl5pPr>
              <a:buFont typeface="Wingdings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EA228-287E-49B9-8E74-0E3F61F4D9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2栏源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buFont typeface="Wingdings" pitchFamily="2" charset="2"/>
              <a:buNone/>
              <a:defRPr sz="1400" baseline="0"/>
            </a:lvl1pPr>
            <a:lvl2pPr>
              <a:buFont typeface="Wingdings" pitchFamily="2" charset="2"/>
              <a:buChar char="u"/>
              <a:defRPr sz="2400"/>
            </a:lvl2pPr>
            <a:lvl3pPr>
              <a:buFont typeface="Wingdings" pitchFamily="2" charset="2"/>
              <a:buChar char="Ø"/>
              <a:defRPr sz="2000"/>
            </a:lvl3pPr>
            <a:lvl4pPr>
              <a:buFont typeface="Wingdings" pitchFamily="2" charset="2"/>
              <a:buChar char="ü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buFont typeface="Wingdings" pitchFamily="2" charset="2"/>
              <a:buNone/>
              <a:defRPr sz="1400" baseline="0"/>
            </a:lvl1pPr>
            <a:lvl2pPr>
              <a:buFont typeface="Wingdings" pitchFamily="2" charset="2"/>
              <a:buChar char="u"/>
              <a:defRPr sz="2400"/>
            </a:lvl2pPr>
            <a:lvl3pPr>
              <a:buFont typeface="Wingdings" pitchFamily="2" charset="2"/>
              <a:buChar char="Ø"/>
              <a:defRPr sz="2000"/>
            </a:lvl3pPr>
            <a:lvl4pPr>
              <a:defRPr sz="1800"/>
            </a:lvl4pPr>
            <a:lvl5pPr>
              <a:buFont typeface="Wingdings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0648D-4617-4AA8-B862-615F1C3261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源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1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>
                <a:latin typeface="+mn-lt"/>
              </a:defRPr>
            </a:lvl1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www.hqyj.com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F0F02F0-0A64-4819-B0A2-5A570F45ADB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E4A1159-D3F1-46FE-B8BD-A27B3F73F9AC}" type="datetime1">
              <a:rPr lang="zh-CN" altLang="en-US"/>
              <a:pPr/>
              <a:t>2012-2-22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C9673-452F-4D5A-9843-E439E2AF19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www.hqyj.com.cn</a:t>
            </a:r>
            <a:endParaRPr lang="en-US" altLang="zh-CN"/>
          </a:p>
        </p:txBody>
      </p:sp>
      <p:sp>
        <p:nvSpPr>
          <p:cNvPr id="3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DB069A-A43E-4357-82FA-47E2CEDB160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B034907-E401-4FCE-B7AB-4CAD21603A1B}" type="datetime1">
              <a:rPr lang="zh-CN" altLang="en-US" smtClean="0"/>
              <a:pPr/>
              <a:t>2012-2-22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 typeface="Wingdings" pitchFamily="2" charset="2"/>
              <a:buChar char="n"/>
              <a:defRPr sz="3200"/>
            </a:lvl1pPr>
            <a:lvl2pPr>
              <a:buFont typeface="Wingdings" pitchFamily="2" charset="2"/>
              <a:buChar char="u"/>
              <a:defRPr sz="2800"/>
            </a:lvl2pPr>
            <a:lvl3pPr>
              <a:buFont typeface="Wingdings" pitchFamily="2" charset="2"/>
              <a:buChar char="Ø"/>
              <a:defRPr sz="2400"/>
            </a:lvl3pPr>
            <a:lvl4pPr>
              <a:buFont typeface="Wingdings" pitchFamily="2" charset="2"/>
              <a:buChar char="ü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586EC-BA58-47C2-AE50-6D3CB9F63F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9CCEC-DB03-4ACA-8F51-09AE6EDF1F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 typeface="Wingdings" pitchFamily="2" charset="2"/>
              <a:buChar char="n"/>
              <a:defRPr/>
            </a:lvl1pPr>
            <a:lvl2pPr>
              <a:buFont typeface="Wingdings" pitchFamily="2" charset="2"/>
              <a:buChar char="u"/>
              <a:defRPr/>
            </a:lvl2pPr>
            <a:lvl3pPr>
              <a:buFont typeface="Wingdings" pitchFamily="2" charset="2"/>
              <a:buChar char="Ø"/>
              <a:defRPr/>
            </a:lvl3pPr>
            <a:lvl4pPr>
              <a:buFont typeface="Wingdings" pitchFamily="2" charset="2"/>
              <a:buChar char="l"/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5A34C-EE5C-4B94-9D08-75349FB356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00958" y="152400"/>
            <a:ext cx="1185842" cy="5976938"/>
          </a:xfrm>
        </p:spPr>
        <p:txBody>
          <a:bodyPr vert="eaVert"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758006" cy="5976938"/>
          </a:xfrm>
        </p:spPr>
        <p:txBody>
          <a:bodyPr vert="eaVert"/>
          <a:lstStyle>
            <a:lvl1pPr>
              <a:buFont typeface="Wingdings" pitchFamily="2" charset="2"/>
              <a:buChar char="n"/>
              <a:defRPr/>
            </a:lvl1pPr>
            <a:lvl2pPr>
              <a:buFont typeface="Wingdings" pitchFamily="2" charset="2"/>
              <a:buChar char="u"/>
              <a:defRPr/>
            </a:lvl2pPr>
            <a:lvl3pPr>
              <a:buFont typeface="Wingdings" pitchFamily="2" charset="2"/>
              <a:buChar char="Ø"/>
              <a:defRPr/>
            </a:lvl3pPr>
            <a:lvl4pPr>
              <a:buFont typeface="Wingdings" pitchFamily="2" charset="2"/>
              <a:buChar char="l"/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FBB26-BE4A-4B76-9740-BC54A3AB5E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5D0E6-C348-4C3A-AC11-CA91E27B31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6CF22-5EC3-4AB0-A78B-4F9F4031A7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  <a:lvl2pPr>
              <a:buFont typeface="Wingdings" pitchFamily="2" charset="2"/>
              <a:buChar char="u"/>
              <a:defRPr/>
            </a:lvl2pPr>
            <a:lvl3pPr>
              <a:buFont typeface="Wingdings" pitchFamily="2" charset="2"/>
              <a:buChar char="Ø"/>
              <a:defRPr/>
            </a:lvl3pPr>
            <a:lvl4pPr>
              <a:buFont typeface="Wingdings" pitchFamily="2" charset="2"/>
              <a:buChar char="ü"/>
              <a:defRPr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452656-452A-4D24-A8C7-C0EDCB7144A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D1A2BA2-80DF-4047-8A8F-8AC48C6AD671}" type="datetime1">
              <a:rPr lang="zh-CN" altLang="en-US"/>
              <a:pPr/>
              <a:t>2012-2-22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j-ea"/>
                <a:ea typeface="+mj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B90B1A-B71A-4122-9D47-EC05822055B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FD03BFD-253E-48CA-9B5A-725F959F2AD6}" type="datetime1">
              <a:rPr lang="zh-CN" altLang="en-US"/>
              <a:pPr/>
              <a:t>2012-2-22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buFont typeface="Wingdings" pitchFamily="2" charset="2"/>
              <a:buChar char="n"/>
              <a:defRPr sz="2800"/>
            </a:lvl1pPr>
            <a:lvl2pPr>
              <a:buFont typeface="Wingdings" pitchFamily="2" charset="2"/>
              <a:buChar char="u"/>
              <a:defRPr sz="2400"/>
            </a:lvl2pPr>
            <a:lvl3pPr>
              <a:buFont typeface="Wingdings" pitchFamily="2" charset="2"/>
              <a:buChar char="Ø"/>
              <a:defRPr sz="2000"/>
            </a:lvl3pPr>
            <a:lvl4pPr>
              <a:buFont typeface="Wingdings" pitchFamily="2" charset="2"/>
              <a:buChar char="ü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buFont typeface="Wingdings" pitchFamily="2" charset="2"/>
              <a:buChar char="n"/>
              <a:defRPr sz="2800"/>
            </a:lvl1pPr>
            <a:lvl2pPr>
              <a:buFont typeface="Wingdings" pitchFamily="2" charset="2"/>
              <a:buChar char="u"/>
              <a:defRPr sz="2400"/>
            </a:lvl2pPr>
            <a:lvl3pPr>
              <a:buFont typeface="Wingdings" pitchFamily="2" charset="2"/>
              <a:buChar char="Ø"/>
              <a:defRPr sz="2000"/>
            </a:lvl3pPr>
            <a:lvl4pPr>
              <a:defRPr sz="1800"/>
            </a:lvl4pPr>
            <a:lvl5pPr>
              <a:buFont typeface="Wingdings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CD9C01-CBD3-47FA-8CF1-6D58889E85A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6FDE459-F4B6-4A7F-91AB-F7327D145AA7}" type="datetime1">
              <a:rPr lang="zh-CN" altLang="en-US"/>
              <a:pPr/>
              <a:t>2012-2-22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2栏源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buFont typeface="Wingdings" pitchFamily="2" charset="2"/>
              <a:buNone/>
              <a:defRPr sz="1400" baseline="0"/>
            </a:lvl1pPr>
            <a:lvl2pPr>
              <a:buFont typeface="Wingdings" pitchFamily="2" charset="2"/>
              <a:buChar char="u"/>
              <a:defRPr sz="2400"/>
            </a:lvl2pPr>
            <a:lvl3pPr>
              <a:buFont typeface="Wingdings" pitchFamily="2" charset="2"/>
              <a:buChar char="Ø"/>
              <a:defRPr sz="2000"/>
            </a:lvl3pPr>
            <a:lvl4pPr>
              <a:buFont typeface="Wingdings" pitchFamily="2" charset="2"/>
              <a:buChar char="ü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buFont typeface="Wingdings" pitchFamily="2" charset="2"/>
              <a:buNone/>
              <a:defRPr sz="1400" baseline="0"/>
            </a:lvl1pPr>
            <a:lvl2pPr>
              <a:buFont typeface="Wingdings" pitchFamily="2" charset="2"/>
              <a:buChar char="u"/>
              <a:defRPr sz="2400"/>
            </a:lvl2pPr>
            <a:lvl3pPr>
              <a:buFont typeface="Wingdings" pitchFamily="2" charset="2"/>
              <a:buChar char="Ø"/>
              <a:defRPr sz="2000"/>
            </a:lvl3pPr>
            <a:lvl4pPr>
              <a:defRPr sz="1800"/>
            </a:lvl4pPr>
            <a:lvl5pPr>
              <a:buFont typeface="Wingdings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www.hqyj.com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043682-B23E-48A2-B6B0-D03C7B71C20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5D75334-E1F6-40EA-AA6E-9165DCCF4F6E}" type="datetime1">
              <a:rPr lang="zh-CN" altLang="en-US"/>
              <a:pPr/>
              <a:t>2012-2-22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67E383-332A-40E1-B7F6-19B7AE104B1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87F3A66-551E-411D-859E-35FB275A8691}" type="datetime1">
              <a:rPr lang="zh-CN" altLang="en-US"/>
              <a:pPr/>
              <a:t>2012-2-22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www.hqyj.com.cn</a:t>
            </a:r>
          </a:p>
        </p:txBody>
      </p:sp>
      <p:sp>
        <p:nvSpPr>
          <p:cNvPr id="3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DB069A-A43E-4357-82FA-47E2CEDB160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B034907-E401-4FCE-B7AB-4CAD21603A1B}" type="datetime1">
              <a:rPr lang="zh-CN" altLang="en-US"/>
              <a:pPr/>
              <a:t>2012-2-22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 typeface="Wingdings" pitchFamily="2" charset="2"/>
              <a:buChar char="n"/>
              <a:defRPr sz="3200"/>
            </a:lvl1pPr>
            <a:lvl2pPr>
              <a:buFont typeface="Wingdings" pitchFamily="2" charset="2"/>
              <a:buChar char="u"/>
              <a:defRPr sz="2800"/>
            </a:lvl2pPr>
            <a:lvl3pPr>
              <a:buFont typeface="Wingdings" pitchFamily="2" charset="2"/>
              <a:buChar char="Ø"/>
              <a:defRPr sz="2400"/>
            </a:lvl3pPr>
            <a:lvl4pPr>
              <a:buFont typeface="Wingdings" pitchFamily="2" charset="2"/>
              <a:buChar char="ü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8CB176-265E-468B-9CCD-0594229CA25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C735EA4-72F8-406F-9E4B-EF8647ADD3C5}" type="datetime1">
              <a:rPr lang="zh-CN" altLang="en-US"/>
              <a:pPr/>
              <a:t>2012-2-22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r>
              <a:rPr lang="en-US" altLang="zh-CN" smtClean="0"/>
              <a:t>A</a:t>
            </a:r>
            <a:endParaRPr lang="zh-CN" altLang="en-US" smtClean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Arial" charset="0"/>
                <a:ea typeface="SimSun" pitchFamily="2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www.hqyj.com</a:t>
            </a:r>
          </a:p>
        </p:txBody>
      </p:sp>
      <p:sp>
        <p:nvSpPr>
          <p:cNvPr id="1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cs typeface="Arial" pitchFamily="34" charset="0"/>
              </a:defRPr>
            </a:lvl1pPr>
          </a:lstStyle>
          <a:p>
            <a:fld id="{90C0103F-399F-4D00-BECB-073BABD8CBB0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3" name="Picture 1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cs typeface="Arial" pitchFamily="34" charset="0"/>
              </a:defRPr>
            </a:lvl1pPr>
          </a:lstStyle>
          <a:p>
            <a:fld id="{A4A12737-09F5-4DC1-A6C7-7EB951E29F6F}" type="datetime1">
              <a:rPr lang="zh-CN" altLang="en-US"/>
              <a:pPr/>
              <a:t>2012-2-22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32" r:id="rId3"/>
    <p:sldLayoutId id="2147483933" r:id="rId4"/>
    <p:sldLayoutId id="2147483934" r:id="rId5"/>
    <p:sldLayoutId id="2147483942" r:id="rId6"/>
    <p:sldLayoutId id="2147483935" r:id="rId7"/>
    <p:sldLayoutId id="2147483943" r:id="rId8"/>
    <p:sldLayoutId id="2147483936" r:id="rId9"/>
    <p:sldLayoutId id="2147483937" r:id="rId10"/>
    <p:sldLayoutId id="2147483938" r:id="rId11"/>
    <p:sldLayoutId id="2147483939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8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400">
          <a:solidFill>
            <a:schemeClr val="tx2"/>
          </a:solidFill>
          <a:latin typeface="+mn-lt"/>
          <a:ea typeface="宋体" pitchFamily="2" charset="-122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  <a:ea typeface="宋体" pitchFamily="2" charset="-122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宋体" pitchFamily="2" charset="-122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r>
              <a:rPr lang="en-US" altLang="zh-CN" smtClean="0"/>
              <a:t>A</a:t>
            </a:r>
            <a:endParaRPr lang="zh-CN" altLang="en-US" smtClean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Arial" charset="0"/>
                <a:ea typeface="SimSun" pitchFamily="2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1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Arial" charset="0"/>
                <a:ea typeface="宋体" charset="-122"/>
                <a:cs typeface="Arial" charset="0"/>
              </a:defRPr>
            </a:lvl1pPr>
          </a:lstStyle>
          <a:p>
            <a:fld id="{90C0103F-399F-4D00-BECB-073BABD8CBB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33" name="Picture 1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Arial" charset="0"/>
                <a:ea typeface="宋体" charset="-122"/>
                <a:cs typeface="Arial" charset="0"/>
              </a:defRPr>
            </a:lvl1pPr>
          </a:lstStyle>
          <a:p>
            <a:fld id="{A4A12737-09F5-4DC1-A6C7-7EB951E29F6F}" type="datetime1">
              <a:rPr lang="zh-CN" altLang="en-US" smtClean="0"/>
              <a:pPr/>
              <a:t>2012-2-22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800">
          <a:solidFill>
            <a:schemeClr val="tx1"/>
          </a:solidFill>
          <a:latin typeface="+mn-lt"/>
          <a:ea typeface="宋体" charset="-122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400">
          <a:solidFill>
            <a:schemeClr val="tx2"/>
          </a:solidFill>
          <a:latin typeface="+mn-lt"/>
          <a:ea typeface="宋体" charset="-122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  <a:ea typeface="宋体" charset="-122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>
          <a:solidFill>
            <a:schemeClr val="tx1"/>
          </a:solidFill>
          <a:latin typeface="+mn-lt"/>
          <a:ea typeface="宋体" charset="-122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宋体" charset="-122"/>
        </a:defRPr>
      </a:lvl5pPr>
      <a:lvl6pPr marL="18288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运算符、表达式、流程控制</a:t>
            </a:r>
            <a:r>
              <a:rPr lang="en-US" altLang="zh-CN" smtClean="0"/>
              <a:t>(</a:t>
            </a:r>
            <a:r>
              <a:rPr lang="zh-CN" altLang="en-US" smtClean="0"/>
              <a:t>下</a:t>
            </a:r>
            <a:r>
              <a:rPr lang="en-US" altLang="zh-CN" smtClean="0"/>
              <a:t>)</a:t>
            </a:r>
            <a:endParaRPr lang="en-US" altLang="zh-CN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单击此处编辑副标题样式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break/continue</a:t>
            </a:r>
            <a:r>
              <a:rPr lang="zh-CN" altLang="en-US" dirty="0"/>
              <a:t>语</a:t>
            </a:r>
            <a:r>
              <a:rPr lang="zh-CN" altLang="en-US" dirty="0" smtClean="0"/>
              <a:t>句（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break</a:t>
            </a:r>
            <a:r>
              <a:rPr lang="zh-CN" altLang="en-US"/>
              <a:t>语句可以终止</a:t>
            </a:r>
            <a:r>
              <a:rPr lang="en-US" altLang="zh-CN"/>
              <a:t>switch</a:t>
            </a:r>
            <a:r>
              <a:rPr lang="zh-CN" altLang="en-US"/>
              <a:t>语句或者循环语句的执行</a:t>
            </a:r>
          </a:p>
          <a:p>
            <a:r>
              <a:rPr lang="en-US" altLang="zh-CN"/>
              <a:t>break</a:t>
            </a:r>
            <a:r>
              <a:rPr lang="zh-CN" altLang="en-US"/>
              <a:t>语句和标签（</a:t>
            </a:r>
            <a:r>
              <a:rPr lang="en-US" altLang="zh-CN"/>
              <a:t>label</a:t>
            </a:r>
            <a:r>
              <a:rPr lang="zh-CN" altLang="en-US"/>
              <a:t>）的结合可以用来指定从多个嵌套循环的某个循环中跳出。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break/continue</a:t>
            </a:r>
            <a:r>
              <a:rPr lang="zh-CN" altLang="en-US" dirty="0"/>
              <a:t>语句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continue</a:t>
            </a:r>
            <a:r>
              <a:rPr lang="zh-CN" altLang="en-US" sz="2800"/>
              <a:t>语句用来略过循环中剩下的语句，重新开始新的循环，这和</a:t>
            </a:r>
            <a:r>
              <a:rPr lang="en-US" altLang="zh-CN" sz="2800"/>
              <a:t>break</a:t>
            </a:r>
            <a:r>
              <a:rPr lang="zh-CN" altLang="en-US" sz="2800"/>
              <a:t>语句的完全跳出循环是不一样的。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continue </a:t>
            </a:r>
            <a:r>
              <a:rPr lang="zh-CN" altLang="en-US" sz="2800"/>
              <a:t>仅仅出现在</a:t>
            </a:r>
            <a:r>
              <a:rPr lang="en-US" altLang="zh-CN" sz="2800"/>
              <a:t>while/do/for</a:t>
            </a:r>
            <a:r>
              <a:rPr lang="zh-CN" altLang="en-US" sz="2800"/>
              <a:t>语句的子语句块中。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也可以使用和标签结合的方式来选择需要终止的嵌套循环的层级。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小结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循</a:t>
            </a:r>
            <a:r>
              <a:rPr lang="zh-CN" altLang="en-US" dirty="0"/>
              <a:t>环语句</a:t>
            </a:r>
          </a:p>
          <a:p>
            <a:r>
              <a:rPr lang="en-US" altLang="zh-CN" dirty="0"/>
              <a:t>break, continue</a:t>
            </a:r>
            <a:r>
              <a:rPr lang="zh-CN" altLang="en-US" dirty="0"/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页脚占位符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latin typeface="Arial" pitchFamily="34" charset="0"/>
                <a:ea typeface="宋体" pitchFamily="2" charset="-122"/>
                <a:cs typeface="Arial" pitchFamily="34" charset="0"/>
              </a:rPr>
              <a:t>www.hqyj.com</a:t>
            </a:r>
          </a:p>
        </p:txBody>
      </p:sp>
      <p:sp>
        <p:nvSpPr>
          <p:cNvPr id="9218" name="灯片编号占位符 2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0F568C-AD4A-44E4-9093-2AB33950D002}" type="slidenum">
              <a:rPr lang="en-US" altLang="zh-CN"/>
              <a:pPr/>
              <a:t>13</a:t>
            </a:fld>
            <a:endParaRPr lang="en-US" altLang="zh-CN"/>
          </a:p>
        </p:txBody>
      </p:sp>
      <p:pic>
        <p:nvPicPr>
          <p:cNvPr id="9219" name="Picture 4" descr="Q&amp;A-slid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828800"/>
            <a:ext cx="56388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Rectangle 2"/>
          <p:cNvSpPr>
            <a:spLocks noRot="1" noChangeArrowheads="1"/>
          </p:cNvSpPr>
          <p:nvPr/>
        </p:nvSpPr>
        <p:spPr bwMode="auto">
          <a:xfrm>
            <a:off x="2209800" y="1905000"/>
            <a:ext cx="426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zh-CN" sz="8800">
                <a:solidFill>
                  <a:srgbClr val="FF0000"/>
                </a:solidFill>
                <a:latin typeface="Arial Black" pitchFamily="34" charset="0"/>
              </a:rPr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页脚占位符 2"/>
          <p:cNvSpPr>
            <a:spLocks noGrp="1"/>
          </p:cNvSpPr>
          <p:nvPr>
            <p:ph type="ftr" sz="quarter" idx="10"/>
          </p:nvPr>
        </p:nvSpPr>
        <p:spPr bwMode="auto">
          <a:xfrm>
            <a:off x="0" y="6381750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latin typeface="Arial" pitchFamily="34" charset="0"/>
                <a:ea typeface="宋体" pitchFamily="2" charset="-122"/>
                <a:cs typeface="Arial" pitchFamily="34" charset="0"/>
              </a:rPr>
              <a:t>www.hqyj.com</a:t>
            </a:r>
          </a:p>
        </p:txBody>
      </p:sp>
      <p:sp>
        <p:nvSpPr>
          <p:cNvPr id="10242" name="灯片编号占位符 22"/>
          <p:cNvSpPr>
            <a:spLocks noGrp="1"/>
          </p:cNvSpPr>
          <p:nvPr>
            <p:ph type="sldNum" sz="quarter" idx="11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EE6EDC0-628A-48FF-BD2B-9839150EA2A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8195" name="WordArt 4"/>
          <p:cNvSpPr>
            <a:spLocks noChangeArrowheads="1" noChangeShapeType="1" noTextEdit="1"/>
          </p:cNvSpPr>
          <p:nvPr/>
        </p:nvSpPr>
        <p:spPr bwMode="auto">
          <a:xfrm>
            <a:off x="2133600" y="2362200"/>
            <a:ext cx="4876800" cy="1827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36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lin ang="5400000" scaled="1"/>
                </a:gradFill>
                <a:latin typeface="楷体_GB2312" pitchFamily="49" charset="-122"/>
                <a:ea typeface="楷体_GB2312" pitchFamily="49" charset="-122"/>
              </a:rPr>
              <a:t>谢谢</a:t>
            </a:r>
            <a:r>
              <a:rPr lang="zh-CN" altLang="en-US" sz="36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lin ang="5400000" scaled="1"/>
                </a:gradFill>
                <a:latin typeface="SimSun"/>
                <a:ea typeface="SimSun"/>
              </a:rPr>
              <a:t>！</a:t>
            </a:r>
          </a:p>
        </p:txBody>
      </p:sp>
      <p:pic>
        <p:nvPicPr>
          <p:cNvPr id="10244" name="Picture 5" descr="j03012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4419600"/>
            <a:ext cx="23050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版权声明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华清远见教育集团版权所有；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未经华清远见明确许可，不得为任何目的以任何形式复制或传播此文档的任何部分；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本文档包含的信息如有更改，恕不另行通知；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华清远见教育集团保留所有权利。</a:t>
            </a:r>
          </a:p>
        </p:txBody>
      </p:sp>
      <p:sp>
        <p:nvSpPr>
          <p:cNvPr id="7173" name="页脚占位符 2"/>
          <p:cNvSpPr>
            <a:spLocks noGrp="1"/>
          </p:cNvSpPr>
          <p:nvPr>
            <p:ph type="ftr" sz="quarter" idx="10"/>
          </p:nvPr>
        </p:nvSpPr>
        <p:spPr bwMode="auto">
          <a:xfrm>
            <a:off x="0" y="6381750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latin typeface="Arial" pitchFamily="34" charset="0"/>
                <a:ea typeface="宋体" pitchFamily="2" charset="-122"/>
                <a:cs typeface="Arial" pitchFamily="34" charset="0"/>
              </a:rPr>
              <a:t>www.hqyj.com</a:t>
            </a:r>
          </a:p>
        </p:txBody>
      </p:sp>
      <p:sp>
        <p:nvSpPr>
          <p:cNvPr id="7170" name="灯片编号占位符 22"/>
          <p:cNvSpPr>
            <a:spLocks noGrp="1"/>
          </p:cNvSpPr>
          <p:nvPr>
            <p:ph type="sldNum" sz="quarter" idx="11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9440AEB9-5BC5-4803-B837-81AF8544C0D5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目标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</a:t>
            </a:r>
            <a:r>
              <a:rPr lang="zh-CN" altLang="en-US" dirty="0"/>
              <a:t>环语句</a:t>
            </a:r>
          </a:p>
          <a:p>
            <a:r>
              <a:rPr lang="en-US" altLang="zh-CN" dirty="0"/>
              <a:t>break, continue</a:t>
            </a:r>
            <a:r>
              <a:rPr lang="zh-CN" altLang="en-US" dirty="0"/>
              <a:t>语句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循环语句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循环语句是用来控制那些根据运行期情况需要反复执行的语句系列。</a:t>
            </a:r>
          </a:p>
          <a:p>
            <a:r>
              <a:rPr lang="en-US" altLang="zh-CN"/>
              <a:t>Java</a:t>
            </a:r>
            <a:r>
              <a:rPr lang="zh-CN" altLang="en-US"/>
              <a:t>中的循环语句</a:t>
            </a:r>
          </a:p>
          <a:p>
            <a:pPr lvl="1"/>
            <a:r>
              <a:rPr lang="en-US" altLang="zh-CN"/>
              <a:t>for</a:t>
            </a:r>
          </a:p>
          <a:p>
            <a:pPr lvl="1"/>
            <a:r>
              <a:rPr lang="en-US" altLang="zh-CN"/>
              <a:t>do/while</a:t>
            </a:r>
          </a:p>
          <a:p>
            <a:pPr lvl="1"/>
            <a:r>
              <a:rPr lang="en-US" altLang="zh-CN"/>
              <a:t>while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for</a:t>
            </a:r>
            <a:r>
              <a:rPr lang="zh-CN" altLang="en-US" dirty="0" smtClean="0"/>
              <a:t>循</a:t>
            </a:r>
            <a:r>
              <a:rPr lang="zh-CN" altLang="en-US" dirty="0"/>
              <a:t>环语</a:t>
            </a:r>
            <a:r>
              <a:rPr lang="zh-CN" altLang="en-US" dirty="0" smtClean="0"/>
              <a:t>句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for</a:t>
            </a:r>
            <a:r>
              <a:rPr lang="zh-CN" altLang="en-US" dirty="0"/>
              <a:t>语句格式：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dirty="0"/>
              <a:t>	</a:t>
            </a:r>
            <a:r>
              <a:rPr lang="zh-CN" altLang="en-US" sz="2400" dirty="0"/>
              <a:t>	</a:t>
            </a:r>
            <a:r>
              <a:rPr lang="en-US" altLang="zh-CN" sz="2400" dirty="0"/>
              <a:t>for ( init_expr ; boolean test_expr ; alter_expr){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/>
              <a:t>			statement or block;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/>
              <a:t>		}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执行过程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dirty="0"/>
              <a:t>	首先计算表达式</a:t>
            </a:r>
            <a:r>
              <a:rPr lang="en-US" altLang="zh-CN" sz="2800" dirty="0"/>
              <a:t>init_expr</a:t>
            </a:r>
            <a:r>
              <a:rPr lang="zh-CN" altLang="en-US" sz="2800" dirty="0"/>
              <a:t>，接着执行表达式</a:t>
            </a:r>
            <a:r>
              <a:rPr lang="en-US" altLang="zh-CN" sz="2800" dirty="0"/>
              <a:t>test_expr</a:t>
            </a:r>
            <a:r>
              <a:rPr lang="zh-CN" altLang="en-US" sz="2800" dirty="0"/>
              <a:t>，若表达式</a:t>
            </a:r>
            <a:r>
              <a:rPr lang="en-US" altLang="zh-CN" sz="2800" dirty="0"/>
              <a:t>test_expr</a:t>
            </a:r>
            <a:r>
              <a:rPr lang="zh-CN" altLang="en-US" sz="2800" dirty="0"/>
              <a:t>的值 </a:t>
            </a:r>
            <a:r>
              <a:rPr lang="en-US" altLang="zh-CN" sz="2800" dirty="0"/>
              <a:t>= ture</a:t>
            </a:r>
            <a:r>
              <a:rPr lang="zh-CN" altLang="en-US" sz="2800" dirty="0"/>
              <a:t>，则执行语句</a:t>
            </a:r>
            <a:r>
              <a:rPr lang="en-US" altLang="zh-CN" sz="2800" dirty="0"/>
              <a:t>statement</a:t>
            </a:r>
            <a:r>
              <a:rPr lang="zh-CN" altLang="en-US" sz="2800" dirty="0"/>
              <a:t>，接着计算表达式</a:t>
            </a:r>
            <a:r>
              <a:rPr lang="en-US" altLang="zh-CN" sz="2800" dirty="0"/>
              <a:t>alter_expr</a:t>
            </a:r>
            <a:r>
              <a:rPr lang="zh-CN" altLang="en-US" sz="2800" dirty="0"/>
              <a:t>，再判断表达式</a:t>
            </a:r>
            <a:r>
              <a:rPr lang="en-US" altLang="zh-CN" sz="2800" dirty="0"/>
              <a:t>test_expr</a:t>
            </a:r>
            <a:r>
              <a:rPr lang="zh-CN" altLang="en-US" sz="2800" dirty="0"/>
              <a:t>的值；依此重复下去，直到表达式</a:t>
            </a:r>
            <a:r>
              <a:rPr lang="en-US" altLang="zh-CN" sz="2800" dirty="0"/>
              <a:t>test_expr</a:t>
            </a:r>
            <a:r>
              <a:rPr lang="zh-CN" altLang="en-US" sz="2800" dirty="0"/>
              <a:t>的值</a:t>
            </a:r>
            <a:r>
              <a:rPr lang="en-US" altLang="zh-CN" sz="2800" dirty="0"/>
              <a:t>=false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for</a:t>
            </a:r>
            <a:r>
              <a:rPr lang="zh-CN" altLang="en-US" dirty="0" smtClean="0"/>
              <a:t>循环流</a:t>
            </a:r>
            <a:r>
              <a:rPr lang="zh-CN" altLang="en-US" dirty="0"/>
              <a:t>程图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802313" y="2314575"/>
            <a:ext cx="1374775" cy="40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=</a:t>
            </a:r>
            <a:r>
              <a:rPr kumimoji="1" lang="en-US" altLang="zh-CN" sz="2000" b="1" dirty="0" smtClean="0">
                <a:latin typeface="Times New Roman" pitchFamily="18" charset="0"/>
              </a:rPr>
              <a:t>false?</a:t>
            </a:r>
            <a:endParaRPr kumimoji="1" lang="en-US" altLang="zh-CN" sz="2000" b="1" dirty="0">
              <a:latin typeface="Times New Roman" pitchFamily="18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741738" y="3111500"/>
            <a:ext cx="1390650" cy="40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=</a:t>
            </a:r>
            <a:r>
              <a:rPr kumimoji="1" lang="en-US" altLang="zh-CN" sz="2000" b="1" dirty="0" smtClean="0">
                <a:latin typeface="Times New Roman" pitchFamily="18" charset="0"/>
                <a:sym typeface="Symbol" pitchFamily="18" charset="2"/>
              </a:rPr>
              <a:t>true?</a:t>
            </a:r>
            <a:endParaRPr kumimoji="1" lang="en-US" altLang="zh-CN" sz="2000" b="1" dirty="0">
              <a:latin typeface="Times New Roman" pitchFamily="18" charset="0"/>
            </a:endParaRPr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3203575" y="2522538"/>
            <a:ext cx="2995613" cy="711200"/>
          </a:xfrm>
          <a:prstGeom prst="diamond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表达式</a:t>
            </a:r>
            <a:r>
              <a:rPr kumimoji="1" lang="en-US" altLang="zh-CN" sz="2000" b="1">
                <a:solidFill>
                  <a:srgbClr val="003366"/>
                </a:solidFill>
                <a:latin typeface="Times New Roman" pitchFamily="18" charset="0"/>
              </a:rPr>
              <a:t>test</a:t>
            </a:r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值</a:t>
            </a:r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3800475" y="5556250"/>
            <a:ext cx="1812925" cy="592138"/>
          </a:xfrm>
          <a:prstGeom prst="flowChartTerminator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结束</a:t>
            </a:r>
            <a:r>
              <a:rPr kumimoji="1" lang="en-US" altLang="zh-CN" sz="2000" b="1">
                <a:solidFill>
                  <a:srgbClr val="003366"/>
                </a:solidFill>
                <a:latin typeface="Times New Roman" pitchFamily="18" charset="0"/>
              </a:rPr>
              <a:t>for</a:t>
            </a:r>
            <a:r>
              <a:rPr kumimoji="1" lang="zh-CN" altLang="zh-CN" sz="2000" b="1">
                <a:solidFill>
                  <a:srgbClr val="003366"/>
                </a:solidFill>
                <a:latin typeface="Times New Roman" pitchFamily="18" charset="0"/>
              </a:rPr>
              <a:t>语句</a:t>
            </a:r>
            <a:endParaRPr kumimoji="1" lang="zh-CN" altLang="en-US" sz="2000" b="1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3716338" y="4457700"/>
            <a:ext cx="1978025" cy="5921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计算表达式</a:t>
            </a:r>
            <a:r>
              <a:rPr kumimoji="1" lang="en-US" altLang="zh-CN" sz="2000" b="1">
                <a:solidFill>
                  <a:srgbClr val="003366"/>
                </a:solidFill>
                <a:latin typeface="Times New Roman" pitchFamily="18" charset="0"/>
              </a:rPr>
              <a:t>alter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3716338" y="3498850"/>
            <a:ext cx="1978025" cy="5905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语  句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3703638" y="1576388"/>
            <a:ext cx="1978025" cy="5921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计算表达式</a:t>
            </a:r>
            <a:r>
              <a:rPr kumimoji="1" lang="en-US" altLang="zh-CN" sz="2000" b="1">
                <a:solidFill>
                  <a:srgbClr val="003366"/>
                </a:solidFill>
                <a:latin typeface="Times New Roman" pitchFamily="18" charset="0"/>
              </a:rPr>
              <a:t>init</a:t>
            </a:r>
          </a:p>
        </p:txBody>
      </p:sp>
      <p:cxnSp>
        <p:nvCxnSpPr>
          <p:cNvPr id="29707" name="AutoShape 11"/>
          <p:cNvCxnSpPr>
            <a:cxnSpLocks noChangeShapeType="1"/>
            <a:stCxn id="29706" idx="2"/>
            <a:endCxn id="29702" idx="0"/>
          </p:cNvCxnSpPr>
          <p:nvPr/>
        </p:nvCxnSpPr>
        <p:spPr bwMode="auto">
          <a:xfrm>
            <a:off x="4692650" y="2168525"/>
            <a:ext cx="9525" cy="366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08" name="AutoShape 12"/>
          <p:cNvCxnSpPr>
            <a:cxnSpLocks noChangeShapeType="1"/>
            <a:stCxn id="29702" idx="2"/>
            <a:endCxn id="29705" idx="0"/>
          </p:cNvCxnSpPr>
          <p:nvPr/>
        </p:nvCxnSpPr>
        <p:spPr bwMode="auto">
          <a:xfrm>
            <a:off x="4702175" y="3222625"/>
            <a:ext cx="3175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09" name="AutoShape 13"/>
          <p:cNvCxnSpPr>
            <a:cxnSpLocks noChangeShapeType="1"/>
            <a:stCxn id="29705" idx="2"/>
            <a:endCxn id="29704" idx="0"/>
          </p:cNvCxnSpPr>
          <p:nvPr/>
        </p:nvCxnSpPr>
        <p:spPr bwMode="auto">
          <a:xfrm>
            <a:off x="4705350" y="4089400"/>
            <a:ext cx="0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10" name="AutoShape 14"/>
          <p:cNvCxnSpPr>
            <a:cxnSpLocks noChangeShapeType="1"/>
            <a:stCxn id="29702" idx="3"/>
            <a:endCxn id="29703" idx="0"/>
          </p:cNvCxnSpPr>
          <p:nvPr/>
        </p:nvCxnSpPr>
        <p:spPr bwMode="auto">
          <a:xfrm flipH="1">
            <a:off x="4706938" y="2879725"/>
            <a:ext cx="1493837" cy="2676525"/>
          </a:xfrm>
          <a:prstGeom prst="bentConnector4">
            <a:avLst>
              <a:gd name="adj1" fmla="val -16764"/>
              <a:gd name="adj2" fmla="val 9397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216400" y="5189538"/>
            <a:ext cx="501650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4691063" y="2239963"/>
            <a:ext cx="501650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9713" name="AutoShape 17"/>
          <p:cNvCxnSpPr>
            <a:cxnSpLocks noChangeShapeType="1"/>
            <a:stCxn id="29704" idx="2"/>
            <a:endCxn id="29712" idx="1"/>
          </p:cNvCxnSpPr>
          <p:nvPr/>
        </p:nvCxnSpPr>
        <p:spPr bwMode="auto">
          <a:xfrm rot="16200000" flipV="1">
            <a:off x="3330575" y="3675063"/>
            <a:ext cx="2735263" cy="14287"/>
          </a:xfrm>
          <a:prstGeom prst="bentConnector4">
            <a:avLst>
              <a:gd name="adj1" fmla="val -8083"/>
              <a:gd name="adj2" fmla="val 1808749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while</a:t>
            </a:r>
            <a:r>
              <a:rPr lang="zh-CN" altLang="en-US" dirty="0" smtClean="0"/>
              <a:t>循</a:t>
            </a:r>
            <a:r>
              <a:rPr lang="zh-CN" altLang="en-US" dirty="0"/>
              <a:t>环语</a:t>
            </a:r>
            <a:r>
              <a:rPr lang="zh-CN" altLang="en-US" dirty="0" smtClean="0"/>
              <a:t>句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语句格式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/>
              <a:t>		</a:t>
            </a:r>
            <a:r>
              <a:rPr lang="en-US" altLang="zh-CN" sz="2400" dirty="0"/>
              <a:t>init_statement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		while ( boolean_expr 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			statement or block;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			alter_expr;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		}</a:t>
            </a:r>
          </a:p>
          <a:p>
            <a:pPr>
              <a:buFontTx/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do...while</a:t>
            </a:r>
            <a:r>
              <a:rPr lang="zh-CN" altLang="en-US" dirty="0" smtClean="0"/>
              <a:t>循</a:t>
            </a:r>
            <a:r>
              <a:rPr lang="zh-CN" altLang="en-US" dirty="0"/>
              <a:t>环语</a:t>
            </a:r>
            <a:r>
              <a:rPr lang="zh-CN" altLang="en-US" dirty="0" smtClean="0"/>
              <a:t>句</a:t>
            </a:r>
            <a:endParaRPr lang="en-US" altLang="zh-CN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do…while</a:t>
            </a:r>
            <a:r>
              <a:rPr lang="zh-CN" altLang="en-US" dirty="0"/>
              <a:t>语句格式：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400" dirty="0"/>
              <a:t>[init_expr]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400" dirty="0"/>
              <a:t>do{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400" dirty="0"/>
              <a:t>	 	body_statement;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400" dirty="0"/>
              <a:t>		[alter_expr;]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400" dirty="0"/>
              <a:t>}while( test_expr);</a:t>
            </a:r>
          </a:p>
          <a:p>
            <a:pPr>
              <a:buFontTx/>
              <a:buNone/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while/do…while</a:t>
            </a:r>
            <a:r>
              <a:rPr lang="zh-CN" altLang="en-US" dirty="0" smtClean="0"/>
              <a:t>流程图对比</a:t>
            </a:r>
            <a:endParaRPr lang="en-US" altLang="zh-CN" dirty="0"/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1295400" y="2706688"/>
            <a:ext cx="2438400" cy="711200"/>
          </a:xfrm>
          <a:prstGeom prst="diamond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表达式值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00213" y="3752850"/>
            <a:ext cx="1612900" cy="433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语  句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1790700" y="4857750"/>
            <a:ext cx="1477963" cy="434975"/>
          </a:xfrm>
          <a:prstGeom prst="flowChartTerminator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结束</a:t>
            </a:r>
          </a:p>
        </p:txBody>
      </p:sp>
      <p:cxnSp>
        <p:nvCxnSpPr>
          <p:cNvPr id="30727" name="AutoShape 7"/>
          <p:cNvCxnSpPr>
            <a:cxnSpLocks noChangeShapeType="1"/>
            <a:stCxn id="30724" idx="3"/>
            <a:endCxn id="30726" idx="0"/>
          </p:cNvCxnSpPr>
          <p:nvPr/>
        </p:nvCxnSpPr>
        <p:spPr bwMode="auto">
          <a:xfrm flipH="1">
            <a:off x="2530475" y="3062288"/>
            <a:ext cx="1203325" cy="1795462"/>
          </a:xfrm>
          <a:prstGeom prst="bentConnector4">
            <a:avLst>
              <a:gd name="adj1" fmla="val -18995"/>
              <a:gd name="adj2" fmla="val 8673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5827713" y="2752725"/>
            <a:ext cx="1612900" cy="433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语  句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0729" name="AutoShape 9"/>
          <p:cNvSpPr>
            <a:spLocks noChangeArrowheads="1"/>
          </p:cNvSpPr>
          <p:nvPr/>
        </p:nvSpPr>
        <p:spPr bwMode="auto">
          <a:xfrm>
            <a:off x="5410200" y="3446463"/>
            <a:ext cx="2438400" cy="711200"/>
          </a:xfrm>
          <a:prstGeom prst="diamond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表达式值</a:t>
            </a:r>
          </a:p>
        </p:txBody>
      </p:sp>
      <p:sp>
        <p:nvSpPr>
          <p:cNvPr id="30730" name="AutoShape 10"/>
          <p:cNvSpPr>
            <a:spLocks noChangeArrowheads="1"/>
          </p:cNvSpPr>
          <p:nvPr/>
        </p:nvSpPr>
        <p:spPr bwMode="auto">
          <a:xfrm>
            <a:off x="5886450" y="4781550"/>
            <a:ext cx="1477963" cy="434975"/>
          </a:xfrm>
          <a:prstGeom prst="flowChartTerminator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3366"/>
                </a:solidFill>
                <a:latin typeface="Times New Roman" pitchFamily="18" charset="0"/>
              </a:rPr>
              <a:t>结束</a:t>
            </a:r>
          </a:p>
        </p:txBody>
      </p:sp>
      <p:cxnSp>
        <p:nvCxnSpPr>
          <p:cNvPr id="30731" name="AutoShape 11"/>
          <p:cNvCxnSpPr>
            <a:cxnSpLocks noChangeShapeType="1"/>
            <a:stCxn id="30729" idx="1"/>
            <a:endCxn id="30737" idx="1"/>
          </p:cNvCxnSpPr>
          <p:nvPr/>
        </p:nvCxnSpPr>
        <p:spPr bwMode="auto">
          <a:xfrm rot="10800000" flipH="1">
            <a:off x="5410200" y="2473325"/>
            <a:ext cx="1220788" cy="1328738"/>
          </a:xfrm>
          <a:prstGeom prst="bentConnector3">
            <a:avLst>
              <a:gd name="adj1" fmla="val -1872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0732" name="AutoShape 12"/>
          <p:cNvCxnSpPr>
            <a:cxnSpLocks noChangeShapeType="1"/>
            <a:stCxn id="30724" idx="2"/>
            <a:endCxn id="30725" idx="0"/>
          </p:cNvCxnSpPr>
          <p:nvPr/>
        </p:nvCxnSpPr>
        <p:spPr bwMode="auto">
          <a:xfrm flipH="1">
            <a:off x="2506663" y="3417888"/>
            <a:ext cx="7937" cy="334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733" name="AutoShape 13"/>
          <p:cNvCxnSpPr>
            <a:cxnSpLocks noChangeShapeType="1"/>
            <a:endCxn id="30724" idx="0"/>
          </p:cNvCxnSpPr>
          <p:nvPr/>
        </p:nvCxnSpPr>
        <p:spPr bwMode="auto">
          <a:xfrm>
            <a:off x="2514600" y="2320925"/>
            <a:ext cx="0" cy="385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734" name="AutoShape 14"/>
          <p:cNvCxnSpPr>
            <a:cxnSpLocks noChangeShapeType="1"/>
            <a:endCxn id="30728" idx="0"/>
          </p:cNvCxnSpPr>
          <p:nvPr/>
        </p:nvCxnSpPr>
        <p:spPr bwMode="auto">
          <a:xfrm>
            <a:off x="6630988" y="2320925"/>
            <a:ext cx="31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735" name="AutoShape 15"/>
          <p:cNvCxnSpPr>
            <a:cxnSpLocks noChangeShapeType="1"/>
            <a:stCxn id="30728" idx="2"/>
            <a:endCxn id="30729" idx="0"/>
          </p:cNvCxnSpPr>
          <p:nvPr/>
        </p:nvCxnSpPr>
        <p:spPr bwMode="auto">
          <a:xfrm flipH="1">
            <a:off x="6629400" y="3186113"/>
            <a:ext cx="4763" cy="260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736" name="AutoShape 16"/>
          <p:cNvCxnSpPr>
            <a:cxnSpLocks noChangeShapeType="1"/>
            <a:stCxn id="30729" idx="2"/>
            <a:endCxn id="30730" idx="0"/>
          </p:cNvCxnSpPr>
          <p:nvPr/>
        </p:nvCxnSpPr>
        <p:spPr bwMode="auto">
          <a:xfrm flipH="1">
            <a:off x="6626225" y="4157663"/>
            <a:ext cx="3175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6630988" y="2397125"/>
            <a:ext cx="685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2514600" y="2397125"/>
            <a:ext cx="685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0739" name="AutoShape 19"/>
          <p:cNvCxnSpPr>
            <a:cxnSpLocks noChangeShapeType="1"/>
            <a:stCxn id="30725" idx="2"/>
            <a:endCxn id="30738" idx="1"/>
          </p:cNvCxnSpPr>
          <p:nvPr/>
        </p:nvCxnSpPr>
        <p:spPr bwMode="auto">
          <a:xfrm rot="5400000" flipH="1" flipV="1">
            <a:off x="1654175" y="3325813"/>
            <a:ext cx="1712913" cy="7937"/>
          </a:xfrm>
          <a:prstGeom prst="bentConnector4">
            <a:avLst>
              <a:gd name="adj1" fmla="val -13347"/>
              <a:gd name="adj2" fmla="val -1958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1644650" y="5334000"/>
            <a:ext cx="15808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 smtClean="0">
                <a:latin typeface="Times New Roman" pitchFamily="18" charset="0"/>
              </a:rPr>
              <a:t>while </a:t>
            </a:r>
            <a:r>
              <a:rPr kumimoji="1" lang="zh-CN" altLang="en-US" sz="2400" b="1" dirty="0">
                <a:latin typeface="Times New Roman" pitchFamily="18" charset="0"/>
              </a:rPr>
              <a:t>语句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5637213" y="5292725"/>
            <a:ext cx="20088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 smtClean="0">
                <a:latin typeface="Times New Roman" pitchFamily="18" charset="0"/>
              </a:rPr>
              <a:t>do-while </a:t>
            </a:r>
            <a:r>
              <a:rPr kumimoji="1" lang="zh-CN" altLang="en-US" sz="2400" b="1" dirty="0">
                <a:latin typeface="Times New Roman" pitchFamily="18" charset="0"/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华清远见模版-2">
  <a:themeElements>
    <a:clrScheme name="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华清远见模版-2">
  <a:themeElements>
    <a:clrScheme name="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309</Words>
  <Application>Microsoft Office PowerPoint</Application>
  <PresentationFormat>全屏显示(4:3)</PresentationFormat>
  <Paragraphs>85</Paragraphs>
  <Slides>14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华清远见模版-2</vt:lpstr>
      <vt:lpstr>1_华清远见模版-2</vt:lpstr>
      <vt:lpstr>运算符、表达式、流程控制(下)</vt:lpstr>
      <vt:lpstr>版权声明</vt:lpstr>
      <vt:lpstr>目标</vt:lpstr>
      <vt:lpstr>循环语句</vt:lpstr>
      <vt:lpstr>for循环语句</vt:lpstr>
      <vt:lpstr>for循环流程图</vt:lpstr>
      <vt:lpstr>while循环语句</vt:lpstr>
      <vt:lpstr>do...while循环语句</vt:lpstr>
      <vt:lpstr>while/do…while流程图对比</vt:lpstr>
      <vt:lpstr>break/continue语句（1）</vt:lpstr>
      <vt:lpstr>break/continue语句（2）</vt:lpstr>
      <vt:lpstr>小结</vt:lpstr>
      <vt:lpstr>幻灯片 13</vt:lpstr>
      <vt:lpstr>幻灯片 14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Administrator</cp:lastModifiedBy>
  <cp:revision>57</cp:revision>
  <cp:lastPrinted>1601-01-01T00:00:00Z</cp:lastPrinted>
  <dcterms:created xsi:type="dcterms:W3CDTF">2009-10-23T03:21:25Z</dcterms:created>
  <dcterms:modified xsi:type="dcterms:W3CDTF">2012-02-22T01:24:14Z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