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9"/>
  </p:handoutMasterIdLst>
  <p:sldIdLst>
    <p:sldId id="1039" r:id="rId4"/>
    <p:sldId id="941" r:id="rId5"/>
    <p:sldId id="1019" r:id="rId7"/>
    <p:sldId id="1020" r:id="rId8"/>
    <p:sldId id="1021" r:id="rId9"/>
    <p:sldId id="1022" r:id="rId10"/>
    <p:sldId id="1023" r:id="rId11"/>
    <p:sldId id="1024" r:id="rId12"/>
    <p:sldId id="1025" r:id="rId13"/>
    <p:sldId id="1026" r:id="rId14"/>
    <p:sldId id="1027" r:id="rId15"/>
    <p:sldId id="1028" r:id="rId16"/>
    <p:sldId id="1029" r:id="rId17"/>
    <p:sldId id="1030" r:id="rId18"/>
    <p:sldId id="1031" r:id="rId19"/>
    <p:sldId id="1032" r:id="rId20"/>
    <p:sldId id="1033" r:id="rId21"/>
    <p:sldId id="1034" r:id="rId22"/>
    <p:sldId id="1035" r:id="rId23"/>
    <p:sldId id="1036" r:id="rId24"/>
    <p:sldId id="1037" r:id="rId25"/>
    <p:sldId id="1038" r:id="rId26"/>
    <p:sldId id="1017" r:id="rId27"/>
    <p:sldId id="1018" r:id="rId28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22057" autoAdjust="0"/>
    <p:restoredTop sz="98907" autoAdjust="0"/>
  </p:normalViewPr>
  <p:slideViewPr>
    <p:cSldViewPr>
      <p:cViewPr varScale="1">
        <p:scale>
          <a:sx n="71" d="100"/>
          <a:sy n="71" d="100"/>
        </p:scale>
        <p:origin x="-11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2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pPr>
              <a:defRPr/>
            </a:pPr>
            <a:fld id="{EF285C88-5E86-4525-A137-DA42EA490FF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>
              <a:defRPr sz="1300"/>
            </a:lvl1pPr>
          </a:lstStyle>
          <a:p>
            <a:pPr>
              <a:defRPr/>
            </a:pPr>
            <a:fld id="{A67D12D8-A1D8-4491-8C49-AA6919A0BB0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669E59-2897-41E3-9351-0B6BCE59648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B2FF3A1-4938-407C-8B01-C3BEF552C305}" type="slidenum">
              <a:rPr lang="en-US" altLang="zh-CN"/>
            </a:fld>
            <a:endParaRPr lang="en-US" altLang="zh-CN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F439FE0-9971-4A89-8A01-B34BDBED3A3A}" type="slidenum">
              <a:rPr lang="en-US" altLang="zh-CN"/>
            </a:fld>
            <a:endParaRPr lang="en-US" altLang="zh-CN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B5A0000-01AF-4F6F-91F8-D0376AD95EDC}" type="slidenum">
              <a:rPr lang="en-US" altLang="zh-CN"/>
            </a:fld>
            <a:endParaRPr lang="en-US" altLang="zh-CN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20FE4C5-0286-43F5-9C13-BA8C2913DAE2}" type="slidenum">
              <a:rPr lang="en-US" altLang="zh-CN"/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D79EDE3-208B-4468-AB14-3C95557B3479}" type="slidenum">
              <a:rPr lang="en-US" altLang="zh-CN"/>
            </a:fld>
            <a:endParaRPr lang="en-US" altLang="zh-CN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索引从</a:t>
            </a:r>
            <a:r>
              <a:rPr lang="en-US" altLang="zh-CN" dirty="0"/>
              <a:t>0</a:t>
            </a:r>
            <a:r>
              <a:rPr lang="zh-CN" altLang="en-US" dirty="0"/>
              <a:t>开始到数组长度减</a:t>
            </a:r>
            <a:r>
              <a:rPr lang="en-US" altLang="zh-CN" dirty="0"/>
              <a:t>1</a:t>
            </a:r>
            <a:r>
              <a:rPr lang="zh-CN" altLang="en-US" dirty="0"/>
              <a:t>，如</a:t>
            </a:r>
            <a:r>
              <a:rPr lang="en-US" altLang="zh-CN" dirty="0" err="1"/>
              <a:t>arr</a:t>
            </a:r>
            <a:r>
              <a:rPr lang="en-US" altLang="zh-CN" dirty="0"/>
              <a:t>[0]</a:t>
            </a:r>
            <a:r>
              <a:rPr lang="zh-CN" altLang="en-US" dirty="0"/>
              <a:t>表示数组</a:t>
            </a:r>
            <a:r>
              <a:rPr lang="en-US" altLang="zh-CN" dirty="0" err="1"/>
              <a:t>arr</a:t>
            </a:r>
            <a:r>
              <a:rPr lang="zh-CN" altLang="en-US" dirty="0"/>
              <a:t>中的第</a:t>
            </a:r>
            <a:r>
              <a:rPr lang="en-US" altLang="zh-CN" dirty="0"/>
              <a:t>1</a:t>
            </a:r>
            <a:r>
              <a:rPr lang="zh-CN" altLang="en-US" dirty="0"/>
              <a:t>个元素，数组的第二个元素为</a:t>
            </a:r>
            <a:r>
              <a:rPr lang="en-US" altLang="zh-CN" dirty="0" err="1"/>
              <a:t>arr</a:t>
            </a:r>
            <a:r>
              <a:rPr lang="en-US" altLang="zh-CN" dirty="0"/>
              <a:t>[1]</a:t>
            </a:r>
            <a:r>
              <a:rPr lang="zh-CN" altLang="en-US" dirty="0"/>
              <a:t>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11D5EFA-3324-4287-997B-B4D15ED2C564}" type="slidenum">
              <a:rPr lang="en-US" altLang="zh-CN"/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5CB996-4036-417B-923C-ADDDFAD35AD1}" type="slidenum">
              <a:rPr lang="en-US" altLang="zh-CN"/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5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96CB1BB-660D-436A-8884-9D34E14014C0}" type="slidenum">
              <a:rPr lang="en-US" altLang="zh-CN"/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6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646AFA2-E8D7-48CE-ABEE-AE6C1FAD62AD}" type="slidenum">
              <a:rPr lang="en-US" altLang="zh-CN"/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7</a:t>
            </a:r>
            <a:r>
              <a:rPr lang="zh-CN" altLang="en-US" dirty="0"/>
              <a:t>）从 </a:t>
            </a:r>
            <a:r>
              <a:rPr lang="en-US" altLang="zh-CN" dirty="0"/>
              <a:t>src </a:t>
            </a:r>
            <a:r>
              <a:rPr lang="zh-CN" altLang="en-US" dirty="0"/>
              <a:t>引用的源数组到 </a:t>
            </a:r>
            <a:r>
              <a:rPr lang="en-US" altLang="zh-CN" dirty="0"/>
              <a:t>dest </a:t>
            </a:r>
            <a:r>
              <a:rPr lang="zh-CN" altLang="en-US" dirty="0"/>
              <a:t>引用的目标数组，数组组件的一个子序列被复制下来。被复制的组件的编号等于 </a:t>
            </a:r>
            <a:r>
              <a:rPr lang="en-US" altLang="zh-CN" dirty="0"/>
              <a:t>length </a:t>
            </a:r>
            <a:r>
              <a:rPr lang="zh-CN" altLang="en-US" dirty="0"/>
              <a:t>参数。源数组中位置在 </a:t>
            </a:r>
            <a:r>
              <a:rPr lang="en-US" altLang="zh-CN" dirty="0"/>
              <a:t>srcPos </a:t>
            </a:r>
            <a:r>
              <a:rPr lang="zh-CN" altLang="en-US" dirty="0"/>
              <a:t>到 </a:t>
            </a:r>
            <a:r>
              <a:rPr lang="en-US" altLang="zh-CN" dirty="0"/>
              <a:t>srcPos+length-1 </a:t>
            </a:r>
            <a:r>
              <a:rPr lang="zh-CN" altLang="en-US" dirty="0"/>
              <a:t>之间的组件被分别复制到目标数组中的 </a:t>
            </a:r>
            <a:r>
              <a:rPr lang="en-US" altLang="zh-CN" dirty="0"/>
              <a:t>destPos </a:t>
            </a:r>
            <a:r>
              <a:rPr lang="zh-CN" altLang="en-US" dirty="0"/>
              <a:t>到 </a:t>
            </a:r>
            <a:r>
              <a:rPr lang="en-US" altLang="zh-CN" dirty="0"/>
              <a:t>destPos+length-1 </a:t>
            </a:r>
            <a:r>
              <a:rPr lang="zh-CN" altLang="en-US" dirty="0"/>
              <a:t>位置 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4F95EB6-8840-4DF5-94CF-8AEFBF4DABDF}" type="slidenum">
              <a:rPr lang="en-US" altLang="zh-CN"/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1560960-C65C-4545-B35B-9052E0054E9F}" type="slidenum">
              <a:rPr lang="en-US" altLang="zh-CN"/>
            </a:fld>
            <a:endParaRPr lang="en-US" altLang="zh-CN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BF5E3EF-F6FF-4A3E-8C55-5EA0CA78A4A9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60FAC-CCEA-41DF-A2E6-6E297646120A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D5D4F-B6DA-4533-B140-38822CCB64A6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1F2A5DF-BAA9-4566-980E-67C1FD72AC1B}" type="slidenum">
              <a:rPr lang="en-US" altLang="zh-CN"/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4957FDA-D749-46FB-864C-EA4D5C5B5AAD}" type="slidenum">
              <a:rPr lang="en-US" altLang="zh-CN"/>
            </a:fld>
            <a:endParaRPr lang="en-US" altLang="zh-CN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613CE3F-E39D-4480-B371-882673985396}" type="slidenum">
              <a:rPr lang="en-US" altLang="zh-CN"/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8986569-F7FB-47F6-BAB1-D83A1F77C64C}" type="slidenum">
              <a:rPr lang="en-US" altLang="zh-CN"/>
            </a:fld>
            <a:endParaRPr lang="en-US" altLang="zh-CN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（示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r>
              <a:rPr lang="zh-CN" altLang="en-US" dirty="0"/>
              <a:t>）在创建完数组后，可以对数组进行初始化，也就是给数组的各个元素进行赋值。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96AD1BE-2444-4FA7-AD2D-1CD5AA22D468}" type="slidenum">
              <a:rPr lang="en-US" altLang="zh-CN"/>
            </a:fld>
            <a:endParaRPr lang="en-US" altLang="zh-CN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F64B4F0-4F48-4693-A55C-37EDD19B5A8D}" type="slidenum">
              <a:rPr lang="en-US" altLang="zh-CN"/>
            </a:fld>
            <a:endParaRPr lang="en-US" altLang="zh-CN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1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6448BCC-3FC6-46F5-9F6B-F24AD106DEC0}" type="slidenum">
              <a:rPr lang="en-US" altLang="zh-CN"/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E210E-08D4-42DB-9C0A-735F5E93F5C7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C85534-9C38-4B14-9910-5B67A9762E4D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C6CAE-430F-459C-947E-62D268530DC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E0EB-C4BA-4A08-A32D-7DA70F0E8EBD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C68F2-2295-41F8-8536-D31ED9816DBC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72712-B617-41BC-8F46-0AB94B52B34F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54675" y="1235075"/>
            <a:ext cx="24622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  <a:defRPr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142976" y="3929067"/>
            <a:ext cx="6929486" cy="71438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2"/>
          <p:cNvSpPr>
            <a:spLocks noGrp="1"/>
          </p:cNvSpPr>
          <p:nvPr>
            <p:ph type="subTitle" idx="1"/>
          </p:nvPr>
        </p:nvSpPr>
        <p:spPr>
          <a:xfrm>
            <a:off x="1142976" y="5143512"/>
            <a:ext cx="6400800" cy="49528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CF7FD9-390B-45CE-A14A-6A0365DD23AD}" type="slidenum">
              <a:rPr lang="en-US" altLang="zh-CN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C2BCFC-49D9-470A-93F0-8BD9DDBD4048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E764C-A6C4-4C11-830A-3314C852E07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2DA2F7-653F-4BBE-92D6-AC4B102CD87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EA228-287E-49B9-8E74-0E3F61F4D91F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0648D-4617-4AA8-B862-615F1C3261EB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1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 sz="1800">
                <a:latin typeface="+mn-lt"/>
              </a:defRPr>
            </a:lvl1pPr>
          </a:lstStyle>
          <a:p>
            <a:pPr lvl="0"/>
            <a:endParaRPr lang="zh-CN" altLang="en-US" noProof="0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677BA-4094-47BF-8B27-B095BA62B38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8489DD-8519-4C1E-95D9-A5BCF2CC2983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C9673-452F-4D5A-9843-E439E2AF1929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612E-C13A-4EEA-B4AA-6FBDFEA0356C}" type="slidenum">
              <a:rPr lang="en-US" altLang="zh-CN" smtClean="0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01AB-F566-44FF-BFAB-D5320B1E03BB}" type="datetime1">
              <a:rPr lang="zh-CN" altLang="en-US" smtClean="0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586EC-BA58-47C2-AE50-6D3CB9F63F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9CCEC-DB03-4ACA-8F51-09AE6EDF1F67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A34C-EE5C-4B94-9D08-75349FB356D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00958" y="152400"/>
            <a:ext cx="1185842" cy="5976938"/>
          </a:xfrm>
        </p:spPr>
        <p:txBody>
          <a:bodyPr vert="eaVer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758006" cy="5976938"/>
          </a:xfrm>
        </p:spPr>
        <p:txBody>
          <a:bodyPr vert="eaVert"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FBB26-BE4A-4B76-9740-BC54A3AB5E6A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D0E6-C348-4C3A-AC11-CA91E27B319E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6CF22-5EC3-4AB0-A78B-4F9F4031A7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n"/>
              <a:defRPr/>
            </a:lvl1pPr>
            <a:lvl2pPr>
              <a:buFont typeface="Wingdings" panose="05000000000000000000" pitchFamily="2" charset="2"/>
              <a:buChar char="u"/>
              <a:defRPr/>
            </a:lvl2pPr>
            <a:lvl3pPr>
              <a:buFont typeface="Wingdings" panose="05000000000000000000" pitchFamily="2" charset="2"/>
              <a:buChar char="Ø"/>
              <a:defRPr/>
            </a:lvl3pPr>
            <a:lvl4pPr>
              <a:buFont typeface="Wingdings" panose="05000000000000000000" pitchFamily="2" charset="2"/>
              <a:buChar char="ü"/>
              <a:defRPr/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21A61-8594-4495-BBC6-2DAB79CED668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4C316-3B77-461B-88DE-53CE800A1961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j-ea"/>
                <a:ea typeface="+mj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F027B-5B54-4746-9A89-4CF188B719D4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C0959-21D5-419B-BA8B-2BBC603C5C23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280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9AEC6-09F7-438B-B1BD-AA2327107D71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1C809-F059-48C0-8C1B-11D420A6C6CC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+2栏源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buFont typeface="Wingdings" panose="05000000000000000000" pitchFamily="2" charset="2"/>
              <a:buChar char="ü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buFont typeface="Wingdings" panose="05000000000000000000" pitchFamily="2" charset="2"/>
              <a:buNone/>
              <a:defRPr sz="1400" baseline="0"/>
            </a:lvl1pPr>
            <a:lvl2pPr>
              <a:buFont typeface="Wingdings" panose="05000000000000000000" pitchFamily="2" charset="2"/>
              <a:buChar char="u"/>
              <a:defRPr sz="2400"/>
            </a:lvl2pPr>
            <a:lvl3pPr>
              <a:buFont typeface="Wingdings" panose="05000000000000000000" pitchFamily="2" charset="2"/>
              <a:buChar char="Ø"/>
              <a:defRPr sz="2000"/>
            </a:lvl3pPr>
            <a:lvl4pPr>
              <a:defRPr sz="1800"/>
            </a:lvl4pPr>
            <a:lvl5pPr>
              <a:buFont typeface="Wingdings" panose="05000000000000000000" pitchFamily="2" charset="2"/>
              <a:buChar char="ü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A68EC7-4AC1-481D-B52F-A8D0018C0B23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BAFB0A-2E66-48D4-8939-D57283B87EA8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4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9502C-63B2-47A2-8E53-6C8C3B657FA4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D7557-8AF5-4537-9EA6-F891C02D7C86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www.hqyj.com.cn</a:t>
            </a:r>
            <a:endParaRPr lang="en-US" altLang="zh-CN"/>
          </a:p>
        </p:txBody>
      </p:sp>
      <p:sp>
        <p:nvSpPr>
          <p:cNvPr id="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D612E-C13A-4EEA-B4AA-6FBDFEA0356C}" type="slidenum">
              <a:rPr lang="en-US" altLang="zh-CN"/>
            </a:fld>
            <a:endParaRPr lang="en-US" altLang="zh-CN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A01AB-F566-44FF-BFAB-D5320B1E03BB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 sz="3200"/>
            </a:lvl1pPr>
            <a:lvl2pPr>
              <a:buFont typeface="Wingdings" panose="05000000000000000000" pitchFamily="2" charset="2"/>
              <a:buChar char="u"/>
              <a:defRPr sz="2800"/>
            </a:lvl2pPr>
            <a:lvl3pPr>
              <a:buFont typeface="Wingdings" panose="05000000000000000000" pitchFamily="2" charset="2"/>
              <a:buChar char="Ø"/>
              <a:defRPr sz="2400"/>
            </a:lvl3pPr>
            <a:lvl4pPr>
              <a:buFont typeface="Wingdings" panose="05000000000000000000" pitchFamily="2" charset="2"/>
              <a:buChar char="ü"/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EF68B-38A6-45A0-9D00-C3F218B32EE0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17476-F628-492C-BF3C-B6F94466932D}" type="datetime1">
              <a:rPr lang="zh-CN" altLang="en-US"/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image" Target="../media/image1.png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F8C7EB-F43C-495B-9736-145BB0CA83F6}" type="slidenum">
              <a:rPr lang="en-US" altLang="zh-CN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35CBC-257E-47EA-986C-7023615E41BB}" type="datetime1">
              <a:rPr lang="zh-CN" altLang="en-US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r>
              <a:rPr lang="en-US" altLang="zh-CN" smtClean="0"/>
              <a:t>A</a:t>
            </a:r>
            <a:endParaRPr lang="zh-CN" altLang="en-US" smtClean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81750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www.hqyj.com</a:t>
            </a:r>
            <a:endParaRPr lang="en-US" altLang="zh-CN"/>
          </a:p>
        </p:txBody>
      </p:sp>
      <p:sp>
        <p:nvSpPr>
          <p:cNvPr id="1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09600" y="6381750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1F8C7EB-F43C-495B-9736-145BB0CA83F6}" type="slidenum">
              <a:rPr lang="en-US" altLang="zh-CN" smtClean="0"/>
            </a:fld>
            <a:endParaRPr lang="en-US" altLang="zh-CN"/>
          </a:p>
        </p:txBody>
      </p:sp>
      <p:pic>
        <p:nvPicPr>
          <p:cNvPr id="1033" name="Picture 1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7467600" y="6381750"/>
            <a:ext cx="12192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C935CBC-257E-47EA-986C-7023615E41BB}" type="datetime1">
              <a:rPr lang="zh-CN" altLang="en-US" smtClean="0"/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黑体" panose="0201060906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8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48005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097280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18288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数组</a:t>
            </a:r>
            <a:endParaRPr lang="en-US" altLang="zh-CN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单击此处编辑副标题样式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简单数据类型数组的初始化</a:t>
            </a: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对于简单数据类型的数组，当对其进行初始化时，会将对应的值赋给对应的各个数组元素。</a:t>
            </a:r>
            <a:endParaRPr lang="zh-CN" altLang="en-US" sz="2800" dirty="0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928662" y="3000372"/>
            <a:ext cx="3671887" cy="1261884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 algn="ctr"/>
            <a:r>
              <a:rPr lang="en-US" altLang="zh-CN" sz="2400" dirty="0">
                <a:latin typeface="+mn-lt"/>
              </a:rPr>
              <a:t>for (int i=1;i&lt;=10;i</a:t>
            </a:r>
            <a:r>
              <a:rPr lang="en-US" altLang="zh-CN" sz="2400" dirty="0" smtClean="0">
                <a:latin typeface="+mn-lt"/>
              </a:rPr>
              <a:t>++) </a:t>
            </a:r>
            <a:r>
              <a:rPr lang="en-US" altLang="zh-CN" sz="2400" dirty="0">
                <a:latin typeface="+mn-lt"/>
              </a:rPr>
              <a:t>{</a:t>
            </a:r>
            <a:endParaRPr lang="en-US" altLang="zh-CN" sz="2400" dirty="0">
              <a:latin typeface="+mn-lt"/>
            </a:endParaRPr>
          </a:p>
          <a:p>
            <a:pPr lvl="1"/>
            <a:r>
              <a:rPr lang="en-US" altLang="zh-CN" sz="2400" dirty="0">
                <a:latin typeface="+mn-lt"/>
              </a:rPr>
              <a:t>      arr[i] = i;</a:t>
            </a:r>
            <a:endParaRPr lang="en-US" altLang="zh-CN" sz="2400" dirty="0">
              <a:latin typeface="+mn-lt"/>
            </a:endParaRPr>
          </a:p>
          <a:p>
            <a:pPr lvl="1"/>
            <a:r>
              <a:rPr lang="en-US" altLang="zh-CN" sz="2400" dirty="0">
                <a:latin typeface="+mn-lt"/>
              </a:rPr>
              <a:t>   }</a:t>
            </a:r>
            <a:r>
              <a:rPr lang="en-US" altLang="zh-CN" sz="2800" dirty="0"/>
              <a:t>	</a:t>
            </a:r>
            <a:endParaRPr lang="en-US" altLang="zh-CN" sz="2800" dirty="0"/>
          </a:p>
        </p:txBody>
      </p:sp>
      <p:grpSp>
        <p:nvGrpSpPr>
          <p:cNvPr id="2" name="Group 56"/>
          <p:cNvGrpSpPr/>
          <p:nvPr/>
        </p:nvGrpSpPr>
        <p:grpSpPr bwMode="auto">
          <a:xfrm>
            <a:off x="4211638" y="3213100"/>
            <a:ext cx="4014787" cy="2955925"/>
            <a:chOff x="2653" y="2024"/>
            <a:chExt cx="2529" cy="1862"/>
          </a:xfrm>
        </p:grpSpPr>
        <p:grpSp>
          <p:nvGrpSpPr>
            <p:cNvPr id="3" name="Group 57"/>
            <p:cNvGrpSpPr/>
            <p:nvPr/>
          </p:nvGrpSpPr>
          <p:grpSpPr bwMode="auto">
            <a:xfrm>
              <a:off x="3833" y="2024"/>
              <a:ext cx="1349" cy="1862"/>
              <a:chOff x="3833" y="2024"/>
              <a:chExt cx="1349" cy="1862"/>
            </a:xfrm>
          </p:grpSpPr>
          <p:sp>
            <p:nvSpPr>
              <p:cNvPr id="21562" name="Oval 58"/>
              <p:cNvSpPr>
                <a:spLocks noChangeArrowheads="1"/>
              </p:cNvSpPr>
              <p:nvPr/>
            </p:nvSpPr>
            <p:spPr bwMode="auto">
              <a:xfrm>
                <a:off x="3833" y="2024"/>
                <a:ext cx="1349" cy="186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3" name="Text Box 59"/>
              <p:cNvSpPr txBox="1">
                <a:spLocks noChangeArrowheads="1"/>
              </p:cNvSpPr>
              <p:nvPr/>
            </p:nvSpPr>
            <p:spPr bwMode="auto">
              <a:xfrm>
                <a:off x="3923" y="2115"/>
                <a:ext cx="964" cy="2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en-US" altLang="zh-CN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int[]</a:t>
                </a:r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对象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" name="Group 60"/>
              <p:cNvGrpSpPr/>
              <p:nvPr/>
            </p:nvGrpSpPr>
            <p:grpSpPr bwMode="auto">
              <a:xfrm>
                <a:off x="4241" y="2387"/>
                <a:ext cx="454" cy="1380"/>
                <a:chOff x="4249" y="2500"/>
                <a:chExt cx="454" cy="1380"/>
              </a:xfrm>
            </p:grpSpPr>
            <p:sp>
              <p:nvSpPr>
                <p:cNvPr id="215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249" y="250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6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4249" y="2644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6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4249" y="2788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6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249" y="2931"/>
                  <a:ext cx="454" cy="141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6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4249" y="3045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0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4249" y="3168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1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249" y="3316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249" y="3456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3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249" y="360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7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4249" y="374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575" name="Text Box 71"/>
              <p:cNvSpPr txBox="1">
                <a:spLocks noChangeArrowheads="1"/>
              </p:cNvSpPr>
              <p:nvPr/>
            </p:nvSpPr>
            <p:spPr bwMode="auto">
              <a:xfrm>
                <a:off x="4800" y="2697"/>
                <a:ext cx="283" cy="6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堆内存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72"/>
            <p:cNvGrpSpPr/>
            <p:nvPr/>
          </p:nvGrpSpPr>
          <p:grpSpPr bwMode="auto">
            <a:xfrm>
              <a:off x="2653" y="2115"/>
              <a:ext cx="1030" cy="1734"/>
              <a:chOff x="2608" y="2115"/>
              <a:chExt cx="1030" cy="1734"/>
            </a:xfrm>
          </p:grpSpPr>
          <p:sp>
            <p:nvSpPr>
              <p:cNvPr id="21577" name="AutoShape 73"/>
              <p:cNvSpPr/>
              <p:nvPr/>
            </p:nvSpPr>
            <p:spPr bwMode="auto">
              <a:xfrm>
                <a:off x="2925" y="3612"/>
                <a:ext cx="113" cy="232"/>
              </a:xfrm>
              <a:prstGeom prst="leftBrace">
                <a:avLst>
                  <a:gd name="adj1" fmla="val 17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78" name="Text Box 74"/>
              <p:cNvSpPr txBox="1">
                <a:spLocks noChangeArrowheads="1"/>
              </p:cNvSpPr>
              <p:nvPr/>
            </p:nvSpPr>
            <p:spPr bwMode="auto">
              <a:xfrm>
                <a:off x="2971" y="2115"/>
                <a:ext cx="667" cy="2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栈内存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79" name="Text Box 75"/>
              <p:cNvSpPr txBox="1">
                <a:spLocks noChangeArrowheads="1"/>
              </p:cNvSpPr>
              <p:nvPr/>
            </p:nvSpPr>
            <p:spPr bwMode="auto">
              <a:xfrm>
                <a:off x="2608" y="3612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/>
                  <a:t>arr</a:t>
                </a:r>
                <a:endParaRPr lang="en-US" altLang="zh-CN"/>
              </a:p>
            </p:txBody>
          </p:sp>
          <p:grpSp>
            <p:nvGrpSpPr>
              <p:cNvPr id="6" name="Group 76"/>
              <p:cNvGrpSpPr/>
              <p:nvPr/>
            </p:nvGrpSpPr>
            <p:grpSpPr bwMode="auto">
              <a:xfrm>
                <a:off x="3107" y="2478"/>
                <a:ext cx="408" cy="1371"/>
                <a:chOff x="1474" y="2432"/>
                <a:chExt cx="408" cy="1371"/>
              </a:xfrm>
            </p:grpSpPr>
            <p:sp>
              <p:nvSpPr>
                <p:cNvPr id="21581" name="Line 77"/>
                <p:cNvSpPr>
                  <a:spLocks noChangeShapeType="1"/>
                </p:cNvSpPr>
                <p:nvPr/>
              </p:nvSpPr>
              <p:spPr bwMode="auto">
                <a:xfrm>
                  <a:off x="1474" y="3793"/>
                  <a:ext cx="39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78"/>
                <p:cNvGrpSpPr/>
                <p:nvPr/>
              </p:nvGrpSpPr>
              <p:grpSpPr bwMode="auto">
                <a:xfrm>
                  <a:off x="1474" y="2432"/>
                  <a:ext cx="408" cy="1371"/>
                  <a:chOff x="1973" y="2387"/>
                  <a:chExt cx="408" cy="1371"/>
                </a:xfrm>
              </p:grpSpPr>
              <p:sp>
                <p:nvSpPr>
                  <p:cNvPr id="2158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1985" y="2416"/>
                    <a:ext cx="4" cy="13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2381" y="2387"/>
                    <a:ext cx="0" cy="13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585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3" y="3521"/>
                    <a:ext cx="34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r" defTabSz="1090295"/>
                    <a:endParaRPr kumimoji="1" lang="zh-CN" altLang="zh-CN" sz="2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1586" name="Text Box 82"/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8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/>
              <a:lstStyle/>
              <a:p>
                <a:pPr algn="ctr" defTabSz="1090295"/>
                <a:endParaRPr kumimoji="1" lang="zh-CN" altLang="zh-CN" sz="2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587" name="Line 83"/>
            <p:cNvSpPr>
              <a:spLocks noChangeShapeType="1"/>
            </p:cNvSpPr>
            <p:nvPr/>
          </p:nvSpPr>
          <p:spPr bwMode="auto">
            <a:xfrm flipV="1">
              <a:off x="3560" y="2432"/>
              <a:ext cx="655" cy="13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7"/>
          <p:cNvGrpSpPr/>
          <p:nvPr/>
        </p:nvGrpSpPr>
        <p:grpSpPr bwMode="auto">
          <a:xfrm>
            <a:off x="6732588" y="3789363"/>
            <a:ext cx="720725" cy="2246312"/>
            <a:chOff x="3568" y="2465"/>
            <a:chExt cx="454" cy="1415"/>
          </a:xfrm>
        </p:grpSpPr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3568" y="2465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3568" y="2609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1" name="Text Box 17"/>
            <p:cNvSpPr txBox="1">
              <a:spLocks noChangeArrowheads="1"/>
            </p:cNvSpPr>
            <p:nvPr/>
          </p:nvSpPr>
          <p:spPr bwMode="auto">
            <a:xfrm>
              <a:off x="3568" y="2736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3568" y="2880"/>
              <a:ext cx="454" cy="14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3" name="Text Box 19"/>
            <p:cNvSpPr txBox="1">
              <a:spLocks noChangeArrowheads="1"/>
            </p:cNvSpPr>
            <p:nvPr/>
          </p:nvSpPr>
          <p:spPr bwMode="auto">
            <a:xfrm>
              <a:off x="3568" y="3024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3568" y="3168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3568" y="3312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7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3568" y="3456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8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3568" y="3600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9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3568" y="3740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10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引用数据类型数组的定义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引用类型数组的定义和简单类型数据类型数组的定义并无二致</a:t>
            </a:r>
            <a:endParaRPr lang="zh-CN" altLang="en-US" dirty="0"/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971550" y="3500438"/>
            <a:ext cx="2819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String[] arr;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3635375" y="3500438"/>
            <a:ext cx="2105025" cy="2495550"/>
            <a:chOff x="2699" y="2296"/>
            <a:chExt cx="1326" cy="1572"/>
          </a:xfrm>
        </p:grpSpPr>
        <p:sp>
          <p:nvSpPr>
            <p:cNvPr id="26640" name="AutoShape 16"/>
            <p:cNvSpPr/>
            <p:nvPr/>
          </p:nvSpPr>
          <p:spPr bwMode="auto">
            <a:xfrm>
              <a:off x="3560" y="3612"/>
              <a:ext cx="82" cy="187"/>
            </a:xfrm>
            <a:prstGeom prst="leftBrace">
              <a:avLst>
                <a:gd name="adj1" fmla="val 190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1" name="Text Box 17"/>
            <p:cNvSpPr txBox="1">
              <a:spLocks noChangeArrowheads="1"/>
            </p:cNvSpPr>
            <p:nvPr/>
          </p:nvSpPr>
          <p:spPr bwMode="auto">
            <a:xfrm>
              <a:off x="2699" y="3566"/>
              <a:ext cx="847" cy="3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9027" tIns="54514" rIns="109027" bIns="54514">
              <a:spAutoFit/>
            </a:bodyPr>
            <a:lstStyle/>
            <a:p>
              <a:pPr algn="r" defTabSz="1090295"/>
              <a:r>
                <a: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arr</a:t>
              </a:r>
              <a:endPara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18"/>
            <p:cNvGrpSpPr/>
            <p:nvPr/>
          </p:nvGrpSpPr>
          <p:grpSpPr bwMode="auto">
            <a:xfrm>
              <a:off x="3677" y="2296"/>
              <a:ext cx="348" cy="1553"/>
              <a:chOff x="3677" y="2296"/>
              <a:chExt cx="348" cy="1553"/>
            </a:xfrm>
          </p:grpSpPr>
          <p:sp>
            <p:nvSpPr>
              <p:cNvPr id="26643" name="Line 19"/>
              <p:cNvSpPr>
                <a:spLocks noChangeShapeType="1"/>
              </p:cNvSpPr>
              <p:nvPr/>
            </p:nvSpPr>
            <p:spPr bwMode="auto">
              <a:xfrm>
                <a:off x="4024" y="2296"/>
                <a:ext cx="1" cy="1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20"/>
              <p:cNvGrpSpPr/>
              <p:nvPr/>
            </p:nvGrpSpPr>
            <p:grpSpPr bwMode="auto">
              <a:xfrm>
                <a:off x="3677" y="2296"/>
                <a:ext cx="337" cy="1553"/>
                <a:chOff x="3677" y="2478"/>
                <a:chExt cx="337" cy="1553"/>
              </a:xfrm>
            </p:grpSpPr>
            <p:grpSp>
              <p:nvGrpSpPr>
                <p:cNvPr id="5" name="Group 21"/>
                <p:cNvGrpSpPr/>
                <p:nvPr/>
              </p:nvGrpSpPr>
              <p:grpSpPr bwMode="auto">
                <a:xfrm>
                  <a:off x="3677" y="2478"/>
                  <a:ext cx="325" cy="1553"/>
                  <a:chOff x="3677" y="2478"/>
                  <a:chExt cx="325" cy="1553"/>
                </a:xfrm>
              </p:grpSpPr>
              <p:sp>
                <p:nvSpPr>
                  <p:cNvPr id="26646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77" y="2478"/>
                    <a:ext cx="1" cy="15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6647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714" y="4030"/>
                    <a:ext cx="288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664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696" y="3793"/>
                  <a:ext cx="318" cy="2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endParaRPr kumimoji="1" lang="zh-CN" altLang="zh-CN" sz="2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6011863" y="2997200"/>
            <a:ext cx="1828800" cy="29718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  <a:effectLst/>
        </p:spPr>
        <p:txBody>
          <a:bodyPr vert="eaVert" wrap="none" anchor="ctr" anchorCtr="1"/>
          <a:lstStyle/>
          <a:p>
            <a:pPr algn="ctr"/>
            <a:r>
              <a:rPr kumimoji="1" lang="zh-CN" altLang="en-US" sz="2400" dirty="0">
                <a:solidFill>
                  <a:srgbClr val="FF0000"/>
                </a:solidFill>
              </a:rPr>
              <a:t>堆内存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引用数据类型数组的创建</a:t>
            </a: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引用数据类型数组在创建的时候也是首先给数组元素分配内存空间，然后给这些数组元素一个默认的初始值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4286248" y="2928934"/>
            <a:ext cx="1441450" cy="494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algn="ctr" defTabSz="1090295"/>
            <a:r>
              <a:rPr kumimoji="1"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栈内存</a:t>
            </a:r>
            <a:endParaRPr kumimoji="1" lang="zh-CN" altLang="en-US" sz="25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5724525" y="2708275"/>
            <a:ext cx="2949575" cy="3560763"/>
            <a:chOff x="3651" y="1616"/>
            <a:chExt cx="1858" cy="2243"/>
          </a:xfrm>
        </p:grpSpPr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3651" y="1616"/>
              <a:ext cx="1858" cy="2243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86" name="Text Box 14"/>
            <p:cNvSpPr txBox="1">
              <a:spLocks noChangeArrowheads="1"/>
            </p:cNvSpPr>
            <p:nvPr/>
          </p:nvSpPr>
          <p:spPr bwMode="auto">
            <a:xfrm>
              <a:off x="4059" y="1842"/>
              <a:ext cx="1108" cy="27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9027" tIns="54514" rIns="109027" bIns="54514">
              <a:spAutoFit/>
            </a:bodyPr>
            <a:lstStyle/>
            <a:p>
              <a:pPr defTabSz="1090295"/>
              <a:r>
                <a:rPr kumimoji="1" lang="en-US" altLang="zh-CN" sz="21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String[]</a:t>
              </a:r>
              <a:r>
                <a: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对象</a:t>
              </a:r>
              <a:endParaRPr kumimoji="1"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37"/>
          <p:cNvGrpSpPr/>
          <p:nvPr/>
        </p:nvGrpSpPr>
        <p:grpSpPr bwMode="auto">
          <a:xfrm>
            <a:off x="6804025" y="3500438"/>
            <a:ext cx="720725" cy="2190750"/>
            <a:chOff x="2245" y="2251"/>
            <a:chExt cx="454" cy="1380"/>
          </a:xfrm>
        </p:grpSpPr>
        <p:sp>
          <p:nvSpPr>
            <p:cNvPr id="28692" name="Text Box 20"/>
            <p:cNvSpPr txBox="1">
              <a:spLocks noChangeArrowheads="1"/>
            </p:cNvSpPr>
            <p:nvPr/>
          </p:nvSpPr>
          <p:spPr bwMode="auto">
            <a:xfrm>
              <a:off x="2245" y="3113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null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" name="Group 36"/>
            <p:cNvGrpSpPr/>
            <p:nvPr/>
          </p:nvGrpSpPr>
          <p:grpSpPr bwMode="auto">
            <a:xfrm>
              <a:off x="2245" y="2251"/>
              <a:ext cx="454" cy="1380"/>
              <a:chOff x="4172" y="2500"/>
              <a:chExt cx="454" cy="1380"/>
            </a:xfrm>
          </p:grpSpPr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4172" y="250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7" name="Text Box 15"/>
              <p:cNvSpPr txBox="1">
                <a:spLocks noChangeArrowheads="1"/>
              </p:cNvSpPr>
              <p:nvPr/>
            </p:nvSpPr>
            <p:spPr bwMode="auto">
              <a:xfrm>
                <a:off x="4172" y="264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4172" y="278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89" name="Text Box 17"/>
              <p:cNvSpPr txBox="1">
                <a:spLocks noChangeArrowheads="1"/>
              </p:cNvSpPr>
              <p:nvPr/>
            </p:nvSpPr>
            <p:spPr bwMode="auto">
              <a:xfrm>
                <a:off x="4172" y="2931"/>
                <a:ext cx="454" cy="141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4172" y="3076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1" name="Text Box 19"/>
              <p:cNvSpPr txBox="1">
                <a:spLocks noChangeArrowheads="1"/>
              </p:cNvSpPr>
              <p:nvPr/>
            </p:nvSpPr>
            <p:spPr bwMode="auto">
              <a:xfrm>
                <a:off x="4172" y="322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3" name="Text Box 21"/>
              <p:cNvSpPr txBox="1">
                <a:spLocks noChangeArrowheads="1"/>
              </p:cNvSpPr>
              <p:nvPr/>
            </p:nvSpPr>
            <p:spPr bwMode="auto">
              <a:xfrm>
                <a:off x="4172" y="347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4" name="Text Box 22"/>
              <p:cNvSpPr txBox="1">
                <a:spLocks noChangeArrowheads="1"/>
              </p:cNvSpPr>
              <p:nvPr/>
            </p:nvSpPr>
            <p:spPr bwMode="auto">
              <a:xfrm>
                <a:off x="4172" y="362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695" name="Text Box 23"/>
              <p:cNvSpPr txBox="1">
                <a:spLocks noChangeArrowheads="1"/>
              </p:cNvSpPr>
              <p:nvPr/>
            </p:nvSpPr>
            <p:spPr bwMode="auto">
              <a:xfrm>
                <a:off x="4172" y="374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null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7956550" y="3716338"/>
            <a:ext cx="609600" cy="12642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algn="r" defTabSz="1090295"/>
            <a:r>
              <a:rPr kumimoji="1"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堆内存</a:t>
            </a:r>
            <a:endParaRPr kumimoji="1" lang="zh-CN" altLang="en-US" sz="25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000100" y="4286256"/>
            <a:ext cx="2936875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arr = new String[10];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grpSp>
        <p:nvGrpSpPr>
          <p:cNvPr id="5" name="Group 26"/>
          <p:cNvGrpSpPr/>
          <p:nvPr/>
        </p:nvGrpSpPr>
        <p:grpSpPr bwMode="auto">
          <a:xfrm>
            <a:off x="3132138" y="3573463"/>
            <a:ext cx="2089150" cy="2489200"/>
            <a:chOff x="2699" y="2296"/>
            <a:chExt cx="1316" cy="1568"/>
          </a:xfrm>
        </p:grpSpPr>
        <p:sp>
          <p:nvSpPr>
            <p:cNvPr id="28699" name="AutoShape 27"/>
            <p:cNvSpPr/>
            <p:nvPr/>
          </p:nvSpPr>
          <p:spPr bwMode="auto">
            <a:xfrm>
              <a:off x="3560" y="3612"/>
              <a:ext cx="82" cy="187"/>
            </a:xfrm>
            <a:prstGeom prst="leftBrace">
              <a:avLst>
                <a:gd name="adj1" fmla="val 190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00" name="Text Box 28"/>
            <p:cNvSpPr txBox="1">
              <a:spLocks noChangeArrowheads="1"/>
            </p:cNvSpPr>
            <p:nvPr/>
          </p:nvSpPr>
          <p:spPr bwMode="auto">
            <a:xfrm>
              <a:off x="2699" y="3566"/>
              <a:ext cx="847" cy="2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9027" tIns="54514" rIns="109027" bIns="54514">
              <a:spAutoFit/>
            </a:bodyPr>
            <a:lstStyle/>
            <a:p>
              <a:pPr algn="r" defTabSz="1090295"/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pitchFamily="18" charset="0"/>
                </a:rPr>
                <a:t>arr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6" name="Group 29"/>
            <p:cNvGrpSpPr/>
            <p:nvPr/>
          </p:nvGrpSpPr>
          <p:grpSpPr bwMode="auto">
            <a:xfrm>
              <a:off x="3696" y="2296"/>
              <a:ext cx="319" cy="1553"/>
              <a:chOff x="3696" y="2296"/>
              <a:chExt cx="319" cy="1553"/>
            </a:xfrm>
          </p:grpSpPr>
          <p:sp>
            <p:nvSpPr>
              <p:cNvPr id="28702" name="Line 30"/>
              <p:cNvSpPr>
                <a:spLocks noChangeShapeType="1"/>
              </p:cNvSpPr>
              <p:nvPr/>
            </p:nvSpPr>
            <p:spPr bwMode="auto">
              <a:xfrm>
                <a:off x="4014" y="2296"/>
                <a:ext cx="1" cy="1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" name="Group 31"/>
              <p:cNvGrpSpPr/>
              <p:nvPr/>
            </p:nvGrpSpPr>
            <p:grpSpPr bwMode="auto">
              <a:xfrm>
                <a:off x="3696" y="2296"/>
                <a:ext cx="318" cy="1553"/>
                <a:chOff x="3696" y="2478"/>
                <a:chExt cx="318" cy="1553"/>
              </a:xfrm>
            </p:grpSpPr>
            <p:grpSp>
              <p:nvGrpSpPr>
                <p:cNvPr id="8" name="Group 32"/>
                <p:cNvGrpSpPr/>
                <p:nvPr/>
              </p:nvGrpSpPr>
              <p:grpSpPr bwMode="auto">
                <a:xfrm>
                  <a:off x="3696" y="2478"/>
                  <a:ext cx="306" cy="1553"/>
                  <a:chOff x="3696" y="2478"/>
                  <a:chExt cx="306" cy="1553"/>
                </a:xfrm>
              </p:grpSpPr>
              <p:sp>
                <p:nvSpPr>
                  <p:cNvPr id="2870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696" y="2478"/>
                    <a:ext cx="1" cy="15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70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714" y="4030"/>
                    <a:ext cx="288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7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696" y="3793"/>
                  <a:ext cx="318" cy="2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endParaRPr kumimoji="1" lang="zh-CN" altLang="zh-CN" sz="2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5219700" y="3573463"/>
            <a:ext cx="1584325" cy="2338387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引用数据类型数组的初始化</a:t>
            </a:r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/>
              <a:t>在进行引用数据类型数组的初始化的时候，和简单数据类型数组的初始化有些不同，因为数组本身是引用类型，而现在数组元素也是引用类型，所以这个时候需要给数组元素所引用的对象也分配内存空间。</a:t>
            </a:r>
            <a:endParaRPr lang="zh-CN" altLang="en-US" sz="2400" dirty="0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3708400" y="3141663"/>
            <a:ext cx="1441450" cy="48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algn="ctr" defTabSz="1090295"/>
            <a:r>
              <a:rPr kumimoji="1" lang="zh-CN" altLang="en-US" sz="2500">
                <a:solidFill>
                  <a:srgbClr val="A02C5E"/>
                </a:solidFill>
                <a:latin typeface="Times New Roman" panose="02020603050405020304" pitchFamily="18" charset="0"/>
              </a:rPr>
              <a:t>栈内存</a:t>
            </a:r>
            <a:endParaRPr kumimoji="1" lang="zh-CN" altLang="en-US" sz="25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5127625" y="2852738"/>
            <a:ext cx="3330575" cy="3700462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741988" y="3913188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4787900" y="3913188"/>
            <a:ext cx="954088" cy="210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291138" y="3457575"/>
            <a:ext cx="1828800" cy="428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defTabSz="1090295"/>
            <a:r>
              <a:rPr kumimoji="1" lang="en-US" altLang="zh-CN" sz="2100">
                <a:solidFill>
                  <a:srgbClr val="A02C5E"/>
                </a:solidFill>
                <a:latin typeface="Times New Roman" panose="02020603050405020304" pitchFamily="18" charset="0"/>
              </a:rPr>
              <a:t>String[]</a:t>
            </a:r>
            <a:r>
              <a:rPr kumimoji="1" lang="zh-CN" altLang="en-US" sz="2100">
                <a:solidFill>
                  <a:srgbClr val="A02C5E"/>
                </a:solidFill>
                <a:latin typeface="Times New Roman" panose="02020603050405020304" pitchFamily="18" charset="0"/>
              </a:rPr>
              <a:t>对象</a:t>
            </a:r>
            <a:endParaRPr kumimoji="1" lang="zh-CN" altLang="en-US" sz="21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741988" y="4141788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741988" y="43434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741988" y="4572000"/>
            <a:ext cx="720725" cy="223838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5741988" y="48006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741988" y="50292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741988" y="52578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defTabSz="1090295" eaLnBrk="0" hangingPunct="0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741988" y="54864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5741988" y="571500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741988" y="5937250"/>
            <a:ext cx="720725" cy="222250"/>
          </a:xfrm>
          <a:prstGeom prst="rect">
            <a:avLst/>
          </a:prstGeom>
          <a:solidFill>
            <a:srgbClr val="FF66CC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*****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7823200" y="4005263"/>
            <a:ext cx="600075" cy="1368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lIns="109027" tIns="54514" rIns="109027" bIns="54514" anchor="ctr" anchorCtr="1">
            <a:spAutoFit/>
          </a:bodyPr>
          <a:lstStyle/>
          <a:p>
            <a:pPr algn="r" defTabSz="1090295"/>
            <a:r>
              <a:rPr kumimoji="1" lang="zh-CN" altLang="en-US" sz="2500">
                <a:solidFill>
                  <a:srgbClr val="A02C5E"/>
                </a:solidFill>
                <a:latin typeface="Times New Roman" panose="02020603050405020304" pitchFamily="18" charset="0"/>
              </a:rPr>
              <a:t>堆内存</a:t>
            </a:r>
            <a:endParaRPr kumimoji="1" lang="zh-CN" altLang="en-US" sz="25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010400" y="3429000"/>
            <a:ext cx="719138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one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7002463" y="373380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two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7002463" y="4049713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thuree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 flipV="1">
            <a:off x="6462713" y="3581400"/>
            <a:ext cx="504825" cy="423863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50" name="Text Box 30"/>
          <p:cNvSpPr txBox="1">
            <a:spLocks noChangeArrowheads="1"/>
          </p:cNvSpPr>
          <p:nvPr/>
        </p:nvSpPr>
        <p:spPr bwMode="auto">
          <a:xfrm>
            <a:off x="7002463" y="434340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four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7002463" y="465455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five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7002463" y="4926013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six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V="1">
            <a:off x="6462713" y="3886200"/>
            <a:ext cx="504825" cy="395288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7002463" y="518160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seven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7002463" y="548640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eight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7002463" y="5797550"/>
            <a:ext cx="719137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nine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V="1">
            <a:off x="6462713" y="4191000"/>
            <a:ext cx="504825" cy="274638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58" name="Text Box 38"/>
          <p:cNvSpPr txBox="1">
            <a:spLocks noChangeArrowheads="1"/>
          </p:cNvSpPr>
          <p:nvPr/>
        </p:nvSpPr>
        <p:spPr bwMode="auto">
          <a:xfrm>
            <a:off x="7010400" y="6096000"/>
            <a:ext cx="719138" cy="2222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BD6FBF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rPr>
              <a:t>ten</a:t>
            </a:r>
            <a:endParaRPr kumimoji="1" lang="en-US" altLang="zh-CN" sz="1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59" name="Line 39"/>
          <p:cNvSpPr>
            <a:spLocks noChangeShapeType="1"/>
          </p:cNvSpPr>
          <p:nvPr/>
        </p:nvSpPr>
        <p:spPr bwMode="auto">
          <a:xfrm flipV="1">
            <a:off x="6434138" y="4495800"/>
            <a:ext cx="533400" cy="198438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V="1">
            <a:off x="6434138" y="4724400"/>
            <a:ext cx="533400" cy="198438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1" name="Line 41"/>
          <p:cNvSpPr>
            <a:spLocks noChangeShapeType="1"/>
          </p:cNvSpPr>
          <p:nvPr/>
        </p:nvSpPr>
        <p:spPr bwMode="auto">
          <a:xfrm flipV="1">
            <a:off x="6434138" y="5029200"/>
            <a:ext cx="6096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 flipV="1">
            <a:off x="6434138" y="5334000"/>
            <a:ext cx="533400" cy="762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 flipV="1">
            <a:off x="6434138" y="5562600"/>
            <a:ext cx="609600" cy="762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4" name="Line 44"/>
          <p:cNvSpPr>
            <a:spLocks noChangeShapeType="1"/>
          </p:cNvSpPr>
          <p:nvPr/>
        </p:nvSpPr>
        <p:spPr bwMode="auto">
          <a:xfrm>
            <a:off x="6434138" y="5867400"/>
            <a:ext cx="609600" cy="762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5" name="Line 45"/>
          <p:cNvSpPr>
            <a:spLocks noChangeShapeType="1"/>
          </p:cNvSpPr>
          <p:nvPr/>
        </p:nvSpPr>
        <p:spPr bwMode="auto">
          <a:xfrm>
            <a:off x="6434138" y="6096000"/>
            <a:ext cx="609600" cy="152400"/>
          </a:xfrm>
          <a:prstGeom prst="line">
            <a:avLst/>
          </a:prstGeom>
          <a:noFill/>
          <a:ln w="9525">
            <a:solidFill>
              <a:srgbClr val="79377B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7740650" y="3573463"/>
            <a:ext cx="12954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</a:rPr>
              <a:t>String</a:t>
            </a:r>
            <a:r>
              <a:rPr lang="zh-CN" altLang="en-US">
                <a:solidFill>
                  <a:srgbClr val="CC3300"/>
                </a:solidFill>
              </a:rPr>
              <a:t>对象</a:t>
            </a:r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827088" y="3429000"/>
            <a:ext cx="2951162" cy="1614488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 err="1"/>
              <a:t>arr</a:t>
            </a:r>
            <a:r>
              <a:rPr lang="en-US" altLang="zh-CN" dirty="0"/>
              <a:t>[0]=new String(“one”);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 err="1"/>
              <a:t>arr</a:t>
            </a:r>
            <a:r>
              <a:rPr lang="en-US" altLang="zh-CN" dirty="0"/>
              <a:t>[1]=new String(“two”);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/>
              <a:t>… …</a:t>
            </a:r>
            <a:endParaRPr lang="en-US" altLang="zh-CN" dirty="0"/>
          </a:p>
          <a:p>
            <a:pPr>
              <a:spcBef>
                <a:spcPct val="50000"/>
              </a:spcBef>
            </a:pPr>
            <a:r>
              <a:rPr lang="en-US" altLang="zh-CN" dirty="0" err="1"/>
              <a:t>arr</a:t>
            </a:r>
            <a:r>
              <a:rPr lang="en-US" altLang="zh-CN" dirty="0"/>
              <a:t>[9]=new String(“ten”);</a:t>
            </a:r>
            <a:endParaRPr lang="en-US" altLang="zh-CN" dirty="0"/>
          </a:p>
        </p:txBody>
      </p:sp>
      <p:grpSp>
        <p:nvGrpSpPr>
          <p:cNvPr id="2" name="Group 51"/>
          <p:cNvGrpSpPr/>
          <p:nvPr/>
        </p:nvGrpSpPr>
        <p:grpSpPr bwMode="auto">
          <a:xfrm>
            <a:off x="2700338" y="3716338"/>
            <a:ext cx="2105025" cy="2489200"/>
            <a:chOff x="2699" y="2296"/>
            <a:chExt cx="1326" cy="1568"/>
          </a:xfrm>
        </p:grpSpPr>
        <p:sp>
          <p:nvSpPr>
            <p:cNvPr id="30772" name="AutoShape 52"/>
            <p:cNvSpPr/>
            <p:nvPr/>
          </p:nvSpPr>
          <p:spPr bwMode="auto">
            <a:xfrm>
              <a:off x="3560" y="3612"/>
              <a:ext cx="82" cy="187"/>
            </a:xfrm>
            <a:prstGeom prst="leftBrace">
              <a:avLst>
                <a:gd name="adj1" fmla="val 1900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3" name="Text Box 53"/>
            <p:cNvSpPr txBox="1">
              <a:spLocks noChangeArrowheads="1"/>
            </p:cNvSpPr>
            <p:nvPr/>
          </p:nvSpPr>
          <p:spPr bwMode="auto">
            <a:xfrm>
              <a:off x="2699" y="3566"/>
              <a:ext cx="847" cy="29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9027" tIns="54514" rIns="109027" bIns="54514">
              <a:spAutoFit/>
            </a:bodyPr>
            <a:lstStyle/>
            <a:p>
              <a:pPr algn="r" defTabSz="1090295"/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pitchFamily="18" charset="0"/>
                </a:rPr>
                <a:t>arr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54"/>
            <p:cNvGrpSpPr/>
            <p:nvPr/>
          </p:nvGrpSpPr>
          <p:grpSpPr bwMode="auto">
            <a:xfrm>
              <a:off x="3686" y="2296"/>
              <a:ext cx="339" cy="1553"/>
              <a:chOff x="3686" y="2296"/>
              <a:chExt cx="339" cy="1553"/>
            </a:xfrm>
          </p:grpSpPr>
          <p:sp>
            <p:nvSpPr>
              <p:cNvPr id="30775" name="Line 55"/>
              <p:cNvSpPr>
                <a:spLocks noChangeShapeType="1"/>
              </p:cNvSpPr>
              <p:nvPr/>
            </p:nvSpPr>
            <p:spPr bwMode="auto">
              <a:xfrm>
                <a:off x="4024" y="2296"/>
                <a:ext cx="1" cy="1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" name="Group 56"/>
              <p:cNvGrpSpPr/>
              <p:nvPr/>
            </p:nvGrpSpPr>
            <p:grpSpPr bwMode="auto">
              <a:xfrm>
                <a:off x="3686" y="2296"/>
                <a:ext cx="328" cy="1553"/>
                <a:chOff x="3686" y="2478"/>
                <a:chExt cx="328" cy="1553"/>
              </a:xfrm>
            </p:grpSpPr>
            <p:grpSp>
              <p:nvGrpSpPr>
                <p:cNvPr id="5" name="Group 57"/>
                <p:cNvGrpSpPr/>
                <p:nvPr/>
              </p:nvGrpSpPr>
              <p:grpSpPr bwMode="auto">
                <a:xfrm>
                  <a:off x="3686" y="2478"/>
                  <a:ext cx="316" cy="1553"/>
                  <a:chOff x="3686" y="2478"/>
                  <a:chExt cx="316" cy="1553"/>
                </a:xfrm>
              </p:grpSpPr>
              <p:sp>
                <p:nvSpPr>
                  <p:cNvPr id="30778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686" y="2478"/>
                    <a:ext cx="1" cy="15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79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3714" y="4030"/>
                    <a:ext cx="288" cy="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696" y="3793"/>
                  <a:ext cx="318" cy="236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endParaRPr kumimoji="1" lang="zh-CN" altLang="zh-CN" sz="2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数组的默认初始化</a:t>
            </a: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数组是引用类型，它的元素相当于类的成员变量，因此数组分配空间后，其中的每个元素也按照成员变量的规则被隐式初始化，例如：</a:t>
            </a:r>
            <a:endParaRPr lang="zh-CN" altLang="en-US" sz="2800" dirty="0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900113" y="3141663"/>
            <a:ext cx="7416800" cy="3022600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lIns="0">
            <a:spAutoFit/>
          </a:bodyPr>
          <a:lstStyle/>
          <a:p>
            <a:pPr lvl="1"/>
            <a:r>
              <a:rPr lang="en-US" altLang="zh-CN" sz="2400" dirty="0">
                <a:latin typeface="+mn-lt"/>
              </a:rPr>
              <a:t>public class Test {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</a:t>
            </a:r>
            <a:r>
              <a:rPr lang="en-US" altLang="zh-CN" sz="2400" dirty="0" smtClean="0">
                <a:latin typeface="+mn-lt"/>
              </a:rPr>
              <a:t>   </a:t>
            </a:r>
            <a:r>
              <a:rPr lang="en-US" altLang="zh-CN" sz="2400" dirty="0">
                <a:latin typeface="+mn-lt"/>
              </a:rPr>
              <a:t>public static void main(String args[]) {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     int a[] = new int[5];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     String[] str= new String[3];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     System.out.println(“a[3]="+a[3]);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     System.out.println("str[2]="+str[2]); 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    }</a:t>
            </a:r>
            <a:endParaRPr lang="en-US" altLang="zh-CN" sz="2400" dirty="0">
              <a:latin typeface="+mn-lt"/>
            </a:endParaRPr>
          </a:p>
          <a:p>
            <a:r>
              <a:rPr lang="en-US" altLang="zh-CN" sz="2400" dirty="0">
                <a:latin typeface="+mn-lt"/>
              </a:rPr>
              <a:t>}</a:t>
            </a:r>
            <a:endParaRPr lang="en-US" altLang="zh-CN" sz="2400" dirty="0">
              <a:latin typeface="+mn-lt"/>
            </a:endParaRP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516688" y="3141663"/>
            <a:ext cx="1727200" cy="8223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a[3]=0</a:t>
            </a:r>
            <a:endParaRPr lang="en-US" altLang="zh-CN" sz="2400" dirty="0">
              <a:solidFill>
                <a:schemeClr val="bg1"/>
              </a:solidFill>
            </a:endParaRPr>
          </a:p>
          <a:p>
            <a:r>
              <a:rPr lang="en-US" altLang="zh-CN" sz="2400" dirty="0">
                <a:solidFill>
                  <a:schemeClr val="bg1"/>
                </a:solidFill>
              </a:rPr>
              <a:t>str[2]=null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数组元素的引用</a:t>
            </a:r>
            <a:endParaRPr lang="zh-CN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访问数组元素    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    </a:t>
            </a:r>
            <a:r>
              <a:rPr lang="zh-CN" altLang="en-US" sz="2800" dirty="0"/>
              <a:t>数组名</a:t>
            </a:r>
            <a:r>
              <a:rPr lang="en-US" altLang="zh-CN" sz="2800" dirty="0"/>
              <a:t>+</a:t>
            </a:r>
            <a:r>
              <a:rPr lang="zh-CN" altLang="en-US" sz="2800" dirty="0"/>
              <a:t>数组索引</a:t>
            </a:r>
            <a:endParaRPr lang="zh-CN" altLang="en-US" sz="2800" dirty="0"/>
          </a:p>
          <a:p>
            <a:pPr>
              <a:buFontTx/>
              <a:buNone/>
            </a:pPr>
            <a:r>
              <a:rPr lang="zh-CN" altLang="en-US" sz="2800" dirty="0"/>
              <a:t>		索引从</a:t>
            </a:r>
            <a:r>
              <a:rPr lang="en-US" altLang="zh-CN" sz="2800" dirty="0"/>
              <a:t>0</a:t>
            </a:r>
            <a:r>
              <a:rPr lang="zh-CN" altLang="en-US" sz="2800" dirty="0"/>
              <a:t>开始</a:t>
            </a:r>
            <a:endParaRPr lang="zh-CN" altLang="en-US" sz="2800" dirty="0"/>
          </a:p>
          <a:p>
            <a:r>
              <a:rPr lang="zh-CN" altLang="en-US" dirty="0"/>
              <a:t>测定数组大小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sz="2800" dirty="0"/>
              <a:t>         </a:t>
            </a:r>
            <a:r>
              <a:rPr lang="en-US" altLang="zh-CN" sz="2800" dirty="0"/>
              <a:t>length</a:t>
            </a:r>
            <a:r>
              <a:rPr lang="zh-CN" altLang="en-US" sz="2800" dirty="0"/>
              <a:t>属性</a:t>
            </a:r>
            <a:endParaRPr lang="zh-CN" altLang="en-US" sz="2800" dirty="0"/>
          </a:p>
        </p:txBody>
      </p:sp>
      <p:grpSp>
        <p:nvGrpSpPr>
          <p:cNvPr id="2" name="Group 46"/>
          <p:cNvGrpSpPr/>
          <p:nvPr/>
        </p:nvGrpSpPr>
        <p:grpSpPr bwMode="auto">
          <a:xfrm>
            <a:off x="4140200" y="2636838"/>
            <a:ext cx="4014788" cy="2955925"/>
            <a:chOff x="1746" y="1888"/>
            <a:chExt cx="2529" cy="1862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1746" y="1888"/>
              <a:ext cx="2529" cy="1862"/>
              <a:chOff x="2653" y="2024"/>
              <a:chExt cx="2529" cy="1862"/>
            </a:xfrm>
          </p:grpSpPr>
          <p:grpSp>
            <p:nvGrpSpPr>
              <p:cNvPr id="4" name="Group 19"/>
              <p:cNvGrpSpPr/>
              <p:nvPr/>
            </p:nvGrpSpPr>
            <p:grpSpPr bwMode="auto">
              <a:xfrm>
                <a:off x="3833" y="2024"/>
                <a:ext cx="1349" cy="1862"/>
                <a:chOff x="3833" y="2024"/>
                <a:chExt cx="1349" cy="1862"/>
              </a:xfrm>
            </p:grpSpPr>
            <p:sp>
              <p:nvSpPr>
                <p:cNvPr id="32788" name="Oval 20"/>
                <p:cNvSpPr>
                  <a:spLocks noChangeArrowheads="1"/>
                </p:cNvSpPr>
                <p:nvPr/>
              </p:nvSpPr>
              <p:spPr bwMode="auto">
                <a:xfrm>
                  <a:off x="3833" y="2024"/>
                  <a:ext cx="1349" cy="1862"/>
                </a:xfrm>
                <a:prstGeom prst="ellipse">
                  <a:avLst/>
                </a:prstGeom>
                <a:solidFill>
                  <a:srgbClr val="FFCC00"/>
                </a:solidFill>
                <a:ln w="2857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7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923" y="2115"/>
                  <a:ext cx="964" cy="2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109027" tIns="54514" rIns="109027" bIns="54514">
                  <a:spAutoFit/>
                </a:bodyPr>
                <a:lstStyle/>
                <a:p>
                  <a:pPr algn="r" defTabSz="1090295"/>
                  <a:r>
                    <a:rPr kumimoji="1" lang="en-US" altLang="zh-CN" sz="21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int[]</a:t>
                  </a:r>
                  <a:r>
                    <a:rPr kumimoji="1" lang="zh-CN" altLang="en-US" sz="21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对象</a:t>
                  </a:r>
                  <a:endPara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" name="Group 22"/>
                <p:cNvGrpSpPr/>
                <p:nvPr/>
              </p:nvGrpSpPr>
              <p:grpSpPr bwMode="auto">
                <a:xfrm>
                  <a:off x="4241" y="2387"/>
                  <a:ext cx="454" cy="1380"/>
                  <a:chOff x="4249" y="2500"/>
                  <a:chExt cx="454" cy="1380"/>
                </a:xfrm>
              </p:grpSpPr>
              <p:sp>
                <p:nvSpPr>
                  <p:cNvPr id="32791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2500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2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2644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3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2788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2931"/>
                    <a:ext cx="454" cy="141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5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045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6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168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7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316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456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799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600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280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49" y="3740"/>
                    <a:ext cx="454" cy="140"/>
                  </a:xfrm>
                  <a:prstGeom prst="rect">
                    <a:avLst/>
                  </a:prstGeom>
                  <a:solidFill>
                    <a:srgbClr val="FF66CC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r>
                      <a:rPr kumimoji="1" lang="en-US" altLang="zh-CN" sz="1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rPr>
                      <a:t>0</a:t>
                    </a:r>
                    <a:endPara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28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4800" y="2697"/>
                  <a:ext cx="283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109027" tIns="54514" rIns="109027" bIns="54514">
                  <a:spAutoFit/>
                </a:bodyPr>
                <a:lstStyle/>
                <a:p>
                  <a:pPr algn="r" defTabSz="1090295"/>
                  <a:r>
                    <a:rPr kumimoji="1" lang="zh-CN" altLang="en-US" sz="21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堆内存</a:t>
                  </a:r>
                  <a:endParaRPr kumimoji="1" lang="zh-CN" altLang="en-US" sz="21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34"/>
              <p:cNvGrpSpPr/>
              <p:nvPr/>
            </p:nvGrpSpPr>
            <p:grpSpPr bwMode="auto">
              <a:xfrm>
                <a:off x="2653" y="2115"/>
                <a:ext cx="1030" cy="1734"/>
                <a:chOff x="2608" y="2115"/>
                <a:chExt cx="1030" cy="1734"/>
              </a:xfrm>
            </p:grpSpPr>
            <p:sp>
              <p:nvSpPr>
                <p:cNvPr id="32803" name="AutoShape 35"/>
                <p:cNvSpPr/>
                <p:nvPr/>
              </p:nvSpPr>
              <p:spPr bwMode="auto">
                <a:xfrm>
                  <a:off x="2925" y="3612"/>
                  <a:ext cx="113" cy="232"/>
                </a:xfrm>
                <a:prstGeom prst="leftBrace">
                  <a:avLst>
                    <a:gd name="adj1" fmla="val 17109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8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71" y="2115"/>
                  <a:ext cx="667" cy="2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lIns="109027" tIns="54514" rIns="109027" bIns="54514">
                  <a:spAutoFit/>
                </a:bodyPr>
                <a:lstStyle/>
                <a:p>
                  <a:pPr algn="r" defTabSz="1090295"/>
                  <a:r>
                    <a:rPr kumimoji="1" lang="zh-CN" altLang="en-US" sz="2100" dirty="0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栈内存</a:t>
                  </a:r>
                  <a:endPara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608" y="3612"/>
                  <a:ext cx="29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arr</a:t>
                  </a:r>
                  <a:endParaRPr lang="en-US" altLang="zh-CN"/>
                </a:p>
              </p:txBody>
            </p:sp>
            <p:grpSp>
              <p:nvGrpSpPr>
                <p:cNvPr id="7" name="Group 38"/>
                <p:cNvGrpSpPr/>
                <p:nvPr/>
              </p:nvGrpSpPr>
              <p:grpSpPr bwMode="auto">
                <a:xfrm>
                  <a:off x="3107" y="2478"/>
                  <a:ext cx="408" cy="1371"/>
                  <a:chOff x="1474" y="2432"/>
                  <a:chExt cx="408" cy="1371"/>
                </a:xfrm>
              </p:grpSpPr>
              <p:sp>
                <p:nvSpPr>
                  <p:cNvPr id="3280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474" y="3793"/>
                    <a:ext cx="39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" name="Group 40"/>
                  <p:cNvGrpSpPr/>
                  <p:nvPr/>
                </p:nvGrpSpPr>
                <p:grpSpPr bwMode="auto">
                  <a:xfrm>
                    <a:off x="1474" y="2432"/>
                    <a:ext cx="408" cy="1371"/>
                    <a:chOff x="1973" y="2387"/>
                    <a:chExt cx="408" cy="1371"/>
                  </a:xfrm>
                </p:grpSpPr>
                <p:sp>
                  <p:nvSpPr>
                    <p:cNvPr id="32809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5" y="2416"/>
                      <a:ext cx="4" cy="134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10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81" y="2387"/>
                      <a:ext cx="0" cy="13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811" name="Text Box 4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73" y="3521"/>
                      <a:ext cx="340" cy="23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</a:ln>
                    <a:effectLst/>
                  </p:spPr>
                  <p:txBody>
                    <a:bodyPr lIns="109027" tIns="0" rIns="109027" bIns="0">
                      <a:spAutoFit/>
                    </a:bodyPr>
                    <a:lstStyle/>
                    <a:p>
                      <a:pPr algn="r" defTabSz="1090295"/>
                      <a:endParaRPr kumimoji="1" lang="zh-CN" altLang="zh-CN" sz="2400">
                        <a:solidFill>
                          <a:srgbClr val="A02C5E"/>
                        </a:solidFill>
                        <a:latin typeface="Times New Roman" panose="02020603050405020304" pitchFamily="18" charset="0"/>
                      </a:endParaRPr>
                    </a:p>
                  </p:txBody>
                </p:sp>
              </p:grpSp>
            </p:grpSp>
            <p:sp>
              <p:nvSpPr>
                <p:cNvPr id="3281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107" y="3612"/>
                  <a:ext cx="408" cy="227"/>
                </a:xfrm>
                <a:prstGeom prst="rect">
                  <a:avLst/>
                </a:prstGeom>
                <a:solidFill>
                  <a:schemeClr val="folHlink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/>
                <a:lstStyle/>
                <a:p>
                  <a:pPr algn="ctr" defTabSz="1090295"/>
                  <a:endParaRPr kumimoji="1" lang="zh-CN" altLang="zh-CN" sz="2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813" name="Line 45"/>
              <p:cNvSpPr>
                <a:spLocks noChangeShapeType="1"/>
              </p:cNvSpPr>
              <p:nvPr/>
            </p:nvSpPr>
            <p:spPr bwMode="auto">
              <a:xfrm flipV="1">
                <a:off x="3560" y="2432"/>
                <a:ext cx="655" cy="138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5" name="Text Box 17"/>
            <p:cNvSpPr txBox="1">
              <a:spLocks noChangeArrowheads="1"/>
            </p:cNvSpPr>
            <p:nvPr/>
          </p:nvSpPr>
          <p:spPr bwMode="auto">
            <a:xfrm>
              <a:off x="3787" y="2251"/>
              <a:ext cx="362" cy="141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FF0000"/>
                  </a:solidFill>
                </a:rPr>
                <a:t>arr[0]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arr[1]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arr[2]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arr[3]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arr[4]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arr[5]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arr[6]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arr[7]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arr[8]</a:t>
              </a:r>
              <a:endParaRPr lang="en-US" altLang="zh-CN" sz="1400" dirty="0">
                <a:solidFill>
                  <a:srgbClr val="FF0000"/>
                </a:solidFill>
              </a:endParaRPr>
            </a:p>
            <a:p>
              <a:r>
                <a:rPr lang="en-US" altLang="zh-CN" sz="1400" dirty="0">
                  <a:solidFill>
                    <a:srgbClr val="FF0000"/>
                  </a:solidFill>
                </a:rPr>
                <a:t>arr[9]</a:t>
              </a:r>
              <a:endParaRPr lang="en-US" altLang="zh-CN" sz="14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一维数组的应用举例</a:t>
            </a: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利用一维数组来进行冒泡排序：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算法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</a:t>
            </a:r>
            <a:r>
              <a:rPr lang="zh-CN" altLang="en-US" sz="2400" dirty="0"/>
              <a:t>每次比较两个相邻的数，将较小的放到前面，较大的放到后面，这样就可以将这些数中的最大的找出来放到最后，然后比较剩下的数，再在这些数中找出最大的来，直到所有的数字按照从小到大的顺序排列</a:t>
            </a:r>
            <a:endParaRPr lang="zh-CN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用一个一维数组来存放需要进行排序的数字，然后对这个一维数组进行排序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456883" y="1214140"/>
            <a:ext cx="8351837" cy="4862870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>
                <a:latin typeface="+mn-lt"/>
              </a:rPr>
              <a:t>public class BubbleSort {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static </a:t>
            </a:r>
            <a:r>
              <a:rPr lang="en-US" altLang="zh-CN" dirty="0">
                <a:latin typeface="+mn-lt"/>
              </a:rPr>
              <a:t>int[] bubleSort(int[] before) {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int </a:t>
            </a:r>
            <a:r>
              <a:rPr lang="en-US" altLang="zh-CN" dirty="0">
                <a:latin typeface="+mn-lt"/>
              </a:rPr>
              <a:t>temp;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for </a:t>
            </a:r>
            <a:r>
              <a:rPr lang="en-US" altLang="zh-CN" dirty="0">
                <a:latin typeface="+mn-lt"/>
              </a:rPr>
              <a:t>(int i = 0; i &lt; before.length; i++) {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for </a:t>
            </a:r>
            <a:r>
              <a:rPr lang="en-US" altLang="zh-CN" dirty="0">
                <a:latin typeface="+mn-lt"/>
              </a:rPr>
              <a:t>(int j = 0; j &lt; before.length - i - 1; j++) {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  if </a:t>
            </a:r>
            <a:r>
              <a:rPr lang="en-US" altLang="zh-CN" dirty="0">
                <a:latin typeface="+mn-lt"/>
              </a:rPr>
              <a:t>(before[j] </a:t>
            </a:r>
            <a:r>
              <a:rPr lang="en-US" altLang="zh-CN" dirty="0" smtClean="0">
                <a:latin typeface="+mn-lt"/>
              </a:rPr>
              <a:t>&gt; </a:t>
            </a:r>
            <a:r>
              <a:rPr lang="en-US" altLang="zh-CN" dirty="0">
                <a:latin typeface="+mn-lt"/>
              </a:rPr>
              <a:t>before[j + 1]) {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    temp </a:t>
            </a:r>
            <a:r>
              <a:rPr lang="en-US" altLang="zh-CN" dirty="0">
                <a:latin typeface="+mn-lt"/>
              </a:rPr>
              <a:t>= before[j + 1];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    before[j </a:t>
            </a:r>
            <a:r>
              <a:rPr lang="en-US" altLang="zh-CN" dirty="0">
                <a:latin typeface="+mn-lt"/>
              </a:rPr>
              <a:t>+ 1] = before[j];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    before[j</a:t>
            </a:r>
            <a:r>
              <a:rPr lang="en-US" altLang="zh-CN" dirty="0">
                <a:latin typeface="+mn-lt"/>
              </a:rPr>
              <a:t>] = temp;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  }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  }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}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  return </a:t>
            </a:r>
            <a:r>
              <a:rPr lang="en-US" altLang="zh-CN" dirty="0">
                <a:latin typeface="+mn-lt"/>
              </a:rPr>
              <a:t>before;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 smtClean="0">
                <a:latin typeface="+mn-lt"/>
              </a:rPr>
              <a:t>  }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dirty="0">
                <a:latin typeface="+mn-lt"/>
              </a:rPr>
              <a:t>} 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……</a:t>
            </a:r>
            <a:endParaRPr lang="en-US" altLang="zh-CN" dirty="0">
              <a:latin typeface="+mn-lt"/>
            </a:endParaRPr>
          </a:p>
          <a:p>
            <a:pPr>
              <a:tabLst>
                <a:tab pos="86995" algn="l"/>
                <a:tab pos="228600" algn="l"/>
                <a:tab pos="261620" algn="l"/>
                <a:tab pos="448945" algn="l"/>
                <a:tab pos="457200" algn="l"/>
              </a:tabLst>
            </a:pPr>
            <a:r>
              <a:rPr lang="en-US" altLang="zh-CN" sz="2000" dirty="0">
                <a:latin typeface="+mn-lt"/>
                <a:cs typeface="Courier New" panose="02070309020205020404" pitchFamily="49" charset="0"/>
              </a:rPr>
              <a:t>}</a:t>
            </a:r>
            <a:endParaRPr lang="en-US" altLang="zh-CN" sz="20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5787" name="AutoShape 11"/>
          <p:cNvSpPr>
            <a:spLocks noChangeArrowheads="1"/>
          </p:cNvSpPr>
          <p:nvPr/>
        </p:nvSpPr>
        <p:spPr bwMode="auto">
          <a:xfrm>
            <a:off x="6804025" y="4868863"/>
            <a:ext cx="1081088" cy="9366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7019925" y="50847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1</a:t>
            </a:r>
            <a:r>
              <a:rPr lang="en-US" altLang="zh-CN" sz="2100" b="1"/>
              <a:t>3</a:t>
            </a:r>
            <a:endParaRPr lang="en-US" sz="2100" b="1"/>
          </a:p>
        </p:txBody>
      </p:sp>
      <p:sp>
        <p:nvSpPr>
          <p:cNvPr id="75789" name="AutoShape 13"/>
          <p:cNvSpPr>
            <a:spLocks noChangeArrowheads="1"/>
          </p:cNvSpPr>
          <p:nvPr/>
        </p:nvSpPr>
        <p:spPr bwMode="auto">
          <a:xfrm>
            <a:off x="6804025" y="4149725"/>
            <a:ext cx="1081088" cy="9366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0" name="Text Box 14"/>
          <p:cNvSpPr txBox="1">
            <a:spLocks noChangeArrowheads="1"/>
          </p:cNvSpPr>
          <p:nvPr/>
        </p:nvSpPr>
        <p:spPr bwMode="auto">
          <a:xfrm>
            <a:off x="6948488" y="43656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2</a:t>
            </a:r>
            <a:r>
              <a:rPr lang="en-US" altLang="zh-CN" sz="2100" b="1"/>
              <a:t>0</a:t>
            </a:r>
            <a:endParaRPr lang="en-US" sz="2100" b="1"/>
          </a:p>
        </p:txBody>
      </p:sp>
      <p:sp>
        <p:nvSpPr>
          <p:cNvPr id="75791" name="AutoShape 15"/>
          <p:cNvSpPr>
            <a:spLocks noChangeArrowheads="1"/>
          </p:cNvSpPr>
          <p:nvPr/>
        </p:nvSpPr>
        <p:spPr bwMode="auto">
          <a:xfrm rot="11140553" flipH="1">
            <a:off x="6011863" y="458311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2" name="AutoShape 16"/>
          <p:cNvSpPr>
            <a:spLocks noChangeArrowheads="1"/>
          </p:cNvSpPr>
          <p:nvPr/>
        </p:nvSpPr>
        <p:spPr bwMode="auto">
          <a:xfrm>
            <a:off x="6804025" y="3429000"/>
            <a:ext cx="1081088" cy="9366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3" name="Text Box 17"/>
          <p:cNvSpPr txBox="1">
            <a:spLocks noChangeArrowheads="1"/>
          </p:cNvSpPr>
          <p:nvPr/>
        </p:nvSpPr>
        <p:spPr bwMode="auto">
          <a:xfrm>
            <a:off x="6948488" y="37893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8</a:t>
            </a:r>
            <a:endParaRPr lang="en-US" sz="2100" b="1"/>
          </a:p>
        </p:txBody>
      </p:sp>
      <p:sp>
        <p:nvSpPr>
          <p:cNvPr id="75794" name="AutoShape 18"/>
          <p:cNvSpPr>
            <a:spLocks noChangeArrowheads="1"/>
          </p:cNvSpPr>
          <p:nvPr/>
        </p:nvSpPr>
        <p:spPr bwMode="auto">
          <a:xfrm>
            <a:off x="6804025" y="2708275"/>
            <a:ext cx="1081088" cy="9366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Text Box 19"/>
          <p:cNvSpPr txBox="1">
            <a:spLocks noChangeArrowheads="1"/>
          </p:cNvSpPr>
          <p:nvPr/>
        </p:nvSpPr>
        <p:spPr bwMode="auto">
          <a:xfrm>
            <a:off x="7019925" y="31416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5</a:t>
            </a:r>
            <a:r>
              <a:rPr lang="en-US" sz="2100" b="1"/>
              <a:t>0</a:t>
            </a:r>
            <a:endParaRPr lang="en-US" sz="2100" b="1"/>
          </a:p>
        </p:txBody>
      </p:sp>
      <p:sp>
        <p:nvSpPr>
          <p:cNvPr id="75796" name="AutoShape 20"/>
          <p:cNvSpPr>
            <a:spLocks noChangeArrowheads="1"/>
          </p:cNvSpPr>
          <p:nvPr/>
        </p:nvSpPr>
        <p:spPr bwMode="auto">
          <a:xfrm>
            <a:off x="6804025" y="1989138"/>
            <a:ext cx="1081088" cy="936625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7" name="Text Box 21"/>
          <p:cNvSpPr txBox="1">
            <a:spLocks noChangeArrowheads="1"/>
          </p:cNvSpPr>
          <p:nvPr/>
        </p:nvSpPr>
        <p:spPr bwMode="auto">
          <a:xfrm>
            <a:off x="6967538" y="24939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18</a:t>
            </a:r>
            <a:endParaRPr lang="en-US" sz="2100" b="1"/>
          </a:p>
        </p:txBody>
      </p:sp>
      <p:sp>
        <p:nvSpPr>
          <p:cNvPr id="75798" name="Text Box 22"/>
          <p:cNvSpPr txBox="1">
            <a:spLocks noChangeArrowheads="1"/>
          </p:cNvSpPr>
          <p:nvPr/>
        </p:nvSpPr>
        <p:spPr bwMode="auto">
          <a:xfrm>
            <a:off x="6948488" y="43656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1</a:t>
            </a:r>
            <a:r>
              <a:rPr lang="en-US" altLang="zh-CN" sz="2100" b="1"/>
              <a:t>3</a:t>
            </a:r>
            <a:endParaRPr lang="en-US" sz="2100" b="1"/>
          </a:p>
        </p:txBody>
      </p:sp>
      <p:sp>
        <p:nvSpPr>
          <p:cNvPr id="75799" name="Text Box 23"/>
          <p:cNvSpPr txBox="1">
            <a:spLocks noChangeArrowheads="1"/>
          </p:cNvSpPr>
          <p:nvPr/>
        </p:nvSpPr>
        <p:spPr bwMode="auto">
          <a:xfrm>
            <a:off x="6948488" y="50847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2</a:t>
            </a:r>
            <a:r>
              <a:rPr lang="en-US" altLang="zh-CN" sz="2100" b="1"/>
              <a:t>0</a:t>
            </a:r>
            <a:endParaRPr lang="en-US" sz="2100" b="1"/>
          </a:p>
        </p:txBody>
      </p:sp>
      <p:sp>
        <p:nvSpPr>
          <p:cNvPr id="75800" name="AutoShape 24"/>
          <p:cNvSpPr>
            <a:spLocks noChangeArrowheads="1"/>
          </p:cNvSpPr>
          <p:nvPr/>
        </p:nvSpPr>
        <p:spPr bwMode="auto">
          <a:xfrm rot="101213" flipH="1">
            <a:off x="7958138" y="4511675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1" name="AutoShape 25"/>
          <p:cNvSpPr>
            <a:spLocks noChangeArrowheads="1"/>
          </p:cNvSpPr>
          <p:nvPr/>
        </p:nvSpPr>
        <p:spPr bwMode="auto">
          <a:xfrm rot="11140553" flipH="1">
            <a:off x="6084888" y="3894138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2" name="AutoShape 26"/>
          <p:cNvSpPr>
            <a:spLocks noChangeArrowheads="1"/>
          </p:cNvSpPr>
          <p:nvPr/>
        </p:nvSpPr>
        <p:spPr bwMode="auto">
          <a:xfrm rot="11140553" flipH="1">
            <a:off x="6084888" y="333851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6948488" y="37893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5</a:t>
            </a:r>
            <a:r>
              <a:rPr lang="en-US" sz="2100" b="1"/>
              <a:t>0</a:t>
            </a:r>
            <a:endParaRPr lang="en-US" sz="2100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6948488" y="31416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8</a:t>
            </a:r>
            <a:endParaRPr lang="en-US" sz="2100" b="1"/>
          </a:p>
        </p:txBody>
      </p:sp>
      <p:sp>
        <p:nvSpPr>
          <p:cNvPr id="75805" name="AutoShape 29"/>
          <p:cNvSpPr>
            <a:spLocks noChangeArrowheads="1"/>
          </p:cNvSpPr>
          <p:nvPr/>
        </p:nvSpPr>
        <p:spPr bwMode="auto">
          <a:xfrm rot="101213" flipH="1">
            <a:off x="7958138" y="3213100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AutoShape 30"/>
          <p:cNvSpPr>
            <a:spLocks noChangeArrowheads="1"/>
          </p:cNvSpPr>
          <p:nvPr/>
        </p:nvSpPr>
        <p:spPr bwMode="auto">
          <a:xfrm rot="11140553" flipH="1">
            <a:off x="6084888" y="2617788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7" name="AutoShape 31"/>
          <p:cNvSpPr>
            <a:spLocks noChangeArrowheads="1"/>
          </p:cNvSpPr>
          <p:nvPr/>
        </p:nvSpPr>
        <p:spPr bwMode="auto">
          <a:xfrm rot="101213" flipH="1">
            <a:off x="7958138" y="2493963"/>
            <a:ext cx="649287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6948488" y="249237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8</a:t>
            </a:r>
            <a:endParaRPr lang="en-US" sz="2100" b="1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6948488" y="3141663"/>
            <a:ext cx="534987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18</a:t>
            </a:r>
            <a:endParaRPr lang="en-US" sz="2100" b="1"/>
          </a:p>
        </p:txBody>
      </p:sp>
      <p:sp>
        <p:nvSpPr>
          <p:cNvPr id="75810" name="AutoShape 34"/>
          <p:cNvSpPr>
            <a:spLocks noChangeArrowheads="1"/>
          </p:cNvSpPr>
          <p:nvPr/>
        </p:nvSpPr>
        <p:spPr bwMode="auto">
          <a:xfrm rot="11140553" flipH="1">
            <a:off x="6015038" y="4581525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1" name="AutoShape 35"/>
          <p:cNvSpPr>
            <a:spLocks noChangeArrowheads="1"/>
          </p:cNvSpPr>
          <p:nvPr/>
        </p:nvSpPr>
        <p:spPr bwMode="auto">
          <a:xfrm rot="11140553" flipH="1">
            <a:off x="6065838" y="3883025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2" name="AutoShape 36"/>
          <p:cNvSpPr>
            <a:spLocks noChangeArrowheads="1"/>
          </p:cNvSpPr>
          <p:nvPr/>
        </p:nvSpPr>
        <p:spPr bwMode="auto">
          <a:xfrm rot="101213" flipH="1">
            <a:off x="7959725" y="3789363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3" name="Text Box 37"/>
          <p:cNvSpPr txBox="1">
            <a:spLocks noChangeArrowheads="1"/>
          </p:cNvSpPr>
          <p:nvPr/>
        </p:nvSpPr>
        <p:spPr bwMode="auto">
          <a:xfrm>
            <a:off x="6948488" y="37893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1</a:t>
            </a:r>
            <a:r>
              <a:rPr lang="en-US" altLang="zh-CN" sz="2100" b="1"/>
              <a:t>3</a:t>
            </a:r>
            <a:endParaRPr lang="en-US" sz="2100" b="1"/>
          </a:p>
        </p:txBody>
      </p:sp>
      <p:sp>
        <p:nvSpPr>
          <p:cNvPr id="75814" name="Text Box 38"/>
          <p:cNvSpPr txBox="1">
            <a:spLocks noChangeArrowheads="1"/>
          </p:cNvSpPr>
          <p:nvPr/>
        </p:nvSpPr>
        <p:spPr bwMode="auto">
          <a:xfrm>
            <a:off x="7019925" y="4365625"/>
            <a:ext cx="508000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5</a:t>
            </a:r>
            <a:r>
              <a:rPr lang="en-US" sz="2100" b="1"/>
              <a:t>0</a:t>
            </a:r>
            <a:endParaRPr lang="en-US" sz="2100" b="1"/>
          </a:p>
        </p:txBody>
      </p:sp>
      <p:sp>
        <p:nvSpPr>
          <p:cNvPr id="75815" name="AutoShape 39"/>
          <p:cNvSpPr>
            <a:spLocks noChangeArrowheads="1"/>
          </p:cNvSpPr>
          <p:nvPr/>
        </p:nvSpPr>
        <p:spPr bwMode="auto">
          <a:xfrm rot="11140553" flipH="1">
            <a:off x="6054725" y="3335338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6" name="AutoShape 40"/>
          <p:cNvSpPr>
            <a:spLocks noChangeArrowheads="1"/>
          </p:cNvSpPr>
          <p:nvPr/>
        </p:nvSpPr>
        <p:spPr bwMode="auto">
          <a:xfrm rot="101213" flipH="1">
            <a:off x="7959725" y="3213100"/>
            <a:ext cx="649288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17" name="Text Box 41"/>
          <p:cNvSpPr txBox="1">
            <a:spLocks noChangeArrowheads="1"/>
          </p:cNvSpPr>
          <p:nvPr/>
        </p:nvSpPr>
        <p:spPr bwMode="auto">
          <a:xfrm>
            <a:off x="7019925" y="31416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13</a:t>
            </a:r>
            <a:endParaRPr lang="en-US" sz="2100" b="1"/>
          </a:p>
        </p:txBody>
      </p:sp>
      <p:sp>
        <p:nvSpPr>
          <p:cNvPr id="75818" name="Text Box 42"/>
          <p:cNvSpPr txBox="1">
            <a:spLocks noChangeArrowheads="1"/>
          </p:cNvSpPr>
          <p:nvPr/>
        </p:nvSpPr>
        <p:spPr bwMode="auto">
          <a:xfrm>
            <a:off x="6948488" y="3789363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18</a:t>
            </a:r>
            <a:endParaRPr lang="en-US" sz="2100" b="1"/>
          </a:p>
        </p:txBody>
      </p:sp>
      <p:sp>
        <p:nvSpPr>
          <p:cNvPr id="75819" name="AutoShape 43"/>
          <p:cNvSpPr>
            <a:spLocks noChangeArrowheads="1"/>
          </p:cNvSpPr>
          <p:nvPr/>
        </p:nvSpPr>
        <p:spPr bwMode="auto">
          <a:xfrm rot="11140553" flipH="1">
            <a:off x="6015038" y="4581525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0" name="AutoShape 44"/>
          <p:cNvSpPr>
            <a:spLocks noChangeArrowheads="1"/>
          </p:cNvSpPr>
          <p:nvPr/>
        </p:nvSpPr>
        <p:spPr bwMode="auto">
          <a:xfrm rot="101213" flipH="1">
            <a:off x="7959725" y="4510088"/>
            <a:ext cx="649288" cy="865187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21" name="Text Box 45"/>
          <p:cNvSpPr txBox="1">
            <a:spLocks noChangeArrowheads="1"/>
          </p:cNvSpPr>
          <p:nvPr/>
        </p:nvSpPr>
        <p:spPr bwMode="auto">
          <a:xfrm>
            <a:off x="6948488" y="4365625"/>
            <a:ext cx="504825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100" b="1"/>
              <a:t>2</a:t>
            </a:r>
            <a:r>
              <a:rPr lang="en-US" altLang="zh-CN" sz="2100" b="1"/>
              <a:t>0</a:t>
            </a:r>
            <a:endParaRPr lang="en-US" sz="2100" b="1"/>
          </a:p>
        </p:txBody>
      </p:sp>
      <p:sp>
        <p:nvSpPr>
          <p:cNvPr id="75822" name="Text Box 46"/>
          <p:cNvSpPr txBox="1">
            <a:spLocks noChangeArrowheads="1"/>
          </p:cNvSpPr>
          <p:nvPr/>
        </p:nvSpPr>
        <p:spPr bwMode="auto">
          <a:xfrm>
            <a:off x="6948488" y="5084763"/>
            <a:ext cx="508000" cy="41275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100" b="1"/>
              <a:t>5</a:t>
            </a:r>
            <a:r>
              <a:rPr lang="en-US" sz="2100" b="1"/>
              <a:t>0</a:t>
            </a:r>
            <a:endParaRPr lang="en-US" sz="2100" b="1"/>
          </a:p>
        </p:txBody>
      </p:sp>
      <p:sp>
        <p:nvSpPr>
          <p:cNvPr id="75823" name="AutoShape 47"/>
          <p:cNvSpPr>
            <a:spLocks noChangeArrowheads="1"/>
          </p:cNvSpPr>
          <p:nvPr/>
        </p:nvSpPr>
        <p:spPr bwMode="auto">
          <a:xfrm rot="11140553" flipH="1">
            <a:off x="6065838" y="3883025"/>
            <a:ext cx="649287" cy="865188"/>
          </a:xfrm>
          <a:prstGeom prst="curvedRightArrow">
            <a:avLst>
              <a:gd name="adj1" fmla="val 21493"/>
              <a:gd name="adj2" fmla="val 48143"/>
              <a:gd name="adj3" fmla="val 33333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冒泡排序演示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46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49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6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75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84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13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16" dur="5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0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3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5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51" dur="5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54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8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500"/>
                            </p:stCondLst>
                            <p:childTnLst>
                              <p:par>
                                <p:cTn id="16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75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1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180" dur="500"/>
                                        <p:tgtEl>
                                          <p:spTgt spid="75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183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0" dur="500"/>
                                        <p:tgtEl>
                                          <p:spTgt spid="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75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758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1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09" dur="500"/>
                                        <p:tgtEl>
                                          <p:spTgt spid="75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212" dur="500"/>
                                        <p:tgtEl>
                                          <p:spTgt spid="75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"/>
                                        <p:tgtEl>
                                          <p:spTgt spid="75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9" dur="500"/>
                                        <p:tgtEl>
                                          <p:spTgt spid="75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758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75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758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7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9" dur="500" fill="hold"/>
                                        <p:tgtEl>
                                          <p:spTgt spid="75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1" dur="500" fill="hold"/>
                                        <p:tgtEl>
                                          <p:spTgt spid="758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758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5" dur="500" fill="hold"/>
                                        <p:tgtEl>
                                          <p:spTgt spid="758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7" grpId="0" animBg="1"/>
      <p:bldP spid="75788" grpId="0"/>
      <p:bldP spid="75788" grpId="1"/>
      <p:bldP spid="75789" grpId="0" animBg="1"/>
      <p:bldP spid="75790" grpId="0"/>
      <p:bldP spid="75791" grpId="0" animBg="1"/>
      <p:bldP spid="75791" grpId="1" animBg="1"/>
      <p:bldP spid="75792" grpId="0" animBg="1"/>
      <p:bldP spid="75793" grpId="0"/>
      <p:bldP spid="75793" grpId="1"/>
      <p:bldP spid="75794" grpId="0" animBg="1"/>
      <p:bldP spid="75795" grpId="0"/>
      <p:bldP spid="75795" grpId="1"/>
      <p:bldP spid="75796" grpId="0" animBg="1"/>
      <p:bldP spid="75797" grpId="0"/>
      <p:bldP spid="75797" grpId="1"/>
      <p:bldP spid="75798" grpId="0"/>
      <p:bldP spid="75799" grpId="0"/>
      <p:bldP spid="75800" grpId="0" animBg="1"/>
      <p:bldP spid="75800" grpId="1" animBg="1"/>
      <p:bldP spid="75801" grpId="0" animBg="1"/>
      <p:bldP spid="75801" grpId="1" animBg="1"/>
      <p:bldP spid="75802" grpId="0" animBg="1"/>
      <p:bldP spid="75802" grpId="1" animBg="1"/>
      <p:bldP spid="75805" grpId="0" animBg="1"/>
      <p:bldP spid="75805" grpId="1" animBg="1"/>
      <p:bldP spid="75806" grpId="0" animBg="1"/>
      <p:bldP spid="75806" grpId="1" animBg="1"/>
      <p:bldP spid="75807" grpId="0" animBg="1"/>
      <p:bldP spid="75807" grpId="1" animBg="1"/>
      <p:bldP spid="75808" grpId="0"/>
      <p:bldP spid="75809" grpId="0"/>
      <p:bldP spid="75810" grpId="0" animBg="1"/>
      <p:bldP spid="75810" grpId="1" animBg="1"/>
      <p:bldP spid="75811" grpId="0" animBg="1"/>
      <p:bldP spid="75811" grpId="1" animBg="1"/>
      <p:bldP spid="75812" grpId="0" animBg="1"/>
      <p:bldP spid="75812" grpId="1" animBg="1"/>
      <p:bldP spid="75813" grpId="0"/>
      <p:bldP spid="75814" grpId="0"/>
      <p:bldP spid="75815" grpId="0" animBg="1"/>
      <p:bldP spid="75815" grpId="1" animBg="1"/>
      <p:bldP spid="75816" grpId="0" animBg="1"/>
      <p:bldP spid="75816" grpId="1" animBg="1"/>
      <p:bldP spid="75819" grpId="0" animBg="1"/>
      <p:bldP spid="75819" grpId="1" animBg="1"/>
      <p:bldP spid="75819" grpId="2" animBg="1"/>
      <p:bldP spid="75819" grpId="3" animBg="1"/>
      <p:bldP spid="75820" grpId="0" animBg="1"/>
      <p:bldP spid="75820" grpId="1" animBg="1"/>
      <p:bldP spid="75823" grpId="0" animBg="1"/>
      <p:bldP spid="7582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数组排序</a:t>
            </a:r>
            <a:endParaRPr lang="zh-CN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Arrays. sort()</a:t>
            </a:r>
            <a:r>
              <a:rPr lang="zh-CN" altLang="en-US" sz="2800" dirty="0"/>
              <a:t>方法</a:t>
            </a:r>
            <a:endParaRPr lang="zh-CN" altLang="en-US" sz="28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800" dirty="0"/>
              <a:t>	 </a:t>
            </a:r>
            <a:r>
              <a:rPr lang="en-US" altLang="zh-CN" sz="2400" dirty="0" err="1" smtClean="0"/>
              <a:t>java.util.Arrays</a:t>
            </a:r>
            <a:r>
              <a:rPr lang="zh-CN" altLang="en-US" sz="2400" dirty="0"/>
              <a:t>类的静态方法</a:t>
            </a:r>
            <a:r>
              <a:rPr lang="en-US" altLang="zh-CN" sz="2400" dirty="0" smtClean="0"/>
              <a:t>sort()</a:t>
            </a:r>
            <a:r>
              <a:rPr lang="zh-CN" altLang="en-US" sz="2400" dirty="0" smtClean="0"/>
              <a:t>可</a:t>
            </a:r>
            <a:r>
              <a:rPr lang="zh-CN" altLang="en-US" sz="2400" dirty="0"/>
              <a:t>对数组进行排序</a:t>
            </a:r>
            <a:endParaRPr lang="zh-CN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例</a:t>
            </a:r>
            <a:r>
              <a:rPr lang="en-US" altLang="zh-CN" sz="2400" dirty="0"/>
              <a:t>:</a:t>
            </a:r>
            <a:r>
              <a:rPr lang="en-US" altLang="zh-CN" sz="2800" dirty="0"/>
              <a:t>       </a:t>
            </a:r>
            <a:endParaRPr lang="en-US" altLang="zh-CN" sz="28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1357290" y="2857496"/>
            <a:ext cx="7129462" cy="3397250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public class ArraysSort{</a:t>
            </a:r>
            <a:endParaRPr lang="en-US" altLang="zh-CN" dirty="0"/>
          </a:p>
          <a:p>
            <a:r>
              <a:rPr lang="en-US" altLang="zh-CN" dirty="0"/>
              <a:t>   public static void main(String args[]) {</a:t>
            </a:r>
            <a:endParaRPr lang="en-US" altLang="zh-CN" dirty="0"/>
          </a:p>
          <a:p>
            <a:r>
              <a:rPr lang="en-US" altLang="zh-CN" dirty="0"/>
              <a:t>	int[] a = { </a:t>
            </a:r>
            <a:r>
              <a:rPr lang="en-US" altLang="zh-CN" dirty="0" smtClean="0"/>
              <a:t>10, </a:t>
            </a:r>
            <a:r>
              <a:rPr lang="en-US" altLang="zh-CN" dirty="0"/>
              <a:t>3, 19, 2, </a:t>
            </a:r>
            <a:r>
              <a:rPr lang="en-US" altLang="zh-CN" dirty="0" smtClean="0"/>
              <a:t>11, 15 </a:t>
            </a:r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	System.out.println</a:t>
            </a:r>
            <a:r>
              <a:rPr lang="en-US" altLang="zh-CN" dirty="0" smtClean="0"/>
              <a:t>(“</a:t>
            </a:r>
            <a:r>
              <a:rPr lang="zh-CN" altLang="en-US" dirty="0" smtClean="0"/>
              <a:t>排序前</a:t>
            </a:r>
            <a:r>
              <a:rPr lang="en-US" altLang="zh-CN" dirty="0" smtClean="0"/>
              <a:t>:");</a:t>
            </a:r>
            <a:endParaRPr lang="en-US" altLang="zh-CN" dirty="0"/>
          </a:p>
          <a:p>
            <a:r>
              <a:rPr lang="en-US" altLang="zh-CN" dirty="0"/>
              <a:t>	for (int i = 0; i &lt; a.length; i++)</a:t>
            </a:r>
            <a:endParaRPr lang="en-US" altLang="zh-CN" dirty="0"/>
          </a:p>
          <a:p>
            <a:r>
              <a:rPr lang="en-US" altLang="zh-CN" dirty="0"/>
              <a:t>		System.out.print(a[i] + " ");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dirty="0">
                <a:solidFill>
                  <a:srgbClr val="FF0066"/>
                </a:solidFill>
              </a:rPr>
              <a:t>Arrays.sort(a);</a:t>
            </a:r>
            <a:endParaRPr lang="en-US" altLang="zh-CN" dirty="0">
              <a:solidFill>
                <a:srgbClr val="FF0066"/>
              </a:solidFill>
            </a:endParaRPr>
          </a:p>
          <a:p>
            <a:r>
              <a:rPr lang="en-US" altLang="zh-CN" dirty="0"/>
              <a:t>	System.out.println</a:t>
            </a:r>
            <a:r>
              <a:rPr lang="en-US" altLang="zh-CN" dirty="0" smtClean="0"/>
              <a:t>(“\n</a:t>
            </a:r>
            <a:r>
              <a:rPr lang="zh-CN" altLang="en-US" dirty="0" smtClean="0"/>
              <a:t>排序后</a:t>
            </a:r>
            <a:r>
              <a:rPr lang="en-US" altLang="zh-CN" dirty="0" smtClean="0"/>
              <a:t>:");</a:t>
            </a:r>
            <a:endParaRPr lang="en-US" altLang="zh-CN" dirty="0"/>
          </a:p>
          <a:p>
            <a:r>
              <a:rPr lang="en-US" altLang="zh-CN" dirty="0"/>
              <a:t>	for (int i = 0; i &lt; a.length; i++)</a:t>
            </a:r>
            <a:endParaRPr lang="en-US" altLang="zh-CN" dirty="0"/>
          </a:p>
          <a:p>
            <a:r>
              <a:rPr lang="en-US" altLang="zh-CN" dirty="0"/>
              <a:t>		System.out.print(a[i] + " ");</a:t>
            </a:r>
            <a:endParaRPr lang="en-US" altLang="zh-CN" dirty="0"/>
          </a:p>
          <a:p>
            <a:r>
              <a:rPr lang="en-US" altLang="zh-CN" dirty="0"/>
              <a:t>	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6143636" y="2857496"/>
            <a:ext cx="2303462" cy="11906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排序前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10 </a:t>
            </a:r>
            <a:r>
              <a:rPr lang="en-US" altLang="zh-CN" dirty="0">
                <a:solidFill>
                  <a:schemeClr val="bg1"/>
                </a:solidFill>
              </a:rPr>
              <a:t>3 19 2 </a:t>
            </a:r>
            <a:r>
              <a:rPr lang="en-US" altLang="zh-CN" dirty="0" smtClean="0">
                <a:solidFill>
                  <a:schemeClr val="bg1"/>
                </a:solidFill>
              </a:rPr>
              <a:t>11 15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排序后</a:t>
            </a:r>
            <a:r>
              <a:rPr lang="en-US" altLang="zh-CN" dirty="0" smtClean="0">
                <a:solidFill>
                  <a:schemeClr val="bg1"/>
                </a:solidFill>
              </a:rPr>
              <a:t>: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2 3 10 </a:t>
            </a:r>
            <a:r>
              <a:rPr lang="en-US" altLang="zh-CN" dirty="0" smtClean="0">
                <a:solidFill>
                  <a:schemeClr val="bg1"/>
                </a:solidFill>
              </a:rPr>
              <a:t>11 15 </a:t>
            </a:r>
            <a:r>
              <a:rPr lang="en-US" altLang="zh-CN" dirty="0">
                <a:solidFill>
                  <a:schemeClr val="bg1"/>
                </a:solidFill>
              </a:rPr>
              <a:t>19</a:t>
            </a:r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数组拷</a:t>
            </a:r>
            <a:r>
              <a:rPr lang="zh-CN" altLang="en-US" dirty="0" smtClean="0"/>
              <a:t>贝（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数组引用的拷贝</a:t>
            </a:r>
            <a:endParaRPr lang="zh-CN" altLang="en-US" dirty="0"/>
          </a:p>
        </p:txBody>
      </p:sp>
      <p:grpSp>
        <p:nvGrpSpPr>
          <p:cNvPr id="2" name="Group 32"/>
          <p:cNvGrpSpPr/>
          <p:nvPr/>
        </p:nvGrpSpPr>
        <p:grpSpPr bwMode="auto">
          <a:xfrm>
            <a:off x="4772025" y="3500438"/>
            <a:ext cx="739775" cy="2466975"/>
            <a:chOff x="2462" y="2478"/>
            <a:chExt cx="466" cy="1554"/>
          </a:xfrm>
        </p:grpSpPr>
        <p:sp>
          <p:nvSpPr>
            <p:cNvPr id="62469" name="Line 5"/>
            <p:cNvSpPr>
              <a:spLocks noChangeShapeType="1"/>
            </p:cNvSpPr>
            <p:nvPr/>
          </p:nvSpPr>
          <p:spPr bwMode="auto">
            <a:xfrm flipH="1">
              <a:off x="2462" y="2478"/>
              <a:ext cx="5" cy="15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0" name="Line 6"/>
            <p:cNvSpPr>
              <a:spLocks noChangeShapeType="1"/>
            </p:cNvSpPr>
            <p:nvPr/>
          </p:nvSpPr>
          <p:spPr bwMode="auto">
            <a:xfrm>
              <a:off x="2928" y="2544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1" name="Line 7"/>
            <p:cNvSpPr>
              <a:spLocks noChangeShapeType="1"/>
            </p:cNvSpPr>
            <p:nvPr/>
          </p:nvSpPr>
          <p:spPr bwMode="auto">
            <a:xfrm flipV="1">
              <a:off x="2491" y="4020"/>
              <a:ext cx="434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4356100" y="2924175"/>
            <a:ext cx="1439863" cy="4948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algn="ctr" defTabSz="1090295"/>
            <a:r>
              <a:rPr kumimoji="1" lang="zh-CN" altLang="en-US" sz="2500" dirty="0">
                <a:solidFill>
                  <a:srgbClr val="FF0000"/>
                </a:solidFill>
                <a:latin typeface="Times New Roman" panose="02020603050405020304" pitchFamily="18" charset="0"/>
              </a:rPr>
              <a:t>栈内存</a:t>
            </a:r>
            <a:endParaRPr kumimoji="1" lang="zh-CN" altLang="en-US" sz="25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1"/>
          <p:cNvGrpSpPr/>
          <p:nvPr/>
        </p:nvGrpSpPr>
        <p:grpSpPr bwMode="auto">
          <a:xfrm>
            <a:off x="5724525" y="2781300"/>
            <a:ext cx="2797175" cy="3429000"/>
            <a:chOff x="3606" y="1752"/>
            <a:chExt cx="1762" cy="2160"/>
          </a:xfrm>
        </p:grpSpPr>
        <p:sp>
          <p:nvSpPr>
            <p:cNvPr id="62466" name="Oval 2"/>
            <p:cNvSpPr>
              <a:spLocks noChangeArrowheads="1"/>
            </p:cNvSpPr>
            <p:nvPr/>
          </p:nvSpPr>
          <p:spPr bwMode="auto">
            <a:xfrm>
              <a:off x="3606" y="1752"/>
              <a:ext cx="1762" cy="2160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" name="Group 30"/>
            <p:cNvGrpSpPr/>
            <p:nvPr/>
          </p:nvGrpSpPr>
          <p:grpSpPr bwMode="auto">
            <a:xfrm>
              <a:off x="4241" y="2069"/>
              <a:ext cx="454" cy="1415"/>
              <a:chOff x="3568" y="2465"/>
              <a:chExt cx="454" cy="1415"/>
            </a:xfrm>
          </p:grpSpPr>
          <p:sp>
            <p:nvSpPr>
              <p:cNvPr id="62476" name="Text Box 12"/>
              <p:cNvSpPr txBox="1">
                <a:spLocks noChangeArrowheads="1"/>
              </p:cNvSpPr>
              <p:nvPr/>
            </p:nvSpPr>
            <p:spPr bwMode="auto">
              <a:xfrm>
                <a:off x="3568" y="2465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79" name="Text Box 15"/>
              <p:cNvSpPr txBox="1">
                <a:spLocks noChangeArrowheads="1"/>
              </p:cNvSpPr>
              <p:nvPr/>
            </p:nvSpPr>
            <p:spPr bwMode="auto">
              <a:xfrm>
                <a:off x="3568" y="2609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0" name="Text Box 16"/>
              <p:cNvSpPr txBox="1">
                <a:spLocks noChangeArrowheads="1"/>
              </p:cNvSpPr>
              <p:nvPr/>
            </p:nvSpPr>
            <p:spPr bwMode="auto">
              <a:xfrm>
                <a:off x="3568" y="2736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1" name="Text Box 17"/>
              <p:cNvSpPr txBox="1">
                <a:spLocks noChangeArrowheads="1"/>
              </p:cNvSpPr>
              <p:nvPr/>
            </p:nvSpPr>
            <p:spPr bwMode="auto">
              <a:xfrm>
                <a:off x="3568" y="2880"/>
                <a:ext cx="454" cy="141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2" name="Text Box 18"/>
              <p:cNvSpPr txBox="1">
                <a:spLocks noChangeArrowheads="1"/>
              </p:cNvSpPr>
              <p:nvPr/>
            </p:nvSpPr>
            <p:spPr bwMode="auto">
              <a:xfrm>
                <a:off x="3568" y="302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5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3" name="Text Box 19"/>
              <p:cNvSpPr txBox="1">
                <a:spLocks noChangeArrowheads="1"/>
              </p:cNvSpPr>
              <p:nvPr/>
            </p:nvSpPr>
            <p:spPr bwMode="auto">
              <a:xfrm>
                <a:off x="3568" y="316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4" name="Text Box 20"/>
              <p:cNvSpPr txBox="1">
                <a:spLocks noChangeArrowheads="1"/>
              </p:cNvSpPr>
              <p:nvPr/>
            </p:nvSpPr>
            <p:spPr bwMode="auto">
              <a:xfrm>
                <a:off x="3568" y="3312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7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5" name="Text Box 21"/>
              <p:cNvSpPr txBox="1">
                <a:spLocks noChangeArrowheads="1"/>
              </p:cNvSpPr>
              <p:nvPr/>
            </p:nvSpPr>
            <p:spPr bwMode="auto">
              <a:xfrm>
                <a:off x="3568" y="3456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8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6" name="Text Box 22"/>
              <p:cNvSpPr txBox="1">
                <a:spLocks noChangeArrowheads="1"/>
              </p:cNvSpPr>
              <p:nvPr/>
            </p:nvSpPr>
            <p:spPr bwMode="auto">
              <a:xfrm>
                <a:off x="3568" y="360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9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87" name="Text Box 23"/>
              <p:cNvSpPr txBox="1">
                <a:spLocks noChangeArrowheads="1"/>
              </p:cNvSpPr>
              <p:nvPr/>
            </p:nvSpPr>
            <p:spPr bwMode="auto">
              <a:xfrm>
                <a:off x="3568" y="374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10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488" name="Text Box 24"/>
            <p:cNvSpPr txBox="1">
              <a:spLocks noChangeArrowheads="1"/>
            </p:cNvSpPr>
            <p:nvPr/>
          </p:nvSpPr>
          <p:spPr bwMode="auto">
            <a:xfrm>
              <a:off x="4921" y="2341"/>
              <a:ext cx="283" cy="91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lIns="109027" tIns="54514" rIns="109027" bIns="54514">
              <a:spAutoFit/>
            </a:bodyPr>
            <a:lstStyle/>
            <a:p>
              <a:pPr algn="r" defTabSz="1090295"/>
              <a:r>
                <a:rPr kumimoji="1" lang="zh-CN" altLang="en-US" sz="29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堆内存</a:t>
              </a:r>
              <a:endParaRPr kumimoji="1" lang="zh-CN" altLang="en-US" sz="29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5"/>
          <p:cNvGrpSpPr/>
          <p:nvPr/>
        </p:nvGrpSpPr>
        <p:grpSpPr bwMode="auto">
          <a:xfrm>
            <a:off x="3708400" y="5229225"/>
            <a:ext cx="1800225" cy="911225"/>
            <a:chOff x="2336" y="3294"/>
            <a:chExt cx="1134" cy="574"/>
          </a:xfrm>
        </p:grpSpPr>
        <p:grpSp>
          <p:nvGrpSpPr>
            <p:cNvPr id="6" name="Group 33"/>
            <p:cNvGrpSpPr/>
            <p:nvPr/>
          </p:nvGrpSpPr>
          <p:grpSpPr bwMode="auto">
            <a:xfrm>
              <a:off x="2336" y="3566"/>
              <a:ext cx="567" cy="302"/>
              <a:chOff x="1882" y="3566"/>
              <a:chExt cx="567" cy="302"/>
            </a:xfrm>
          </p:grpSpPr>
          <p:sp>
            <p:nvSpPr>
              <p:cNvPr id="62472" name="AutoShape 8"/>
              <p:cNvSpPr/>
              <p:nvPr/>
            </p:nvSpPr>
            <p:spPr bwMode="auto">
              <a:xfrm>
                <a:off x="2336" y="3566"/>
                <a:ext cx="113" cy="232"/>
              </a:xfrm>
              <a:prstGeom prst="leftBrace">
                <a:avLst>
                  <a:gd name="adj1" fmla="val 17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62473" name="Text Box 9"/>
              <p:cNvSpPr txBox="1">
                <a:spLocks noChangeArrowheads="1"/>
              </p:cNvSpPr>
              <p:nvPr/>
            </p:nvSpPr>
            <p:spPr bwMode="auto">
              <a:xfrm>
                <a:off x="1882" y="3566"/>
                <a:ext cx="392" cy="3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3016" y="3294"/>
              <a:ext cx="454" cy="236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endParaRPr kumimoji="1" lang="zh-CN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2489" name="Text Box 25"/>
            <p:cNvSpPr txBox="1">
              <a:spLocks noChangeArrowheads="1"/>
            </p:cNvSpPr>
            <p:nvPr/>
          </p:nvSpPr>
          <p:spPr bwMode="auto">
            <a:xfrm>
              <a:off x="3016" y="3511"/>
              <a:ext cx="454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endParaRPr kumimoji="1" lang="zh-CN" altLang="zh-CN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34"/>
            <p:cNvGrpSpPr/>
            <p:nvPr/>
          </p:nvGrpSpPr>
          <p:grpSpPr bwMode="auto">
            <a:xfrm>
              <a:off x="2336" y="3294"/>
              <a:ext cx="567" cy="302"/>
              <a:chOff x="1882" y="3339"/>
              <a:chExt cx="567" cy="302"/>
            </a:xfrm>
          </p:grpSpPr>
          <p:sp>
            <p:nvSpPr>
              <p:cNvPr id="62490" name="Text Box 26"/>
              <p:cNvSpPr txBox="1">
                <a:spLocks noChangeArrowheads="1"/>
              </p:cNvSpPr>
              <p:nvPr/>
            </p:nvSpPr>
            <p:spPr bwMode="auto">
              <a:xfrm>
                <a:off x="1882" y="3339"/>
                <a:ext cx="392" cy="3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491" name="AutoShape 27"/>
              <p:cNvSpPr/>
              <p:nvPr/>
            </p:nvSpPr>
            <p:spPr bwMode="auto">
              <a:xfrm>
                <a:off x="2336" y="3339"/>
                <a:ext cx="113" cy="232"/>
              </a:xfrm>
              <a:prstGeom prst="leftBrace">
                <a:avLst>
                  <a:gd name="adj1" fmla="val 17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62492" name="Line 28"/>
          <p:cNvSpPr>
            <a:spLocks noChangeShapeType="1"/>
          </p:cNvSpPr>
          <p:nvPr/>
        </p:nvSpPr>
        <p:spPr bwMode="auto">
          <a:xfrm flipV="1">
            <a:off x="5508625" y="3357563"/>
            <a:ext cx="1206500" cy="20161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827088" y="2852738"/>
            <a:ext cx="3600450" cy="1647832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latin typeface="+mn-lt"/>
              </a:rPr>
              <a:t>int[] a = {1,2, 3, 4,5,6,7,8,9, 10};</a:t>
            </a:r>
            <a:endParaRPr lang="en-US" altLang="zh-CN" sz="20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+mn-lt"/>
              </a:rPr>
              <a:t>int[] b;</a:t>
            </a:r>
            <a:endParaRPr lang="en-US" altLang="zh-CN" sz="20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+mn-lt"/>
              </a:rPr>
              <a:t>b=a;</a:t>
            </a:r>
            <a:endParaRPr lang="en-US" altLang="zh-CN" sz="2000" dirty="0">
              <a:latin typeface="+mn-lt"/>
            </a:endParaRPr>
          </a:p>
        </p:txBody>
      </p:sp>
      <p:sp>
        <p:nvSpPr>
          <p:cNvPr id="62477" name="Line 13"/>
          <p:cNvSpPr>
            <a:spLocks noChangeShapeType="1"/>
          </p:cNvSpPr>
          <p:nvPr/>
        </p:nvSpPr>
        <p:spPr bwMode="auto">
          <a:xfrm flipV="1">
            <a:off x="5580063" y="3429000"/>
            <a:ext cx="1079500" cy="242093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版权声明</a:t>
            </a:r>
            <a:endParaRPr lang="zh-CN" altLang="en-US" sz="36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华清远见教育集团版权所有；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未经华清远见明确许可，不得为任何目的以任何形式复制或传播此文档的任何部分；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本文档包含的信息如有更改，恕不另行通知；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anose="05000000000000000000" pitchFamily="2" charset="2"/>
              <a:buChar char="n"/>
            </a:pPr>
            <a:r>
              <a:rPr lang="zh-CN" altLang="en-US" sz="2400" smtClean="0">
                <a:solidFill>
                  <a:srgbClr val="0000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华清远见教育集团保留所有权利。</a:t>
            </a:r>
            <a:endParaRPr lang="zh-CN" altLang="en-US" sz="2400" smtClean="0">
              <a:solidFill>
                <a:srgbClr val="0000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数组拷贝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数组值的拷贝</a:t>
            </a: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System</a:t>
            </a:r>
            <a:r>
              <a:rPr lang="zh-CN" altLang="en-US" sz="2400"/>
              <a:t>类的静态方法</a:t>
            </a:r>
            <a:r>
              <a:rPr lang="en-US" altLang="zh-CN" sz="2400"/>
              <a:t>arraycopy()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/>
              <a:t>   </a:t>
            </a:r>
            <a:r>
              <a:rPr lang="zh-CN" altLang="en-US" sz="1800" b="1"/>
              <a:t>参数：</a:t>
            </a:r>
            <a:r>
              <a:rPr lang="zh-CN" altLang="en-US" sz="1800"/>
              <a:t> 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src - </a:t>
            </a:r>
            <a:r>
              <a:rPr lang="zh-CN" altLang="en-US" sz="1800"/>
              <a:t>源数组。 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srcPos - </a:t>
            </a:r>
            <a:r>
              <a:rPr lang="zh-CN" altLang="en-US" sz="1800"/>
              <a:t>源数组中的起始位置。 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dest - </a:t>
            </a:r>
            <a:r>
              <a:rPr lang="zh-CN" altLang="en-US" sz="1800"/>
              <a:t>目标数组。 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destPos - </a:t>
            </a:r>
            <a:r>
              <a:rPr lang="zh-CN" altLang="en-US" sz="1800"/>
              <a:t>目标数据中的起始位置。 </a:t>
            </a:r>
            <a:endParaRPr lang="zh-CN" altLang="en-US" sz="1800"/>
          </a:p>
          <a:p>
            <a:pPr lvl="1">
              <a:lnSpc>
                <a:spcPct val="90000"/>
              </a:lnSpc>
            </a:pPr>
            <a:r>
              <a:rPr lang="en-US" altLang="zh-CN" sz="1800"/>
              <a:t>length - </a:t>
            </a:r>
            <a:r>
              <a:rPr lang="zh-CN" altLang="en-US" sz="1800"/>
              <a:t>要复制的数组元素的数量。</a:t>
            </a:r>
            <a:r>
              <a:rPr lang="zh-CN" altLang="en-US" sz="2400"/>
              <a:t> </a:t>
            </a:r>
            <a:endParaRPr lang="zh-CN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/>
              <a:t>	作用</a:t>
            </a:r>
            <a:r>
              <a:rPr lang="en-US" altLang="zh-CN" sz="2400"/>
              <a:t>:</a:t>
            </a:r>
            <a:endParaRPr lang="en-US" altLang="zh-CN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/>
              <a:t>          </a:t>
            </a:r>
            <a:r>
              <a:rPr lang="zh-CN" altLang="en-US" sz="2800"/>
              <a:t>从指定源数组中复制一个数组，复制从指定的位置开始，到目标数组的指定位置结束。 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/>
            <a:r>
              <a:rPr lang="zh-CN" altLang="en-US"/>
              <a:t>数组值的拷贝示例</a:t>
            </a:r>
            <a:endParaRPr lang="zh-CN" altLang="en-US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468313" y="4868863"/>
            <a:ext cx="685800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2400">
                <a:solidFill>
                  <a:srgbClr val="A02C5E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 flipV="1">
            <a:off x="971550" y="4005263"/>
            <a:ext cx="990600" cy="838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1908175" y="3933825"/>
            <a:ext cx="720725" cy="2232025"/>
            <a:chOff x="1680" y="1924"/>
            <a:chExt cx="454" cy="1406"/>
          </a:xfrm>
        </p:grpSpPr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1680" y="1924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1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11" name="Text Box 11"/>
            <p:cNvSpPr txBox="1">
              <a:spLocks noChangeArrowheads="1"/>
            </p:cNvSpPr>
            <p:nvPr/>
          </p:nvSpPr>
          <p:spPr bwMode="auto">
            <a:xfrm>
              <a:off x="1680" y="2064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2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12" name="Text Box 12"/>
            <p:cNvSpPr txBox="1">
              <a:spLocks noChangeArrowheads="1"/>
            </p:cNvSpPr>
            <p:nvPr/>
          </p:nvSpPr>
          <p:spPr bwMode="auto">
            <a:xfrm>
              <a:off x="1680" y="2208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3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13" name="Text Box 13"/>
            <p:cNvSpPr txBox="1">
              <a:spLocks noChangeArrowheads="1"/>
            </p:cNvSpPr>
            <p:nvPr/>
          </p:nvSpPr>
          <p:spPr bwMode="auto">
            <a:xfrm>
              <a:off x="1680" y="2355"/>
              <a:ext cx="454" cy="14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4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14" name="Text Box 14"/>
            <p:cNvSpPr txBox="1">
              <a:spLocks noChangeArrowheads="1"/>
            </p:cNvSpPr>
            <p:nvPr/>
          </p:nvSpPr>
          <p:spPr bwMode="auto">
            <a:xfrm>
              <a:off x="1680" y="2495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" name="Group 15"/>
            <p:cNvGrpSpPr/>
            <p:nvPr/>
          </p:nvGrpSpPr>
          <p:grpSpPr bwMode="auto">
            <a:xfrm>
              <a:off x="1680" y="2638"/>
              <a:ext cx="454" cy="692"/>
              <a:chOff x="1680" y="2638"/>
              <a:chExt cx="454" cy="692"/>
            </a:xfrm>
          </p:grpSpPr>
          <p:sp>
            <p:nvSpPr>
              <p:cNvPr id="76816" name="Text Box 16"/>
              <p:cNvSpPr txBox="1">
                <a:spLocks noChangeArrowheads="1"/>
              </p:cNvSpPr>
              <p:nvPr/>
            </p:nvSpPr>
            <p:spPr bwMode="auto">
              <a:xfrm>
                <a:off x="1680" y="263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7" name="Text Box 17"/>
              <p:cNvSpPr txBox="1">
                <a:spLocks noChangeArrowheads="1"/>
              </p:cNvSpPr>
              <p:nvPr/>
            </p:nvSpPr>
            <p:spPr bwMode="auto">
              <a:xfrm>
                <a:off x="1680" y="278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7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8" name="Text Box 18"/>
              <p:cNvSpPr txBox="1">
                <a:spLocks noChangeArrowheads="1"/>
              </p:cNvSpPr>
              <p:nvPr/>
            </p:nvSpPr>
            <p:spPr bwMode="auto">
              <a:xfrm>
                <a:off x="1680" y="292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8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19" name="Text Box 19"/>
              <p:cNvSpPr txBox="1">
                <a:spLocks noChangeArrowheads="1"/>
              </p:cNvSpPr>
              <p:nvPr/>
            </p:nvSpPr>
            <p:spPr bwMode="auto">
              <a:xfrm>
                <a:off x="1680" y="307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9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20" name="Text Box 20"/>
              <p:cNvSpPr txBox="1">
                <a:spLocks noChangeArrowheads="1"/>
              </p:cNvSpPr>
              <p:nvPr/>
            </p:nvSpPr>
            <p:spPr bwMode="auto">
              <a:xfrm>
                <a:off x="1680" y="319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10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76822" name="Line 22"/>
          <p:cNvSpPr>
            <a:spLocks noChangeShapeType="1"/>
          </p:cNvSpPr>
          <p:nvPr/>
        </p:nvSpPr>
        <p:spPr bwMode="auto">
          <a:xfrm flipV="1">
            <a:off x="3132138" y="3933825"/>
            <a:ext cx="609600" cy="914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6833" name="Text Box 33"/>
          <p:cNvSpPr txBox="1">
            <a:spLocks noChangeArrowheads="1"/>
          </p:cNvSpPr>
          <p:nvPr/>
        </p:nvSpPr>
        <p:spPr bwMode="auto">
          <a:xfrm>
            <a:off x="539750" y="5734050"/>
            <a:ext cx="1081088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拷贝前</a:t>
            </a:r>
            <a:endParaRPr lang="zh-CN" altLang="en-US"/>
          </a:p>
        </p:txBody>
      </p:sp>
      <p:sp>
        <p:nvSpPr>
          <p:cNvPr id="76834" name="Text Box 34"/>
          <p:cNvSpPr txBox="1">
            <a:spLocks noChangeArrowheads="1"/>
          </p:cNvSpPr>
          <p:nvPr/>
        </p:nvSpPr>
        <p:spPr bwMode="auto">
          <a:xfrm>
            <a:off x="5651500" y="5734050"/>
            <a:ext cx="15240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/>
              <a:t>拷贝后</a:t>
            </a:r>
            <a:endParaRPr lang="zh-CN" altLang="en-US"/>
          </a:p>
        </p:txBody>
      </p:sp>
      <p:sp>
        <p:nvSpPr>
          <p:cNvPr id="76835" name="Text Box 35"/>
          <p:cNvSpPr txBox="1">
            <a:spLocks noChangeArrowheads="1"/>
          </p:cNvSpPr>
          <p:nvPr/>
        </p:nvSpPr>
        <p:spPr bwMode="auto">
          <a:xfrm>
            <a:off x="250825" y="1484313"/>
            <a:ext cx="7848600" cy="1811337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int a[]={</a:t>
            </a:r>
            <a:r>
              <a:rPr lang="en-US" altLang="zh-CN" sz="2400" dirty="0">
                <a:latin typeface="+mn-lt"/>
              </a:rPr>
              <a:t>1,2,3,4,5,6,7,8,9,10</a:t>
            </a:r>
            <a:r>
              <a:rPr lang="en-US" altLang="zh-CN" sz="2800" dirty="0">
                <a:latin typeface="+mn-lt"/>
              </a:rPr>
              <a:t>}         </a:t>
            </a:r>
            <a:endParaRPr lang="en-US" altLang="zh-CN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int b[]={</a:t>
            </a:r>
            <a:r>
              <a:rPr lang="en-US" altLang="zh-CN" sz="2400" dirty="0">
                <a:latin typeface="+mn-lt"/>
              </a:rPr>
              <a:t>100,200,300,400,500,600,700,800,900,1000</a:t>
            </a:r>
            <a:r>
              <a:rPr lang="en-US" altLang="zh-CN" sz="2800" dirty="0">
                <a:latin typeface="+mn-lt"/>
              </a:rPr>
              <a:t>};</a:t>
            </a:r>
            <a:endParaRPr lang="en-US" altLang="zh-CN" sz="2800" dirty="0">
              <a:latin typeface="+mn-lt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+mn-lt"/>
              </a:rPr>
              <a:t>System.arraycopy(a,2,b,5,5)</a:t>
            </a:r>
            <a:endParaRPr lang="en-US" altLang="zh-CN" sz="2800" dirty="0">
              <a:latin typeface="+mn-lt"/>
            </a:endParaRPr>
          </a:p>
        </p:txBody>
      </p:sp>
      <p:grpSp>
        <p:nvGrpSpPr>
          <p:cNvPr id="4" name="Group 36"/>
          <p:cNvGrpSpPr/>
          <p:nvPr/>
        </p:nvGrpSpPr>
        <p:grpSpPr bwMode="auto">
          <a:xfrm>
            <a:off x="3779838" y="3933825"/>
            <a:ext cx="720725" cy="2246313"/>
            <a:chOff x="3184" y="1920"/>
            <a:chExt cx="454" cy="1415"/>
          </a:xfrm>
        </p:grpSpPr>
        <p:sp>
          <p:nvSpPr>
            <p:cNvPr id="76837" name="Text Box 37"/>
            <p:cNvSpPr txBox="1">
              <a:spLocks noChangeArrowheads="1"/>
            </p:cNvSpPr>
            <p:nvPr/>
          </p:nvSpPr>
          <p:spPr bwMode="auto">
            <a:xfrm>
              <a:off x="3184" y="1920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100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38" name="Text Box 38"/>
            <p:cNvSpPr txBox="1">
              <a:spLocks noChangeArrowheads="1"/>
            </p:cNvSpPr>
            <p:nvPr/>
          </p:nvSpPr>
          <p:spPr bwMode="auto">
            <a:xfrm>
              <a:off x="3184" y="2064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200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39" name="Text Box 39"/>
            <p:cNvSpPr txBox="1">
              <a:spLocks noChangeArrowheads="1"/>
            </p:cNvSpPr>
            <p:nvPr/>
          </p:nvSpPr>
          <p:spPr bwMode="auto">
            <a:xfrm>
              <a:off x="3184" y="2210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300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0" name="Text Box 40"/>
            <p:cNvSpPr txBox="1">
              <a:spLocks noChangeArrowheads="1"/>
            </p:cNvSpPr>
            <p:nvPr/>
          </p:nvSpPr>
          <p:spPr bwMode="auto">
            <a:xfrm>
              <a:off x="3184" y="2353"/>
              <a:ext cx="454" cy="141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400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1" name="Text Box 41"/>
            <p:cNvSpPr txBox="1">
              <a:spLocks noChangeArrowheads="1"/>
            </p:cNvSpPr>
            <p:nvPr/>
          </p:nvSpPr>
          <p:spPr bwMode="auto">
            <a:xfrm>
              <a:off x="3184" y="2500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500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2" name="Text Box 42"/>
            <p:cNvSpPr txBox="1">
              <a:spLocks noChangeArrowheads="1"/>
            </p:cNvSpPr>
            <p:nvPr/>
          </p:nvSpPr>
          <p:spPr bwMode="auto">
            <a:xfrm>
              <a:off x="3184" y="2643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600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3" name="Text Box 43"/>
            <p:cNvSpPr txBox="1">
              <a:spLocks noChangeArrowheads="1"/>
            </p:cNvSpPr>
            <p:nvPr/>
          </p:nvSpPr>
          <p:spPr bwMode="auto">
            <a:xfrm>
              <a:off x="3184" y="2789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700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4" name="Text Box 44"/>
            <p:cNvSpPr txBox="1">
              <a:spLocks noChangeArrowheads="1"/>
            </p:cNvSpPr>
            <p:nvPr/>
          </p:nvSpPr>
          <p:spPr bwMode="auto">
            <a:xfrm>
              <a:off x="3184" y="2933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800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5" name="Text Box 45"/>
            <p:cNvSpPr txBox="1">
              <a:spLocks noChangeArrowheads="1"/>
            </p:cNvSpPr>
            <p:nvPr/>
          </p:nvSpPr>
          <p:spPr bwMode="auto">
            <a:xfrm>
              <a:off x="3184" y="3072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900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846" name="Text Box 46"/>
            <p:cNvSpPr txBox="1">
              <a:spLocks noChangeArrowheads="1"/>
            </p:cNvSpPr>
            <p:nvPr/>
          </p:nvSpPr>
          <p:spPr bwMode="auto">
            <a:xfrm>
              <a:off x="3184" y="3195"/>
              <a:ext cx="454" cy="140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rPr>
                <a:t>1000</a:t>
              </a:r>
              <a:endParaRPr kumimoji="1" lang="en-US" altLang="zh-CN" sz="1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6847" name="Text Box 47"/>
          <p:cNvSpPr txBox="1">
            <a:spLocks noChangeArrowheads="1"/>
          </p:cNvSpPr>
          <p:nvPr/>
        </p:nvSpPr>
        <p:spPr bwMode="auto">
          <a:xfrm>
            <a:off x="2771775" y="4868863"/>
            <a:ext cx="685800" cy="3746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</a:ln>
          <a:effectLst/>
        </p:spPr>
        <p:txBody>
          <a:bodyPr lIns="109027" tIns="0" rIns="109027" bIns="0">
            <a:spAutoFit/>
          </a:bodyPr>
          <a:lstStyle/>
          <a:p>
            <a:pPr algn="ctr" defTabSz="1090295"/>
            <a:r>
              <a:rPr kumimoji="1" lang="en-US" altLang="zh-CN" sz="2400">
                <a:solidFill>
                  <a:srgbClr val="A02C5E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>
              <a:solidFill>
                <a:srgbClr val="A02C5E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" name="Group 61"/>
          <p:cNvGrpSpPr/>
          <p:nvPr/>
        </p:nvGrpSpPr>
        <p:grpSpPr bwMode="auto">
          <a:xfrm>
            <a:off x="6011863" y="3933825"/>
            <a:ext cx="2017712" cy="2197100"/>
            <a:chOff x="4195" y="890"/>
            <a:chExt cx="1271" cy="1384"/>
          </a:xfrm>
        </p:grpSpPr>
        <p:grpSp>
          <p:nvGrpSpPr>
            <p:cNvPr id="6" name="Group 60"/>
            <p:cNvGrpSpPr/>
            <p:nvPr/>
          </p:nvGrpSpPr>
          <p:grpSpPr bwMode="auto">
            <a:xfrm>
              <a:off x="4612" y="890"/>
              <a:ext cx="854" cy="1384"/>
              <a:chOff x="4612" y="890"/>
              <a:chExt cx="854" cy="1384"/>
            </a:xfrm>
          </p:grpSpPr>
          <p:sp>
            <p:nvSpPr>
              <p:cNvPr id="76848" name="Text Box 48"/>
              <p:cNvSpPr txBox="1">
                <a:spLocks noChangeArrowheads="1"/>
              </p:cNvSpPr>
              <p:nvPr/>
            </p:nvSpPr>
            <p:spPr bwMode="auto">
              <a:xfrm>
                <a:off x="5012" y="890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100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49" name="Line 49"/>
              <p:cNvSpPr>
                <a:spLocks noChangeShapeType="1"/>
              </p:cNvSpPr>
              <p:nvPr/>
            </p:nvSpPr>
            <p:spPr bwMode="auto">
              <a:xfrm flipV="1">
                <a:off x="4612" y="938"/>
                <a:ext cx="384" cy="5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Text Box 50"/>
              <p:cNvSpPr txBox="1">
                <a:spLocks noChangeArrowheads="1"/>
              </p:cNvSpPr>
              <p:nvPr/>
            </p:nvSpPr>
            <p:spPr bwMode="auto">
              <a:xfrm>
                <a:off x="5012" y="103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200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1" name="Text Box 51"/>
              <p:cNvSpPr txBox="1">
                <a:spLocks noChangeArrowheads="1"/>
              </p:cNvSpPr>
              <p:nvPr/>
            </p:nvSpPr>
            <p:spPr bwMode="auto">
              <a:xfrm>
                <a:off x="5012" y="1149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300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2" name="Text Box 52"/>
              <p:cNvSpPr txBox="1">
                <a:spLocks noChangeArrowheads="1"/>
              </p:cNvSpPr>
              <p:nvPr/>
            </p:nvSpPr>
            <p:spPr bwMode="auto">
              <a:xfrm>
                <a:off x="5012" y="1292"/>
                <a:ext cx="454" cy="141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400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3" name="Text Box 53"/>
              <p:cNvSpPr txBox="1">
                <a:spLocks noChangeArrowheads="1"/>
              </p:cNvSpPr>
              <p:nvPr/>
            </p:nvSpPr>
            <p:spPr bwMode="auto">
              <a:xfrm>
                <a:off x="5012" y="1439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500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4" name="Text Box 54"/>
              <p:cNvSpPr txBox="1">
                <a:spLocks noChangeArrowheads="1"/>
              </p:cNvSpPr>
              <p:nvPr/>
            </p:nvSpPr>
            <p:spPr bwMode="auto">
              <a:xfrm>
                <a:off x="5012" y="1582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5" name="Text Box 55"/>
              <p:cNvSpPr txBox="1">
                <a:spLocks noChangeArrowheads="1"/>
              </p:cNvSpPr>
              <p:nvPr/>
            </p:nvSpPr>
            <p:spPr bwMode="auto">
              <a:xfrm>
                <a:off x="5012" y="172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6" name="Text Box 56"/>
              <p:cNvSpPr txBox="1">
                <a:spLocks noChangeArrowheads="1"/>
              </p:cNvSpPr>
              <p:nvPr/>
            </p:nvSpPr>
            <p:spPr bwMode="auto">
              <a:xfrm>
                <a:off x="5012" y="1872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5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7" name="Text Box 57"/>
              <p:cNvSpPr txBox="1">
                <a:spLocks noChangeArrowheads="1"/>
              </p:cNvSpPr>
              <p:nvPr/>
            </p:nvSpPr>
            <p:spPr bwMode="auto">
              <a:xfrm>
                <a:off x="5012" y="2018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58" name="Text Box 58"/>
              <p:cNvSpPr txBox="1">
                <a:spLocks noChangeArrowheads="1"/>
              </p:cNvSpPr>
              <p:nvPr/>
            </p:nvSpPr>
            <p:spPr bwMode="auto">
              <a:xfrm>
                <a:off x="5012" y="2134"/>
                <a:ext cx="454" cy="140"/>
              </a:xfrm>
              <a:prstGeom prst="rect">
                <a:avLst/>
              </a:prstGeom>
              <a:solidFill>
                <a:srgbClr val="FF66CC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>
                <a:spAutoFit/>
              </a:bodyPr>
              <a:lstStyle/>
              <a:p>
                <a:pPr algn="ctr" defTabSz="1090295"/>
                <a:r>
                  <a: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rPr>
                  <a:t>7</a:t>
                </a:r>
                <a:endParaRPr kumimoji="1" lang="en-US" altLang="zh-CN" sz="1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6859" name="Text Box 59"/>
            <p:cNvSpPr txBox="1">
              <a:spLocks noChangeArrowheads="1"/>
            </p:cNvSpPr>
            <p:nvPr/>
          </p:nvSpPr>
          <p:spPr bwMode="auto">
            <a:xfrm>
              <a:off x="4195" y="1525"/>
              <a:ext cx="432" cy="236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accent2"/>
              </a:solidFill>
              <a:miter lim="800000"/>
            </a:ln>
            <a:effectLst/>
          </p:spPr>
          <p:txBody>
            <a:bodyPr lIns="109027" tIns="0" rIns="109027" bIns="0">
              <a:spAutoFit/>
            </a:bodyPr>
            <a:lstStyle/>
            <a:p>
              <a:pPr algn="ctr" defTabSz="1090295"/>
              <a:r>
                <a:rPr kumimoji="1" lang="en-US" altLang="zh-CN" sz="2400">
                  <a:solidFill>
                    <a:srgbClr val="A02C5E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>
                <a:solidFill>
                  <a:srgbClr val="A02C5E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6862" name="Line 62"/>
          <p:cNvSpPr>
            <a:spLocks noChangeShapeType="1"/>
          </p:cNvSpPr>
          <p:nvPr/>
        </p:nvSpPr>
        <p:spPr bwMode="auto">
          <a:xfrm flipH="1">
            <a:off x="5219700" y="38608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小结</a:t>
            </a:r>
            <a:endParaRPr lang="zh-CN" alt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数组定义</a:t>
            </a:r>
            <a:endParaRPr lang="zh-CN" altLang="en-US"/>
          </a:p>
          <a:p>
            <a:r>
              <a:rPr lang="zh-CN" altLang="en-US"/>
              <a:t>数组初始化</a:t>
            </a:r>
            <a:endParaRPr lang="zh-CN" altLang="en-US"/>
          </a:p>
          <a:p>
            <a:r>
              <a:rPr lang="zh-CN" altLang="en-US"/>
              <a:t>数组排序</a:t>
            </a:r>
            <a:endParaRPr lang="zh-CN" altLang="en-US"/>
          </a:p>
          <a:p>
            <a:r>
              <a:rPr lang="zh-CN" altLang="en-US"/>
              <a:t>数组拷贝</a:t>
            </a:r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页脚占位符 2"/>
          <p:cNvSpPr>
            <a:spLocks noGrp="1"/>
          </p:cNvSpPr>
          <p:nvPr>
            <p:ph type="ftr" sz="quarter" idx="10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r>
              <a:rPr lang="en-US" altLang="zh-CN" smtClean="0"/>
              <a:t>www.hqyj.com</a:t>
            </a:r>
            <a:endParaRPr lang="en-US" altLang="zh-CN" smtClean="0"/>
          </a:p>
        </p:txBody>
      </p:sp>
      <p:sp>
        <p:nvSpPr>
          <p:cNvPr id="9218" name="灯片编号占位符 22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3C21B756-7BFF-47F4-B20A-B247B2A62F02}" type="slidenum">
              <a:rPr lang="en-US" altLang="zh-CN" smtClean="0"/>
            </a:fld>
            <a:endParaRPr lang="en-US" altLang="zh-CN" smtClean="0"/>
          </a:p>
        </p:txBody>
      </p:sp>
      <p:pic>
        <p:nvPicPr>
          <p:cNvPr id="9219" name="Picture 4" descr="Q&amp;A-slid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67000" y="1828800"/>
            <a:ext cx="56388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Rot="1" noChangeArrowheads="1"/>
          </p:cNvSpPr>
          <p:nvPr/>
        </p:nvSpPr>
        <p:spPr bwMode="auto">
          <a:xfrm>
            <a:off x="2209800" y="1905000"/>
            <a:ext cx="42672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itchFamily="18" charset="2"/>
              <a:buNone/>
            </a:pPr>
            <a:r>
              <a:rPr lang="en-US" altLang="zh-CN" sz="8800">
                <a:solidFill>
                  <a:srgbClr val="FF0000"/>
                </a:solidFill>
                <a:latin typeface="Arial Black" panose="020B0A04020102020204" pitchFamily="34" charset="0"/>
              </a:rPr>
              <a:t>Q&amp;A</a:t>
            </a:r>
            <a:endParaRPr lang="en-US" altLang="zh-CN" sz="880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页脚占位符 2"/>
          <p:cNvSpPr>
            <a:spLocks noGrp="1"/>
          </p:cNvSpPr>
          <p:nvPr>
            <p:ph type="ftr" sz="quarter" idx="10"/>
          </p:nvPr>
        </p:nvSpPr>
        <p:spPr bwMode="auto">
          <a:xfrm>
            <a:off x="0" y="6381750"/>
            <a:ext cx="2895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r>
              <a:rPr lang="en-US" altLang="zh-CN" smtClean="0"/>
              <a:t>www.hqyj.com</a:t>
            </a:r>
            <a:endParaRPr lang="en-US" altLang="zh-CN" smtClean="0"/>
          </a:p>
        </p:txBody>
      </p:sp>
      <p:sp>
        <p:nvSpPr>
          <p:cNvPr id="10242" name="灯片编号占位符 22"/>
          <p:cNvSpPr>
            <a:spLocks noGrp="1"/>
          </p:cNvSpPr>
          <p:nvPr>
            <p:ph type="sldNum" sz="quarter" idx="11"/>
          </p:nvPr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fld id="{027E9289-788B-4D03-9730-921F984C58F9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8195" name="WordArt 4"/>
          <p:cNvSpPr>
            <a:spLocks noChangeArrowheads="1" noChangeShapeType="1" noTextEdit="1"/>
          </p:cNvSpPr>
          <p:nvPr/>
        </p:nvSpPr>
        <p:spPr bwMode="auto">
          <a:xfrm>
            <a:off x="2133600" y="2362200"/>
            <a:ext cx="4876800" cy="182721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楷体_GB2312" pitchFamily="49" charset="-122"/>
                <a:ea typeface="楷体_GB2312" pitchFamily="49" charset="-122"/>
              </a:rPr>
              <a:t>谢谢</a:t>
            </a:r>
            <a:r>
              <a:rPr lang="zh-CN" altLang="en-US" sz="3600" kern="10" dirty="0">
                <a:ln w="9525">
                  <a:noFill/>
                  <a:rou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！</a:t>
            </a:r>
            <a:endParaRPr lang="zh-CN" altLang="en-US" sz="3600" kern="10" dirty="0">
              <a:ln w="9525">
                <a:noFill/>
                <a:round/>
              </a:ln>
              <a:gradFill rotWithShape="1">
                <a:gsLst>
                  <a:gs pos="0">
                    <a:srgbClr val="FF0000"/>
                  </a:gs>
                  <a:gs pos="100000">
                    <a:srgbClr val="760000"/>
                  </a:gs>
                </a:gsLst>
                <a:lin ang="5400000" scaled="1"/>
              </a:gra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44" name="Picture 5" descr="j030125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00800" y="4419600"/>
            <a:ext cx="230505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目标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掌握数组的声明</a:t>
            </a:r>
            <a:endParaRPr lang="zh-CN" altLang="en-US"/>
          </a:p>
          <a:p>
            <a:r>
              <a:rPr lang="zh-CN" altLang="en-US"/>
              <a:t>掌握数组的初始化</a:t>
            </a:r>
            <a:endParaRPr lang="zh-CN" altLang="en-US"/>
          </a:p>
          <a:p>
            <a:r>
              <a:rPr lang="zh-CN" altLang="en-US"/>
              <a:t>掌握数据的拷贝和排序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数组基本概念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数组是用来存储一组</a:t>
            </a:r>
            <a:r>
              <a:rPr lang="zh-CN" altLang="en-US" u="sng" dirty="0">
                <a:solidFill>
                  <a:srgbClr val="FF0000"/>
                </a:solidFill>
              </a:rPr>
              <a:t>相同数据类型</a:t>
            </a:r>
            <a:r>
              <a:rPr lang="zh-CN" altLang="en-US" dirty="0"/>
              <a:t>数据的数据结</a:t>
            </a:r>
            <a:r>
              <a:rPr lang="zh-CN" altLang="en-US" dirty="0" smtClean="0"/>
              <a:t>构</a:t>
            </a:r>
            <a:endParaRPr lang="zh-CN" altLang="en-US" dirty="0"/>
          </a:p>
          <a:p>
            <a:r>
              <a:rPr lang="zh-CN" altLang="en-US" dirty="0" smtClean="0"/>
              <a:t>数</a:t>
            </a:r>
            <a:r>
              <a:rPr lang="zh-CN" altLang="en-US" dirty="0"/>
              <a:t>组的元素可以是简单类型的数据，也可以是引用类型的数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r>
              <a:rPr lang="zh-CN" altLang="en-US" dirty="0" smtClean="0"/>
              <a:t>无论数组内容是简单类型还是引用类型，数组自己本身都是一种</a:t>
            </a:r>
            <a:r>
              <a:rPr lang="zh-CN" altLang="en-US" u="sng" dirty="0" smtClean="0">
                <a:solidFill>
                  <a:srgbClr val="FF0000"/>
                </a:solidFill>
              </a:rPr>
              <a:t>引用</a:t>
            </a:r>
            <a:r>
              <a:rPr lang="zh-CN" altLang="en-US" dirty="0" smtClean="0"/>
              <a:t>类型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数组定义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数组的定义方式有两种：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solidFill>
                  <a:srgbClr val="FF0066"/>
                </a:solidFill>
              </a:rPr>
              <a:t>type</a:t>
            </a:r>
            <a:r>
              <a:rPr lang="en-US" altLang="zh-CN" sz="2400" dirty="0">
                <a:solidFill>
                  <a:srgbClr val="FF0066"/>
                </a:solidFill>
              </a:rPr>
              <a:t>[] </a:t>
            </a:r>
            <a:r>
              <a:rPr lang="en-US" altLang="zh-CN" sz="2400" dirty="0" err="1">
                <a:solidFill>
                  <a:srgbClr val="FF0066"/>
                </a:solidFill>
              </a:rPr>
              <a:t>arr_name</a:t>
            </a:r>
            <a:r>
              <a:rPr lang="en-US" altLang="zh-CN" sz="2400" dirty="0">
                <a:solidFill>
                  <a:srgbClr val="FF0066"/>
                </a:solidFill>
              </a:rPr>
              <a:t>;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2400" i="1" dirty="0">
                <a:solidFill>
                  <a:srgbClr val="FF0066"/>
                </a:solidFill>
              </a:rPr>
              <a:t>type</a:t>
            </a:r>
            <a:r>
              <a:rPr lang="en-US" altLang="zh-CN" sz="2400" dirty="0">
                <a:solidFill>
                  <a:srgbClr val="FF0066"/>
                </a:solidFill>
              </a:rPr>
              <a:t> </a:t>
            </a:r>
            <a:r>
              <a:rPr lang="en-US" altLang="zh-CN" sz="2400" dirty="0" err="1">
                <a:solidFill>
                  <a:srgbClr val="FF0066"/>
                </a:solidFill>
              </a:rPr>
              <a:t>arr_name</a:t>
            </a:r>
            <a:r>
              <a:rPr lang="en-US" altLang="zh-CN" sz="2400" dirty="0">
                <a:solidFill>
                  <a:srgbClr val="FF0066"/>
                </a:solidFill>
              </a:rPr>
              <a:t>[];</a:t>
            </a:r>
            <a:endParaRPr lang="en-US" altLang="zh-CN" sz="2400" dirty="0">
              <a:solidFill>
                <a:srgbClr val="FF0066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/>
              <a:t>在数组定义中，不能指定数组的长度，而需要在数组的创建阶段来指定</a:t>
            </a:r>
            <a:endParaRPr lang="zh-CN" altLang="en-US" sz="2800" dirty="0"/>
          </a:p>
          <a:p>
            <a:pPr>
              <a:lnSpc>
                <a:spcPct val="90000"/>
              </a:lnSpc>
            </a:pPr>
            <a:r>
              <a:rPr lang="zh-CN" altLang="en-US" sz="2800" dirty="0"/>
              <a:t>几个例子：</a:t>
            </a:r>
            <a:endParaRPr lang="zh-CN" altLang="en-US" sz="2800" dirty="0"/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[] a;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float b[];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String c[];</a:t>
            </a:r>
            <a:endParaRPr lang="en-US" altLang="zh-CN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Date[] d;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数组的创建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通过</a:t>
            </a:r>
            <a:r>
              <a:rPr lang="en-US" altLang="zh-CN"/>
              <a:t>new</a:t>
            </a:r>
            <a:r>
              <a:rPr lang="zh-CN" altLang="en-US"/>
              <a:t>操作符来创建数组对象，指定数组的大小，给数组元素的存储分配空间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   例</a:t>
            </a:r>
            <a:r>
              <a:rPr lang="en-US" altLang="zh-CN"/>
              <a:t>: </a:t>
            </a:r>
            <a:endParaRPr lang="en-US" altLang="zh-CN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28662" y="3286124"/>
            <a:ext cx="7416800" cy="2236787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sz="2800" dirty="0" err="1"/>
              <a:t>int</a:t>
            </a:r>
            <a:r>
              <a:rPr lang="en-US" altLang="zh-CN" sz="2800" dirty="0"/>
              <a:t>[]     a  = </a:t>
            </a:r>
            <a:r>
              <a:rPr lang="en-US" altLang="zh-CN" sz="2800" dirty="0">
                <a:solidFill>
                  <a:srgbClr val="FF0066"/>
                </a:solidFill>
              </a:rPr>
              <a:t>new</a:t>
            </a:r>
            <a:r>
              <a:rPr lang="en-US" altLang="zh-CN" sz="2800" dirty="0"/>
              <a:t>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rgbClr val="FF0066"/>
                </a:solidFill>
              </a:rPr>
              <a:t>10</a:t>
            </a:r>
            <a:r>
              <a:rPr lang="en-US" altLang="zh-CN" sz="2800" dirty="0"/>
              <a:t>];</a:t>
            </a:r>
            <a:endParaRPr lang="en-US" altLang="zh-CN" sz="2800" dirty="0"/>
          </a:p>
          <a:p>
            <a:pPr lvl="1"/>
            <a:r>
              <a:rPr lang="en-US" altLang="zh-CN" sz="2800" dirty="0"/>
              <a:t>float    b[]=</a:t>
            </a:r>
            <a:r>
              <a:rPr lang="en-US" altLang="zh-CN" sz="2800" dirty="0">
                <a:solidFill>
                  <a:srgbClr val="FF0066"/>
                </a:solidFill>
              </a:rPr>
              <a:t>new</a:t>
            </a:r>
            <a:r>
              <a:rPr lang="en-US" altLang="zh-CN" sz="2800" dirty="0"/>
              <a:t> float[</a:t>
            </a:r>
            <a:r>
              <a:rPr lang="en-US" altLang="zh-CN" sz="2800" dirty="0">
                <a:solidFill>
                  <a:srgbClr val="FF0066"/>
                </a:solidFill>
              </a:rPr>
              <a:t>5</a:t>
            </a:r>
            <a:r>
              <a:rPr lang="en-US" altLang="zh-CN" sz="2800" dirty="0"/>
              <a:t>];</a:t>
            </a:r>
            <a:endParaRPr lang="en-US" altLang="zh-CN" sz="2800" dirty="0"/>
          </a:p>
          <a:p>
            <a:pPr lvl="1"/>
            <a:r>
              <a:rPr lang="en-US" altLang="zh-CN" sz="2800" dirty="0"/>
              <a:t>String c[];</a:t>
            </a:r>
            <a:endParaRPr lang="en-US" altLang="zh-CN" sz="2800" dirty="0"/>
          </a:p>
          <a:p>
            <a:pPr lvl="1"/>
            <a:r>
              <a:rPr lang="en-US" altLang="zh-CN" sz="2800" dirty="0"/>
              <a:t>     c=</a:t>
            </a:r>
            <a:r>
              <a:rPr lang="en-US" altLang="zh-CN" sz="2800" dirty="0">
                <a:solidFill>
                  <a:srgbClr val="FF0066"/>
                </a:solidFill>
              </a:rPr>
              <a:t>new</a:t>
            </a:r>
            <a:r>
              <a:rPr lang="en-US" altLang="zh-CN" sz="2800" dirty="0"/>
              <a:t> String[</a:t>
            </a:r>
            <a:r>
              <a:rPr lang="en-US" altLang="zh-CN" sz="2800" dirty="0">
                <a:solidFill>
                  <a:srgbClr val="FF0066"/>
                </a:solidFill>
              </a:rPr>
              <a:t>3</a:t>
            </a:r>
            <a:r>
              <a:rPr lang="en-US" altLang="zh-CN" sz="2800" dirty="0"/>
              <a:t>];</a:t>
            </a:r>
            <a:endParaRPr lang="en-US" altLang="zh-CN" sz="2800" dirty="0"/>
          </a:p>
          <a:p>
            <a:pPr lvl="1"/>
            <a:r>
              <a:rPr lang="en-US" altLang="zh-CN" sz="2800" dirty="0"/>
              <a:t>……..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数组的初始化</a:t>
            </a: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可以采用两种方式为数组进行初始化：</a:t>
            </a:r>
            <a:endParaRPr lang="zh-CN" altLang="en-US" dirty="0"/>
          </a:p>
          <a:p>
            <a:pPr lvl="1"/>
            <a:r>
              <a:rPr lang="zh-CN" altLang="en-US" dirty="0"/>
              <a:t>静态初始化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   </a:t>
            </a:r>
            <a:r>
              <a:rPr lang="zh-CN" altLang="en-US" sz="2400" dirty="0"/>
              <a:t>如：</a:t>
            </a:r>
            <a:r>
              <a:rPr lang="en-US" altLang="zh-CN" sz="2400" dirty="0" err="1">
                <a:solidFill>
                  <a:srgbClr val="FF0066"/>
                </a:solidFill>
              </a:rPr>
              <a:t>int</a:t>
            </a:r>
            <a:r>
              <a:rPr lang="en-US" altLang="zh-CN" sz="2400" dirty="0">
                <a:solidFill>
                  <a:srgbClr val="FF0066"/>
                </a:solidFill>
              </a:rPr>
              <a:t> a[]={3,6,9};</a:t>
            </a:r>
            <a:endParaRPr lang="en-US" altLang="zh-CN" dirty="0">
              <a:solidFill>
                <a:srgbClr val="FF0066"/>
              </a:solidFill>
            </a:endParaRPr>
          </a:p>
          <a:p>
            <a:pPr lvl="1"/>
            <a:r>
              <a:rPr lang="zh-CN" altLang="en-US" dirty="0"/>
              <a:t>动态初始化</a:t>
            </a:r>
            <a:endParaRPr lang="zh-CN" altLang="en-US" dirty="0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00100" y="3857628"/>
            <a:ext cx="7416800" cy="1927225"/>
          </a:xfrm>
          <a:prstGeom prst="rect">
            <a:avLst/>
          </a:prstGeom>
          <a:gradFill rotWithShape="1">
            <a:gsLst>
              <a:gs pos="0">
                <a:srgbClr val="CCFFCC">
                  <a:alpha val="49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/>
            <a:r>
              <a:rPr lang="en-US" altLang="zh-CN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[] a;</a:t>
            </a:r>
            <a:endParaRPr lang="en-US" altLang="zh-CN" sz="2400" dirty="0"/>
          </a:p>
          <a:p>
            <a:r>
              <a:rPr lang="en-US" altLang="zh-CN" sz="2400" dirty="0"/>
              <a:t>	a = new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[10];</a:t>
            </a:r>
            <a:endParaRPr lang="en-US" altLang="zh-CN" sz="2400" dirty="0"/>
          </a:p>
          <a:p>
            <a:r>
              <a:rPr lang="en-US" altLang="zh-CN" sz="2400" dirty="0"/>
              <a:t>	for 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0;i&lt;10;i++){</a:t>
            </a:r>
            <a:endParaRPr lang="en-US" altLang="zh-CN" sz="2400" dirty="0"/>
          </a:p>
          <a:p>
            <a:r>
              <a:rPr lang="en-US" altLang="zh-CN" sz="2400" dirty="0"/>
              <a:t>	      a[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 2*i+1;</a:t>
            </a:r>
            <a:endParaRPr lang="en-US" altLang="zh-CN" sz="2400" dirty="0"/>
          </a:p>
          <a:p>
            <a:r>
              <a:rPr lang="en-US" altLang="zh-CN" sz="2400" dirty="0"/>
              <a:t>	}	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简单数据类型数组的定义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定义数组时，系统给数组分配引用空间</a:t>
            </a:r>
            <a:endParaRPr lang="zh-CN" altLang="en-US" dirty="0"/>
          </a:p>
          <a:p>
            <a:pPr>
              <a:buFontTx/>
              <a:buNone/>
            </a:pPr>
            <a:r>
              <a:rPr lang="zh-CN" altLang="en-US" dirty="0"/>
              <a:t>   如图所示</a:t>
            </a:r>
            <a:r>
              <a:rPr lang="en-US" altLang="zh-CN" dirty="0"/>
              <a:t>:</a:t>
            </a:r>
            <a:endParaRPr lang="en-US" altLang="zh-CN" dirty="0"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572000" y="2928934"/>
            <a:ext cx="1044575" cy="4332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109027" tIns="54514" rIns="109027" bIns="54514">
            <a:spAutoFit/>
          </a:bodyPr>
          <a:lstStyle/>
          <a:p>
            <a:pPr algn="r" defTabSz="1090295"/>
            <a:r>
              <a:rPr kumimoji="1" lang="zh-CN" altLang="en-US" sz="2100" dirty="0">
                <a:solidFill>
                  <a:srgbClr val="FF0000"/>
                </a:solidFill>
                <a:latin typeface="Times New Roman" panose="02020603050405020304" pitchFamily="18" charset="0"/>
              </a:rPr>
              <a:t>栈内存</a:t>
            </a:r>
            <a:endParaRPr kumimoji="1" lang="zh-CN" altLang="en-US" sz="2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/>
          <p:nvPr/>
        </p:nvGrpSpPr>
        <p:grpSpPr bwMode="auto">
          <a:xfrm>
            <a:off x="3348038" y="2924175"/>
            <a:ext cx="4203700" cy="2998788"/>
            <a:chOff x="2699" y="1979"/>
            <a:chExt cx="2648" cy="1889"/>
          </a:xfrm>
        </p:grpSpPr>
        <p:grpSp>
          <p:nvGrpSpPr>
            <p:cNvPr id="3" name="Group 18"/>
            <p:cNvGrpSpPr/>
            <p:nvPr/>
          </p:nvGrpSpPr>
          <p:grpSpPr bwMode="auto">
            <a:xfrm>
              <a:off x="2699" y="2296"/>
              <a:ext cx="1326" cy="1572"/>
              <a:chOff x="2699" y="2296"/>
              <a:chExt cx="1326" cy="1572"/>
            </a:xfrm>
          </p:grpSpPr>
          <p:sp>
            <p:nvSpPr>
              <p:cNvPr id="18439" name="AutoShape 7"/>
              <p:cNvSpPr/>
              <p:nvPr/>
            </p:nvSpPr>
            <p:spPr bwMode="auto">
              <a:xfrm>
                <a:off x="3560" y="3612"/>
                <a:ext cx="82" cy="187"/>
              </a:xfrm>
              <a:prstGeom prst="leftBrace">
                <a:avLst>
                  <a:gd name="adj1" fmla="val 19004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0" name="Text Box 8"/>
              <p:cNvSpPr txBox="1">
                <a:spLocks noChangeArrowheads="1"/>
              </p:cNvSpPr>
              <p:nvPr/>
            </p:nvSpPr>
            <p:spPr bwMode="auto">
              <a:xfrm>
                <a:off x="2699" y="3566"/>
                <a:ext cx="847" cy="30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en-US" altLang="zh-CN" sz="2400" i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int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arr[];</a:t>
                </a:r>
                <a:endParaRPr kumimoji="1"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" name="Group 16"/>
              <p:cNvGrpSpPr/>
              <p:nvPr/>
            </p:nvGrpSpPr>
            <p:grpSpPr bwMode="auto">
              <a:xfrm>
                <a:off x="3686" y="2296"/>
                <a:ext cx="339" cy="1553"/>
                <a:chOff x="3686" y="2296"/>
                <a:chExt cx="339" cy="1553"/>
              </a:xfrm>
            </p:grpSpPr>
            <p:sp>
              <p:nvSpPr>
                <p:cNvPr id="18437" name="Line 5"/>
                <p:cNvSpPr>
                  <a:spLocks noChangeShapeType="1"/>
                </p:cNvSpPr>
                <p:nvPr/>
              </p:nvSpPr>
              <p:spPr bwMode="auto">
                <a:xfrm>
                  <a:off x="4024" y="2296"/>
                  <a:ext cx="1" cy="15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" name="Group 15"/>
                <p:cNvGrpSpPr/>
                <p:nvPr/>
              </p:nvGrpSpPr>
              <p:grpSpPr bwMode="auto">
                <a:xfrm>
                  <a:off x="3686" y="2296"/>
                  <a:ext cx="328" cy="1553"/>
                  <a:chOff x="3686" y="2478"/>
                  <a:chExt cx="328" cy="1553"/>
                </a:xfrm>
              </p:grpSpPr>
              <p:grpSp>
                <p:nvGrpSpPr>
                  <p:cNvPr id="6" name="Group 14"/>
                  <p:cNvGrpSpPr/>
                  <p:nvPr/>
                </p:nvGrpSpPr>
                <p:grpSpPr bwMode="auto">
                  <a:xfrm>
                    <a:off x="3686" y="2478"/>
                    <a:ext cx="316" cy="1553"/>
                    <a:chOff x="3686" y="2478"/>
                    <a:chExt cx="316" cy="1553"/>
                  </a:xfrm>
                </p:grpSpPr>
                <p:sp>
                  <p:nvSpPr>
                    <p:cNvPr id="18436" name="Line 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86" y="2478"/>
                      <a:ext cx="1" cy="15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438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714" y="4030"/>
                      <a:ext cx="288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</a:ln>
                    <a:effectLst/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844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6" y="3793"/>
                    <a:ext cx="318" cy="236"/>
                  </a:xfrm>
                  <a:prstGeom prst="rect">
                    <a:avLst/>
                  </a:prstGeom>
                  <a:solidFill>
                    <a:schemeClr val="folHlink"/>
                  </a:solidFill>
                  <a:ln w="9525">
                    <a:solidFill>
                      <a:schemeClr val="accent2"/>
                    </a:solidFill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ctr" defTabSz="1090295"/>
                    <a:endParaRPr kumimoji="1" lang="zh-CN" altLang="zh-CN" sz="2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18444" name="Oval 12"/>
            <p:cNvSpPr>
              <a:spLocks noChangeArrowheads="1"/>
            </p:cNvSpPr>
            <p:nvPr/>
          </p:nvSpPr>
          <p:spPr bwMode="auto">
            <a:xfrm>
              <a:off x="4195" y="1979"/>
              <a:ext cx="1152" cy="1872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chemeClr val="tx1"/>
              </a:solidFill>
              <a:round/>
            </a:ln>
            <a:effectLst/>
          </p:spPr>
          <p:txBody>
            <a:bodyPr vert="eaVert" wrap="none" anchor="ctr" anchorCtr="1"/>
            <a:lstStyle/>
            <a:p>
              <a:pPr algn="ctr"/>
              <a:r>
                <a:rPr kumimoji="1" lang="zh-CN" altLang="en-US" sz="2400" dirty="0">
                  <a:solidFill>
                    <a:srgbClr val="A02C5E"/>
                  </a:solidFill>
                </a:rPr>
                <a:t>堆内存</a:t>
              </a:r>
              <a:endParaRPr kumimoji="1" lang="zh-CN" altLang="en-US" sz="2400" dirty="0">
                <a:solidFill>
                  <a:srgbClr val="A02C5E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简单数据类型数组的创建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创建简单数据类型的数组时，系统会分配合适的空间用来存放该种数据类型数据的内存空间，并且将这个数组的各个元素赋一个和数组类型匹配的初值。</a:t>
            </a:r>
            <a:endParaRPr lang="zh-CN" altLang="en-US" sz="2400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900113" y="3357563"/>
            <a:ext cx="2663825" cy="519112"/>
          </a:xfrm>
          <a:prstGeom prst="rect">
            <a:avLst/>
          </a:prstGeom>
          <a:noFill/>
          <a:ln w="317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 dirty="0" err="1"/>
              <a:t>arr</a:t>
            </a:r>
            <a:r>
              <a:rPr lang="en-US" altLang="zh-CN" sz="2800" dirty="0"/>
              <a:t>= new 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[10];</a:t>
            </a:r>
            <a:endParaRPr lang="en-US" altLang="zh-CN" sz="2800" dirty="0"/>
          </a:p>
        </p:txBody>
      </p:sp>
      <p:grpSp>
        <p:nvGrpSpPr>
          <p:cNvPr id="2" name="Group 38"/>
          <p:cNvGrpSpPr/>
          <p:nvPr/>
        </p:nvGrpSpPr>
        <p:grpSpPr bwMode="auto">
          <a:xfrm>
            <a:off x="4211638" y="3213100"/>
            <a:ext cx="4014787" cy="2955925"/>
            <a:chOff x="2653" y="2024"/>
            <a:chExt cx="2529" cy="1862"/>
          </a:xfrm>
        </p:grpSpPr>
        <p:grpSp>
          <p:nvGrpSpPr>
            <p:cNvPr id="3" name="Group 37"/>
            <p:cNvGrpSpPr/>
            <p:nvPr/>
          </p:nvGrpSpPr>
          <p:grpSpPr bwMode="auto">
            <a:xfrm>
              <a:off x="3833" y="2024"/>
              <a:ext cx="1349" cy="1862"/>
              <a:chOff x="3833" y="2024"/>
              <a:chExt cx="1349" cy="1862"/>
            </a:xfrm>
          </p:grpSpPr>
          <p:sp>
            <p:nvSpPr>
              <p:cNvPr id="20491" name="Oval 11"/>
              <p:cNvSpPr>
                <a:spLocks noChangeArrowheads="1"/>
              </p:cNvSpPr>
              <p:nvPr/>
            </p:nvSpPr>
            <p:spPr bwMode="auto">
              <a:xfrm>
                <a:off x="3833" y="2024"/>
                <a:ext cx="1349" cy="1862"/>
              </a:xfrm>
              <a:prstGeom prst="ellipse">
                <a:avLst/>
              </a:prstGeom>
              <a:solidFill>
                <a:srgbClr val="FFCC00"/>
              </a:solidFill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4" name="Text Box 14"/>
              <p:cNvSpPr txBox="1">
                <a:spLocks noChangeArrowheads="1"/>
              </p:cNvSpPr>
              <p:nvPr/>
            </p:nvSpPr>
            <p:spPr bwMode="auto">
              <a:xfrm>
                <a:off x="3923" y="2115"/>
                <a:ext cx="964" cy="2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en-US" altLang="zh-CN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int[]</a:t>
                </a:r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对象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" name="Group 35"/>
              <p:cNvGrpSpPr/>
              <p:nvPr/>
            </p:nvGrpSpPr>
            <p:grpSpPr bwMode="auto">
              <a:xfrm>
                <a:off x="4241" y="2387"/>
                <a:ext cx="454" cy="1380"/>
                <a:chOff x="4249" y="2500"/>
                <a:chExt cx="454" cy="1380"/>
              </a:xfrm>
            </p:grpSpPr>
            <p:sp>
              <p:nvSpPr>
                <p:cNvPr id="204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49" y="250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249" y="2644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4249" y="2788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49" y="2931"/>
                  <a:ext cx="454" cy="141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249" y="3045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4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4249" y="3168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249" y="3316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249" y="3456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249" y="360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5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249" y="3740"/>
                  <a:ext cx="454" cy="140"/>
                </a:xfrm>
                <a:prstGeom prst="rect">
                  <a:avLst/>
                </a:prstGeom>
                <a:solidFill>
                  <a:srgbClr val="FF66CC"/>
                </a:solidFill>
                <a:ln w="9525">
                  <a:solidFill>
                    <a:schemeClr val="accent2"/>
                  </a:solidFill>
                  <a:miter lim="800000"/>
                </a:ln>
                <a:effectLst/>
              </p:spPr>
              <p:txBody>
                <a:bodyPr lIns="109027" tIns="0" rIns="109027" bIns="0">
                  <a:spAutoFit/>
                </a:bodyPr>
                <a:lstStyle/>
                <a:p>
                  <a:pPr algn="ctr" defTabSz="1090295"/>
                  <a:r>
                    <a:rPr kumimoji="1" lang="en-US" altLang="zh-CN" sz="1400">
                      <a:solidFill>
                        <a:srgbClr val="A02C5E"/>
                      </a:solidFill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1400">
                    <a:solidFill>
                      <a:srgbClr val="A02C5E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4800" y="2697"/>
                <a:ext cx="283" cy="6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堆内存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" name="Group 34"/>
            <p:cNvGrpSpPr/>
            <p:nvPr/>
          </p:nvGrpSpPr>
          <p:grpSpPr bwMode="auto">
            <a:xfrm>
              <a:off x="2653" y="2115"/>
              <a:ext cx="1030" cy="1734"/>
              <a:chOff x="2608" y="2115"/>
              <a:chExt cx="1030" cy="1734"/>
            </a:xfrm>
          </p:grpSpPr>
          <p:sp>
            <p:nvSpPr>
              <p:cNvPr id="20487" name="AutoShape 7"/>
              <p:cNvSpPr/>
              <p:nvPr/>
            </p:nvSpPr>
            <p:spPr bwMode="auto">
              <a:xfrm>
                <a:off x="2925" y="3612"/>
                <a:ext cx="113" cy="232"/>
              </a:xfrm>
              <a:prstGeom prst="leftBrace">
                <a:avLst>
                  <a:gd name="adj1" fmla="val 17109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88" name="Text Box 8"/>
              <p:cNvSpPr txBox="1">
                <a:spLocks noChangeArrowheads="1"/>
              </p:cNvSpPr>
              <p:nvPr/>
            </p:nvSpPr>
            <p:spPr bwMode="auto">
              <a:xfrm>
                <a:off x="2971" y="2115"/>
                <a:ext cx="667" cy="27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lIns="109027" tIns="54514" rIns="109027" bIns="54514">
                <a:spAutoFit/>
              </a:bodyPr>
              <a:lstStyle/>
              <a:p>
                <a:pPr algn="r" defTabSz="1090295"/>
                <a:r>
                  <a:rPr kumimoji="1" lang="zh-CN" altLang="en-US" sz="21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栈内存</a:t>
                </a:r>
                <a:endParaRPr kumimoji="1" lang="zh-CN" altLang="en-US" sz="2100" dirty="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2608" y="3612"/>
                <a:ext cx="292" cy="23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altLang="zh-CN"/>
                  <a:t>arr</a:t>
                </a:r>
                <a:endParaRPr lang="en-US" altLang="zh-CN"/>
              </a:p>
            </p:txBody>
          </p:sp>
          <p:grpSp>
            <p:nvGrpSpPr>
              <p:cNvPr id="6" name="Group 32"/>
              <p:cNvGrpSpPr/>
              <p:nvPr/>
            </p:nvGrpSpPr>
            <p:grpSpPr bwMode="auto">
              <a:xfrm>
                <a:off x="3107" y="2478"/>
                <a:ext cx="408" cy="1371"/>
                <a:chOff x="1474" y="2432"/>
                <a:chExt cx="408" cy="1371"/>
              </a:xfrm>
            </p:grpSpPr>
            <p:sp>
              <p:nvSpPr>
                <p:cNvPr id="20486" name="Line 6"/>
                <p:cNvSpPr>
                  <a:spLocks noChangeShapeType="1"/>
                </p:cNvSpPr>
                <p:nvPr/>
              </p:nvSpPr>
              <p:spPr bwMode="auto">
                <a:xfrm>
                  <a:off x="1474" y="3793"/>
                  <a:ext cx="39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" name="Group 31"/>
                <p:cNvGrpSpPr/>
                <p:nvPr/>
              </p:nvGrpSpPr>
              <p:grpSpPr bwMode="auto">
                <a:xfrm>
                  <a:off x="1474" y="2432"/>
                  <a:ext cx="408" cy="1371"/>
                  <a:chOff x="1973" y="2387"/>
                  <a:chExt cx="408" cy="1371"/>
                </a:xfrm>
              </p:grpSpPr>
              <p:sp>
                <p:nvSpPr>
                  <p:cNvPr id="2050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985" y="2416"/>
                    <a:ext cx="4" cy="134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381" y="2387"/>
                    <a:ext cx="0" cy="13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09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73" y="3521"/>
                    <a:ext cx="340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  <a:effectLst/>
                </p:spPr>
                <p:txBody>
                  <a:bodyPr lIns="109027" tIns="0" rIns="109027" bIns="0">
                    <a:spAutoFit/>
                  </a:bodyPr>
                  <a:lstStyle/>
                  <a:p>
                    <a:pPr algn="r" defTabSz="1090295"/>
                    <a:endParaRPr kumimoji="1" lang="zh-CN" altLang="zh-CN" sz="2400">
                      <a:solidFill>
                        <a:srgbClr val="A02C5E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0489" name="Text Box 9"/>
              <p:cNvSpPr txBox="1">
                <a:spLocks noChangeArrowheads="1"/>
              </p:cNvSpPr>
              <p:nvPr/>
            </p:nvSpPr>
            <p:spPr bwMode="auto">
              <a:xfrm>
                <a:off x="3107" y="3612"/>
                <a:ext cx="408" cy="227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accent2"/>
                </a:solidFill>
                <a:miter lim="800000"/>
              </a:ln>
              <a:effectLst/>
            </p:spPr>
            <p:txBody>
              <a:bodyPr lIns="109027" tIns="0" rIns="109027" bIns="0"/>
              <a:lstStyle/>
              <a:p>
                <a:pPr algn="ctr" defTabSz="1090295"/>
                <a:endParaRPr kumimoji="1" lang="zh-CN" altLang="zh-CN" sz="2400">
                  <a:solidFill>
                    <a:srgbClr val="A02C5E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V="1">
              <a:off x="3560" y="2432"/>
              <a:ext cx="655" cy="13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华清远见模版-2">
  <a:themeElements>
    <a:clrScheme name="质朴 1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质朴 1">
        <a:dk1>
          <a:srgbClr val="000000"/>
        </a:dk1>
        <a:lt1>
          <a:srgbClr val="FFFFFF"/>
        </a:lt1>
        <a:dk2>
          <a:srgbClr val="464653"/>
        </a:dk2>
        <a:lt2>
          <a:srgbClr val="DDE9EC"/>
        </a:lt2>
        <a:accent1>
          <a:srgbClr val="727CA3"/>
        </a:accent1>
        <a:accent2>
          <a:srgbClr val="9FB8CD"/>
        </a:accent2>
        <a:accent3>
          <a:srgbClr val="FFFFFF"/>
        </a:accent3>
        <a:accent4>
          <a:srgbClr val="000000"/>
        </a:accent4>
        <a:accent5>
          <a:srgbClr val="BCBFCE"/>
        </a:accent5>
        <a:accent6>
          <a:srgbClr val="90A6BA"/>
        </a:accent6>
        <a:hlink>
          <a:srgbClr val="B292CA"/>
        </a:hlink>
        <a:folHlink>
          <a:srgbClr val="6B56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3363</Words>
  <Application>WPS 演示</Application>
  <PresentationFormat>全屏显示(4:3)</PresentationFormat>
  <Paragraphs>560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黑体</vt:lpstr>
      <vt:lpstr>Wingdings 3</vt:lpstr>
      <vt:lpstr>Times New Roman</vt:lpstr>
      <vt:lpstr>微软雅黑</vt:lpstr>
      <vt:lpstr>Arial Unicode MS</vt:lpstr>
      <vt:lpstr>Courier New</vt:lpstr>
      <vt:lpstr>Arial Black</vt:lpstr>
      <vt:lpstr>楷体_GB2312</vt:lpstr>
      <vt:lpstr>Symbol</vt:lpstr>
      <vt:lpstr>新宋体</vt:lpstr>
      <vt:lpstr>华清远见模版-2</vt:lpstr>
      <vt:lpstr>1_华清远见模版-2</vt:lpstr>
      <vt:lpstr>数组</vt:lpstr>
      <vt:lpstr>版权声明</vt:lpstr>
      <vt:lpstr>目标</vt:lpstr>
      <vt:lpstr>数组基本概念</vt:lpstr>
      <vt:lpstr>一维数组定义</vt:lpstr>
      <vt:lpstr>数组的创建</vt:lpstr>
      <vt:lpstr>数组的初始化</vt:lpstr>
      <vt:lpstr>简单数据类型数组的定义</vt:lpstr>
      <vt:lpstr>简单数据类型数组的创建</vt:lpstr>
      <vt:lpstr>简单数据类型数组的初始化</vt:lpstr>
      <vt:lpstr>引用数据类型数组的定义</vt:lpstr>
      <vt:lpstr>引用数据类型数组的创建</vt:lpstr>
      <vt:lpstr>引用数据类型数组的初始化</vt:lpstr>
      <vt:lpstr>数组的默认初始化</vt:lpstr>
      <vt:lpstr>数组元素的引用</vt:lpstr>
      <vt:lpstr>一维数组的应用举例</vt:lpstr>
      <vt:lpstr>冒泡排序演示</vt:lpstr>
      <vt:lpstr>数组排序</vt:lpstr>
      <vt:lpstr>数组拷贝（1）</vt:lpstr>
      <vt:lpstr>数组拷贝（2）</vt:lpstr>
      <vt:lpstr>数组值的拷贝示例</vt:lpstr>
      <vt:lpstr>小结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鹏锐佳诺18740199990</cp:lastModifiedBy>
  <cp:revision>83</cp:revision>
  <cp:lastPrinted>2113-01-01T00:00:00Z</cp:lastPrinted>
  <dcterms:created xsi:type="dcterms:W3CDTF">2009-10-23T03:21:00Z</dcterms:created>
  <dcterms:modified xsi:type="dcterms:W3CDTF">2017-11-16T08:09:32Z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2052-10.1.0.6930</vt:lpwstr>
  </property>
</Properties>
</file>