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22"/>
  </p:handoutMasterIdLst>
  <p:sldIdLst>
    <p:sldId id="1032" r:id="rId4"/>
    <p:sldId id="941" r:id="rId5"/>
    <p:sldId id="1019" r:id="rId7"/>
    <p:sldId id="1020" r:id="rId8"/>
    <p:sldId id="1021" r:id="rId9"/>
    <p:sldId id="1022" r:id="rId10"/>
    <p:sldId id="1023" r:id="rId11"/>
    <p:sldId id="1024" r:id="rId12"/>
    <p:sldId id="1025" r:id="rId13"/>
    <p:sldId id="1026" r:id="rId14"/>
    <p:sldId id="1027" r:id="rId15"/>
    <p:sldId id="1028" r:id="rId16"/>
    <p:sldId id="1029" r:id="rId17"/>
    <p:sldId id="1030" r:id="rId18"/>
    <p:sldId id="1031" r:id="rId19"/>
    <p:sldId id="1017" r:id="rId20"/>
    <p:sldId id="1018" r:id="rId21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3674" autoAdjust="0"/>
    <p:restoredTop sz="80109" autoAdjust="0"/>
  </p:normalViewPr>
  <p:slideViewPr>
    <p:cSldViewPr>
      <p:cViewPr varScale="1">
        <p:scale>
          <a:sx n="76" d="100"/>
          <a:sy n="76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/>
            </a:lvl1pPr>
          </a:lstStyle>
          <a:p>
            <a:pPr>
              <a:defRPr/>
            </a:pPr>
            <a:fld id="{456F6110-F099-424B-8BD6-2A3B1DCFFD3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/>
            </a:lvl1pPr>
          </a:lstStyle>
          <a:p>
            <a:pPr>
              <a:defRPr/>
            </a:pPr>
            <a:fld id="{6469AC21-E5BD-4BB6-8B13-B69C42E086E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99904-D0A6-4215-8F79-F294CC6F8D7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06EDF2-9484-4366-960C-03442A2A4944}" type="slidenum">
              <a:rPr lang="en-US" altLang="zh-CN"/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如果子类的构造器中没有显式地调用父类构造器</a:t>
            </a:r>
            <a:r>
              <a:rPr lang="zh-CN" altLang="en-US" dirty="0" smtClean="0"/>
              <a:t>，则</a:t>
            </a:r>
            <a:r>
              <a:rPr lang="zh-CN" altLang="en-US" dirty="0"/>
              <a:t>系统默认调用父类无参数的构造器</a:t>
            </a:r>
            <a:endParaRPr lang="zh-CN" altLang="en-US" dirty="0"/>
          </a:p>
          <a:p>
            <a:r>
              <a:rPr lang="zh-CN" altLang="en-US" dirty="0"/>
              <a:t>如果子类构造器中既未显式调用父类构造器，而父类中又没有无参的构造器，则编译出错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AB1798F-C30C-46CF-8372-7DB94222953F}" type="slidenum">
              <a:rPr lang="en-US" altLang="zh-CN"/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（案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92104C-F7DC-4F76-BE67-B3FAB7D134E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1772D-D062-4F65-84BC-ADF16717146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148B7D-8B78-4C80-8AA9-FEB7421E091C}" type="slidenum">
              <a:rPr lang="en-US" altLang="zh-CN"/>
            </a:fld>
            <a:endParaRPr lang="en-US" altLang="zh-CN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263F8DF-89CC-476E-9880-9BC6AF32BD00}" type="slidenum">
              <a:rPr lang="en-US" altLang="zh-CN"/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CCFEA7F-CC7E-4177-8489-FBFF474F696E}" type="slidenum">
              <a:rPr lang="en-US" altLang="zh-CN"/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8B5503-5C2A-41CF-A8DB-71197BBD1671}" type="slidenum">
              <a:rPr lang="en-US" altLang="zh-CN"/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（案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C7537B-B13B-48CC-84BC-991FE2F1B2FC}" type="slidenum">
              <a:rPr lang="en-US" altLang="zh-CN"/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77FD9E-DF61-4576-A7DE-AF3732D475C8}" type="slidenum">
              <a:rPr lang="en-US" altLang="zh-CN"/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0F540CE-B31C-48F6-8AA0-6245C2BAB3F8}" type="slidenum">
              <a:rPr lang="en-US" altLang="zh-CN"/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0ED8F52-66A4-40C0-949F-75205D71D4D4}" type="slidenum">
              <a:rPr lang="en-US" altLang="zh-CN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（案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4675" y="1235075"/>
            <a:ext cx="2462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D5F14-105F-4B5A-82BA-80717A8BB315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2B62-957D-4DAE-854A-B3A7C80AA456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F1076-7DF5-4A03-97B6-2497A6D8497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86600-1D29-446D-966D-61ABBA2230DB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52400"/>
            <a:ext cx="1185842" cy="5976938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758006" cy="5976938"/>
          </a:xfrm>
        </p:spPr>
        <p:txBody>
          <a:bodyPr vert="eaVert"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86321-D0D3-4D97-8772-CBA8E6B25C36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2E669-EA53-43AB-8EDC-A1F093C3C9E4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4675" y="1235075"/>
            <a:ext cx="2462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142976" y="3929067"/>
            <a:ext cx="6929486" cy="7143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400800" cy="4952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CF7FD9-390B-45CE-A14A-6A0365DD23AD}" type="slidenum">
              <a:rPr lang="en-US" altLang="zh-CN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CFC-49D9-470A-93F0-8BD9DDBD4048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E764C-A6C4-4C11-830A-3314C852E07E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DA2F7-653F-4BBE-92D6-AC4B102CD874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280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buFont typeface="Wingdings" panose="05000000000000000000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280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EA228-287E-49B9-8E74-0E3F61F4D91F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栏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1400" baseline="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buFont typeface="Wingdings" panose="05000000000000000000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1400" baseline="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0648D-4617-4AA8-B862-615F1C3261EB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A6B6A6-946C-4F87-AF75-69CDF8E7CC7B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F1756C-5D5E-4A68-862C-27F7CF6DB199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9673-452F-4D5A-9843-E439E2AF1929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www.hqyj.com.cn</a:t>
            </a:r>
            <a:endParaRPr lang="en-US" altLang="zh-CN"/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C0024-6DBC-415E-91A9-62F882DFABEC}" type="slidenum">
              <a:rPr lang="en-US" altLang="zh-CN" smtClean="0"/>
            </a:fld>
            <a:endParaRPr lang="en-US" altLang="zh-CN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449E2-F1DA-4F96-B10E-D5E35F3EB79C}" type="datetime1">
              <a:rPr lang="zh-CN" altLang="en-US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3200"/>
            </a:lvl1pPr>
            <a:lvl2pPr>
              <a:buFont typeface="Wingdings" panose="05000000000000000000" pitchFamily="2" charset="2"/>
              <a:buChar char="u"/>
              <a:defRPr sz="2800"/>
            </a:lvl2pPr>
            <a:lvl3pPr>
              <a:buFont typeface="Wingdings" panose="05000000000000000000" pitchFamily="2" charset="2"/>
              <a:buChar char="Ø"/>
              <a:defRPr sz="2400"/>
            </a:lvl3pPr>
            <a:lvl4pPr>
              <a:buFont typeface="Wingdings" panose="05000000000000000000" pitchFamily="2" charset="2"/>
              <a:buChar char="ü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586EC-BA58-47C2-AE50-6D3CB9F63F14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9CCEC-DB03-4ACA-8F51-09AE6EDF1F67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5A34C-EE5C-4B94-9D08-75349FB356DE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52400"/>
            <a:ext cx="1185842" cy="5976938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758006" cy="5976938"/>
          </a:xfrm>
        </p:spPr>
        <p:txBody>
          <a:bodyPr vert="eaVert"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BB26-BE4A-4B76-9740-BC54A3AB5E6A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5D0E6-C348-4C3A-AC11-CA91E27B319E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6CF22-5EC3-4AB0-A78B-4F9F4031A7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1C24C-B784-4EE3-BB36-19587D694391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F3F59-2DBC-4C60-A273-72329958F585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51ECF-C0A2-4B23-94BF-7A8AAF4FEB89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B91BC-372F-4EE3-881E-37041A8DA23D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280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buFont typeface="Wingdings" panose="05000000000000000000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280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305C7-8815-4779-A957-850044DE1EDB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D4518-0B5B-4779-850D-3278D15E53F1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2栏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1400" baseline="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buFont typeface="Wingdings" panose="05000000000000000000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1400" baseline="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28A8BB-705B-487F-B9BB-B6B49430A712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705609-8030-4A6C-99B5-4B144C71BDDB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6441C-93D4-4108-B976-DFE8175903F6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CDE92-DCA9-431F-BF75-61DA2DA652C4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www.hqyj.com.cn</a:t>
            </a:r>
            <a:endParaRPr lang="en-US" altLang="zh-CN"/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C0024-6DBC-415E-91A9-62F882DFABEC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449E2-F1DA-4F96-B10E-D5E35F3EB79C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3200"/>
            </a:lvl1pPr>
            <a:lvl2pPr>
              <a:buFont typeface="Wingdings" panose="05000000000000000000" pitchFamily="2" charset="2"/>
              <a:buChar char="u"/>
              <a:defRPr sz="2800"/>
            </a:lvl2pPr>
            <a:lvl3pPr>
              <a:buFont typeface="Wingdings" panose="05000000000000000000" pitchFamily="2" charset="2"/>
              <a:buChar char="Ø"/>
              <a:defRPr sz="2400"/>
            </a:lvl3pPr>
            <a:lvl4pPr>
              <a:buFont typeface="Wingdings" panose="05000000000000000000" pitchFamily="2" charset="2"/>
              <a:buChar char="ü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9D99C-649A-4B8E-90E2-C07ABB36A8BD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93D3B-7870-4533-853E-BFD5BBEF2DB1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568B2D-3D19-4CBB-A0B8-B0737EB3BAE8}" type="slidenum">
              <a:rPr lang="en-US" altLang="zh-CN"/>
            </a:fld>
            <a:endParaRPr lang="en-US" altLang="zh-CN"/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36DD49D-F1EF-4E36-8A62-33BD1D58DA26}" type="datetime1">
              <a:rPr lang="zh-CN" altLang="en-US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7568B2D-3D19-4CBB-A0B8-B0737EB3BAE8}" type="slidenum">
              <a:rPr lang="en-US" altLang="zh-CN" smtClean="0"/>
            </a:fld>
            <a:endParaRPr lang="en-US" altLang="zh-CN"/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36DD49D-F1EF-4E36-8A62-33BD1D58DA26}" type="datetime1">
              <a:rPr lang="zh-CN" altLang="en-US" smtClean="0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黑体" panose="0201060906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48005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097280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18288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面向对象程序设计进阶（上）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单击此处编辑副标题样式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方法覆盖（</a:t>
            </a:r>
            <a:r>
              <a:rPr lang="en-US" altLang="zh-CN" dirty="0"/>
              <a:t>override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子类可以改写父类的方法及命名和父类成员变量同名的成员变量。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方法覆盖的原则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latin typeface="宋体" panose="02010600030101010101" pitchFamily="2" charset="-122"/>
              </a:rPr>
              <a:t>覆盖方法必须和父类中被覆盖方法具有相同的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方法名称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输入参数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返回值类型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latin typeface="宋体" panose="02010600030101010101" pitchFamily="2" charset="-122"/>
              </a:rPr>
              <a:t>覆盖方法不能使用比父类中被覆盖方法更严格的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访问权限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宋体" panose="02010600030101010101" pitchFamily="2" charset="-122"/>
              <a:buChar char="–"/>
            </a:pPr>
            <a:r>
              <a:rPr lang="zh-CN" altLang="en-US" dirty="0">
                <a:latin typeface="宋体" panose="02010600030101010101" pitchFamily="2" charset="-122"/>
              </a:rPr>
              <a:t>覆盖方法不能比父类中被覆盖方法抛出更多的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异常</a:t>
            </a:r>
            <a:endParaRPr lang="zh-CN" altLang="en-US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方法覆盖示例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3686172" cy="4910138"/>
          </a:xfr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public class </a:t>
            </a:r>
            <a:r>
              <a:rPr lang="en-US" altLang="zh-CN" sz="1800" dirty="0" smtClean="0"/>
              <a:t>Person{</a:t>
            </a:r>
            <a:endParaRPr lang="en-US" altLang="zh-CN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String name;</a:t>
            </a:r>
            <a:endParaRPr lang="en-US" altLang="zh-CN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int age;</a:t>
            </a:r>
            <a:endParaRPr lang="en-US" altLang="zh-CN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String sex;	</a:t>
            </a:r>
            <a:endParaRPr lang="en-US" altLang="zh-CN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FF3300"/>
                </a:solidFill>
              </a:rPr>
              <a:t>public String showName</a:t>
            </a:r>
            <a:r>
              <a:rPr lang="en-US" altLang="zh-CN" sz="1800" dirty="0" smtClean="0">
                <a:solidFill>
                  <a:srgbClr val="FF3300"/>
                </a:solidFill>
              </a:rPr>
              <a:t>()</a:t>
            </a:r>
            <a:r>
              <a:rPr lang="en-US" altLang="zh-CN" sz="1800" dirty="0"/>
              <a:t>	{</a:t>
            </a:r>
            <a:endParaRPr lang="en-US" altLang="zh-CN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	return name;</a:t>
            </a:r>
            <a:endParaRPr lang="en-US" altLang="zh-CN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	}</a:t>
            </a:r>
            <a:endParaRPr lang="en-US" altLang="zh-CN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… …</a:t>
            </a:r>
            <a:endParaRPr lang="en-US" altLang="zh-CN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357686" y="1214422"/>
            <a:ext cx="4537075" cy="4839988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public class Teacher </a:t>
            </a:r>
            <a:r>
              <a:rPr lang="en-US" altLang="zh-CN" sz="1800" dirty="0">
                <a:solidFill>
                  <a:srgbClr val="FF3300"/>
                </a:solidFill>
                <a:latin typeface="Arial" panose="020B0604020202020204" pitchFamily="34" charset="0"/>
              </a:rPr>
              <a:t>extends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Person{</a:t>
            </a:r>
            <a:endParaRPr lang="en-US" altLang="zh-CN" sz="1800" dirty="0" smtClean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endParaRPr lang="en-US" altLang="zh-CN" dirty="0" smtClean="0"/>
          </a:p>
          <a:p>
            <a:pPr marL="342900" indent="-342900">
              <a:lnSpc>
                <a:spcPct val="90000"/>
              </a:lnSpc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private String department;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public void setDepartment(String dept){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	department = dept;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}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public String getDepartment(){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	return department</a:t>
            </a:r>
            <a:r>
              <a:rPr lang="en-US" altLang="zh-CN" sz="1800" dirty="0" smtClean="0">
                <a:latin typeface="Arial" panose="020B0604020202020204" pitchFamily="34" charset="0"/>
              </a:rPr>
              <a:t>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}	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//</a:t>
            </a:r>
            <a:r>
              <a:rPr lang="zh-CN" altLang="en-US" sz="1800" dirty="0">
                <a:latin typeface="Arial" panose="020B0604020202020204" pitchFamily="34" charset="0"/>
              </a:rPr>
              <a:t>方法覆盖</a:t>
            </a:r>
            <a:endParaRPr lang="zh-CN" altLang="en-US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	</a:t>
            </a:r>
            <a:r>
              <a:rPr lang="en-US" altLang="zh-CN" sz="1800" dirty="0">
                <a:solidFill>
                  <a:srgbClr val="FF3300"/>
                </a:solidFill>
                <a:latin typeface="Arial" panose="020B0604020202020204" pitchFamily="34" charset="0"/>
              </a:rPr>
              <a:t>public String showName</a:t>
            </a:r>
            <a:r>
              <a:rPr lang="en-US" altLang="zh-CN" sz="1800" dirty="0" smtClean="0">
                <a:solidFill>
                  <a:srgbClr val="FF3300"/>
                </a:solidFill>
                <a:latin typeface="Arial" panose="020B0604020202020204" pitchFamily="34" charset="0"/>
              </a:rPr>
              <a:t>() </a:t>
            </a:r>
            <a:r>
              <a:rPr lang="en-US" altLang="zh-CN" sz="1800" dirty="0" smtClean="0">
                <a:latin typeface="Arial" panose="020B0604020202020204" pitchFamily="34" charset="0"/>
              </a:rPr>
              <a:t>{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	</a:t>
            </a:r>
            <a:r>
              <a:rPr lang="en-US" altLang="zh-CN" sz="1800" dirty="0" smtClean="0">
                <a:latin typeface="Arial" panose="020B0604020202020204" pitchFamily="34" charset="0"/>
              </a:rPr>
              <a:t>return name+"</a:t>
            </a:r>
            <a:r>
              <a:rPr lang="zh-CN" altLang="en-US" sz="1800" dirty="0" smtClean="0">
                <a:latin typeface="Arial" panose="020B0604020202020204" pitchFamily="34" charset="0"/>
              </a:rPr>
              <a:t>老师</a:t>
            </a:r>
            <a:r>
              <a:rPr lang="en-US" altLang="zh-CN" sz="1800" dirty="0" smtClean="0">
                <a:latin typeface="Arial" panose="020B0604020202020204" pitchFamily="34" charset="0"/>
              </a:rPr>
              <a:t>";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</a:t>
            </a:r>
            <a:r>
              <a:rPr lang="en-US" altLang="zh-CN" sz="1800" dirty="0" smtClean="0">
                <a:latin typeface="Arial" panose="020B0604020202020204" pitchFamily="34" charset="0"/>
              </a:rPr>
              <a:t>}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… …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}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super </a:t>
            </a:r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 </a:t>
            </a:r>
            <a:r>
              <a:rPr lang="zh-CN" altLang="en-US" dirty="0"/>
              <a:t>关键字的用法</a:t>
            </a:r>
            <a:endParaRPr lang="zh-CN" altLang="en-US" b="1" dirty="0"/>
          </a:p>
          <a:p>
            <a:pPr lvl="1"/>
            <a:r>
              <a:rPr lang="zh-CN" altLang="en-US" b="1" dirty="0"/>
              <a:t>访问父</a:t>
            </a:r>
            <a:r>
              <a:rPr lang="zh-CN" altLang="en-US" b="1" dirty="0" smtClean="0"/>
              <a:t>类的</a:t>
            </a:r>
            <a:r>
              <a:rPr lang="zh-CN" altLang="en-US" b="1" dirty="0"/>
              <a:t>成员变量</a:t>
            </a:r>
            <a:endParaRPr lang="zh-CN" altLang="en-US" b="1" dirty="0"/>
          </a:p>
          <a:p>
            <a:pPr lvl="1">
              <a:buFontTx/>
              <a:buNone/>
            </a:pPr>
            <a:r>
              <a:rPr lang="zh-CN" altLang="en-US" b="1" dirty="0"/>
              <a:t>   </a:t>
            </a:r>
            <a:r>
              <a:rPr lang="en-US" altLang="zh-CN" dirty="0">
                <a:solidFill>
                  <a:srgbClr val="FF3300"/>
                </a:solidFill>
              </a:rPr>
              <a:t>super</a:t>
            </a:r>
            <a:r>
              <a:rPr lang="en-US" altLang="zh-CN" dirty="0" smtClean="0">
                <a:solidFill>
                  <a:srgbClr val="FF3300"/>
                </a:solidFill>
              </a:rPr>
              <a:t>.</a:t>
            </a:r>
            <a:r>
              <a:rPr lang="zh-CN" altLang="en-US" dirty="0" smtClean="0">
                <a:solidFill>
                  <a:srgbClr val="FF3300"/>
                </a:solidFill>
              </a:rPr>
              <a:t>变量</a:t>
            </a:r>
            <a:endParaRPr lang="en-US" altLang="zh-CN" dirty="0">
              <a:solidFill>
                <a:srgbClr val="FF3300"/>
              </a:solidFill>
            </a:endParaRPr>
          </a:p>
          <a:p>
            <a:pPr lvl="1"/>
            <a:r>
              <a:rPr lang="zh-CN" altLang="en-US" b="1" dirty="0"/>
              <a:t>访问父类中被重写的方法</a:t>
            </a:r>
            <a:endParaRPr lang="zh-CN" altLang="en-US" b="1" dirty="0"/>
          </a:p>
          <a:p>
            <a:pPr lvl="1">
              <a:buFontTx/>
              <a:buNone/>
            </a:pPr>
            <a:r>
              <a:rPr lang="zh-CN" altLang="en-US" b="1" dirty="0"/>
              <a:t>   </a:t>
            </a:r>
            <a:r>
              <a:rPr lang="en-US" altLang="zh-CN" dirty="0" smtClean="0">
                <a:solidFill>
                  <a:srgbClr val="FF3300"/>
                </a:solidFill>
              </a:rPr>
              <a:t>super.</a:t>
            </a:r>
            <a:r>
              <a:rPr lang="zh-CN" altLang="en-US" dirty="0" smtClean="0">
                <a:solidFill>
                  <a:srgbClr val="FF3300"/>
                </a:solidFill>
              </a:rPr>
              <a:t>方法</a:t>
            </a:r>
            <a:r>
              <a:rPr lang="en-US" altLang="zh-CN" dirty="0" smtClean="0">
                <a:solidFill>
                  <a:srgbClr val="FF3300"/>
                </a:solidFill>
              </a:rPr>
              <a:t>([</a:t>
            </a:r>
            <a:r>
              <a:rPr lang="zh-CN" altLang="en-US" dirty="0" smtClean="0">
                <a:solidFill>
                  <a:srgbClr val="FF3300"/>
                </a:solidFill>
              </a:rPr>
              <a:t>参数列表</a:t>
            </a:r>
            <a:r>
              <a:rPr lang="en-US" altLang="zh-CN" dirty="0" smtClean="0">
                <a:solidFill>
                  <a:srgbClr val="FF3300"/>
                </a:solidFill>
              </a:rPr>
              <a:t>])</a:t>
            </a:r>
            <a:endParaRPr lang="en-US" altLang="zh-CN" dirty="0">
              <a:solidFill>
                <a:srgbClr val="FF3300"/>
              </a:solidFill>
            </a:endParaRPr>
          </a:p>
          <a:p>
            <a:pPr lvl="1"/>
            <a:r>
              <a:rPr lang="zh-CN" altLang="en-US" b="1" dirty="0"/>
              <a:t>访问父类的构造器</a:t>
            </a:r>
            <a:endParaRPr lang="zh-CN" altLang="en-US" b="1" dirty="0"/>
          </a:p>
          <a:p>
            <a:pPr lvl="1">
              <a:buFontTx/>
              <a:buNone/>
            </a:pPr>
            <a:r>
              <a:rPr lang="zh-CN" altLang="en-US" b="1" dirty="0"/>
              <a:t>   </a:t>
            </a:r>
            <a:r>
              <a:rPr lang="en-US" altLang="zh-CN" dirty="0">
                <a:solidFill>
                  <a:srgbClr val="FF3300"/>
                </a:solidFill>
              </a:rPr>
              <a:t>super</a:t>
            </a:r>
            <a:r>
              <a:rPr lang="en-US" altLang="zh-CN" dirty="0" smtClean="0">
                <a:solidFill>
                  <a:srgbClr val="FF3300"/>
                </a:solidFill>
              </a:rPr>
              <a:t>([</a:t>
            </a:r>
            <a:r>
              <a:rPr lang="zh-CN" altLang="en-US" dirty="0" smtClean="0">
                <a:solidFill>
                  <a:srgbClr val="FF3300"/>
                </a:solidFill>
              </a:rPr>
              <a:t>参数列表</a:t>
            </a:r>
            <a:r>
              <a:rPr lang="en-US" altLang="zh-CN" dirty="0" smtClean="0">
                <a:solidFill>
                  <a:srgbClr val="FF3300"/>
                </a:solidFill>
              </a:rPr>
              <a:t>])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super</a:t>
            </a:r>
            <a:r>
              <a:rPr lang="zh-CN" altLang="en-US"/>
              <a:t>关键字示例</a:t>
            </a:r>
            <a:endParaRPr lang="zh-CN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/>
              <a:t>class SuperClass{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 smtClean="0"/>
              <a:t>    int </a:t>
            </a:r>
            <a:r>
              <a:rPr lang="en-US" altLang="zh-CN" sz="2000" dirty="0"/>
              <a:t>x;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 smtClean="0"/>
              <a:t>    SuperClass</a:t>
            </a:r>
            <a:r>
              <a:rPr lang="en-US" altLang="zh-CN" sz="2000" dirty="0"/>
              <a:t>( ) {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 smtClean="0"/>
              <a:t>        x=3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 smtClean="0"/>
              <a:t>        System.out.println</a:t>
            </a:r>
            <a:r>
              <a:rPr lang="en-US" altLang="zh-CN" sz="2000" dirty="0"/>
              <a:t>(“in SuperClass : x=“ +x);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 smtClean="0"/>
              <a:t>    }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 smtClean="0"/>
              <a:t>    void </a:t>
            </a:r>
            <a:r>
              <a:rPr lang="en-US" altLang="zh-CN" sz="2000" dirty="0"/>
              <a:t>doSomething( ) {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 smtClean="0"/>
              <a:t>         System.out.println</a:t>
            </a:r>
            <a:r>
              <a:rPr lang="en-US" altLang="zh-CN" sz="2000" dirty="0"/>
              <a:t>(“</a:t>
            </a:r>
            <a:r>
              <a:rPr lang="en-US" altLang="zh-CN" sz="2000" dirty="0" smtClean="0"/>
              <a:t>in SuperClass.doSomething</a:t>
            </a:r>
            <a:r>
              <a:rPr lang="en-US" altLang="zh-CN" sz="2000" dirty="0"/>
              <a:t>()”);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 smtClean="0"/>
              <a:t>    }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395288" y="188913"/>
            <a:ext cx="8459787" cy="6265862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class SubClass extends SuperClass {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int </a:t>
            </a:r>
            <a:r>
              <a:rPr lang="en-US" altLang="zh-CN" sz="2000" dirty="0">
                <a:latin typeface="Arial" panose="020B0604020202020204" pitchFamily="34" charset="0"/>
              </a:rPr>
              <a:t>x;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SubClass</a:t>
            </a:r>
            <a:r>
              <a:rPr lang="en-US" altLang="zh-CN" sz="2000" dirty="0">
                <a:latin typeface="Arial" panose="020B0604020202020204" pitchFamily="34" charset="0"/>
              </a:rPr>
              <a:t>( ) </a:t>
            </a:r>
            <a:r>
              <a:rPr lang="en-US" altLang="zh-CN" sz="2000" dirty="0" smtClean="0">
                <a:latin typeface="Arial" panose="020B0604020202020204" pitchFamily="34" charset="0"/>
              </a:rPr>
              <a:t>{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    super</a:t>
            </a:r>
            <a:r>
              <a:rPr lang="zh-CN" altLang="en-US" sz="2000" dirty="0" smtClean="0">
                <a:latin typeface="Arial" panose="020B0604020202020204" pitchFamily="34" charset="0"/>
              </a:rPr>
              <a:t>（</a:t>
            </a:r>
            <a:r>
              <a:rPr lang="en-US" altLang="zh-CN" sz="2000" dirty="0" smtClean="0">
                <a:latin typeface="Arial" panose="020B0604020202020204" pitchFamily="34" charset="0"/>
              </a:rPr>
              <a:t>5</a:t>
            </a:r>
            <a:r>
              <a:rPr lang="zh-CN" altLang="en-US" sz="2000" dirty="0" smtClean="0">
                <a:latin typeface="Arial" panose="020B0604020202020204" pitchFamily="34" charset="0"/>
              </a:rPr>
              <a:t>）</a:t>
            </a:r>
            <a:endParaRPr lang="zh-CN" altLang="en-US" sz="2000" dirty="0" smtClean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    x=5; </a:t>
            </a:r>
            <a:r>
              <a:rPr lang="en-US" altLang="zh-CN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//super( ) </a:t>
            </a:r>
            <a:r>
              <a:rPr lang="zh-CN" altLang="en-US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要放在方法中的第一句</a:t>
            </a:r>
            <a:endParaRPr lang="zh-CN" altLang="en-US" sz="2000" dirty="0" smtClean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    System.out.println</a:t>
            </a:r>
            <a:r>
              <a:rPr lang="en-US" altLang="zh-CN" sz="2000" dirty="0">
                <a:latin typeface="Arial" panose="020B0604020202020204" pitchFamily="34" charset="0"/>
              </a:rPr>
              <a:t>(“in SubClass :x=“+x);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}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void </a:t>
            </a:r>
            <a:r>
              <a:rPr lang="en-US" altLang="zh-CN" sz="2000" dirty="0">
                <a:latin typeface="Arial" panose="020B0604020202020204" pitchFamily="34" charset="0"/>
              </a:rPr>
              <a:t>doSomething( ) {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super.doSomething</a:t>
            </a:r>
            <a:r>
              <a:rPr lang="en-US" altLang="zh-CN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( );</a:t>
            </a:r>
            <a:r>
              <a:rPr lang="en-US" altLang="zh-CN" sz="2000" dirty="0" smtClean="0">
                <a:latin typeface="Arial" panose="020B0604020202020204" pitchFamily="34" charset="0"/>
              </a:rPr>
              <a:t> //</a:t>
            </a:r>
            <a:r>
              <a:rPr lang="en-US" altLang="zh-CN" sz="2000" dirty="0">
                <a:latin typeface="Arial" panose="020B0604020202020204" pitchFamily="34" charset="0"/>
              </a:rPr>
              <a:t>call method of superclass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   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</a:rPr>
              <a:t>(“in SubClass.doSomething()”);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    System.out.println</a:t>
            </a:r>
            <a:r>
              <a:rPr lang="en-US" altLang="zh-CN" sz="2000" dirty="0">
                <a:latin typeface="Arial" panose="020B0604020202020204" pitchFamily="34" charset="0"/>
              </a:rPr>
              <a:t>(“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super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.x</a:t>
            </a:r>
            <a:r>
              <a:rPr lang="en-US" altLang="zh-CN" sz="2000" dirty="0" smtClean="0">
                <a:latin typeface="Arial" panose="020B0604020202020204" pitchFamily="34" charset="0"/>
              </a:rPr>
              <a:t>=”+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super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.x</a:t>
            </a:r>
            <a:r>
              <a:rPr lang="en-US" altLang="zh-CN" sz="2000" dirty="0" smtClean="0">
                <a:latin typeface="Arial" panose="020B0604020202020204" pitchFamily="34" charset="0"/>
              </a:rPr>
              <a:t>+“</a:t>
            </a:r>
            <a:r>
              <a:rPr lang="en-US" altLang="zh-CN" sz="2000" dirty="0">
                <a:latin typeface="Arial" panose="020B0604020202020204" pitchFamily="34" charset="0"/>
              </a:rPr>
              <a:t>sub.x=”+x)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}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b="1" dirty="0" smtClean="0">
                <a:latin typeface="Arial" panose="020B0604020202020204" pitchFamily="34" charset="0"/>
              </a:rPr>
              <a:t>    public</a:t>
            </a:r>
            <a:r>
              <a:rPr lang="en-US" altLang="zh-CN" sz="2000" dirty="0" smtClean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static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void</a:t>
            </a:r>
            <a:r>
              <a:rPr lang="en-US" altLang="zh-CN" sz="2000" dirty="0">
                <a:latin typeface="Arial" panose="020B0604020202020204" pitchFamily="34" charset="0"/>
              </a:rPr>
              <a:t> main(String args[]) {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    SubClass </a:t>
            </a:r>
            <a:r>
              <a:rPr lang="en-US" altLang="zh-CN" sz="2000" dirty="0">
                <a:latin typeface="Arial" panose="020B0604020202020204" pitchFamily="34" charset="0"/>
              </a:rPr>
              <a:t>subC=</a:t>
            </a:r>
            <a:r>
              <a:rPr lang="en-US" altLang="zh-CN" sz="2000" b="1" dirty="0">
                <a:latin typeface="Arial" panose="020B0604020202020204" pitchFamily="34" charset="0"/>
              </a:rPr>
              <a:t>new</a:t>
            </a:r>
            <a:r>
              <a:rPr lang="en-US" altLang="zh-CN" sz="2000" dirty="0">
                <a:latin typeface="Arial" panose="020B0604020202020204" pitchFamily="34" charset="0"/>
              </a:rPr>
              <a:t> SubClass();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    subC.doSomething</a:t>
            </a:r>
            <a:r>
              <a:rPr lang="en-US" altLang="zh-CN" sz="2000" dirty="0">
                <a:latin typeface="Arial" panose="020B0604020202020204" pitchFamily="34" charset="0"/>
              </a:rPr>
              <a:t>();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    }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}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356100" y="5013325"/>
            <a:ext cx="4464050" cy="18446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in </a:t>
            </a:r>
            <a:r>
              <a:rPr lang="en-US" altLang="zh-CN" sz="2400" b="1" dirty="0" err="1">
                <a:solidFill>
                  <a:schemeClr val="bg1"/>
                </a:solidFill>
              </a:rPr>
              <a:t>SuperClass</a:t>
            </a:r>
            <a:r>
              <a:rPr lang="en-US" altLang="zh-CN" sz="2400" b="1" dirty="0">
                <a:solidFill>
                  <a:schemeClr val="bg1"/>
                </a:solidFill>
              </a:rPr>
              <a:t>: x=3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in </a:t>
            </a:r>
            <a:r>
              <a:rPr lang="en-US" altLang="zh-CN" sz="2400" b="1" dirty="0" err="1">
                <a:solidFill>
                  <a:schemeClr val="bg1"/>
                </a:solidFill>
              </a:rPr>
              <a:t>SubClass</a:t>
            </a:r>
            <a:r>
              <a:rPr lang="en-US" altLang="zh-CN" sz="2400" b="1" dirty="0">
                <a:solidFill>
                  <a:schemeClr val="bg1"/>
                </a:solidFill>
              </a:rPr>
              <a:t>: x=5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in </a:t>
            </a:r>
            <a:r>
              <a:rPr lang="en-US" altLang="zh-CN" sz="2400" b="1" dirty="0" err="1">
                <a:solidFill>
                  <a:schemeClr val="bg1"/>
                </a:solidFill>
              </a:rPr>
              <a:t>SuperClass.doSomething</a:t>
            </a:r>
            <a:r>
              <a:rPr lang="en-US" altLang="zh-CN" sz="2400" b="1" dirty="0">
                <a:solidFill>
                  <a:schemeClr val="bg1"/>
                </a:solidFill>
              </a:rPr>
              <a:t>()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in </a:t>
            </a:r>
            <a:r>
              <a:rPr lang="en-US" altLang="zh-CN" sz="2400" b="1" dirty="0" err="1">
                <a:solidFill>
                  <a:schemeClr val="bg1"/>
                </a:solidFill>
              </a:rPr>
              <a:t>SubClass.doSomething</a:t>
            </a:r>
            <a:r>
              <a:rPr lang="en-US" altLang="zh-CN" sz="2400" b="1" dirty="0">
                <a:solidFill>
                  <a:schemeClr val="bg1"/>
                </a:solidFill>
              </a:rPr>
              <a:t>()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</a:rPr>
              <a:t>super.x</a:t>
            </a:r>
            <a:r>
              <a:rPr lang="en-US" altLang="zh-CN" sz="2400" b="1" dirty="0">
                <a:solidFill>
                  <a:schemeClr val="bg1"/>
                </a:solidFill>
              </a:rPr>
              <a:t>=3 </a:t>
            </a:r>
            <a:r>
              <a:rPr lang="en-US" altLang="zh-CN" sz="2400" b="1" dirty="0" err="1">
                <a:solidFill>
                  <a:schemeClr val="bg1"/>
                </a:solidFill>
              </a:rPr>
              <a:t>sub.x</a:t>
            </a:r>
            <a:r>
              <a:rPr lang="en-US" altLang="zh-CN" sz="2400" b="1" dirty="0">
                <a:solidFill>
                  <a:schemeClr val="bg1"/>
                </a:solidFill>
              </a:rPr>
              <a:t>=5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endParaRPr lang="zh-CN" altLang="en-US" dirty="0"/>
          </a:p>
          <a:p>
            <a:r>
              <a:rPr lang="zh-CN" altLang="en-US" dirty="0"/>
              <a:t>访问控制</a:t>
            </a:r>
            <a:endParaRPr lang="zh-CN" altLang="en-US" dirty="0"/>
          </a:p>
          <a:p>
            <a:r>
              <a:rPr lang="zh-CN" altLang="en-US" dirty="0"/>
              <a:t>方法重写</a:t>
            </a:r>
            <a:endParaRPr lang="zh-CN" altLang="en-US" dirty="0"/>
          </a:p>
          <a:p>
            <a:r>
              <a:rPr lang="en-US" altLang="zh-CN" dirty="0"/>
              <a:t>super</a:t>
            </a:r>
            <a:r>
              <a:rPr lang="zh-CN" altLang="en-US" dirty="0"/>
              <a:t>关键字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页脚占位符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r>
              <a:rPr lang="en-US" altLang="zh-CN" smtClean="0"/>
              <a:t>www.hqyj.com</a:t>
            </a:r>
            <a:endParaRPr lang="en-US" altLang="zh-CN" smtClean="0"/>
          </a:p>
        </p:txBody>
      </p:sp>
      <p:sp>
        <p:nvSpPr>
          <p:cNvPr id="9218" name="灯片编号占位符 2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AE31145-87EC-401C-BF69-3D98AD2A8604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9219" name="Picture 4" descr="Q&amp;A-slid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0" y="1828800"/>
            <a:ext cx="56388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2"/>
          <p:cNvSpPr>
            <a:spLocks noRot="1" noChangeArrowheads="1"/>
          </p:cNvSpPr>
          <p:nvPr/>
        </p:nvSpPr>
        <p:spPr bwMode="auto">
          <a:xfrm>
            <a:off x="2209800" y="1905000"/>
            <a:ext cx="42672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8800">
                <a:solidFill>
                  <a:srgbClr val="FF0000"/>
                </a:solidFill>
                <a:latin typeface="Arial Black" panose="020B0A04020102020204" pitchFamily="34" charset="0"/>
              </a:rPr>
              <a:t>Q&amp;A</a:t>
            </a:r>
            <a:endParaRPr lang="en-US" altLang="zh-CN" sz="880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smtClean="0"/>
              <a:t>www.hqyj.com</a:t>
            </a:r>
            <a:endParaRPr lang="en-US" altLang="zh-CN" smtClean="0"/>
          </a:p>
        </p:txBody>
      </p:sp>
      <p:sp>
        <p:nvSpPr>
          <p:cNvPr id="10242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F9CC5B12-7911-4C61-8C89-A2342207838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195" name="WordArt 4"/>
          <p:cNvSpPr>
            <a:spLocks noChangeArrowheads="1" noChangeShapeType="1" noTextEdit="1"/>
          </p:cNvSpPr>
          <p:nvPr/>
        </p:nvSpPr>
        <p:spPr bwMode="auto">
          <a:xfrm>
            <a:off x="2133600" y="2362200"/>
            <a:ext cx="4876800" cy="1827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 dirty="0">
                <a:ln w="9525">
                  <a:noFill/>
                  <a:rou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楷体_GB2312" pitchFamily="49" charset="-122"/>
                <a:ea typeface="楷体_GB2312" pitchFamily="49" charset="-122"/>
              </a:rPr>
              <a:t>谢谢</a:t>
            </a:r>
            <a:r>
              <a:rPr lang="zh-CN" altLang="en-US" sz="3600" kern="10" dirty="0">
                <a:ln w="9525">
                  <a:noFill/>
                  <a:rou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zh-CN" altLang="en-US" sz="3600" kern="10" dirty="0">
              <a:ln w="9525">
                <a:noFill/>
                <a:round/>
              </a:ln>
              <a:gradFill rotWithShape="1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lin ang="5400000" scaled="1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44" name="Picture 5" descr="j030125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00800" y="4419600"/>
            <a:ext cx="2305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版权声明</a:t>
            </a:r>
            <a:endParaRPr lang="zh-CN" alt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华清远见教育集团版权所有；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未经华清远见明确许可，不得为任何目的以任何形式复制或传播此文档的任何部分；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本文档包含的信息如有更改，恕不另行通知；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华清远见教育集团保留所有权利。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3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smtClean="0"/>
              <a:t>www.hqyj.com</a:t>
            </a:r>
            <a:endParaRPr lang="en-US" altLang="zh-CN" smtClean="0"/>
          </a:p>
        </p:txBody>
      </p:sp>
      <p:sp>
        <p:nvSpPr>
          <p:cNvPr id="7170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F53102F2-EF03-4DA6-814C-65EA210EAE9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理解继承，学会在编程中使用继承</a:t>
            </a:r>
            <a:endParaRPr lang="zh-CN" altLang="en-US" dirty="0"/>
          </a:p>
          <a:p>
            <a:r>
              <a:rPr lang="zh-CN" altLang="en-US" dirty="0"/>
              <a:t>掌握访问修饰符的用法</a:t>
            </a:r>
            <a:endParaRPr lang="zh-CN" altLang="en-US" dirty="0"/>
          </a:p>
          <a:p>
            <a:r>
              <a:rPr lang="zh-CN" altLang="en-US" dirty="0"/>
              <a:t>理解方法覆盖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US" altLang="zh-CN" dirty="0"/>
              <a:t>super</a:t>
            </a:r>
            <a:r>
              <a:rPr lang="zh-CN" altLang="en-US" dirty="0"/>
              <a:t>关键字的用法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类的继承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继承的特点</a:t>
            </a:r>
            <a:endParaRPr lang="zh-CN" altLang="en-US" sz="3600" dirty="0"/>
          </a:p>
          <a:p>
            <a:pPr lvl="1"/>
            <a:r>
              <a:rPr lang="zh-CN" altLang="en-US" sz="3200" dirty="0"/>
              <a:t>面向对象的重要特征</a:t>
            </a:r>
            <a:endParaRPr lang="zh-CN" altLang="en-US" sz="3200" dirty="0"/>
          </a:p>
          <a:p>
            <a:pPr lvl="2"/>
            <a:r>
              <a:rPr lang="zh-CN" altLang="en-US" sz="2800" dirty="0"/>
              <a:t>可以实现代码的复用</a:t>
            </a:r>
            <a:endParaRPr lang="zh-CN" altLang="en-US" sz="2800" dirty="0"/>
          </a:p>
          <a:p>
            <a:pPr lvl="1"/>
            <a:r>
              <a:rPr lang="zh-CN" altLang="en-US" sz="3200" dirty="0"/>
              <a:t>子类可继承父类的方法和属性。</a:t>
            </a:r>
            <a:endParaRPr lang="zh-CN" altLang="en-US" sz="3200" dirty="0"/>
          </a:p>
          <a:p>
            <a:pPr lvl="1"/>
            <a:r>
              <a:rPr lang="zh-CN" altLang="en-US" sz="3200" dirty="0"/>
              <a:t>类的构造器不能被继承</a:t>
            </a:r>
            <a:endParaRPr lang="zh-CN" altLang="en-US" sz="32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/>
          <p:nvPr/>
        </p:nvGrpSpPr>
        <p:grpSpPr bwMode="auto">
          <a:xfrm>
            <a:off x="323850" y="1268413"/>
            <a:ext cx="8642350" cy="4281487"/>
            <a:chOff x="158" y="935"/>
            <a:chExt cx="5444" cy="2697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3878" y="1616"/>
              <a:ext cx="1078" cy="338"/>
              <a:chOff x="3964" y="2071"/>
              <a:chExt cx="1484" cy="330"/>
            </a:xfrm>
          </p:grpSpPr>
          <p:sp>
            <p:nvSpPr>
              <p:cNvPr id="100358" name="AutoShape 6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59" name="AutoShape 7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DDDDDD">
                      <a:alpha val="70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0"/>
            <p:cNvGrpSpPr/>
            <p:nvPr/>
          </p:nvGrpSpPr>
          <p:grpSpPr bwMode="auto">
            <a:xfrm>
              <a:off x="158" y="2478"/>
              <a:ext cx="1134" cy="338"/>
              <a:chOff x="3964" y="2071"/>
              <a:chExt cx="1484" cy="330"/>
            </a:xfrm>
          </p:grpSpPr>
          <p:sp>
            <p:nvSpPr>
              <p:cNvPr id="100363" name="AutoShape 11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algn="ctr">
                <a:solidFill>
                  <a:srgbClr val="8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64" name="AutoShape 12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folHlink">
                      <a:alpha val="70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3"/>
            <p:cNvGrpSpPr/>
            <p:nvPr/>
          </p:nvGrpSpPr>
          <p:grpSpPr bwMode="auto">
            <a:xfrm>
              <a:off x="3288" y="2432"/>
              <a:ext cx="953" cy="338"/>
              <a:chOff x="3964" y="2071"/>
              <a:chExt cx="1484" cy="330"/>
            </a:xfrm>
          </p:grpSpPr>
          <p:sp>
            <p:nvSpPr>
              <p:cNvPr id="100366" name="AutoShape 14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 algn="ctr">
                <a:solidFill>
                  <a:srgbClr val="8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67" name="AutoShape 15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accent2">
                      <a:alpha val="70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/>
            <p:nvPr/>
          </p:nvGrpSpPr>
          <p:grpSpPr bwMode="auto">
            <a:xfrm>
              <a:off x="930" y="1661"/>
              <a:ext cx="1078" cy="338"/>
              <a:chOff x="3964" y="2071"/>
              <a:chExt cx="1484" cy="330"/>
            </a:xfrm>
          </p:grpSpPr>
          <p:sp>
            <p:nvSpPr>
              <p:cNvPr id="100372" name="AutoShape 20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73" name="AutoShape 21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DDDDDD">
                      <a:alpha val="70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2"/>
            <p:cNvGrpSpPr/>
            <p:nvPr/>
          </p:nvGrpSpPr>
          <p:grpSpPr bwMode="auto">
            <a:xfrm>
              <a:off x="2336" y="935"/>
              <a:ext cx="1006" cy="338"/>
              <a:chOff x="3964" y="2071"/>
              <a:chExt cx="1484" cy="330"/>
            </a:xfrm>
          </p:grpSpPr>
          <p:sp>
            <p:nvSpPr>
              <p:cNvPr id="100375" name="AutoShape 23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12700" algn="ctr">
                <a:solidFill>
                  <a:srgbClr val="8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76" name="AutoShape 24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DDDDDD">
                      <a:alpha val="70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100379" name="AutoShape 27"/>
            <p:cNvCxnSpPr>
              <a:cxnSpLocks noChangeShapeType="1"/>
              <a:stCxn id="100358" idx="0"/>
            </p:cNvCxnSpPr>
            <p:nvPr/>
          </p:nvCxnSpPr>
          <p:spPr bwMode="black">
            <a:xfrm flipH="1" flipV="1">
              <a:off x="2880" y="1298"/>
              <a:ext cx="1537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</p:cxnSp>
        <p:sp>
          <p:nvSpPr>
            <p:cNvPr id="100382" name="Text Box 30"/>
            <p:cNvSpPr txBox="1">
              <a:spLocks noChangeArrowheads="1"/>
            </p:cNvSpPr>
            <p:nvPr/>
          </p:nvSpPr>
          <p:spPr bwMode="black">
            <a:xfrm>
              <a:off x="2517" y="981"/>
              <a:ext cx="630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Object</a:t>
              </a:r>
              <a:endParaRPr lang="en-US" altLang="zh-CN" sz="1800" b="1" dirty="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383" name="Text Box 31"/>
            <p:cNvSpPr txBox="1">
              <a:spLocks noChangeArrowheads="1"/>
            </p:cNvSpPr>
            <p:nvPr/>
          </p:nvSpPr>
          <p:spPr bwMode="black">
            <a:xfrm>
              <a:off x="3833" y="1661"/>
              <a:ext cx="1064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plant</a:t>
              </a:r>
              <a:endPara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384" name="Text Box 32"/>
            <p:cNvSpPr txBox="1">
              <a:spLocks noChangeArrowheads="1"/>
            </p:cNvSpPr>
            <p:nvPr/>
          </p:nvSpPr>
          <p:spPr bwMode="white">
            <a:xfrm>
              <a:off x="3334" y="2478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F8F8F8"/>
                  </a:solidFill>
                  <a:latin typeface="Arial" panose="020B0604020202020204" pitchFamily="34" charset="0"/>
                </a:rPr>
                <a:t>Tree</a:t>
              </a:r>
              <a:endParaRPr lang="en-US" altLang="zh-CN" sz="1800" b="1" dirty="0">
                <a:solidFill>
                  <a:srgbClr val="F8F8F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385" name="Text Box 33"/>
            <p:cNvSpPr txBox="1">
              <a:spLocks noChangeArrowheads="1"/>
            </p:cNvSpPr>
            <p:nvPr/>
          </p:nvSpPr>
          <p:spPr bwMode="white">
            <a:xfrm>
              <a:off x="204" y="2523"/>
              <a:ext cx="1043" cy="21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Herbivorous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388" name="Text Box 36"/>
            <p:cNvSpPr txBox="1">
              <a:spLocks noChangeArrowheads="1"/>
            </p:cNvSpPr>
            <p:nvPr/>
          </p:nvSpPr>
          <p:spPr bwMode="white">
            <a:xfrm>
              <a:off x="1610" y="3339"/>
              <a:ext cx="953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8F8F8"/>
                  </a:solidFill>
                  <a:latin typeface="Arial" panose="020B0604020202020204" pitchFamily="34" charset="0"/>
                </a:rPr>
                <a:t>Sub</a:t>
              </a:r>
              <a:endParaRPr lang="en-US" altLang="zh-CN" sz="1800" b="1">
                <a:solidFill>
                  <a:srgbClr val="F8F8F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395" name="Text Box 43"/>
            <p:cNvSpPr txBox="1">
              <a:spLocks noChangeArrowheads="1"/>
            </p:cNvSpPr>
            <p:nvPr/>
          </p:nvSpPr>
          <p:spPr bwMode="black">
            <a:xfrm>
              <a:off x="884" y="1706"/>
              <a:ext cx="920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Animal</a:t>
              </a:r>
              <a:endPara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00396" name="AutoShape 44"/>
            <p:cNvCxnSpPr>
              <a:cxnSpLocks noChangeShapeType="1"/>
              <a:stCxn id="100375" idx="2"/>
              <a:endCxn id="100372" idx="0"/>
            </p:cNvCxnSpPr>
            <p:nvPr/>
          </p:nvCxnSpPr>
          <p:spPr bwMode="black">
            <a:xfrm flipH="1">
              <a:off x="1469" y="1273"/>
              <a:ext cx="1370" cy="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</p:cxnSp>
        <p:grpSp>
          <p:nvGrpSpPr>
            <p:cNvPr id="8" name="Group 46"/>
            <p:cNvGrpSpPr/>
            <p:nvPr/>
          </p:nvGrpSpPr>
          <p:grpSpPr bwMode="auto">
            <a:xfrm>
              <a:off x="4649" y="2432"/>
              <a:ext cx="953" cy="338"/>
              <a:chOff x="3964" y="2071"/>
              <a:chExt cx="1484" cy="330"/>
            </a:xfrm>
          </p:grpSpPr>
          <p:sp>
            <p:nvSpPr>
              <p:cNvPr id="100399" name="AutoShape 47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 algn="ctr">
                <a:solidFill>
                  <a:srgbClr val="8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00" name="AutoShape 48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accent2">
                      <a:alpha val="70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50"/>
            <p:cNvGrpSpPr/>
            <p:nvPr/>
          </p:nvGrpSpPr>
          <p:grpSpPr bwMode="auto">
            <a:xfrm>
              <a:off x="204" y="3294"/>
              <a:ext cx="1089" cy="338"/>
              <a:chOff x="3964" y="2071"/>
              <a:chExt cx="1484" cy="330"/>
            </a:xfrm>
          </p:grpSpPr>
          <p:sp>
            <p:nvSpPr>
              <p:cNvPr id="100403" name="AutoShape 51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algn="ctr">
                <a:solidFill>
                  <a:srgbClr val="8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04" name="AutoShape 52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accent1">
                      <a:alpha val="70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53"/>
            <p:cNvGrpSpPr/>
            <p:nvPr/>
          </p:nvGrpSpPr>
          <p:grpSpPr bwMode="auto">
            <a:xfrm>
              <a:off x="1565" y="3294"/>
              <a:ext cx="1089" cy="338"/>
              <a:chOff x="3964" y="2071"/>
              <a:chExt cx="1484" cy="330"/>
            </a:xfrm>
          </p:grpSpPr>
          <p:sp>
            <p:nvSpPr>
              <p:cNvPr id="100406" name="AutoShape 54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algn="ctr">
                <a:solidFill>
                  <a:srgbClr val="8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07" name="AutoShape 55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accent1">
                      <a:alpha val="70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60"/>
            <p:cNvGrpSpPr/>
            <p:nvPr/>
          </p:nvGrpSpPr>
          <p:grpSpPr bwMode="auto">
            <a:xfrm>
              <a:off x="1565" y="2478"/>
              <a:ext cx="1134" cy="338"/>
              <a:chOff x="3964" y="2071"/>
              <a:chExt cx="1484" cy="330"/>
            </a:xfrm>
          </p:grpSpPr>
          <p:sp>
            <p:nvSpPr>
              <p:cNvPr id="100413" name="AutoShape 61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algn="ctr">
                <a:solidFill>
                  <a:srgbClr val="8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14" name="AutoShape 62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chemeClr val="folHlink">
                      <a:alpha val="70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3"/>
            <p:cNvGrpSpPr/>
            <p:nvPr/>
          </p:nvGrpSpPr>
          <p:grpSpPr bwMode="auto">
            <a:xfrm>
              <a:off x="3288" y="3249"/>
              <a:ext cx="953" cy="338"/>
              <a:chOff x="3964" y="2071"/>
              <a:chExt cx="1484" cy="330"/>
            </a:xfrm>
          </p:grpSpPr>
          <p:sp>
            <p:nvSpPr>
              <p:cNvPr id="100416" name="AutoShape 64"/>
              <p:cNvSpPr>
                <a:spLocks noChangeArrowheads="1"/>
              </p:cNvSpPr>
              <p:nvPr/>
            </p:nvSpPr>
            <p:spPr bwMode="gray">
              <a:xfrm>
                <a:off x="3964" y="2071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CC99FF"/>
              </a:solidFill>
              <a:ln w="12700" algn="ctr">
                <a:solidFill>
                  <a:srgbClr val="80808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17" name="AutoShape 65"/>
              <p:cNvSpPr>
                <a:spLocks noChangeArrowheads="1"/>
              </p:cNvSpPr>
              <p:nvPr/>
            </p:nvSpPr>
            <p:spPr bwMode="gray">
              <a:xfrm>
                <a:off x="3987" y="2091"/>
                <a:ext cx="1432" cy="134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CC99FF">
                      <a:alpha val="70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421" name="Text Box 69"/>
            <p:cNvSpPr txBox="1">
              <a:spLocks noChangeArrowheads="1"/>
            </p:cNvSpPr>
            <p:nvPr/>
          </p:nvSpPr>
          <p:spPr bwMode="white">
            <a:xfrm>
              <a:off x="1565" y="2523"/>
              <a:ext cx="1043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Carnivorous</a:t>
              </a: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422" name="Line 70"/>
            <p:cNvSpPr>
              <a:spLocks noChangeShapeType="1"/>
            </p:cNvSpPr>
            <p:nvPr/>
          </p:nvSpPr>
          <p:spPr bwMode="auto">
            <a:xfrm flipH="1">
              <a:off x="748" y="2024"/>
              <a:ext cx="36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3" name="Line 71"/>
            <p:cNvSpPr>
              <a:spLocks noChangeShapeType="1"/>
            </p:cNvSpPr>
            <p:nvPr/>
          </p:nvSpPr>
          <p:spPr bwMode="auto">
            <a:xfrm>
              <a:off x="1655" y="2024"/>
              <a:ext cx="272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4" name="Line 72"/>
            <p:cNvSpPr>
              <a:spLocks noChangeShapeType="1"/>
            </p:cNvSpPr>
            <p:nvPr/>
          </p:nvSpPr>
          <p:spPr bwMode="auto">
            <a:xfrm flipH="1">
              <a:off x="3696" y="1979"/>
              <a:ext cx="499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5" name="Line 73"/>
            <p:cNvSpPr>
              <a:spLocks noChangeShapeType="1"/>
            </p:cNvSpPr>
            <p:nvPr/>
          </p:nvSpPr>
          <p:spPr bwMode="auto">
            <a:xfrm>
              <a:off x="4694" y="1979"/>
              <a:ext cx="36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6" name="Line 74"/>
            <p:cNvSpPr>
              <a:spLocks noChangeShapeType="1"/>
            </p:cNvSpPr>
            <p:nvPr/>
          </p:nvSpPr>
          <p:spPr bwMode="auto">
            <a:xfrm>
              <a:off x="748" y="284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7" name="Line 75"/>
            <p:cNvSpPr>
              <a:spLocks noChangeShapeType="1"/>
            </p:cNvSpPr>
            <p:nvPr/>
          </p:nvSpPr>
          <p:spPr bwMode="auto">
            <a:xfrm>
              <a:off x="2154" y="284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8" name="Line 76"/>
            <p:cNvSpPr>
              <a:spLocks noChangeShapeType="1"/>
            </p:cNvSpPr>
            <p:nvPr/>
          </p:nvSpPr>
          <p:spPr bwMode="auto">
            <a:xfrm>
              <a:off x="3787" y="279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9" name="Text Box 77"/>
            <p:cNvSpPr txBox="1">
              <a:spLocks noChangeArrowheads="1"/>
            </p:cNvSpPr>
            <p:nvPr/>
          </p:nvSpPr>
          <p:spPr bwMode="white">
            <a:xfrm>
              <a:off x="4694" y="2478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8F8F8"/>
                  </a:solidFill>
                  <a:latin typeface="Arial" panose="020B0604020202020204" pitchFamily="34" charset="0"/>
                </a:rPr>
                <a:t>Grass</a:t>
              </a:r>
              <a:endParaRPr lang="en-US" altLang="zh-CN" sz="1800" b="1">
                <a:solidFill>
                  <a:srgbClr val="F8F8F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430" name="Text Box 78"/>
            <p:cNvSpPr txBox="1">
              <a:spLocks noChangeArrowheads="1"/>
            </p:cNvSpPr>
            <p:nvPr/>
          </p:nvSpPr>
          <p:spPr bwMode="white">
            <a:xfrm>
              <a:off x="3334" y="3294"/>
              <a:ext cx="907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b="1" dirty="0" err="1">
                  <a:solidFill>
                    <a:srgbClr val="F8F8F8"/>
                  </a:solidFill>
                  <a:latin typeface="Arial" panose="020B0604020202020204" pitchFamily="34" charset="0"/>
                </a:rPr>
                <a:t>PineTree</a:t>
              </a:r>
              <a:endParaRPr lang="en-US" altLang="zh-CN" sz="1800" b="1" dirty="0">
                <a:solidFill>
                  <a:srgbClr val="F8F8F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431" name="Text Box 79"/>
            <p:cNvSpPr txBox="1">
              <a:spLocks noChangeArrowheads="1"/>
            </p:cNvSpPr>
            <p:nvPr/>
          </p:nvSpPr>
          <p:spPr bwMode="white">
            <a:xfrm>
              <a:off x="295" y="3339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F8F8F8"/>
                  </a:solidFill>
                  <a:latin typeface="Arial" panose="020B0604020202020204" pitchFamily="34" charset="0"/>
                </a:rPr>
                <a:t>Sheep</a:t>
              </a:r>
              <a:endParaRPr lang="en-US" altLang="zh-CN" sz="1800" b="1" dirty="0">
                <a:solidFill>
                  <a:srgbClr val="F8F8F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432" name="Text Box 80"/>
            <p:cNvSpPr txBox="1">
              <a:spLocks noChangeArrowheads="1"/>
            </p:cNvSpPr>
            <p:nvPr/>
          </p:nvSpPr>
          <p:spPr bwMode="white">
            <a:xfrm>
              <a:off x="1746" y="3339"/>
              <a:ext cx="772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17961" dir="2700000" algn="ctr" rotWithShape="0">
                <a:srgbClr val="5F5F5F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F8F8F8"/>
                  </a:solidFill>
                  <a:latin typeface="Arial" panose="020B0604020202020204" pitchFamily="34" charset="0"/>
                </a:rPr>
                <a:t>Tiger</a:t>
              </a:r>
              <a:endParaRPr lang="en-US" altLang="zh-CN" sz="1800" b="1" dirty="0">
                <a:solidFill>
                  <a:srgbClr val="F8F8F8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0434" name="Rectangle 8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zh-CN" altLang="en-US"/>
              <a:t>继承的层次结构</a:t>
            </a:r>
            <a:endParaRPr lang="zh-CN" altLang="en-US"/>
          </a:p>
        </p:txBody>
      </p:sp>
      <p:sp>
        <p:nvSpPr>
          <p:cNvPr id="100435" name="Rectangle 83"/>
          <p:cNvSpPr>
            <a:spLocks noChangeArrowheads="1"/>
          </p:cNvSpPr>
          <p:nvPr/>
        </p:nvSpPr>
        <p:spPr bwMode="auto">
          <a:xfrm>
            <a:off x="6227763" y="1196975"/>
            <a:ext cx="2160587" cy="503238"/>
          </a:xfrm>
          <a:prstGeom prst="rect">
            <a:avLst/>
          </a:prstGeom>
          <a:gradFill rotWithShape="1">
            <a:gsLst>
              <a:gs pos="0">
                <a:srgbClr val="CCFFCC">
                  <a:alpha val="50999"/>
                </a:srgbClr>
              </a:gs>
              <a:gs pos="50000">
                <a:schemeClr val="bg1"/>
              </a:gs>
              <a:gs pos="100000">
                <a:srgbClr val="CCFFCC">
                  <a:alpha val="50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所有类的父类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0436" name="Line 84"/>
          <p:cNvSpPr>
            <a:spLocks noChangeShapeType="1"/>
          </p:cNvSpPr>
          <p:nvPr/>
        </p:nvSpPr>
        <p:spPr bwMode="auto">
          <a:xfrm flipH="1">
            <a:off x="5292725" y="1412875"/>
            <a:ext cx="935038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0437" name="Text Box 85"/>
          <p:cNvSpPr txBox="1">
            <a:spLocks noChangeArrowheads="1"/>
          </p:cNvSpPr>
          <p:nvPr/>
        </p:nvSpPr>
        <p:spPr bwMode="auto">
          <a:xfrm>
            <a:off x="323850" y="5661025"/>
            <a:ext cx="8135938" cy="4333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zh-CN" altLang="en-US"/>
              <a:t>一个类可以有多个子类</a:t>
            </a:r>
            <a:r>
              <a:rPr lang="en-US" altLang="zh-CN"/>
              <a:t>,</a:t>
            </a:r>
            <a:r>
              <a:rPr lang="zh-CN" altLang="en-US"/>
              <a:t>但是只能有一个父类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类继承语法</a:t>
            </a: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类继承的基本语法</a:t>
            </a:r>
            <a:r>
              <a:rPr lang="zh-CN" altLang="en-US" sz="2800" dirty="0" smtClean="0"/>
              <a:t>：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Java</a:t>
            </a:r>
            <a:r>
              <a:rPr lang="zh-CN" altLang="en-US" sz="2800" dirty="0"/>
              <a:t>中，一个类只能继承一个父类，这种方式叫做单继承。这一点和</a:t>
            </a:r>
            <a:r>
              <a:rPr lang="en-US" altLang="zh-CN" sz="2800" dirty="0"/>
              <a:t>C++</a:t>
            </a:r>
            <a:r>
              <a:rPr lang="zh-CN" altLang="en-US" sz="2800" dirty="0"/>
              <a:t>不一样。</a:t>
            </a:r>
            <a:endParaRPr lang="zh-CN" altLang="en-US" sz="2800" b="1" dirty="0"/>
          </a:p>
          <a:p>
            <a:pPr lvl="1"/>
            <a:endParaRPr lang="en-US" altLang="zh-CN" sz="24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00113" y="2170363"/>
            <a:ext cx="7416800" cy="16158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&lt;modifier&gt;  class  &lt;name&gt;  [</a:t>
            </a:r>
            <a:r>
              <a:rPr lang="en-US" altLang="zh-CN" sz="1800" b="1" dirty="0">
                <a:solidFill>
                  <a:srgbClr val="FF3300"/>
                </a:solidFill>
                <a:latin typeface="Arial" panose="020B0604020202020204" pitchFamily="34" charset="0"/>
              </a:rPr>
              <a:t>extends</a:t>
            </a:r>
            <a:r>
              <a:rPr lang="en-US" altLang="zh-CN" sz="1800" b="1" dirty="0">
                <a:latin typeface="Arial" panose="020B0604020202020204" pitchFamily="34" charset="0"/>
              </a:rPr>
              <a:t> &lt;superclass&gt; ]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{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&lt;declaration&gt; *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}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继承示</a:t>
            </a:r>
            <a:r>
              <a:rPr lang="zh-CN" altLang="en-US" dirty="0" smtClean="0"/>
              <a:t>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4043362" cy="4910138"/>
          </a:xfr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public class </a:t>
            </a:r>
            <a:r>
              <a:rPr lang="en-US" altLang="zh-CN" sz="2000" dirty="0" smtClean="0"/>
              <a:t>Animal{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private int weight;	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public int getWeight</a:t>
            </a:r>
            <a:r>
              <a:rPr lang="en-US" altLang="zh-CN" sz="2000" dirty="0" smtClean="0"/>
              <a:t>(){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	return weight;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}	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public void setWeight(int w</a:t>
            </a:r>
            <a:r>
              <a:rPr lang="en-US" altLang="zh-CN" sz="2000" dirty="0" smtClean="0"/>
              <a:t>){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	weight=w;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716463" y="1214422"/>
            <a:ext cx="4032250" cy="4929222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/>
              <a:t>public class Cat extends Animal{	</a:t>
            </a:r>
            <a:endParaRPr lang="en-US" altLang="zh-CN" sz="2000" dirty="0" smtClean="0"/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/>
              <a:t>	//</a:t>
            </a:r>
            <a:r>
              <a:rPr lang="zh-CN" altLang="en-US" sz="2000" dirty="0" smtClean="0"/>
              <a:t>子类新增方法</a:t>
            </a:r>
            <a:endParaRPr lang="zh-CN" altLang="en-US" sz="2000" dirty="0" smtClean="0"/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public void miaow(){		System.out.println("miao....miao....");</a:t>
            </a:r>
            <a:endParaRPr lang="en-US" altLang="zh-CN" sz="2000" dirty="0" smtClean="0"/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/>
              <a:t>	}</a:t>
            </a:r>
            <a:endParaRPr lang="en-US" altLang="zh-CN" sz="2000" dirty="0" smtClean="0"/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altLang="zh-CN" sz="2000" dirty="0" smtClean="0"/>
              <a:t>}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继承示</a:t>
            </a:r>
            <a:r>
              <a:rPr lang="zh-CN" altLang="en-US" dirty="0" smtClean="0"/>
              <a:t>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public class Test{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private static Cat whiteCat;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public static void main(String args[]) {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whiteCat = new Cat();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whiteCat.setWeight(500);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System.out.println("</a:t>
            </a:r>
            <a:r>
              <a:rPr lang="zh-CN" altLang="en-US" sz="2000" dirty="0" smtClean="0"/>
              <a:t>白猫的重量：</a:t>
            </a:r>
            <a:r>
              <a:rPr lang="en-US" altLang="zh-CN" sz="2000" dirty="0" smtClean="0"/>
              <a:t>"+whiteCat.getWeight()+"</a:t>
            </a:r>
            <a:r>
              <a:rPr lang="zh-CN" altLang="en-US" sz="2000" dirty="0" smtClean="0"/>
              <a:t>克</a:t>
            </a:r>
            <a:r>
              <a:rPr lang="en-US" altLang="zh-CN" sz="2000" dirty="0" smtClean="0"/>
              <a:t>");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whiteCat.miaow();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}</a:t>
            </a:r>
            <a:endParaRPr lang="en-US" altLang="zh-CN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22537" name="Rectangle 1033"/>
          <p:cNvSpPr>
            <a:spLocks noChangeArrowheads="1"/>
          </p:cNvSpPr>
          <p:nvPr/>
        </p:nvSpPr>
        <p:spPr bwMode="auto">
          <a:xfrm>
            <a:off x="1714480" y="2643182"/>
            <a:ext cx="1900557" cy="3063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Rectangle 1032"/>
          <p:cNvSpPr>
            <a:spLocks noChangeArrowheads="1"/>
          </p:cNvSpPr>
          <p:nvPr/>
        </p:nvSpPr>
        <p:spPr bwMode="auto">
          <a:xfrm>
            <a:off x="4848516" y="1979620"/>
            <a:ext cx="1584325" cy="431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CCFFCC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父类方法</a:t>
            </a:r>
            <a:endParaRPr lang="zh-CN" altLang="en-US" sz="18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43" name="Rectangle 1039"/>
          <p:cNvSpPr>
            <a:spLocks noChangeArrowheads="1"/>
          </p:cNvSpPr>
          <p:nvPr/>
        </p:nvSpPr>
        <p:spPr bwMode="auto">
          <a:xfrm>
            <a:off x="4345279" y="4140208"/>
            <a:ext cx="1584325" cy="431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CCFFCC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3300"/>
                </a:solidFill>
                <a:latin typeface="Arial" panose="020B0604020202020204" pitchFamily="34" charset="0"/>
              </a:rPr>
              <a:t>子类方法</a:t>
            </a:r>
            <a:endParaRPr lang="zh-CN" altLang="en-US" sz="18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44" name="Line 1040"/>
          <p:cNvSpPr>
            <a:spLocks noChangeShapeType="1"/>
          </p:cNvSpPr>
          <p:nvPr/>
        </p:nvSpPr>
        <p:spPr bwMode="auto">
          <a:xfrm flipV="1">
            <a:off x="3121316" y="2413008"/>
            <a:ext cx="25193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45" name="Rectangle 1041"/>
          <p:cNvSpPr>
            <a:spLocks noChangeArrowheads="1"/>
          </p:cNvSpPr>
          <p:nvPr/>
        </p:nvSpPr>
        <p:spPr bwMode="auto">
          <a:xfrm>
            <a:off x="5429256" y="3000372"/>
            <a:ext cx="1373182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Rectangle 1042"/>
          <p:cNvSpPr>
            <a:spLocks noChangeArrowheads="1"/>
          </p:cNvSpPr>
          <p:nvPr/>
        </p:nvSpPr>
        <p:spPr bwMode="auto">
          <a:xfrm>
            <a:off x="1643042" y="3357562"/>
            <a:ext cx="1157283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7" name="Line 1043"/>
          <p:cNvSpPr>
            <a:spLocks noChangeShapeType="1"/>
          </p:cNvSpPr>
          <p:nvPr/>
        </p:nvSpPr>
        <p:spPr bwMode="auto">
          <a:xfrm flipH="1" flipV="1">
            <a:off x="5640678" y="2413008"/>
            <a:ext cx="788709" cy="8016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1044"/>
          <p:cNvSpPr>
            <a:spLocks noChangeShapeType="1"/>
          </p:cNvSpPr>
          <p:nvPr/>
        </p:nvSpPr>
        <p:spPr bwMode="auto">
          <a:xfrm>
            <a:off x="2357422" y="3786190"/>
            <a:ext cx="1914832" cy="355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nimBg="1"/>
      <p:bldP spid="22536" grpId="0" animBg="1"/>
      <p:bldP spid="22543" grpId="0" animBg="1"/>
      <p:bldP spid="22544" grpId="0" animBg="1"/>
      <p:bldP spid="22545" grpId="0" animBg="1"/>
      <p:bldP spid="22546" grpId="0" animBg="1"/>
      <p:bldP spid="22547" grpId="0" animBg="1"/>
      <p:bldP spid="225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访问控制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修饰符（</a:t>
            </a:r>
            <a:r>
              <a:rPr lang="en-US" altLang="zh-CN" sz="2400" dirty="0"/>
              <a:t>modifier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      在类、类的属性以及类的方法前面加修饰符可限定其访问权限</a:t>
            </a:r>
            <a:r>
              <a:rPr lang="en-US" altLang="zh-CN" sz="2400" dirty="0"/>
              <a:t>,</a:t>
            </a:r>
            <a:r>
              <a:rPr lang="zh-CN" altLang="en-US" sz="2400" dirty="0"/>
              <a:t>实现其在一定范围内的信息隐藏。</a:t>
            </a:r>
            <a:endParaRPr lang="zh-CN" altLang="en-US" sz="2400" dirty="0"/>
          </a:p>
        </p:txBody>
      </p:sp>
      <p:graphicFrame>
        <p:nvGraphicFramePr>
          <p:cNvPr id="11318" name="Group 54"/>
          <p:cNvGraphicFramePr>
            <a:graphicFrameLocks noGrp="1"/>
          </p:cNvGraphicFramePr>
          <p:nvPr/>
        </p:nvGraphicFramePr>
        <p:xfrm>
          <a:off x="611188" y="2786058"/>
          <a:ext cx="7920037" cy="2519364"/>
        </p:xfrm>
        <a:graphic>
          <a:graphicData uri="http://schemas.openxmlformats.org/drawingml/2006/table">
            <a:tbl>
              <a:tblPr/>
              <a:tblGrid>
                <a:gridCol w="1514475"/>
                <a:gridCol w="1974850"/>
                <a:gridCol w="1819275"/>
                <a:gridCol w="1384300"/>
                <a:gridCol w="1227137"/>
              </a:tblGrid>
              <a:tr h="779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修饰符</a:t>
                      </a:r>
                      <a:endParaRPr kumimoji="0" lang="zh-CN" altLang="en-US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同一个类中</a:t>
                      </a:r>
                      <a:endParaRPr kumimoji="0" lang="zh-CN" altLang="en-US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同一个包中</a:t>
                      </a:r>
                      <a:endParaRPr kumimoji="0" lang="zh-CN" altLang="en-US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子类中</a:t>
                      </a:r>
                      <a:endParaRPr kumimoji="0" lang="zh-CN" altLang="en-US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全局</a:t>
                      </a:r>
                      <a:endParaRPr kumimoji="0" lang="zh-CN" altLang="en-US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Private</a:t>
                      </a:r>
                      <a:endParaRPr kumimoji="0" lang="en-US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Default</a:t>
                      </a:r>
                      <a:endParaRPr kumimoji="0" lang="zh-CN" altLang="zh-CN" sz="17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protected</a:t>
                      </a:r>
                      <a:endParaRPr kumimoji="0" lang="en-US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public</a:t>
                      </a:r>
                      <a:endParaRPr kumimoji="0" lang="en-US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anose="02010600030101010101" pitchFamily="2" charset="-122"/>
                        </a:rPr>
                        <a:t>Yes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anose="02010600030101010101" pitchFamily="2" charset="-122"/>
                      </a:endParaRPr>
                    </a:p>
                  </a:txBody>
                  <a:tcPr marL="109027" marR="109027" marT="54514" marB="545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1285852" y="5481655"/>
            <a:ext cx="67691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Arial" panose="020B0604020202020204" pitchFamily="34" charset="0"/>
              </a:rPr>
              <a:t>default</a:t>
            </a:r>
            <a:r>
              <a:rPr lang="zh-CN" altLang="en-US" sz="1800" b="1" dirty="0">
                <a:solidFill>
                  <a:srgbClr val="FF3300"/>
                </a:solidFill>
                <a:latin typeface="Arial" panose="020B0604020202020204" pitchFamily="34" charset="0"/>
              </a:rPr>
              <a:t>不是一个修饰符</a:t>
            </a:r>
            <a:r>
              <a:rPr lang="en-US" altLang="zh-CN" sz="1800" b="1" dirty="0">
                <a:solidFill>
                  <a:srgbClr val="FF33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1800" dirty="0">
                <a:solidFill>
                  <a:srgbClr val="FF3300"/>
                </a:solidFill>
                <a:latin typeface="Arial" panose="020B0604020202020204" pitchFamily="34" charset="0"/>
              </a:rPr>
              <a:t>而是</a:t>
            </a:r>
            <a:r>
              <a:rPr lang="zh-CN" altLang="en-US" sz="1800" b="1" dirty="0">
                <a:solidFill>
                  <a:srgbClr val="FF3300"/>
                </a:solidFill>
                <a:latin typeface="Arial" panose="020B0604020202020204" pitchFamily="34" charset="0"/>
              </a:rPr>
              <a:t>表示一种不加任何修饰符时的状态</a:t>
            </a:r>
            <a:endParaRPr lang="zh-CN" altLang="en-US" sz="18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11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11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2" grpId="0" animBg="1"/>
    </p:bldLst>
  </p:timing>
</p:sld>
</file>

<file path=ppt/theme/theme1.xml><?xml version="1.0" encoding="utf-8"?>
<a:theme xmlns:a="http://schemas.openxmlformats.org/drawingml/2006/main" name="华清远见模版-2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华清远见模版-2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2535</Words>
  <Application>WPS 演示</Application>
  <PresentationFormat>全屏显示(4:3)</PresentationFormat>
  <Paragraphs>262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黑体</vt:lpstr>
      <vt:lpstr>Wingdings 3</vt:lpstr>
      <vt:lpstr>Times New Roman</vt:lpstr>
      <vt:lpstr>华文新魏</vt:lpstr>
      <vt:lpstr>Arial Black</vt:lpstr>
      <vt:lpstr>楷体_GB2312</vt:lpstr>
      <vt:lpstr>微软雅黑</vt:lpstr>
      <vt:lpstr>Arial Unicode MS</vt:lpstr>
      <vt:lpstr>Symbol</vt:lpstr>
      <vt:lpstr>新宋体</vt:lpstr>
      <vt:lpstr>华清远见模版-2</vt:lpstr>
      <vt:lpstr>1_华清远见模版-2</vt:lpstr>
      <vt:lpstr>面向对象程序设计进阶（上）</vt:lpstr>
      <vt:lpstr>版权声明</vt:lpstr>
      <vt:lpstr>目标</vt:lpstr>
      <vt:lpstr>类的继承</vt:lpstr>
      <vt:lpstr>继承的层次结构</vt:lpstr>
      <vt:lpstr>类继承语法</vt:lpstr>
      <vt:lpstr>继承示例（1）</vt:lpstr>
      <vt:lpstr>继承示例（2）</vt:lpstr>
      <vt:lpstr>访问控制</vt:lpstr>
      <vt:lpstr>方法覆盖（override）</vt:lpstr>
      <vt:lpstr>方法覆盖示例</vt:lpstr>
      <vt:lpstr>super 关键字</vt:lpstr>
      <vt:lpstr>super关键字示例</vt:lpstr>
      <vt:lpstr>PowerPoint 演示文稿</vt:lpstr>
      <vt:lpstr>小结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鹏锐佳诺18740199990</cp:lastModifiedBy>
  <cp:revision>95</cp:revision>
  <cp:lastPrinted>2113-01-01T00:00:00Z</cp:lastPrinted>
  <dcterms:created xsi:type="dcterms:W3CDTF">2009-10-23T03:21:00Z</dcterms:created>
  <dcterms:modified xsi:type="dcterms:W3CDTF">2017-12-02T08:52:36Z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2052-10.1.0.7023</vt:lpwstr>
  </property>
</Properties>
</file>