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2" name="Shape 22"/>
          <p:cNvGrpSpPr/>
          <p:nvPr/>
        </p:nvGrpSpPr>
        <p:grpSpPr>
          <a:xfrm>
            <a:off y="-8466" x="0"/>
            <a:ext cy="6866467" cx="12192000"/>
            <a:chOff y="-8466" x="0"/>
            <a:chExt cy="6866467" cx="12192000"/>
          </a:xfrm>
        </p:grpSpPr>
        <p:cxnSp>
          <p:nvCxnSpPr>
            <p:cNvPr id="23" name="Shape 23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 rot="10800000">
              <a:off y="0" x="0"/>
              <a:ext cy="5666154" cx="842596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y="2404533" x="1507066"/>
            <a:ext cy="1646301" cx="7766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050832" x="1507066"/>
            <a:ext cy="1096899" cx="7766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1pPr>
            <a:lvl2pPr algn="ctr" rtl="0" marR="0" indent="0" marL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2pPr>
            <a:lvl3pPr algn="ctr" rtl="0" marR="0" indent="0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3pPr>
            <a:lvl4pPr algn="ctr" rtl="0" marR="0" indent="0" marL="1371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4pPr>
            <a:lvl5pPr algn="ctr" rtl="0" marR="0" indent="0" marL="1828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5pPr>
            <a:lvl6pPr algn="ctr" rtl="0" marR="0" indent="0" marL="2286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6pPr>
            <a:lvl7pPr algn="ctr" rtl="0" marR="0" indent="0" marL="2743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7pPr>
            <a:lvl8pPr algn="ctr" rtl="0" marR="0" indent="0" marL="3200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8pPr>
            <a:lvl9pPr algn="ctr" rtl="0" marR="0" indent="0" marL="3657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和描述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609600" x="677335"/>
            <a:ext cy="340359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470400" x="677335"/>
            <a:ext cy="1570961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带描述的引言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609600" x="931333"/>
            <a:ext cy="3022599" cx="80941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2200" x="1366138"/>
            <a:ext cy="381000" cx="72245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4470400" x="677335"/>
            <a:ext cy="1570961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2" name="Shape 102"/>
          <p:cNvSpPr txBox="1"/>
          <p:nvPr/>
        </p:nvSpPr>
        <p:spPr>
          <a:xfrm>
            <a:off y="790377" x="54187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2886556" x="889301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片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1931988" x="677335"/>
            <a:ext cy="259545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言名片"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609600" x="931333"/>
            <a:ext cy="3022599" cx="80941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013200" x="677331"/>
            <a:ext cy="514247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3F3F3F"/>
              </a:buClr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y="790377" x="54187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2886556" x="889301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真或假"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609600" x="685799"/>
            <a:ext cy="3022599" cx="858820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013200" x="677331"/>
            <a:ext cy="514247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字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197358" x="3035281"/>
            <a:ext cy="8596668" cx="388077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垂直排列标题与 文本"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y="2582952" x="5994318"/>
            <a:ext cy="1304742" cx="52514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y="-294750" x="1581685"/>
            <a:ext cy="7060149" cx="52514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节标题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00866" x="677335"/>
            <a:ext cy="182658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527448" x="677335"/>
            <a:ext cy="86039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/>
            </a:lvl1pPr>
            <a:lvl2pPr rtl="0" indent="0" marL="457200">
              <a:buClr>
                <a:srgbClr val="888888"/>
              </a:buClr>
              <a:buFont typeface="Trebuchet MS"/>
              <a:buNone/>
              <a:defRPr/>
            </a:lvl2pPr>
            <a:lvl3pPr rtl="0" indent="0" marL="914400">
              <a:buClr>
                <a:srgbClr val="888888"/>
              </a:buClr>
              <a:buFont typeface="Trebuchet MS"/>
              <a:buNone/>
              <a:defRPr/>
            </a:lvl3pPr>
            <a:lvl4pPr rtl="0" indent="0" marL="1371600">
              <a:buClr>
                <a:srgbClr val="888888"/>
              </a:buClr>
              <a:buFont typeface="Trebuchet MS"/>
              <a:buNone/>
              <a:defRPr/>
            </a:lvl4pPr>
            <a:lvl5pPr rtl="0" indent="0" marL="1828800">
              <a:buClr>
                <a:srgbClr val="888888"/>
              </a:buClr>
              <a:buFont typeface="Trebuchet MS"/>
              <a:buNone/>
              <a:defRPr/>
            </a:lvl5pPr>
            <a:lvl6pPr rtl="0" indent="0" marL="2286000">
              <a:buClr>
                <a:srgbClr val="888888"/>
              </a:buClr>
              <a:buFont typeface="Trebuchet MS"/>
              <a:buNone/>
              <a:defRPr/>
            </a:lvl6pPr>
            <a:lvl7pPr rtl="0" indent="0" marL="2743200">
              <a:buClr>
                <a:srgbClr val="888888"/>
              </a:buClr>
              <a:buFont typeface="Trebuchet MS"/>
              <a:buNone/>
              <a:defRPr/>
            </a:lvl7pPr>
            <a:lvl8pPr rtl="0" indent="0" marL="3200400">
              <a:buClr>
                <a:srgbClr val="888888"/>
              </a:buClr>
              <a:buFont typeface="Trebuchet MS"/>
              <a:buNone/>
              <a:defRPr/>
            </a:lvl8pPr>
            <a:lvl9pPr rtl="0" indent="0" marL="3657600"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2160589" x="677333"/>
            <a:ext cy="3880771" cx="41840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y="2160589" x="5089969"/>
            <a:ext cy="3880773" cx="418403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160983" x="675745"/>
            <a:ext cy="576262" cx="41856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 indent="0" marL="2286000">
              <a:buFont typeface="Trebuchet MS"/>
              <a:buNone/>
              <a:defRPr/>
            </a:lvl6pPr>
            <a:lvl7pPr rtl="0" indent="0" marL="2743200">
              <a:buFont typeface="Trebuchet MS"/>
              <a:buNone/>
              <a:defRPr/>
            </a:lvl7pPr>
            <a:lvl8pPr rtl="0" indent="0" marL="3200400">
              <a:buFont typeface="Trebuchet MS"/>
              <a:buNone/>
              <a:defRPr/>
            </a:lvl8pPr>
            <a:lvl9pPr rtl="0" indent="0" marL="3657600">
              <a:buFont typeface="Trebuchet MS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737244" x="675745"/>
            <a:ext cy="3304117" cx="41856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y="2160983" x="5088382"/>
            <a:ext cy="576262" cx="41856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 indent="0" marL="2286000">
              <a:buFont typeface="Trebuchet MS"/>
              <a:buNone/>
              <a:defRPr/>
            </a:lvl6pPr>
            <a:lvl7pPr rtl="0" indent="0" marL="2743200">
              <a:buFont typeface="Trebuchet MS"/>
              <a:buNone/>
              <a:defRPr/>
            </a:lvl7pPr>
            <a:lvl8pPr rtl="0" indent="0" marL="3200400">
              <a:buFont typeface="Trebuchet MS"/>
              <a:buNone/>
              <a:defRPr/>
            </a:lvl8pPr>
            <a:lvl9pPr rtl="0" indent="0" marL="3657600">
              <a:buFont typeface="Trebuchet MS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y="2737244" x="5088383"/>
            <a:ext cy="3304117" cx="418561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498604" x="677333"/>
            <a:ext cy="1278465" cx="3854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514924" x="4760460"/>
            <a:ext cy="5526437" cx="45135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y="2777068" x="677333"/>
            <a:ext cy="2584448" cx="3854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/>
            </a:lvl1pPr>
            <a:lvl2pPr rtl="0" indent="-12562" marL="457063">
              <a:buFont typeface="Trebuchet MS"/>
              <a:buNone/>
              <a:defRPr/>
            </a:lvl2pPr>
            <a:lvl3pPr rtl="0" indent="-12425" marL="914126">
              <a:buFont typeface="Trebuchet MS"/>
              <a:buNone/>
              <a:defRPr/>
            </a:lvl3pPr>
            <a:lvl4pPr rtl="0" indent="-12288" marL="1371189">
              <a:buFont typeface="Trebuchet MS"/>
              <a:buNone/>
              <a:defRPr/>
            </a:lvl4pPr>
            <a:lvl5pPr rtl="0" indent="-12151" marL="1828251">
              <a:buFont typeface="Trebuchet MS"/>
              <a:buNone/>
              <a:defRPr/>
            </a:lvl5pPr>
            <a:lvl6pPr rtl="0" indent="-12013" marL="2285314">
              <a:buFont typeface="Trebuchet MS"/>
              <a:buNone/>
              <a:defRPr/>
            </a:lvl6pPr>
            <a:lvl7pPr rtl="0" indent="-11876" marL="2742377">
              <a:buFont typeface="Trebuchet MS"/>
              <a:buNone/>
              <a:defRPr/>
            </a:lvl7pPr>
            <a:lvl8pPr rtl="0" indent="-11739" marL="3199440">
              <a:buFont typeface="Trebuchet MS"/>
              <a:buNone/>
              <a:defRPr/>
            </a:lvl8pPr>
            <a:lvl9pPr rtl="0" indent="-11603" marL="3656503">
              <a:buFont typeface="Trebuchet MS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4800600" x="677333"/>
            <a:ext cy="566737" cx="859666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84" name="Shape 84"/>
          <p:cNvPicPr preferRelativeResize="0"/>
          <p:nvPr>
            <p:ph idx="2" type="pic"/>
          </p:nvPr>
        </p:nvPicPr>
        <p:spPr>
          <a:xfrm>
            <a:off y="609600" x="677333"/>
            <a:ext cy="3845718" cx="85966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y="5367337" x="677333"/>
            <a:ext cy="674024" cx="859666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/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 indent="0" marL="2286000">
              <a:buFont typeface="Trebuchet MS"/>
              <a:buNone/>
              <a:defRPr/>
            </a:lvl6pPr>
            <a:lvl7pPr rtl="0" indent="0" marL="2743200">
              <a:buFont typeface="Trebuchet MS"/>
              <a:buNone/>
              <a:defRPr/>
            </a:lvl7pPr>
            <a:lvl8pPr rtl="0" indent="0" marL="3200400">
              <a:buFont typeface="Trebuchet MS"/>
              <a:buNone/>
              <a:defRPr/>
            </a:lvl8pPr>
            <a:lvl9pPr rtl="0" indent="0" marL="3657600">
              <a:buFont typeface="Trebuchet MS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slideLayouts/slideLayout13.xml" Type="http://schemas.openxmlformats.org/officeDocument/2006/relationships/slideLayout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8466" x="0"/>
            <a:ext cy="6866467" cx="12192000"/>
            <a:chOff y="-8466" x="0"/>
            <a:chExt cy="6866467" cx="12192000"/>
          </a:xfrm>
        </p:grpSpPr>
        <p:cxnSp>
          <p:nvCxnSpPr>
            <p:cNvPr id="6" name="Shape 6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4013200" x="0"/>
              <a:ext cy="2844800" cx="448732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algn="l" rtl="0" marR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algn="l" rtl="0" marR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algn="l" rtl="0" marR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algn="l" rtl="0" marR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algn="l" rtl="0" marR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algn="l" rtl="0" marR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algn="l" rtl="0" marR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algn="l" rtl="0" marR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awfan.cn/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hop66475763.taobao.com/?spm=2013.1.0.0.oZqUTQ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t-project.org/wiki/Wiki_Home_SimplifiedChinese" Type="http://schemas.openxmlformats.org/officeDocument/2006/relationships/hyperlink" TargetMode="External" Id="rId4"/><Relationship Target="http://qt-project.org/" Type="http://schemas.openxmlformats.org/officeDocument/2006/relationships/hyperlink" TargetMode="External" Id="rId3"/><Relationship Target="http://item.taobao.com/item.htm?spm=a230r.1.14.1.y26Mq8&amp;id=37331610600" Type="http://schemas.openxmlformats.org/officeDocument/2006/relationships/hyperlink" TargetMode="External" Id="rId6"/><Relationship Target="http://awfan.cn/" Type="http://schemas.openxmlformats.org/officeDocument/2006/relationships/hyperlink" TargetMode="External" Id="rId5"/><Relationship Target="http://shop66475763.taobao.com/?spm=2013.1.0.0.oZqUTQ" Type="http://schemas.openxmlformats.org/officeDocument/2006/relationships/hyperlink" TargetMode="External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awfan.cn@gmail.co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http://zh.wikipedia.org/wiki/Windows_8" Type="http://schemas.openxmlformats.org/officeDocument/2006/relationships/hyperlink" TargetMode="External" Id="rId15"/><Relationship Target="http://zh.wikipedia.org/wiki/IOS" Type="http://schemas.openxmlformats.org/officeDocument/2006/relationships/hyperlink" TargetMode="External" Id="rId14"/><Relationship Target="http://zh.wikipedia.org/wiki/%E8%AF%BA%E5%9F%BA%E4%BA%9A" Type="http://schemas.openxmlformats.org/officeDocument/2006/relationships/hyperlink" TargetMode="External" Id="rId12"/><Relationship Target="../notesSlides/notesSlide3.xml" Type="http://schemas.openxmlformats.org/officeDocument/2006/relationships/notesSlide" Id="rId2"/><Relationship Target="http://zh.wikipedia.org/wiki/Android" Type="http://schemas.openxmlformats.org/officeDocument/2006/relationships/hyperlink" TargetMode="External" Id="rId13"/><Relationship Target="../slideLayouts/slideLayout2.xml" Type="http://schemas.openxmlformats.org/officeDocument/2006/relationships/slideLayout" Id="rId1"/><Relationship Target="http://zh.wikipedia.org/wiki/Qt_Software" Type="http://schemas.openxmlformats.org/officeDocument/2006/relationships/hyperlink" TargetMode="External" Id="rId10"/><Relationship Target="http://zh.wikipedia.org/w/index.php?title=Eirik_Chambe-Eng&amp;action=edit&amp;redlink=1" Type="http://schemas.openxmlformats.org/officeDocument/2006/relationships/hyperlink" TargetMode="External" Id="rId4"/><Relationship Target="http://zh.wikipedia.org/wiki/Digia" Type="http://schemas.openxmlformats.org/officeDocument/2006/relationships/hyperlink" TargetMode="External" Id="rId11"/><Relationship Target="http://zh.wikipedia.org/w/index.php?title=Haavard_Nord&amp;action=edit&amp;redlink=1" Type="http://schemas.openxmlformats.org/officeDocument/2006/relationships/hyperlink" TargetMode="External" Id="rId3"/><Relationship Target="http://zh.wikipedia.org/wiki/5%E6%9C%8811%E6%97%A5" Type="http://schemas.openxmlformats.org/officeDocument/2006/relationships/hyperlink" TargetMode="External" Id="rId9"/><Relationship Target="http://zh.wikipedia.org/wiki/%E8%BD%AF%E4%BB%B6" Type="http://schemas.openxmlformats.org/officeDocument/2006/relationships/hyperlink" TargetMode="External" Id="rId6"/><Relationship Target="http://zh.wikipedia.org/wiki/%E8%B7%A8%E5%B9%B3%E5%8F%B0" Type="http://schemas.openxmlformats.org/officeDocument/2006/relationships/hyperlink" TargetMode="External" Id="rId5"/><Relationship Target="http://zh.wikipedia.org/wiki/2009%E5%B9%B4" Type="http://schemas.openxmlformats.org/officeDocument/2006/relationships/hyperlink" TargetMode="External" Id="rId8"/><Relationship Target="http://zh.wikipedia.org/wiki/Qt_Software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zh.wikipedia.org/wiki/%E5%B9%B3%E5%8F%B0" Type="http://schemas.openxmlformats.org/officeDocument/2006/relationships/hyperlink" TargetMode="External" Id="rId4"/><Relationship Target="http://zh.wikipedia.org/wiki/%E8%BD%AF%E4%BB%B6" Type="http://schemas.openxmlformats.org/officeDocument/2006/relationships/hyperlink" TargetMode="External" Id="rId3"/><Relationship Target="http://zh.wikipedia.org/wiki/%E5%9B%BE%E5%BD%A2%E7%95%8C%E9%9D%A2" Type="http://schemas.openxmlformats.org/officeDocument/2006/relationships/hyperlink" TargetMode="External" Id="rId6"/><Relationship Target="http://zh.wikipedia.org/wiki/%E7%BC%96%E8%AF%91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y="2404533" x="1507066"/>
            <a:ext cy="1646301" cx="77669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5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Qt系列教程-开始学习Qt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y="4823564" x="1507066"/>
            <a:ext cy="1096899" cx="77669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http://www.awfan.cn</a:t>
            </a:r>
          </a:p>
          <a:p>
            <a:pPr algn="r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作者：范范</a:t>
            </a:r>
          </a:p>
          <a:p>
            <a:pPr algn="r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2014-01-01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应用场景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Photoshop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VirtualBox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IDA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609600" x="677333"/>
            <a:ext cy="1320899" cx="859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" lang="en-US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赞助支持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2160589" x="677333"/>
            <a:ext cy="3880799" cx="859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坚持做一件事情，确实不容易，你的支持是我的最大动力！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淘宝网店低价出售高清视频教程，</a:t>
            </a:r>
            <a:r>
              <a:rPr sz="1800" lang="en-US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你可以通过购买视频教程赞助我的努力和付出，在此不胜感激！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淘宝网店：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-US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http://shop66475763.taobao.com/?spm=2013.1.0.0.oZqUTQ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Qt5 视频入门初级教程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http://item.taobao.com/item.htm?spm=a230r.1.14.1.y26Mq8&amp;id=37331610600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网站链接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http://qt-project.org/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http://qt-project.org/wiki/Wiki_Home_SimplifiedChinese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http://awfan.cn/</a:t>
            </a:r>
          </a:p>
          <a:p>
            <a:pPr algn="l" rtl="0" lvl="0" marR="0" indent="-365760" marL="3429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"/>
            </a:pPr>
            <a:r>
              <a:rPr u="sng" sz="1800" lang="en-US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http://item.taobao.com/item.htm?spm=a230r.1.14.1.y26Mq8&amp;id=37331610600</a:t>
            </a:r>
          </a:p>
          <a:p>
            <a:pPr algn="l" rtl="0" lvl="0" marR="0" indent="-365760" marL="3429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rebuchet MS"/>
              <a:buChar char=""/>
            </a:pPr>
            <a:r>
              <a:rPr u="sng" sz="1800" lang="en-US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http://shop66475763.taobao.com/?spm=2013.1.0.0.oZqUTQ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609600" x="677333"/>
            <a:ext cy="1320899" cx="859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z="3600" lang="en-US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联系方式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2160589" x="677333"/>
            <a:ext cy="3880799" cx="859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z="1800"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邮件：</a:t>
            </a:r>
            <a:r>
              <a:rPr u="sng" sz="1800" lang="en-US">
                <a:solidFill>
                  <a:srgbClr val="336699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awfan.cn@gmail.com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 简介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1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是一个跨平台的C++应用程序开发框架，被广泛用于开发GUI程序。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Qt有丰富的 API且面向对象。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Qt是自由且开放源代码的软件，在GNU较宽松公共许可证条款下发布。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支持广泛的编译器，包括GCC的C++编译器和Visual Studio。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历史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Haavard Nord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和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Eirik Chambe-Eng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于1991年开始开发"Qt"，1994年3月4日创立公司，最早名为Quasar Technologies，然后更名为Troll Tech，然后再改为Trolltech，中文名是“奇趣科技”，2008年6月17日被NOKIA公司收购，以增强该公司在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跨平台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软件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研发方面的实力，更名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Qt Software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2009年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5月11日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，诺基亚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Qt Software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宣布Qt源代码管理系统面向公众开放，Qt开发人员可通过为Qt以及与 Qt相关的项目贡献代码、翻译、示例以及其他内容，协助引导和塑造Qt未来的发展。为了便于这些内容的管理，Qt Software启用了基于Git和Gitorious开源项目的Web源代码管理系统。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2012年8月9日，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Digia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宣布已完成对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诺基亚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Qt业务及软件技术的全面收购，并计划将Qt应用到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3"/>
              </a:rPr>
              <a:t>Android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iOS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及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5"/>
              </a:rPr>
              <a:t>Windows 8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平台上。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支持平台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使用Qt开发的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软件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，相同的代码可以在任何支持的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平台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上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编译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与运行，而不需要修改源代码。会自动依平台的不同，表现平台特有的</a:t>
            </a:r>
            <a:r>
              <a:rPr strike="noStrike" u="sng" b="0" cap="none" baseline="0" sz="1800" lang="en-US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图形界面</a:t>
            </a: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风格。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Qt模块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Qt有相当多的模块，涉及文件读写、XML操作、JSON解析、正则表达式、智能指针、多线程、数据库、网络操作、图片动画显示、多媒体支持和WebKit。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Qt5.2 更包含串口、蓝牙、手机卫星定位等功能。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图形用户界面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基于Widget的图形用户界面</a:t>
            </a:r>
          </a:p>
          <a:p>
            <a:pPr algn="l" rtl="0" lvl="0" marR="0" indent="-342900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基于QML的新图形用户界面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信号与槽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信号和槽是Qt的核心，就相当于MFC的消息传递和回调函数一样。只不过功能比MFC 消息处理的机制和回调函数更强大。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界面布局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 有可视化的开发工具QtCreator 或者QtDesigner。鼠标点点拖拖就可以生成满足需要的界面。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国际化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-US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Qt可以很方便的支持多国语言。比如我们在开发时，只要在字符串放在’tr’里边,就可以使用Qt自带的工具抽取成ts文件，然后使用Qt Liguist进行翻译。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平面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