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2" name="Shape 22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23" name="Shape 23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 rot="10800000">
              <a:off y="0" x="0"/>
              <a:ext cy="5666154" cx="842596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y="2404533" x="1507066"/>
            <a:ext cy="1646301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050832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1pPr>
            <a:lvl2pPr algn="ctr" rtl="0" marR="0" indent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2pPr>
            <a:lvl3pPr algn="ctr" rtl="0" marR="0" indent="0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3pPr>
            <a:lvl4pPr algn="ctr" rtl="0" marR="0" indent="0" marL="1371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4pPr>
            <a:lvl5pPr algn="ctr" rtl="0" marR="0" indent="0" marL="1828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5pPr>
            <a:lvl6pPr algn="ctr" rtl="0" marR="0" indent="0" marL="2286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6pPr>
            <a:lvl7pPr algn="ctr" rtl="0" marR="0" indent="0" marL="2743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7pPr>
            <a:lvl8pPr algn="ctr" rtl="0" marR="0" indent="0" marL="3200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8pPr>
            <a:lvl9pPr algn="ctr" rtl="0" marR="0" indent="0" marL="3657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和描述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609600" x="677335"/>
            <a:ext cy="34035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带描述的引言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2200" x="1366138"/>
            <a:ext cy="381000" cx="722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2" name="Shape 102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1931988" x="677335"/>
            <a:ext cy="259545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言名片"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真或假"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609600" x="685799"/>
            <a:ext cy="3022599" cx="85882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197358" x="3035281"/>
            <a:ext cy="8596668" cx="388077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垂直排列标题与 文本"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y="2582952" x="5994318"/>
            <a:ext cy="1304742" cx="52514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y="-294750" x="1581685"/>
            <a:ext cy="7060149" cx="52514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00866" x="677335"/>
            <a:ext cy="182658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527448" x="677335"/>
            <a:ext cy="8603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2160589" x="677333"/>
            <a:ext cy="3880771" cx="41840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y="2160589" x="5089969"/>
            <a:ext cy="3880773" cx="418403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160983" x="675745"/>
            <a:ext cy="576262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737244" x="675745"/>
            <a:ext cy="3304117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y="2160983" x="5088382"/>
            <a:ext cy="576262" cx="41856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y="2737244" x="5088383"/>
            <a:ext cy="3304117" cx="41856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498604" x="677333"/>
            <a:ext cy="1278465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514924" x="4760460"/>
            <a:ext cy="5526437" cx="45135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2777068" x="677333"/>
            <a:ext cy="2584448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/>
            </a:lvl1pPr>
            <a:lvl2pPr rtl="0" indent="-12562" marL="457063">
              <a:buFont typeface="Trebuchet MS"/>
              <a:buNone/>
              <a:defRPr/>
            </a:lvl2pPr>
            <a:lvl3pPr rtl="0" indent="-12425" marL="914126">
              <a:buFont typeface="Trebuchet MS"/>
              <a:buNone/>
              <a:defRPr/>
            </a:lvl3pPr>
            <a:lvl4pPr rtl="0" indent="-12288" marL="1371189">
              <a:buFont typeface="Trebuchet MS"/>
              <a:buNone/>
              <a:defRPr/>
            </a:lvl4pPr>
            <a:lvl5pPr rtl="0" indent="-12151" marL="1828251">
              <a:buFont typeface="Trebuchet MS"/>
              <a:buNone/>
              <a:defRPr/>
            </a:lvl5pPr>
            <a:lvl6pPr rtl="0" indent="-12013" marL="2285314">
              <a:buFont typeface="Trebuchet MS"/>
              <a:buNone/>
              <a:defRPr/>
            </a:lvl6pPr>
            <a:lvl7pPr rtl="0" indent="-11876" marL="2742377">
              <a:buFont typeface="Trebuchet MS"/>
              <a:buNone/>
              <a:defRPr/>
            </a:lvl7pPr>
            <a:lvl8pPr rtl="0" indent="-11739" marL="3199440">
              <a:buFont typeface="Trebuchet MS"/>
              <a:buNone/>
              <a:defRPr/>
            </a:lvl8pPr>
            <a:lvl9pPr rtl="0" indent="-11603" marL="3656503">
              <a:buFont typeface="Trebuchet MS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4800600" x="677333"/>
            <a:ext cy="566737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84" name="Shape 84"/>
          <p:cNvPicPr preferRelativeResize="0"/>
          <p:nvPr>
            <p:ph idx="2" type="pic"/>
          </p:nvPr>
        </p:nvPicPr>
        <p:spPr>
          <a:xfrm>
            <a:off y="609600" x="677333"/>
            <a:ext cy="3845718" cx="85966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y="5367337" x="677333"/>
            <a:ext cy="674024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slideLayouts/slideLayout13.xml" Type="http://schemas.openxmlformats.org/officeDocument/2006/relationships/slideLayout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6" name="Shape 6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4013200" x="0"/>
              <a:ext cy="2844800" cx="448732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marR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marR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marR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marR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marR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marR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marR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marR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awfan.cn/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ode.google.com/p/awfan-desktop/wiki/QtCompilation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hop66475763.taobao.com/?spm=2013.1.0.0.oZqUTQ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t-project.org/wiki/Wiki_Home_SimplifiedChinese" Type="http://schemas.openxmlformats.org/officeDocument/2006/relationships/hyperlink" TargetMode="External" Id="rId4"/><Relationship Target="http://qt-project.org/" Type="http://schemas.openxmlformats.org/officeDocument/2006/relationships/hyperlink" TargetMode="External" Id="rId3"/><Relationship Target="http://shop66475763.taobao.com/?spm=2013.1.0.0.oZqUTQ" Type="http://schemas.openxmlformats.org/officeDocument/2006/relationships/hyperlink" TargetMode="External" Id="rId6"/><Relationship Target="http://awfan.cn/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awfan.cn@gmail.co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t-project.org/downloads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t-project.org/downloads" Type="http://schemas.openxmlformats.org/officeDocument/2006/relationships/hyperlink" TargetMode="External" Id="rId4"/><Relationship Target="http://qt-project.org/downloads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eclipse.org/downloads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y="2404533" x="1507066"/>
            <a:ext cy="1646301" cx="80361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5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Qt系列教程-开发环境搭建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y="4823564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http://www.awfan.cn</a:t>
            </a:r>
          </a:p>
          <a:p>
            <a:pPr algn="r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作者：范范</a:t>
            </a:r>
          </a:p>
          <a:p>
            <a:pPr algn="r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2014-01-02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Qt的相关类库编译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https://code.google.com/p/awfan-desktop/wiki/QtCompilation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609600" x="677333"/>
            <a:ext cy="13208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0555"/>
              <a:buFont typeface="Arial"/>
              <a:buNone/>
            </a:pPr>
            <a:r>
              <a:rPr sz="3600" lang="en-US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赞助支持</a:t>
            </a:r>
          </a:p>
          <a:p>
            <a:r>
              <a:t/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160589" x="677333"/>
            <a:ext cy="38807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坚持做一件事情，确实不容易，你的支持是我的最大动力！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淘宝网店低价出售高清视频教程，</a:t>
            </a: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你可以通过购买视频教程赞助我的努力和付出，在此不胜感激！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淘宝网店：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-US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http://shop66475763.taobao.com/?spm=2013.1.0.0.oZqUTQ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Qt5 视频入门初级教程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http://item.taobao.com/item.htm?spm=a230r.1.14.1.y26Mq8&amp;id=37331610600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网站链接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http://qt-project.org/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http://qt-project.org/wiki/Wiki_Home_SimplifiedChinese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http://awfan.cn/</a:t>
            </a:r>
          </a:p>
          <a:p>
            <a:pPr algn="l" rtl="0" lvl="0" marR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None/>
            </a:pPr>
            <a:r>
              <a:rPr u="sng" sz="1800" lang="en-US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http://shop66475763.taobao.com/?spm=2013.1.0.0.oZqUTQ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联系</a:t>
            </a:r>
            <a:r>
              <a:rPr sz="3600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方式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邮件：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awfan.cn@gmail.com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搭建方案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Qt的开发环境的搭建根据IDE大致有三种方案(QtCreator、 Visual Studio和Eclipse For C++)。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三种方案都有优缺点。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QtCreator 更简单、更傻瓜，并且是跨平台的IDE。缺点不稳定，容易崩溃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 熟悉的人更多，开发工具强大稳定，缺点非跨平台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Eclipse For C++ 强大稳定，缺点性能比较差。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使用QtCreator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下载Qt（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http://qt-project.org/downloads 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）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安装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运行QtCreator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使用Visual Studio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 Visual Studio (http://pan.baidu.com/s/1bnH0AWR)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安装Visual Studio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下载Qt（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http://qt-project.org/downloads 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）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安装Qt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下载Visual Studio 插件(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 http://qt-project.org/downloads 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安装插件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运行 Visual Studio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使用Eclipse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 Eclipse（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http://www.eclipse.org/downloads/ 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）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下载Qt for Eclipse 插件（这个插件好像Qt已经停止了更新）(http://pan.baidu.com/s/1i3FS1Ad)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使用QtCreator创建HelloWorld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使用Visual Studio创建HelloWorld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 帮助文档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Qt的示例代码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平面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