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267" r:id="rId4"/>
    <p:sldId id="268" r:id="rId5"/>
    <p:sldId id="269" r:id="rId6"/>
    <p:sldId id="270" r:id="rId7"/>
    <p:sldId id="273" r:id="rId8"/>
    <p:sldId id="272" r:id="rId9"/>
    <p:sldId id="276" r:id="rId10"/>
    <p:sldId id="274" r:id="rId11"/>
    <p:sldId id="286" r:id="rId12"/>
    <p:sldId id="275" r:id="rId13"/>
    <p:sldId id="277" r:id="rId14"/>
    <p:sldId id="278" r:id="rId15"/>
    <p:sldId id="279" r:id="rId16"/>
    <p:sldId id="283" r:id="rId17"/>
    <p:sldId id="280" r:id="rId18"/>
    <p:sldId id="284" r:id="rId19"/>
    <p:sldId id="285" r:id="rId2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D29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2771" autoAdjust="0"/>
  </p:normalViewPr>
  <p:slideViewPr>
    <p:cSldViewPr>
      <p:cViewPr>
        <p:scale>
          <a:sx n="82" d="100"/>
          <a:sy n="82" d="100"/>
        </p:scale>
        <p:origin x="-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E7BCF8E-0148-4640-9831-34E5DCA3DA5C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26D8804-485E-4FFF-82C8-55C7FB91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8804-485E-4FFF-82C8-55C7FB916C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358900" y="3886200"/>
            <a:ext cx="60960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358900" y="4419600"/>
            <a:ext cx="3657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F98D2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6172200" y="2286000"/>
            <a:ext cx="1295400" cy="1219200"/>
          </a:xfrm>
          <a:prstGeom prst="ellipse">
            <a:avLst/>
          </a:prstGeom>
          <a:solidFill>
            <a:srgbClr val="808284">
              <a:alpha val="71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733800" y="2286000"/>
            <a:ext cx="1295400" cy="1219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295400" y="2286000"/>
            <a:ext cx="1295400" cy="1219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0" y="2895600"/>
            <a:ext cx="1143000" cy="0"/>
          </a:xfrm>
          <a:prstGeom prst="line">
            <a:avLst/>
          </a:prstGeom>
          <a:ln>
            <a:solidFill>
              <a:schemeClr val="accent3">
                <a:alpha val="44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029200" y="2895600"/>
            <a:ext cx="1143000" cy="0"/>
          </a:xfrm>
          <a:prstGeom prst="line">
            <a:avLst/>
          </a:prstGeom>
          <a:ln>
            <a:solidFill>
              <a:schemeClr val="accent3">
                <a:alpha val="44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19200"/>
            <a:ext cx="9144000" cy="5130800"/>
          </a:xfrm>
          <a:prstGeom prst="rect">
            <a:avLst/>
          </a:prstGeom>
          <a:solidFill>
            <a:schemeClr val="bg1"/>
          </a:solidFill>
          <a:ln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6172200" cy="571501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647699"/>
            <a:ext cx="4876800" cy="508000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F98D2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422308" y="381000"/>
            <a:ext cx="457200" cy="457200"/>
          </a:xfrm>
          <a:prstGeom prst="ellipse">
            <a:avLst/>
          </a:prstGeom>
          <a:solidFill>
            <a:srgbClr val="8082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36508" y="381000"/>
            <a:ext cx="457200" cy="457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037456" y="381000"/>
            <a:ext cx="457200" cy="457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494656" y="609600"/>
            <a:ext cx="241852" cy="0"/>
          </a:xfrm>
          <a:prstGeom prst="line">
            <a:avLst/>
          </a:prstGeom>
          <a:ln w="127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93708" y="609600"/>
            <a:ext cx="228600" cy="0"/>
          </a:xfrm>
          <a:prstGeom prst="line">
            <a:avLst/>
          </a:prstGeom>
          <a:ln w="127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1219200"/>
            <a:ext cx="9144000" cy="0"/>
          </a:xfrm>
          <a:prstGeom prst="rect">
            <a:avLst/>
          </a:prstGeom>
          <a:solidFill>
            <a:schemeClr val="tx1">
              <a:alpha val="35000"/>
            </a:schemeClr>
          </a:solidFill>
          <a:effectLst>
            <a:outerShdw blurRad="50800" dist="38100" dir="2700000" algn="tl" rotWithShape="0">
              <a:prstClr val="black">
                <a:alpha val="26000"/>
              </a:prstClr>
            </a:outerShdw>
            <a:reflection stA="9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82716" y="6477000"/>
            <a:ext cx="147508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Confidential – Slide </a:t>
            </a:r>
            <a:fld id="{3C078B60-FD6D-41C5-9D79-898ED54BBEF4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0" dirty="0" smtClean="0">
                <a:solidFill>
                  <a:srgbClr val="808284"/>
                </a:solidFill>
                <a:latin typeface="Franklin Gothic Medium" pitchFamily="34" charset="0"/>
              </a:rPr>
              <a:t>everything connects    </a:t>
            </a:r>
            <a:endParaRPr lang="en-US" sz="1600" b="0" dirty="0">
              <a:solidFill>
                <a:srgbClr val="808284"/>
              </a:solidFill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8082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00800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org/spring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Installs\Spring\spring-data-commons-1.5.0.RELEASE\docs\api\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naveen@nvisia.com" TargetMode="External"/><Relationship Id="rId2" Type="http://schemas.openxmlformats.org/officeDocument/2006/relationships/hyperlink" Target="https://github.com/navnoon23/SpringData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veenvkm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visi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58900" y="3886200"/>
            <a:ext cx="6413500" cy="1066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</a:rPr>
              <a:t>Spring Data Repositories</a:t>
            </a:r>
          </a:p>
          <a:p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</a:rPr>
              <a:t>Naveen VK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358900" y="5181600"/>
            <a:ext cx="3657600" cy="4572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May </a:t>
            </a:r>
            <a:r>
              <a:rPr lang="en-US" smtClean="0">
                <a:solidFill>
                  <a:schemeClr val="tx1"/>
                </a:solidFill>
              </a:rPr>
              <a:t>21</a:t>
            </a:r>
            <a:r>
              <a:rPr lang="en-US" baseline="30000" smtClean="0">
                <a:solidFill>
                  <a:schemeClr val="tx1"/>
                </a:solidFill>
              </a:rPr>
              <a:t>st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&amp; </a:t>
            </a:r>
            <a:r>
              <a:rPr lang="en-US" smtClean="0">
                <a:solidFill>
                  <a:schemeClr val="tx1"/>
                </a:solidFill>
              </a:rPr>
              <a:t>22</a:t>
            </a:r>
            <a:r>
              <a:rPr lang="en-US" baseline="30000" smtClean="0">
                <a:solidFill>
                  <a:schemeClr val="tx1"/>
                </a:solidFill>
              </a:rPr>
              <a:t>nd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SpringSource</a:t>
            </a:r>
            <a:r>
              <a:rPr lang="en-US" dirty="0" smtClean="0"/>
              <a:t> umbrella project</a:t>
            </a:r>
          </a:p>
          <a:p>
            <a:r>
              <a:rPr lang="en-US" dirty="0" smtClean="0"/>
              <a:t>Abstracts </a:t>
            </a:r>
            <a:r>
              <a:rPr lang="en-US" dirty="0"/>
              <a:t>data access layer code </a:t>
            </a:r>
            <a:r>
              <a:rPr lang="en-US" dirty="0" smtClean="0"/>
              <a:t>for CRUD operations for various data stores</a:t>
            </a:r>
          </a:p>
          <a:p>
            <a:r>
              <a:rPr lang="en-US" dirty="0" smtClean="0"/>
              <a:t>Data access layer consists of interfaces with finder methods</a:t>
            </a:r>
          </a:p>
          <a:p>
            <a:r>
              <a:rPr lang="en-US" dirty="0"/>
              <a:t>Appropriate implementation </a:t>
            </a:r>
            <a:r>
              <a:rPr lang="en-US" dirty="0" smtClean="0"/>
              <a:t>of interface used at runtime</a:t>
            </a:r>
          </a:p>
          <a:p>
            <a:r>
              <a:rPr lang="en-US" dirty="0" smtClean="0"/>
              <a:t>Uses convention over configuration for finder methods in the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it?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1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Provides a familiar and consistent Spring-based model</a:t>
            </a:r>
          </a:p>
          <a:p>
            <a:r>
              <a:rPr lang="en-US" dirty="0" smtClean="0"/>
              <a:t>Retains </a:t>
            </a:r>
            <a:r>
              <a:rPr lang="en-US" dirty="0" err="1" smtClean="0"/>
              <a:t>datastore</a:t>
            </a:r>
            <a:r>
              <a:rPr lang="en-US" dirty="0" smtClean="0"/>
              <a:t>-specific features and capabilities</a:t>
            </a:r>
          </a:p>
          <a:p>
            <a:r>
              <a:rPr lang="en-US" dirty="0" smtClean="0"/>
              <a:t>Reduces amount of boiler-plate code to implement DAOs for various </a:t>
            </a:r>
            <a:r>
              <a:rPr lang="en-US" dirty="0" err="1" smtClean="0"/>
              <a:t>datastores</a:t>
            </a:r>
            <a:endParaRPr lang="en-US" dirty="0" smtClean="0"/>
          </a:p>
          <a:p>
            <a:r>
              <a:rPr lang="en-US" dirty="0" err="1" smtClean="0"/>
              <a:t>SpringData</a:t>
            </a:r>
            <a:r>
              <a:rPr lang="en-US" dirty="0" smtClean="0"/>
              <a:t> subprojects are associated with specific </a:t>
            </a:r>
            <a:r>
              <a:rPr lang="en-US" dirty="0" err="1" smtClean="0"/>
              <a:t>datastores</a:t>
            </a:r>
            <a:endParaRPr lang="en-US" dirty="0" smtClean="0"/>
          </a:p>
          <a:p>
            <a:r>
              <a:rPr lang="en-US" dirty="0"/>
              <a:t>Website: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www.springsource.org/spring-data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it? - Continued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647699"/>
            <a:ext cx="6781800" cy="508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N-Tier Architecture with </a:t>
            </a:r>
            <a:r>
              <a:rPr lang="en-US" dirty="0" err="1" smtClean="0">
                <a:solidFill>
                  <a:schemeClr val="tx1"/>
                </a:solidFill>
              </a:rPr>
              <a:t>SpringData</a:t>
            </a:r>
            <a:r>
              <a:rPr lang="en-US" dirty="0" smtClean="0">
                <a:solidFill>
                  <a:schemeClr val="tx1"/>
                </a:solidFill>
              </a:rPr>
              <a:t> Repositories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3626" y="1716911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User Interface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6777" y="2819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Services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734" y="3890933"/>
            <a:ext cx="2438401" cy="609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SpringData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Repository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928394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Data Objects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Can 9"/>
          <p:cNvSpPr/>
          <p:nvPr/>
        </p:nvSpPr>
        <p:spPr>
          <a:xfrm>
            <a:off x="6321707" y="4935156"/>
            <a:ext cx="2136494" cy="83820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Database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1"/>
          </p:cNvCxnSpPr>
          <p:nvPr/>
        </p:nvCxnSpPr>
        <p:spPr>
          <a:xfrm>
            <a:off x="5573935" y="4500533"/>
            <a:ext cx="1816019" cy="4346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9" idx="0"/>
          </p:cNvCxnSpPr>
          <p:nvPr/>
        </p:nvCxnSpPr>
        <p:spPr>
          <a:xfrm rot="10800000" flipV="1">
            <a:off x="2209800" y="2021710"/>
            <a:ext cx="2113826" cy="90668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9" idx="2"/>
          </p:cNvCxnSpPr>
          <p:nvPr/>
        </p:nvCxnSpPr>
        <p:spPr>
          <a:xfrm rot="10800000">
            <a:off x="2209800" y="3537995"/>
            <a:ext cx="2144934" cy="65773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5565977" y="3429000"/>
            <a:ext cx="7958" cy="4619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5542826" y="2326511"/>
            <a:ext cx="23151" cy="492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20" idx="0"/>
          </p:cNvCxnSpPr>
          <p:nvPr/>
        </p:nvCxnSpPr>
        <p:spPr>
          <a:xfrm flipH="1">
            <a:off x="5410200" y="4500533"/>
            <a:ext cx="163735" cy="5971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3667" y="5097684"/>
            <a:ext cx="1447800" cy="5131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MongoDB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1600" y="5097684"/>
            <a:ext cx="1219200" cy="513144"/>
          </a:xfrm>
          <a:prstGeom prst="rect">
            <a:avLst/>
          </a:prstGeom>
          <a:solidFill>
            <a:srgbClr val="F98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haroni" pitchFamily="2" charset="-79"/>
                <a:cs typeface="Aharoni" pitchFamily="2" charset="-79"/>
              </a:rPr>
              <a:t>Neo4J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00" y="5097684"/>
            <a:ext cx="1219200" cy="5131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GemFire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2" name="Straight Arrow Connector 31"/>
          <p:cNvCxnSpPr>
            <a:stCxn id="8" idx="2"/>
            <a:endCxn id="18" idx="0"/>
          </p:cNvCxnSpPr>
          <p:nvPr/>
        </p:nvCxnSpPr>
        <p:spPr>
          <a:xfrm flipH="1">
            <a:off x="3777567" y="4500533"/>
            <a:ext cx="1796368" cy="5971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9" idx="0"/>
          </p:cNvCxnSpPr>
          <p:nvPr/>
        </p:nvCxnSpPr>
        <p:spPr>
          <a:xfrm flipH="1">
            <a:off x="1981200" y="4500533"/>
            <a:ext cx="3592735" cy="5971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7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Mediates between the </a:t>
            </a:r>
            <a:r>
              <a:rPr lang="en-US" dirty="0" smtClean="0"/>
              <a:t>data stores, the data mapping layer and the data objects</a:t>
            </a:r>
          </a:p>
          <a:p>
            <a:r>
              <a:rPr lang="en-US" dirty="0" smtClean="0"/>
              <a:t>Uses </a:t>
            </a:r>
            <a:r>
              <a:rPr lang="en-US" dirty="0"/>
              <a:t>a collection-like interface for accessing </a:t>
            </a:r>
            <a:r>
              <a:rPr lang="en-US" dirty="0" smtClean="0"/>
              <a:t>data </a:t>
            </a:r>
            <a:r>
              <a:rPr lang="en-US" dirty="0"/>
              <a:t>objects</a:t>
            </a:r>
          </a:p>
          <a:p>
            <a:r>
              <a:rPr lang="en-US" dirty="0"/>
              <a:t>Reduces the amount of boiler-plate code required to implement data access layer for various </a:t>
            </a:r>
            <a:r>
              <a:rPr lang="en-US" dirty="0" smtClean="0"/>
              <a:t>data </a:t>
            </a:r>
            <a:r>
              <a:rPr lang="en-US" dirty="0"/>
              <a:t>stores</a:t>
            </a:r>
          </a:p>
          <a:p>
            <a:r>
              <a:rPr lang="en-US" dirty="0"/>
              <a:t>Uses Java Persistence API (JPA)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9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2514600"/>
            <a:ext cx="6697010" cy="2514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647699"/>
            <a:ext cx="6705600" cy="50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Repository – From Oliver </a:t>
            </a:r>
            <a:r>
              <a:rPr lang="en-US" dirty="0" err="1" smtClean="0">
                <a:solidFill>
                  <a:schemeClr val="tx1"/>
                </a:solidFill>
              </a:rPr>
              <a:t>Gierke’s</a:t>
            </a:r>
            <a:r>
              <a:rPr lang="en-US" dirty="0" smtClean="0">
                <a:solidFill>
                  <a:schemeClr val="tx1"/>
                </a:solidFill>
              </a:rPr>
              <a:t> presentation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8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interface is called</a:t>
            </a:r>
          </a:p>
          <a:p>
            <a:pPr lvl="1"/>
            <a:r>
              <a:rPr lang="en-US" dirty="0" smtClean="0">
                <a:latin typeface="Bookman Old Style" pitchFamily="18" charset="0"/>
              </a:rPr>
              <a:t>Repository</a:t>
            </a:r>
          </a:p>
          <a:p>
            <a:r>
              <a:rPr lang="en-US" dirty="0" smtClean="0"/>
              <a:t>Interface for CRUD functionality is called</a:t>
            </a:r>
          </a:p>
          <a:p>
            <a:pPr lvl="1"/>
            <a:r>
              <a:rPr lang="en-US" dirty="0" err="1">
                <a:latin typeface="Bookman Old Style" pitchFamily="18" charset="0"/>
              </a:rPr>
              <a:t>CrudRepository</a:t>
            </a:r>
            <a:endParaRPr lang="en-US" dirty="0">
              <a:latin typeface="Bookman Old Style" pitchFamily="18" charset="0"/>
            </a:endParaRPr>
          </a:p>
          <a:p>
            <a:pPr lvl="2"/>
            <a:r>
              <a:rPr lang="en-US" dirty="0" smtClean="0"/>
              <a:t>Extends </a:t>
            </a:r>
            <a:r>
              <a:rPr lang="en-US" dirty="0">
                <a:latin typeface="Bookman Old Style" pitchFamily="18" charset="0"/>
              </a:rPr>
              <a:t>Repository</a:t>
            </a:r>
          </a:p>
          <a:p>
            <a:r>
              <a:rPr lang="en-US" dirty="0" smtClean="0"/>
              <a:t>Another notable interface</a:t>
            </a:r>
          </a:p>
          <a:p>
            <a:pPr lvl="1"/>
            <a:r>
              <a:rPr lang="en-US" dirty="0" err="1">
                <a:latin typeface="Bookman Old Style" pitchFamily="18" charset="0"/>
              </a:rPr>
              <a:t>PagingAndSortingRepository</a:t>
            </a:r>
            <a:endParaRPr lang="en-US" dirty="0">
              <a:latin typeface="Bookman Old Style" pitchFamily="18" charset="0"/>
            </a:endParaRPr>
          </a:p>
          <a:p>
            <a:pPr lvl="2"/>
            <a:r>
              <a:rPr lang="en-US" dirty="0" smtClean="0"/>
              <a:t>Extends </a:t>
            </a:r>
            <a:r>
              <a:rPr lang="en-US" dirty="0" err="1">
                <a:latin typeface="Bookman Old Style" pitchFamily="18" charset="0"/>
              </a:rPr>
              <a:t>CrudRepository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Core Concepts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8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CrudRepository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methods in </a:t>
            </a:r>
            <a:r>
              <a:rPr lang="en-US" dirty="0" err="1" smtClean="0">
                <a:latin typeface="Bookman Old Style" pitchFamily="18" charset="0"/>
              </a:rPr>
              <a:t>CrudRepository</a:t>
            </a:r>
            <a:endParaRPr lang="en-US" dirty="0" smtClean="0">
              <a:latin typeface="Bookman Old Style" pitchFamily="18" charset="0"/>
            </a:endParaRPr>
          </a:p>
          <a:p>
            <a:pPr lvl="1"/>
            <a:r>
              <a:rPr lang="en-US" dirty="0" smtClean="0">
                <a:latin typeface="Bookman Old Style" pitchFamily="18" charset="0"/>
              </a:rPr>
              <a:t>count()</a:t>
            </a:r>
          </a:p>
          <a:p>
            <a:pPr lvl="1"/>
            <a:r>
              <a:rPr lang="en-US" dirty="0">
                <a:latin typeface="Bookman Old Style" pitchFamily="18" charset="0"/>
              </a:rPr>
              <a:t>d</a:t>
            </a:r>
            <a:r>
              <a:rPr lang="en-US" dirty="0" smtClean="0">
                <a:latin typeface="Bookman Old Style" pitchFamily="18" charset="0"/>
              </a:rPr>
              <a:t>elete()</a:t>
            </a:r>
            <a:r>
              <a:rPr lang="en-US" dirty="0" smtClean="0"/>
              <a:t> methods</a:t>
            </a:r>
          </a:p>
          <a:p>
            <a:pPr lvl="2"/>
            <a:r>
              <a:rPr lang="en-US" dirty="0" smtClean="0"/>
              <a:t>Delete by ID, collection of IDs, Entity, </a:t>
            </a:r>
            <a:r>
              <a:rPr lang="en-US" dirty="0" err="1" smtClean="0">
                <a:latin typeface="Bookman Old Style" pitchFamily="18" charset="0"/>
              </a:rPr>
              <a:t>deleteAll</a:t>
            </a:r>
            <a:r>
              <a:rPr lang="en-US" dirty="0" smtClean="0">
                <a:latin typeface="Bookman Old Style" pitchFamily="18" charset="0"/>
              </a:rPr>
              <a:t>()</a:t>
            </a:r>
          </a:p>
          <a:p>
            <a:pPr lvl="1"/>
            <a:r>
              <a:rPr lang="en-US" dirty="0">
                <a:latin typeface="Bookman Old Style" pitchFamily="18" charset="0"/>
              </a:rPr>
              <a:t>e</a:t>
            </a:r>
            <a:r>
              <a:rPr lang="en-US" dirty="0" smtClean="0">
                <a:latin typeface="Bookman Old Style" pitchFamily="18" charset="0"/>
              </a:rPr>
              <a:t>xists()</a:t>
            </a:r>
          </a:p>
          <a:p>
            <a:pPr lvl="1"/>
            <a:r>
              <a:rPr lang="en-US" dirty="0">
                <a:latin typeface="Bookman Old Style" pitchFamily="18" charset="0"/>
              </a:rPr>
              <a:t>f</a:t>
            </a:r>
            <a:r>
              <a:rPr lang="en-US" dirty="0" smtClean="0">
                <a:latin typeface="Bookman Old Style" pitchFamily="18" charset="0"/>
              </a:rPr>
              <a:t>ind() </a:t>
            </a:r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Find by ID, collection of IDs, </a:t>
            </a:r>
            <a:r>
              <a:rPr lang="en-US" dirty="0" err="1" smtClean="0">
                <a:latin typeface="Bookman Old Style" pitchFamily="18" charset="0"/>
              </a:rPr>
              <a:t>findAll</a:t>
            </a:r>
            <a:r>
              <a:rPr lang="en-US" dirty="0" smtClean="0"/>
              <a:t>()</a:t>
            </a:r>
          </a:p>
          <a:p>
            <a:pPr lvl="1"/>
            <a:r>
              <a:rPr lang="en-US" dirty="0">
                <a:latin typeface="Bookman Old Style" pitchFamily="18" charset="0"/>
              </a:rPr>
              <a:t>save</a:t>
            </a:r>
            <a:r>
              <a:rPr lang="en-US" dirty="0" smtClean="0"/>
              <a:t>() methods</a:t>
            </a:r>
          </a:p>
          <a:p>
            <a:pPr lvl="2"/>
            <a:r>
              <a:rPr lang="en-US" dirty="0" smtClean="0"/>
              <a:t>Save one entity, collection of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Data API</a:t>
            </a:r>
          </a:p>
          <a:p>
            <a:pPr lvl="1"/>
            <a:r>
              <a:rPr lang="en-US" dirty="0">
                <a:hlinkClick r:id="rId2"/>
              </a:rPr>
              <a:t>file:///C:/Installs/Spring/spring-data-commons-1.5.0.RELEASE/docs/api/index.html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API &amp;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5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" y="1957936"/>
            <a:ext cx="7701806" cy="368086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Query Methods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8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or comments?</a:t>
            </a:r>
          </a:p>
          <a:p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github.com/navnoon23/SpringDataDemo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Contact info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LinkedIn: Naveen VK</a:t>
            </a:r>
          </a:p>
          <a:p>
            <a:pPr lvl="1"/>
            <a:r>
              <a:rPr lang="en-US" dirty="0" smtClean="0">
                <a:hlinkClick r:id="rId3"/>
              </a:rPr>
              <a:t>naveen@nvisia.com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naveenvkm@gmail.com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Wrap 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Architect at NVISIA</a:t>
            </a:r>
          </a:p>
          <a:p>
            <a:pPr lvl="1"/>
            <a:r>
              <a:rPr lang="en-US" dirty="0" smtClean="0">
                <a:hlinkClick r:id="rId2"/>
              </a:rPr>
              <a:t>http://www.nvisia.com</a:t>
            </a:r>
            <a:endParaRPr lang="en-US" dirty="0" smtClean="0"/>
          </a:p>
          <a:p>
            <a:r>
              <a:rPr lang="en-US" dirty="0" smtClean="0"/>
              <a:t>14 years </a:t>
            </a:r>
            <a:r>
              <a:rPr lang="en-US" smtClean="0"/>
              <a:t>of software </a:t>
            </a:r>
            <a:r>
              <a:rPr lang="en-US" dirty="0" smtClean="0"/>
              <a:t>development experience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Naveen VK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One, October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Spring Data Repositories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/>
              <a:t>Oliver </a:t>
            </a:r>
            <a:r>
              <a:rPr lang="en-US" sz="2000" dirty="0" err="1" smtClean="0"/>
              <a:t>Gierke</a:t>
            </a:r>
            <a:endParaRPr lang="en-US" sz="2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Spring REST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/>
              <a:t>From “What’s new in Spring MVC 3.2?” by </a:t>
            </a:r>
            <a:r>
              <a:rPr lang="en-US" sz="2000" dirty="0" err="1" smtClean="0"/>
              <a:t>Rossen</a:t>
            </a:r>
            <a:r>
              <a:rPr lang="en-US" sz="2000" dirty="0" smtClean="0"/>
              <a:t> </a:t>
            </a:r>
            <a:r>
              <a:rPr lang="en-US" sz="2000" dirty="0" err="1" smtClean="0"/>
              <a:t>Stoyanchev</a:t>
            </a: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4876800" cy="4571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Most Interesting Topics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6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58900" y="4419600"/>
            <a:ext cx="42799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Traditional N-Tiered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2861" y="1716911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User Interface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2861" y="2928394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Services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2862" y="4140843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Data Access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2928394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Data Objects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243815" y="5105400"/>
            <a:ext cx="2136494" cy="83820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Database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6312061" y="2326511"/>
            <a:ext cx="0" cy="6018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312061" y="3537994"/>
            <a:ext cx="1" cy="6028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1"/>
          </p:cNvCxnSpPr>
          <p:nvPr/>
        </p:nvCxnSpPr>
        <p:spPr>
          <a:xfrm>
            <a:off x="6312062" y="4750443"/>
            <a:ext cx="0" cy="3549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1"/>
            <a:endCxn id="10" idx="0"/>
          </p:cNvCxnSpPr>
          <p:nvPr/>
        </p:nvCxnSpPr>
        <p:spPr>
          <a:xfrm rot="10800000" flipV="1">
            <a:off x="2819401" y="2021710"/>
            <a:ext cx="2273461" cy="90668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10" idx="3"/>
          </p:cNvCxnSpPr>
          <p:nvPr/>
        </p:nvCxnSpPr>
        <p:spPr>
          <a:xfrm flipH="1">
            <a:off x="4038600" y="3233194"/>
            <a:ext cx="105426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1"/>
            <a:endCxn id="10" idx="2"/>
          </p:cNvCxnSpPr>
          <p:nvPr/>
        </p:nvCxnSpPr>
        <p:spPr>
          <a:xfrm rot="10800000">
            <a:off x="2819400" y="3537995"/>
            <a:ext cx="2273462" cy="90764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8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14400" y="5029200"/>
            <a:ext cx="716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647699"/>
            <a:ext cx="6629400" cy="50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N-Tiered Architecture with </a:t>
            </a:r>
            <a:r>
              <a:rPr lang="en-US" dirty="0" err="1" smtClean="0">
                <a:solidFill>
                  <a:schemeClr val="tx1"/>
                </a:solidFill>
              </a:rPr>
              <a:t>NoSQL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Datastores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92861" y="1716911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User Interface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2861" y="2928394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Services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2861" y="4140843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NoSQL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err="1" smtClean="0">
                <a:latin typeface="Aharoni" pitchFamily="2" charset="-79"/>
                <a:cs typeface="Aharoni" pitchFamily="2" charset="-79"/>
              </a:rPr>
              <a:t>Datastore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2928394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Data Objects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6312061" y="3537994"/>
            <a:ext cx="0" cy="6028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2819401" y="2021710"/>
            <a:ext cx="2273461" cy="90668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10" idx="3"/>
          </p:cNvCxnSpPr>
          <p:nvPr/>
        </p:nvCxnSpPr>
        <p:spPr>
          <a:xfrm flipH="1">
            <a:off x="4038600" y="3233194"/>
            <a:ext cx="105426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1"/>
            <a:endCxn id="10" idx="2"/>
          </p:cNvCxnSpPr>
          <p:nvPr/>
        </p:nvCxnSpPr>
        <p:spPr>
          <a:xfrm rot="10800000">
            <a:off x="2819401" y="3537995"/>
            <a:ext cx="2273461" cy="90764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312061" y="2326511"/>
            <a:ext cx="0" cy="6018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5181600"/>
            <a:ext cx="1447800" cy="5131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MongoDB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6600" y="5171954"/>
            <a:ext cx="1219200" cy="513144"/>
          </a:xfrm>
          <a:prstGeom prst="rect">
            <a:avLst/>
          </a:prstGeom>
          <a:solidFill>
            <a:srgbClr val="F98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haroni" pitchFamily="2" charset="-79"/>
                <a:cs typeface="Aharoni" pitchFamily="2" charset="-79"/>
              </a:rPr>
              <a:t>Neo4J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5162308"/>
            <a:ext cx="1219200" cy="5131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GemFire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200" y="5162308"/>
            <a:ext cx="1219200" cy="513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Redis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5" name="Straight Arrow Connector 24"/>
          <p:cNvCxnSpPr>
            <a:stCxn id="9" idx="2"/>
          </p:cNvCxnSpPr>
          <p:nvPr/>
        </p:nvCxnSpPr>
        <p:spPr>
          <a:xfrm>
            <a:off x="6312061" y="4750443"/>
            <a:ext cx="0" cy="278757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9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</a:t>
            </a:r>
          </a:p>
          <a:p>
            <a:pPr marL="0" indent="0">
              <a:buNone/>
            </a:pPr>
            <a:r>
              <a:rPr lang="en-US" sz="2000" dirty="0">
                <a:latin typeface="Century Gothic" pitchFamily="34" charset="0"/>
              </a:rPr>
              <a:t>i</a:t>
            </a:r>
            <a:r>
              <a:rPr lang="en-US" sz="2000" dirty="0" smtClean="0">
                <a:latin typeface="Century Gothic" pitchFamily="34" charset="0"/>
              </a:rPr>
              <a:t>nsert into person (id, </a:t>
            </a:r>
            <a:r>
              <a:rPr lang="en-US" sz="2000" dirty="0" err="1" smtClean="0">
                <a:latin typeface="Century Gothic" pitchFamily="34" charset="0"/>
              </a:rPr>
              <a:t>firstname</a:t>
            </a:r>
            <a:r>
              <a:rPr lang="en-US" sz="2000" dirty="0" smtClean="0">
                <a:latin typeface="Century Gothic" pitchFamily="34" charset="0"/>
              </a:rPr>
              <a:t>, </a:t>
            </a:r>
            <a:r>
              <a:rPr lang="en-US" sz="2000" dirty="0" err="1" smtClean="0">
                <a:latin typeface="Century Gothic" pitchFamily="34" charset="0"/>
              </a:rPr>
              <a:t>lastname</a:t>
            </a:r>
            <a:r>
              <a:rPr lang="en-US" sz="2000" dirty="0" smtClean="0">
                <a:latin typeface="Century Gothic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  values (1, “JOHN”, “DOE”);</a:t>
            </a:r>
          </a:p>
          <a:p>
            <a:pPr marL="0" indent="0">
              <a:buNone/>
            </a:pPr>
            <a:endParaRPr lang="en-US" sz="2000" dirty="0" smtClean="0">
              <a:latin typeface="Century Gothic" pitchFamily="34" charset="0"/>
            </a:endParaRPr>
          </a:p>
          <a:p>
            <a:r>
              <a:rPr lang="en-US" dirty="0" smtClean="0"/>
              <a:t>Retrieve</a:t>
            </a:r>
          </a:p>
          <a:p>
            <a:pPr marL="0" indent="0">
              <a:buNone/>
            </a:pPr>
            <a:r>
              <a:rPr lang="en-US" sz="2000" dirty="0" smtClean="0">
                <a:latin typeface="Century Gothic" pitchFamily="34" charset="0"/>
              </a:rPr>
              <a:t>select * from person where id = 1;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</a:t>
            </a:r>
          </a:p>
          <a:p>
            <a:pPr marL="0" indent="0">
              <a:buNone/>
            </a:pPr>
            <a:r>
              <a:rPr lang="en-US" sz="2000" dirty="0" smtClean="0">
                <a:latin typeface="Century Gothic" pitchFamily="34" charset="0"/>
              </a:rPr>
              <a:t>Person </a:t>
            </a:r>
            <a:r>
              <a:rPr lang="en-US" sz="2000" dirty="0" err="1" smtClean="0">
                <a:latin typeface="Century Gothic" pitchFamily="34" charset="0"/>
              </a:rPr>
              <a:t>person</a:t>
            </a:r>
            <a:r>
              <a:rPr lang="en-US" sz="2000" dirty="0" smtClean="0">
                <a:latin typeface="Century Gothic" pitchFamily="34" charset="0"/>
              </a:rPr>
              <a:t> = new Person(1, “JOHN”, “DOE”);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Century Gothic" pitchFamily="34" charset="0"/>
              </a:rPr>
              <a:t>region.put</a:t>
            </a:r>
            <a:r>
              <a:rPr lang="en-US" sz="2000" dirty="0" smtClean="0">
                <a:latin typeface="Century Gothic" pitchFamily="34" charset="0"/>
              </a:rPr>
              <a:t>(</a:t>
            </a:r>
            <a:r>
              <a:rPr lang="en-US" sz="2000" dirty="0" err="1" smtClean="0">
                <a:latin typeface="Century Gothic" pitchFamily="34" charset="0"/>
              </a:rPr>
              <a:t>person.getId</a:t>
            </a:r>
            <a:r>
              <a:rPr lang="en-US" sz="2000" dirty="0" smtClean="0">
                <a:latin typeface="Century Gothic" pitchFamily="34" charset="0"/>
              </a:rPr>
              <a:t>(), person);</a:t>
            </a:r>
          </a:p>
          <a:p>
            <a:pPr marL="0" indent="0">
              <a:buNone/>
            </a:pPr>
            <a:endParaRPr lang="en-US" sz="2000" dirty="0">
              <a:latin typeface="Century Gothic" pitchFamily="34" charset="0"/>
            </a:endParaRPr>
          </a:p>
          <a:p>
            <a:r>
              <a:rPr lang="en-US" dirty="0"/>
              <a:t>Retrieve</a:t>
            </a:r>
          </a:p>
          <a:p>
            <a:pPr marL="0" indent="0">
              <a:buNone/>
            </a:pPr>
            <a:r>
              <a:rPr lang="en-US" sz="2000" dirty="0" smtClean="0">
                <a:latin typeface="Century Gothic" pitchFamily="34" charset="0"/>
              </a:rPr>
              <a:t>Person </a:t>
            </a:r>
            <a:r>
              <a:rPr lang="en-US" sz="2000" dirty="0" err="1" smtClean="0">
                <a:latin typeface="Century Gothic" pitchFamily="34" charset="0"/>
              </a:rPr>
              <a:t>person</a:t>
            </a:r>
            <a:r>
              <a:rPr lang="en-US" sz="2000" dirty="0" smtClean="0">
                <a:latin typeface="Century Gothic" pitchFamily="34" charset="0"/>
              </a:rPr>
              <a:t> = </a:t>
            </a:r>
            <a:r>
              <a:rPr lang="en-US" sz="2000" dirty="0" err="1" smtClean="0">
                <a:latin typeface="Century Gothic" pitchFamily="34" charset="0"/>
              </a:rPr>
              <a:t>region.get</a:t>
            </a:r>
            <a:r>
              <a:rPr lang="en-US" sz="2000" dirty="0" smtClean="0">
                <a:latin typeface="Century Gothic" pitchFamily="34" charset="0"/>
              </a:rPr>
              <a:t>(1);</a:t>
            </a:r>
          </a:p>
          <a:p>
            <a:pPr marL="0" indent="0">
              <a:buNone/>
            </a:pPr>
            <a:endParaRPr lang="en-US" sz="20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entury Gothic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NoSQL</a:t>
            </a:r>
            <a:r>
              <a:rPr lang="en-US" dirty="0" smtClean="0">
                <a:solidFill>
                  <a:schemeClr val="tx1"/>
                </a:solidFill>
              </a:rPr>
              <a:t>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8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647699"/>
            <a:ext cx="6248400" cy="50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Complex Heterogeneous Data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3626" y="1716911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User Interface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6777" y="2819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Services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1988" y="3731781"/>
            <a:ext cx="243840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Data Access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928394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Data Objects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Can 9"/>
          <p:cNvSpPr/>
          <p:nvPr/>
        </p:nvSpPr>
        <p:spPr>
          <a:xfrm>
            <a:off x="2552941" y="4886927"/>
            <a:ext cx="2136494" cy="83820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Database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1"/>
          </p:cNvCxnSpPr>
          <p:nvPr/>
        </p:nvCxnSpPr>
        <p:spPr>
          <a:xfrm flipH="1">
            <a:off x="3621188" y="4341381"/>
            <a:ext cx="1" cy="5455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9" idx="0"/>
          </p:cNvCxnSpPr>
          <p:nvPr/>
        </p:nvCxnSpPr>
        <p:spPr>
          <a:xfrm rot="10800000" flipV="1">
            <a:off x="2209800" y="2021710"/>
            <a:ext cx="2113826" cy="90668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9" idx="3"/>
          </p:cNvCxnSpPr>
          <p:nvPr/>
        </p:nvCxnSpPr>
        <p:spPr>
          <a:xfrm flipH="1">
            <a:off x="3429000" y="3124200"/>
            <a:ext cx="917777" cy="1089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2"/>
          </p:cNvCxnSpPr>
          <p:nvPr/>
        </p:nvCxnSpPr>
        <p:spPr>
          <a:xfrm rot="5400000" flipH="1">
            <a:off x="2513801" y="3233994"/>
            <a:ext cx="803387" cy="1411389"/>
          </a:xfrm>
          <a:prstGeom prst="bentConnector3">
            <a:avLst>
              <a:gd name="adj1" fmla="val -2845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3"/>
          </p:cNvCxnSpPr>
          <p:nvPr/>
        </p:nvCxnSpPr>
        <p:spPr>
          <a:xfrm flipH="1">
            <a:off x="4840389" y="3429000"/>
            <a:ext cx="725588" cy="6075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5542826" y="2326511"/>
            <a:ext cx="23151" cy="492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2" idx="0"/>
          </p:cNvCxnSpPr>
          <p:nvPr/>
        </p:nvCxnSpPr>
        <p:spPr>
          <a:xfrm>
            <a:off x="5565977" y="3429000"/>
            <a:ext cx="2358823" cy="805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63833" y="4886927"/>
            <a:ext cx="1447800" cy="5131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MongoDB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44633" y="4234316"/>
            <a:ext cx="1219200" cy="513144"/>
          </a:xfrm>
          <a:prstGeom prst="rect">
            <a:avLst/>
          </a:prstGeom>
          <a:solidFill>
            <a:srgbClr val="F98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haroni" pitchFamily="2" charset="-79"/>
                <a:cs typeface="Aharoni" pitchFamily="2" charset="-79"/>
              </a:rPr>
              <a:t>Neo4J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4234316"/>
            <a:ext cx="1219200" cy="5131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haroni" pitchFamily="2" charset="-79"/>
                <a:cs typeface="Aharoni" pitchFamily="2" charset="-79"/>
              </a:rPr>
              <a:t>GemFire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6" name="Straight Arrow Connector 35"/>
          <p:cNvCxnSpPr>
            <a:stCxn id="7" idx="2"/>
          </p:cNvCxnSpPr>
          <p:nvPr/>
        </p:nvCxnSpPr>
        <p:spPr>
          <a:xfrm>
            <a:off x="5565977" y="3429000"/>
            <a:ext cx="88256" cy="805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0" idx="0"/>
          </p:cNvCxnSpPr>
          <p:nvPr/>
        </p:nvCxnSpPr>
        <p:spPr>
          <a:xfrm>
            <a:off x="5565977" y="3429000"/>
            <a:ext cx="1421756" cy="14579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2" idx="2"/>
            <a:endCxn id="9" idx="2"/>
          </p:cNvCxnSpPr>
          <p:nvPr/>
        </p:nvCxnSpPr>
        <p:spPr>
          <a:xfrm rot="5400000" flipH="1">
            <a:off x="4462567" y="1285227"/>
            <a:ext cx="1209466" cy="5715000"/>
          </a:xfrm>
          <a:prstGeom prst="bentConnector3">
            <a:avLst>
              <a:gd name="adj1" fmla="val -916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9" idx="2"/>
          </p:cNvCxnSpPr>
          <p:nvPr/>
        </p:nvCxnSpPr>
        <p:spPr>
          <a:xfrm rot="5400000" flipH="1">
            <a:off x="3667728" y="2080067"/>
            <a:ext cx="1862077" cy="4777933"/>
          </a:xfrm>
          <a:prstGeom prst="bentConnector3">
            <a:avLst>
              <a:gd name="adj1" fmla="val -2408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2"/>
            <a:endCxn id="9" idx="2"/>
          </p:cNvCxnSpPr>
          <p:nvPr/>
        </p:nvCxnSpPr>
        <p:spPr>
          <a:xfrm rot="5400000" flipH="1">
            <a:off x="3327284" y="2420511"/>
            <a:ext cx="1209466" cy="3444433"/>
          </a:xfrm>
          <a:prstGeom prst="bentConnector3">
            <a:avLst>
              <a:gd name="adj1" fmla="val -916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467</Words>
  <Application>Microsoft Office PowerPoint</Application>
  <PresentationFormat>On-screen Show (4:3)</PresentationFormat>
  <Paragraphs>130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About myself</vt:lpstr>
      <vt:lpstr>Spring One, October 2012</vt:lpstr>
      <vt:lpstr>PowerPoint Presentation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  <vt:lpstr>Spring Data Repositories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Lovick</dc:creator>
  <cp:lastModifiedBy>Naveen VK</cp:lastModifiedBy>
  <cp:revision>269</cp:revision>
  <cp:lastPrinted>2013-03-20T18:12:41Z</cp:lastPrinted>
  <dcterms:created xsi:type="dcterms:W3CDTF">2013-02-08T14:17:23Z</dcterms:created>
  <dcterms:modified xsi:type="dcterms:W3CDTF">2013-05-17T22:25:30Z</dcterms:modified>
</cp:coreProperties>
</file>