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8" r:id="rId9"/>
    <p:sldId id="266" r:id="rId10"/>
    <p:sldId id="264" r:id="rId11"/>
    <p:sldId id="265" r:id="rId12"/>
    <p:sldId id="263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6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0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9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1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1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6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0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8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eb.mit.edu/18.06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4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7586"/>
            <a:ext cx="7772400" cy="1470025"/>
          </a:xfrm>
        </p:spPr>
        <p:txBody>
          <a:bodyPr/>
          <a:lstStyle/>
          <a:p>
            <a:r>
              <a:rPr lang="en-US" sz="3600" i="1" dirty="0" smtClean="0">
                <a:solidFill>
                  <a:schemeClr val="bg1">
                    <a:lumMod val="50000"/>
                  </a:schemeClr>
                </a:solidFill>
              </a:rPr>
              <a:t>— course overview —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18.06</a:t>
            </a:r>
            <a:r>
              <a:rPr lang="en-US" dirty="0" smtClean="0"/>
              <a:t>: (Applied) </a:t>
            </a:r>
            <a:r>
              <a:rPr lang="en-US" dirty="0" smtClean="0">
                <a:solidFill>
                  <a:srgbClr val="0000FF"/>
                </a:solidFill>
              </a:rPr>
              <a:t>Linear Algebra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9376" y="2364159"/>
            <a:ext cx="7385248" cy="17526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Prof. Steven G. Johnson, MIT Applied Math</a:t>
            </a:r>
          </a:p>
          <a:p>
            <a:r>
              <a:rPr lang="en-US" dirty="0" smtClean="0"/>
              <a:t>Spring 2017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69493" y="4116759"/>
            <a:ext cx="3430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2"/>
              </a:rPr>
              <a:t>http://web.mit.edu/18.06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79376" y="5557009"/>
            <a:ext cx="7633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Textbook: </a:t>
            </a:r>
            <a:r>
              <a:rPr lang="en-US" sz="2400" dirty="0" err="1" smtClean="0"/>
              <a:t>Strang</a:t>
            </a:r>
            <a:r>
              <a:rPr lang="en-US" sz="2400" dirty="0" smtClean="0"/>
              <a:t>, </a:t>
            </a:r>
            <a:r>
              <a:rPr lang="en-US" sz="2400" i="1" dirty="0" smtClean="0"/>
              <a:t>Introduction to Linear Algebra</a:t>
            </a:r>
            <a:r>
              <a:rPr lang="en-US" sz="2400" dirty="0" smtClean="0"/>
              <a:t>, 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edition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                 + supplementary notes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5192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Engineering &amp; Scientific Modeling</a:t>
            </a:r>
            <a:br>
              <a:rPr lang="en-US" dirty="0" smtClean="0"/>
            </a:br>
            <a:r>
              <a:rPr lang="en-US" sz="3100" dirty="0" smtClean="0"/>
              <a:t>[ 18.303, 18.330, 6.336, 6.339, … ]</a:t>
            </a:r>
            <a:endParaRPr lang="en-US" sz="3100" dirty="0"/>
          </a:p>
        </p:txBody>
      </p:sp>
      <p:pic>
        <p:nvPicPr>
          <p:cNvPr id="3" name="Picture 2" descr="bik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" y="1219945"/>
            <a:ext cx="5267563" cy="39423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23370" y="1348584"/>
            <a:ext cx="12875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http://</a:t>
            </a:r>
            <a:r>
              <a:rPr lang="en-US" sz="1200" dirty="0" err="1" smtClean="0"/>
              <a:t>gmsh.info</a:t>
            </a:r>
            <a:r>
              <a:rPr lang="en-US" sz="1200" dirty="0" smtClean="0"/>
              <a:t>/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493331" y="1348584"/>
            <a:ext cx="35616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Unknown functions</a:t>
            </a:r>
          </a:p>
          <a:p>
            <a:r>
              <a:rPr lang="en-US" sz="2000" dirty="0" smtClean="0"/>
              <a:t>(fluid flow, mechanical stress,</a:t>
            </a:r>
          </a:p>
          <a:p>
            <a:r>
              <a:rPr lang="en-US" sz="2000" dirty="0"/>
              <a:t>e</a:t>
            </a:r>
            <a:r>
              <a:rPr lang="en-US" sz="2000" dirty="0" smtClean="0"/>
              <a:t>lectromagnetic fields, …) </a:t>
            </a:r>
            <a:r>
              <a:rPr lang="en-US" sz="2000" dirty="0" smtClean="0">
                <a:solidFill>
                  <a:srgbClr val="0000FF"/>
                </a:solidFill>
              </a:rPr>
              <a:t>approximated</a:t>
            </a:r>
            <a:r>
              <a:rPr lang="en-US" sz="2000" dirty="0" smtClean="0"/>
              <a:t> by values on a </a:t>
            </a:r>
            <a:r>
              <a:rPr lang="en-US" sz="2000" dirty="0" smtClean="0">
                <a:solidFill>
                  <a:srgbClr val="0000FF"/>
                </a:solidFill>
              </a:rPr>
              <a:t>discrete mesh/grid</a:t>
            </a:r>
          </a:p>
          <a:p>
            <a:endParaRPr lang="en-US" sz="2000" dirty="0"/>
          </a:p>
          <a:p>
            <a:r>
              <a:rPr lang="en-US" sz="2000" dirty="0" smtClean="0"/>
              <a:t>e.g. 100x100x100 grid</a:t>
            </a:r>
          </a:p>
          <a:p>
            <a:r>
              <a:rPr lang="en-US" sz="2000" dirty="0" smtClean="0"/>
              <a:t>	       = 10</a:t>
            </a:r>
            <a:r>
              <a:rPr lang="en-US" sz="2000" baseline="30000" dirty="0" smtClean="0"/>
              <a:t>6</a:t>
            </a:r>
            <a:r>
              <a:rPr lang="en-US" sz="2000" dirty="0" smtClean="0"/>
              <a:t> unknowns!</a:t>
            </a:r>
            <a:endParaRPr lang="en-US" sz="2000" dirty="0"/>
          </a:p>
        </p:txBody>
      </p:sp>
      <p:pic>
        <p:nvPicPr>
          <p:cNvPr id="6" name="Picture 5" descr="151218edne-mentor-graphics-new-floefd-mesh-visu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8311"/>
            <a:ext cx="4308416" cy="26067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30842" y="6318578"/>
            <a:ext cx="23775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http://</a:t>
            </a:r>
            <a:r>
              <a:rPr lang="en-US" sz="1100" dirty="0" err="1" smtClean="0"/>
              <a:t>www.electronics-eetimes.com</a:t>
            </a:r>
            <a:r>
              <a:rPr lang="en-US" sz="1100" dirty="0" smtClean="0"/>
              <a:t>/</a:t>
            </a:r>
            <a:endParaRPr lang="en-US" sz="1100" dirty="0"/>
          </a:p>
        </p:txBody>
      </p:sp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46" y="4452212"/>
            <a:ext cx="3946428" cy="21279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43390" y="6314213"/>
            <a:ext cx="10641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comsol.com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2724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LLUSTRATION3.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701" y="3406950"/>
            <a:ext cx="5105012" cy="33599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420" y="-10082"/>
            <a:ext cx="4796379" cy="995409"/>
          </a:xfrm>
        </p:spPr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pic>
        <p:nvPicPr>
          <p:cNvPr id="4" name="Picture 3" descr="matlab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42" y="168855"/>
            <a:ext cx="3052471" cy="28248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554" y="3013843"/>
            <a:ext cx="3660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Image processing:</a:t>
            </a:r>
          </a:p>
          <a:p>
            <a:pPr algn="ctr"/>
            <a:r>
              <a:rPr lang="en-US" dirty="0" smtClean="0"/>
              <a:t>images are just matrices of numbers</a:t>
            </a:r>
          </a:p>
          <a:p>
            <a:pPr algn="ctr"/>
            <a:r>
              <a:rPr lang="en-US" dirty="0" smtClean="0"/>
              <a:t>(red/green/blue intensity)</a:t>
            </a:r>
            <a:endParaRPr lang="en-US" dirty="0"/>
          </a:p>
        </p:txBody>
      </p:sp>
      <p:pic>
        <p:nvPicPr>
          <p:cNvPr id="6" name="Picture 5" descr="Linear_regression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66" y="985327"/>
            <a:ext cx="3810000" cy="2514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5400000">
            <a:off x="2166712" y="2127363"/>
            <a:ext cx="1207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Mathworks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594822" y="2701962"/>
            <a:ext cx="107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wikipedia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363672" y="1179933"/>
            <a:ext cx="1497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Regression:</a:t>
            </a:r>
          </a:p>
          <a:p>
            <a:r>
              <a:rPr lang="en-US" dirty="0" smtClean="0"/>
              <a:t> (curve fitting)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18647483">
            <a:off x="6749277" y="5618328"/>
            <a:ext cx="2247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computationalculture.net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01572" y="4421772"/>
            <a:ext cx="3870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Google “page rank” problem</a:t>
            </a:r>
          </a:p>
          <a:p>
            <a:r>
              <a:rPr lang="en-US" dirty="0" smtClean="0"/>
              <a:t>    (also for gene networks etc.)</a:t>
            </a:r>
          </a:p>
          <a:p>
            <a:endParaRPr lang="en-US" dirty="0"/>
          </a:p>
          <a:p>
            <a:r>
              <a:rPr lang="en-US" dirty="0" smtClean="0"/>
              <a:t>Determine the “most </a:t>
            </a:r>
            <a:r>
              <a:rPr lang="en-US" dirty="0" smtClean="0">
                <a:solidFill>
                  <a:srgbClr val="0000FF"/>
                </a:solidFill>
              </a:rPr>
              <a:t>important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web </a:t>
            </a:r>
            <a:r>
              <a:rPr lang="en-US" dirty="0" smtClean="0">
                <a:solidFill>
                  <a:srgbClr val="0000FF"/>
                </a:solidFill>
              </a:rPr>
              <a:t>pages</a:t>
            </a:r>
            <a:r>
              <a:rPr lang="en-US" dirty="0" smtClean="0"/>
              <a:t> just from </a:t>
            </a:r>
            <a:r>
              <a:rPr lang="en-US" dirty="0" smtClean="0">
                <a:solidFill>
                  <a:srgbClr val="0000FF"/>
                </a:solidFill>
              </a:rPr>
              <a:t>how they link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atrix = </a:t>
            </a:r>
            <a:r>
              <a:rPr lang="en-US" dirty="0" smtClean="0">
                <a:solidFill>
                  <a:srgbClr val="FF0000"/>
                </a:solidFill>
              </a:rPr>
              <a:t>(# web pages) × (# web pages)</a:t>
            </a:r>
          </a:p>
          <a:p>
            <a:r>
              <a:rPr lang="en-US" dirty="0"/>
              <a:t> </a:t>
            </a:r>
            <a:r>
              <a:rPr lang="en-US" dirty="0" smtClean="0"/>
              <a:t>  (</a:t>
            </a:r>
            <a:r>
              <a:rPr lang="en-US" i="1" dirty="0" smtClean="0"/>
              <a:t>entry = 1 if they link, 0 otherwise)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08011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78"/>
            <a:ext cx="8229600" cy="1143000"/>
          </a:xfrm>
        </p:spPr>
        <p:txBody>
          <a:bodyPr/>
          <a:lstStyle/>
          <a:p>
            <a:r>
              <a:rPr lang="en-US" dirty="0" smtClean="0"/>
              <a:t>Not just matrices of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692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There are lots of </a:t>
            </a:r>
            <a:r>
              <a:rPr lang="en-US" sz="2800" dirty="0" smtClean="0">
                <a:solidFill>
                  <a:srgbClr val="0000FF"/>
                </a:solidFill>
              </a:rPr>
              <a:t>surprising and important generalizations</a:t>
            </a:r>
            <a:r>
              <a:rPr lang="en-US" sz="2800" dirty="0" smtClean="0"/>
              <a:t> of the ideas in linear algebra.</a:t>
            </a:r>
          </a:p>
          <a:p>
            <a:r>
              <a:rPr lang="en-US" sz="2800" dirty="0" smtClean="0"/>
              <a:t>Instead of </a:t>
            </a:r>
            <a:r>
              <a:rPr lang="en-US" sz="2800" dirty="0" smtClean="0">
                <a:solidFill>
                  <a:srgbClr val="FF0000"/>
                </a:solidFill>
              </a:rPr>
              <a:t>vectors</a:t>
            </a:r>
            <a:r>
              <a:rPr lang="en-US" sz="2800" dirty="0" smtClean="0"/>
              <a:t> with a finite number of unknowns, </a:t>
            </a:r>
            <a:r>
              <a:rPr lang="en-US" sz="2800" dirty="0" smtClean="0">
                <a:solidFill>
                  <a:srgbClr val="FF0000"/>
                </a:solidFill>
              </a:rPr>
              <a:t>similar ideas apply to functions </a:t>
            </a:r>
            <a:r>
              <a:rPr lang="en-US" sz="2800" dirty="0" smtClean="0"/>
              <a:t>with an </a:t>
            </a:r>
            <a:r>
              <a:rPr lang="en-US" sz="2800" dirty="0" smtClean="0">
                <a:solidFill>
                  <a:srgbClr val="0000FF"/>
                </a:solidFill>
              </a:rPr>
              <a:t>infinite number of unknowns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Instead of </a:t>
            </a:r>
            <a:r>
              <a:rPr lang="en-US" sz="2800" dirty="0" smtClean="0">
                <a:solidFill>
                  <a:srgbClr val="FF0000"/>
                </a:solidFill>
              </a:rPr>
              <a:t>matrices</a:t>
            </a:r>
            <a:r>
              <a:rPr lang="en-US" sz="2800" dirty="0" smtClean="0"/>
              <a:t> multiplying vectors, we can think about </a:t>
            </a:r>
            <a:r>
              <a:rPr lang="en-US" sz="2800" dirty="0" smtClean="0">
                <a:solidFill>
                  <a:srgbClr val="FF0000"/>
                </a:solidFill>
              </a:rPr>
              <a:t>linear operators on functions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12411" y="5443360"/>
            <a:ext cx="68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“A”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04500" y="5443360"/>
            <a:ext cx="640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“x”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7537" y="5443360"/>
            <a:ext cx="667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“b”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0308" y="5819944"/>
            <a:ext cx="1013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inear</a:t>
            </a:r>
          </a:p>
          <a:p>
            <a:pPr algn="ctr"/>
            <a:r>
              <a:rPr lang="en-US" dirty="0" smtClean="0"/>
              <a:t>operator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∇</a:t>
            </a:r>
            <a:r>
              <a:rPr lang="en-US" baseline="30000" dirty="0" smtClean="0">
                <a:latin typeface="Times"/>
                <a:cs typeface="Times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4577" y="5819944"/>
            <a:ext cx="1061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unknown</a:t>
            </a:r>
          </a:p>
          <a:p>
            <a:pPr algn="ctr"/>
            <a:r>
              <a:rPr lang="en-US" dirty="0"/>
              <a:t>f</a:t>
            </a:r>
            <a:r>
              <a:rPr lang="en-US" dirty="0" smtClean="0"/>
              <a:t>unction</a:t>
            </a:r>
          </a:p>
          <a:p>
            <a:pPr algn="ctr"/>
            <a:r>
              <a:rPr lang="en-US" i="1" dirty="0" smtClean="0">
                <a:latin typeface="Times"/>
                <a:cs typeface="Times"/>
              </a:rPr>
              <a:t>u</a:t>
            </a:r>
            <a:r>
              <a:rPr lang="en-US" dirty="0" smtClean="0">
                <a:latin typeface="Times"/>
                <a:cs typeface="Times"/>
              </a:rPr>
              <a:t>(</a:t>
            </a:r>
            <a:r>
              <a:rPr lang="en-US" i="1" dirty="0" err="1" smtClean="0">
                <a:latin typeface="Times"/>
                <a:cs typeface="Times"/>
              </a:rPr>
              <a:t>x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y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z</a:t>
            </a:r>
            <a:r>
              <a:rPr lang="en-US" dirty="0" smtClean="0">
                <a:latin typeface="Times"/>
                <a:cs typeface="Times"/>
              </a:rPr>
              <a:t>)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48293" y="5819944"/>
            <a:ext cx="1602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ight-hand side</a:t>
            </a:r>
          </a:p>
          <a:p>
            <a:pPr algn="ctr"/>
            <a:r>
              <a:rPr lang="en-US" i="1" dirty="0">
                <a:latin typeface="Times"/>
                <a:cs typeface="Times"/>
              </a:rPr>
              <a:t>f</a:t>
            </a:r>
            <a:r>
              <a:rPr lang="en-US" dirty="0" smtClean="0">
                <a:latin typeface="Times"/>
                <a:cs typeface="Times"/>
              </a:rPr>
              <a:t>(</a:t>
            </a:r>
            <a:r>
              <a:rPr lang="en-US" i="1" dirty="0" err="1" smtClean="0">
                <a:latin typeface="Times"/>
                <a:cs typeface="Times"/>
              </a:rPr>
              <a:t>x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y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z</a:t>
            </a:r>
            <a:r>
              <a:rPr lang="en-US" dirty="0" smtClean="0">
                <a:latin typeface="Times"/>
                <a:cs typeface="Times"/>
              </a:rPr>
              <a:t>)</a:t>
            </a:r>
          </a:p>
          <a:p>
            <a:pPr algn="ctr"/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028276"/>
              </p:ext>
            </p:extLst>
          </p:nvPr>
        </p:nvGraphicFramePr>
        <p:xfrm>
          <a:off x="4361592" y="4686154"/>
          <a:ext cx="1702486" cy="747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3" imgW="520700" imgH="228600" progId="Equation.3">
                  <p:embed/>
                </p:oleObj>
              </mc:Choice>
              <mc:Fallback>
                <p:oleObj name="Equation" r:id="rId3" imgW="520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1592" y="4686154"/>
                        <a:ext cx="1702486" cy="747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 flipV="1">
            <a:off x="4122233" y="5211222"/>
            <a:ext cx="342680" cy="34271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105401" y="5309401"/>
            <a:ext cx="76199" cy="22859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943601" y="5309400"/>
            <a:ext cx="533399" cy="2286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41131" y="4757016"/>
            <a:ext cx="1941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Poisson’s equation</a:t>
            </a:r>
          </a:p>
          <a:p>
            <a:pPr algn="ctr"/>
            <a:r>
              <a:rPr lang="en-US" dirty="0" smtClean="0"/>
              <a:t>(e.g. 18.303)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42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551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18.06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vs. </a:t>
            </a:r>
            <a:r>
              <a:rPr lang="en-US" dirty="0" smtClean="0">
                <a:solidFill>
                  <a:srgbClr val="3366FF"/>
                </a:solidFill>
              </a:rPr>
              <a:t>18.700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0561" y="1780511"/>
            <a:ext cx="6937792" cy="4647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           “</a:t>
            </a:r>
            <a:r>
              <a:rPr lang="en-US" sz="2800" dirty="0" smtClean="0">
                <a:solidFill>
                  <a:srgbClr val="FF0000"/>
                </a:solidFill>
              </a:rPr>
              <a:t>applied</a:t>
            </a:r>
            <a:r>
              <a:rPr lang="en-US" sz="2800" dirty="0" smtClean="0"/>
              <a:t>” vs. “</a:t>
            </a:r>
            <a:r>
              <a:rPr lang="en-US" sz="2800" dirty="0" smtClean="0">
                <a:solidFill>
                  <a:srgbClr val="3366FF"/>
                </a:solidFill>
              </a:rPr>
              <a:t>pure</a:t>
            </a:r>
            <a:r>
              <a:rPr lang="en-US" sz="2800" dirty="0" smtClean="0"/>
              <a:t>” math</a:t>
            </a:r>
          </a:p>
          <a:p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      </a:t>
            </a:r>
            <a:r>
              <a:rPr lang="en-US" sz="2800" dirty="0" smtClean="0">
                <a:solidFill>
                  <a:srgbClr val="FF0000"/>
                </a:solidFill>
              </a:rPr>
              <a:t>few proofs </a:t>
            </a:r>
            <a:r>
              <a:rPr lang="en-US" sz="2800" dirty="0" smtClean="0"/>
              <a:t>vs. </a:t>
            </a:r>
            <a:r>
              <a:rPr lang="en-US" sz="2800" dirty="0" smtClean="0">
                <a:solidFill>
                  <a:srgbClr val="3366FF"/>
                </a:solidFill>
              </a:rPr>
              <a:t>formal proofs </a:t>
            </a:r>
            <a:r>
              <a:rPr lang="en-US" sz="2800" dirty="0" smtClean="0"/>
              <a:t>expected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(deduce patterns                    (definitions to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from examples,                       lemmas to theorems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informal arguments)                   </a:t>
            </a:r>
            <a:r>
              <a:rPr lang="is-IS" dirty="0" smtClean="0"/>
              <a:t>… training in proof writing)</a:t>
            </a:r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   more </a:t>
            </a:r>
            <a:r>
              <a:rPr lang="en-US" sz="2800" dirty="0" smtClean="0">
                <a:solidFill>
                  <a:srgbClr val="FF0000"/>
                </a:solidFill>
              </a:rPr>
              <a:t>applications</a:t>
            </a:r>
            <a:r>
              <a:rPr lang="en-US" sz="2800" dirty="0" smtClean="0"/>
              <a:t> vs. more </a:t>
            </a:r>
            <a:r>
              <a:rPr lang="en-US" sz="2800" dirty="0" smtClean="0">
                <a:solidFill>
                  <a:srgbClr val="3366FF"/>
                </a:solidFill>
              </a:rPr>
              <a:t>theorems</a:t>
            </a:r>
          </a:p>
          <a:p>
            <a:r>
              <a:rPr lang="en-US" sz="2800" dirty="0" smtClean="0"/>
              <a:t>         more </a:t>
            </a:r>
            <a:r>
              <a:rPr lang="en-US" sz="2800" dirty="0" smtClean="0">
                <a:solidFill>
                  <a:srgbClr val="FF0000"/>
                </a:solidFill>
              </a:rPr>
              <a:t>concrete</a:t>
            </a:r>
            <a:r>
              <a:rPr lang="en-US" sz="2800" dirty="0" smtClean="0"/>
              <a:t> vs. more </a:t>
            </a:r>
            <a:r>
              <a:rPr lang="en-US" sz="2800" dirty="0" smtClean="0">
                <a:solidFill>
                  <a:srgbClr val="3366FF"/>
                </a:solidFill>
              </a:rPr>
              <a:t>abstract</a:t>
            </a:r>
            <a:endParaRPr lang="en-US" sz="2800" dirty="0">
              <a:solidFill>
                <a:srgbClr val="3366FF"/>
              </a:solidFill>
            </a:endParaRPr>
          </a:p>
          <a:p>
            <a:endParaRPr lang="en-US" sz="2800" dirty="0" smtClean="0">
              <a:solidFill>
                <a:srgbClr val="3366FF"/>
              </a:solidFill>
            </a:endParaRPr>
          </a:p>
          <a:p>
            <a:r>
              <a:rPr lang="en-US" sz="2800" dirty="0" smtClean="0"/>
              <a:t>     some </a:t>
            </a:r>
            <a:r>
              <a:rPr lang="en-US" sz="2800" dirty="0" smtClean="0">
                <a:solidFill>
                  <a:srgbClr val="FF0000"/>
                </a:solidFill>
              </a:rPr>
              <a:t>computers </a:t>
            </a:r>
            <a:r>
              <a:rPr lang="en-US" sz="2800" dirty="0" smtClean="0"/>
              <a:t>vs. only </a:t>
            </a:r>
            <a:r>
              <a:rPr lang="en-US" sz="2800" dirty="0" smtClean="0">
                <a:solidFill>
                  <a:srgbClr val="3366FF"/>
                </a:solidFill>
              </a:rPr>
              <a:t>pencil-and-paper</a:t>
            </a:r>
          </a:p>
          <a:p>
            <a:endParaRPr lang="en-US" sz="280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413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6603"/>
          </a:xfrm>
        </p:spPr>
        <p:txBody>
          <a:bodyPr/>
          <a:lstStyle/>
          <a:p>
            <a:r>
              <a:rPr lang="en-US" dirty="0" smtClean="0"/>
              <a:t>Computer software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5" y="1891386"/>
            <a:ext cx="4270915" cy="42134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2617" y="5980659"/>
            <a:ext cx="2052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 image: Viral Shah ]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46602" y="1407987"/>
            <a:ext cx="2106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Lots of choices: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329" y="1794078"/>
            <a:ext cx="3869471" cy="2616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39892" y="4112357"/>
            <a:ext cx="1738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err="1" smtClean="0">
                <a:solidFill>
                  <a:srgbClr val="FF0000"/>
                </a:solidFill>
              </a:rPr>
              <a:t>julialang.org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8020" y="1077795"/>
            <a:ext cx="4397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This semester: a relatively new language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hat scales better to real problems.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47906" y="4750426"/>
            <a:ext cx="43820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No programming required </a:t>
            </a:r>
            <a:r>
              <a:rPr lang="en-US" dirty="0" smtClean="0"/>
              <a:t>for 18.06,</a:t>
            </a:r>
          </a:p>
          <a:p>
            <a:r>
              <a:rPr lang="en-US" dirty="0"/>
              <a:t>j</a:t>
            </a:r>
            <a:r>
              <a:rPr lang="en-US" dirty="0" smtClean="0"/>
              <a:t>ust a “glorified calculator” to turn the crank.</a:t>
            </a:r>
          </a:p>
          <a:p>
            <a:endParaRPr lang="en-US" dirty="0"/>
          </a:p>
          <a:p>
            <a:r>
              <a:rPr lang="en-US" dirty="0" smtClean="0"/>
              <a:t>Use it online: log in at </a:t>
            </a:r>
            <a:r>
              <a:rPr lang="en-US" dirty="0" err="1" smtClean="0">
                <a:solidFill>
                  <a:srgbClr val="FF0000"/>
                </a:solidFill>
              </a:rPr>
              <a:t>juliabox.com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see </a:t>
            </a:r>
            <a:r>
              <a:rPr lang="en-US" dirty="0" smtClean="0">
                <a:solidFill>
                  <a:srgbClr val="0000FF"/>
                </a:solidFill>
              </a:rPr>
              <a:t>“Julia” link on Stellar</a:t>
            </a:r>
          </a:p>
          <a:p>
            <a:endParaRPr lang="en-US" dirty="0"/>
          </a:p>
          <a:p>
            <a:r>
              <a:rPr lang="en-US" sz="2000" dirty="0" smtClean="0">
                <a:solidFill>
                  <a:srgbClr val="0000FF"/>
                </a:solidFill>
              </a:rPr>
              <a:t>Optional tutorial: Friday 5pm 32-123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49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53841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Help wanted: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arrive 10 minutes early</a:t>
            </a:r>
            <a:br>
              <a:rPr lang="en-US" dirty="0" smtClean="0"/>
            </a:br>
            <a:r>
              <a:rPr lang="en-US" dirty="0" smtClean="0"/>
              <a:t>and get paid $10 to erase the boards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(You, too, can be a </a:t>
            </a:r>
            <a:r>
              <a:rPr lang="en-US" b="1" dirty="0" smtClean="0"/>
              <a:t>blackboard monitor</a:t>
            </a:r>
            <a:r>
              <a:rPr lang="en-US" dirty="0" smtClean="0"/>
              <a:t>, the “eraser of the writings.”</a:t>
            </a:r>
            <a:br>
              <a:rPr lang="en-US" dirty="0" smtClean="0"/>
            </a:br>
            <a:r>
              <a:rPr lang="en-US" sz="3600" dirty="0" smtClean="0">
                <a:solidFill>
                  <a:srgbClr val="0000FF"/>
                </a:solidFill>
              </a:rPr>
              <a:t>… shout-out to Terry </a:t>
            </a:r>
            <a:r>
              <a:rPr lang="en-US" sz="3600" dirty="0" err="1" smtClean="0">
                <a:solidFill>
                  <a:srgbClr val="0000FF"/>
                </a:solidFill>
              </a:rPr>
              <a:t>Pratchett</a:t>
            </a:r>
            <a:r>
              <a:rPr lang="en-US" sz="3600" dirty="0" smtClean="0">
                <a:solidFill>
                  <a:srgbClr val="0000FF"/>
                </a:solidFill>
              </a:rPr>
              <a:t> fans… </a:t>
            </a:r>
            <a:r>
              <a:rPr lang="en-US" sz="3600" dirty="0" smtClean="0"/>
              <a:t>)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93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44" y="1653077"/>
            <a:ext cx="887644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Lectures MWF11, 10-250</a:t>
            </a:r>
          </a:p>
          <a:p>
            <a:r>
              <a:rPr lang="en-US" sz="2000" dirty="0" smtClean="0"/>
              <a:t>Tuesday recitations — use Stellar to switch sections</a:t>
            </a:r>
          </a:p>
          <a:p>
            <a:endParaRPr lang="en-US" sz="2000" dirty="0" smtClean="0"/>
          </a:p>
          <a:p>
            <a:r>
              <a:rPr lang="en-US" sz="2000" dirty="0" smtClean="0"/>
              <a:t>Weekly </a:t>
            </a:r>
            <a:r>
              <a:rPr lang="en-US" sz="2000" dirty="0" err="1" smtClean="0">
                <a:solidFill>
                  <a:srgbClr val="FF0000"/>
                </a:solidFill>
              </a:rPr>
              <a:t>psets</a:t>
            </a:r>
            <a:r>
              <a:rPr lang="en-US" sz="2000" dirty="0" smtClean="0">
                <a:solidFill>
                  <a:srgbClr val="FF0000"/>
                </a:solidFill>
              </a:rPr>
              <a:t>, due Wednesday 11am in your recitation box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— </a:t>
            </a:r>
            <a:r>
              <a:rPr lang="en-US" sz="2000" dirty="0" smtClean="0"/>
              <a:t>no extensions or makeup, but </a:t>
            </a:r>
            <a:r>
              <a:rPr lang="en-US" sz="2000" dirty="0" smtClean="0"/>
              <a:t>lowest </a:t>
            </a:r>
            <a:r>
              <a:rPr lang="en-US" sz="2000" dirty="0" err="1" smtClean="0"/>
              <a:t>pset</a:t>
            </a:r>
            <a:r>
              <a:rPr lang="en-US" sz="2000" dirty="0" smtClean="0"/>
              <a:t> score will be dropped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— </a:t>
            </a:r>
            <a:r>
              <a:rPr lang="en-US" sz="2000" dirty="0" err="1" smtClean="0">
                <a:solidFill>
                  <a:srgbClr val="FF0000"/>
                </a:solidFill>
              </a:rPr>
              <a:t>pset</a:t>
            </a:r>
            <a:r>
              <a:rPr lang="en-US" sz="2000" dirty="0" smtClean="0">
                <a:solidFill>
                  <a:srgbClr val="FF0000"/>
                </a:solidFill>
              </a:rPr>
              <a:t> 1 is posted on Stellar</a:t>
            </a:r>
          </a:p>
          <a:p>
            <a:endParaRPr lang="en-US" sz="2000" dirty="0"/>
          </a:p>
          <a:p>
            <a:r>
              <a:rPr lang="en-US" sz="2000" dirty="0" smtClean="0"/>
              <a:t>Grading: </a:t>
            </a:r>
            <a:r>
              <a:rPr lang="en-US" sz="2000" dirty="0" smtClean="0">
                <a:solidFill>
                  <a:srgbClr val="0000FF"/>
                </a:solidFill>
              </a:rPr>
              <a:t>homework 15%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3 exams 45% </a:t>
            </a:r>
            <a:r>
              <a:rPr lang="en-US" sz="2000" dirty="0" smtClean="0"/>
              <a:t>(3/3, 4/10, &amp; 5/5 in 54-340), </a:t>
            </a:r>
            <a:r>
              <a:rPr lang="en-US" sz="2000" dirty="0" smtClean="0">
                <a:solidFill>
                  <a:srgbClr val="0000FF"/>
                </a:solidFill>
              </a:rPr>
              <a:t>final exam 40%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Collaboration policy</a:t>
            </a:r>
            <a:r>
              <a:rPr lang="en-US" sz="2000" dirty="0" smtClean="0">
                <a:solidFill>
                  <a:srgbClr val="0000FF"/>
                </a:solidFill>
              </a:rPr>
              <a:t>: talk to anyone </a:t>
            </a:r>
            <a:r>
              <a:rPr lang="en-US" sz="2000" dirty="0" smtClean="0">
                <a:solidFill>
                  <a:srgbClr val="000000"/>
                </a:solidFill>
              </a:rPr>
              <a:t>you want, </a:t>
            </a:r>
            <a:r>
              <a:rPr lang="en-US" sz="2000" dirty="0" smtClean="0">
                <a:solidFill>
                  <a:srgbClr val="0000FF"/>
                </a:solidFill>
              </a:rPr>
              <a:t>read anything </a:t>
            </a:r>
            <a:r>
              <a:rPr lang="en-US" sz="2000" dirty="0" smtClean="0">
                <a:solidFill>
                  <a:srgbClr val="000000"/>
                </a:solidFill>
              </a:rPr>
              <a:t>you want, but: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Make an effort on a problem before collaborating.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</a:t>
            </a:r>
            <a:r>
              <a:rPr lang="en-US" sz="2000" dirty="0" smtClean="0">
                <a:solidFill>
                  <a:srgbClr val="0000FF"/>
                </a:solidFill>
              </a:rPr>
              <a:t>Write up your solutions independently </a:t>
            </a:r>
            <a:r>
              <a:rPr lang="en-US" sz="2000" dirty="0" smtClean="0">
                <a:solidFill>
                  <a:srgbClr val="000000"/>
                </a:solidFill>
              </a:rPr>
              <a:t>(from “blank sheet of paper”).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List your collaborators and external sources (not course materials).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1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and 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Significant overlap with </a:t>
            </a:r>
            <a:r>
              <a:rPr lang="en-US" dirty="0" err="1" smtClean="0"/>
              <a:t>Strang’s</a:t>
            </a:r>
            <a:r>
              <a:rPr lang="en-US" dirty="0" smtClean="0"/>
              <a:t> OCW video lectures: these are a </a:t>
            </a:r>
            <a:r>
              <a:rPr lang="en-US" dirty="0" smtClean="0">
                <a:solidFill>
                  <a:srgbClr val="FF0000"/>
                </a:solidFill>
              </a:rPr>
              <a:t>useful supplement </a:t>
            </a:r>
            <a:r>
              <a:rPr lang="en-US" dirty="0" smtClean="0"/>
              <a:t>but </a:t>
            </a:r>
            <a:r>
              <a:rPr lang="en-US" dirty="0" smtClean="0">
                <a:solidFill>
                  <a:srgbClr val="FF0000"/>
                </a:solidFill>
              </a:rPr>
              <a:t>not a replacement </a:t>
            </a:r>
            <a:r>
              <a:rPr lang="en-US" dirty="0" smtClean="0"/>
              <a:t>for attending lecture.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1: Friday 3/3. </a:t>
            </a:r>
            <a:r>
              <a:rPr lang="en-US" dirty="0" smtClean="0"/>
              <a:t>Elimination, LU factorization, </a:t>
            </a:r>
            <a:r>
              <a:rPr lang="en-US" dirty="0" err="1" smtClean="0"/>
              <a:t>nullspaces</a:t>
            </a:r>
            <a:r>
              <a:rPr lang="en-US" dirty="0"/>
              <a:t> </a:t>
            </a:r>
            <a:r>
              <a:rPr lang="en-US" dirty="0" smtClean="0"/>
              <a:t>and other subspaces, bases and dimensions, vector spaces. (Book: 1–3.5.)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2: Monday 4/10. </a:t>
            </a:r>
            <a:r>
              <a:rPr lang="en-US" dirty="0" err="1" smtClean="0"/>
              <a:t>Orthogonality</a:t>
            </a:r>
            <a:r>
              <a:rPr lang="en-US" dirty="0" smtClean="0"/>
              <a:t>, projections, least-squares, QR, Gram-Schmidt, orthogonal functions, complexity. </a:t>
            </a:r>
            <a:r>
              <a:rPr lang="en-US" dirty="0" smtClean="0"/>
              <a:t>(Book: 1–4, 10.5, 11.1).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3: Friday 5/5.</a:t>
            </a:r>
            <a:r>
              <a:rPr lang="en-US" dirty="0" smtClean="0"/>
              <a:t> Eigenvectors, determinants, similar </a:t>
            </a:r>
            <a:r>
              <a:rPr lang="en-US" dirty="0" err="1" smtClean="0"/>
              <a:t>matices</a:t>
            </a:r>
            <a:r>
              <a:rPr lang="en-US" dirty="0" smtClean="0"/>
              <a:t>, Markov matrices, ODEs, symmetric matrices, definite matrices, matrices from graphs and engineering. (Book: 1–7, 10.1–3.)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Other topics: </a:t>
            </a:r>
            <a:r>
              <a:rPr lang="en-US" dirty="0" smtClean="0"/>
              <a:t>defective matrices, SVD and principal-components analysis, sparse matrices and iterative methods, complex matrices, symmetric linear operators on functions.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Final exam: </a:t>
            </a:r>
            <a:r>
              <a:rPr lang="en-US" dirty="0" smtClean="0"/>
              <a:t>all of the above.</a:t>
            </a:r>
          </a:p>
          <a:p>
            <a:pPr>
              <a:lnSpc>
                <a:spcPct val="13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6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58"/>
            <a:ext cx="8229600" cy="1143000"/>
          </a:xfrm>
        </p:spPr>
        <p:txBody>
          <a:bodyPr/>
          <a:lstStyle/>
          <a:p>
            <a:r>
              <a:rPr lang="en-US" dirty="0" smtClean="0"/>
              <a:t>What is 18.06 about?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427587"/>
              </p:ext>
            </p:extLst>
          </p:nvPr>
        </p:nvGraphicFramePr>
        <p:xfrm>
          <a:off x="4474906" y="1157253"/>
          <a:ext cx="3189692" cy="1705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3" imgW="1282700" imgH="685800" progId="Equation.3">
                  <p:embed/>
                </p:oleObj>
              </mc:Choice>
              <mc:Fallback>
                <p:oleObj name="Equation" r:id="rId3" imgW="12827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4906" y="1157253"/>
                        <a:ext cx="3189692" cy="1705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5352" y="1441390"/>
            <a:ext cx="86880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High school: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3 “linear” equations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(only ± and × constants)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in 3 unknowns</a:t>
            </a:r>
          </a:p>
          <a:p>
            <a:endParaRPr lang="en-US" sz="2000" dirty="0"/>
          </a:p>
          <a:p>
            <a:r>
              <a:rPr lang="en-US" sz="2000" dirty="0" smtClean="0"/>
              <a:t>Method: </a:t>
            </a:r>
            <a:r>
              <a:rPr lang="en-US" sz="2000" dirty="0" smtClean="0">
                <a:solidFill>
                  <a:srgbClr val="0000FF"/>
                </a:solidFill>
              </a:rPr>
              <a:t>eliminate unknowns one at a time </a:t>
            </a:r>
            <a:r>
              <a:rPr lang="en-US" sz="2000" dirty="0" smtClean="0"/>
              <a:t>by </a:t>
            </a:r>
            <a:r>
              <a:rPr lang="en-US" sz="2000" dirty="0" smtClean="0">
                <a:solidFill>
                  <a:srgbClr val="0000FF"/>
                </a:solidFill>
              </a:rPr>
              <a:t>subtracting</a:t>
            </a:r>
            <a:r>
              <a:rPr lang="en-US" sz="2000" dirty="0" smtClean="0"/>
              <a:t> multiples of </a:t>
            </a:r>
            <a:r>
              <a:rPr lang="en-US" sz="2000" dirty="0" smtClean="0">
                <a:solidFill>
                  <a:srgbClr val="0000FF"/>
                </a:solidFill>
              </a:rPr>
              <a:t>equations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24599" y="3689174"/>
            <a:ext cx="351340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Equivalent </a:t>
            </a:r>
            <a:r>
              <a:rPr lang="en-US" sz="2400" dirty="0" smtClean="0">
                <a:solidFill>
                  <a:srgbClr val="FF0000"/>
                </a:solidFill>
              </a:rPr>
              <a:t>matrix</a:t>
            </a:r>
            <a:r>
              <a:rPr lang="en-US" sz="2400" dirty="0" smtClean="0"/>
              <a:t> problem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Ax = b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Ax is a “</a:t>
            </a:r>
            <a:r>
              <a:rPr lang="en-US" sz="2400" dirty="0" smtClean="0">
                <a:solidFill>
                  <a:srgbClr val="0000FF"/>
                </a:solidFill>
              </a:rPr>
              <a:t>linear operation</a:t>
            </a:r>
            <a:r>
              <a:rPr lang="en-US" sz="2400" dirty="0" smtClean="0"/>
              <a:t>:”</a:t>
            </a:r>
          </a:p>
          <a:p>
            <a:pPr algn="ctr"/>
            <a:r>
              <a:rPr lang="en-US" sz="2400" dirty="0" smtClean="0"/>
              <a:t>A(</a:t>
            </a:r>
            <a:r>
              <a:rPr lang="en-US" sz="2400" dirty="0" err="1" smtClean="0"/>
              <a:t>x+y</a:t>
            </a:r>
            <a:r>
              <a:rPr lang="en-US" sz="2400" dirty="0" smtClean="0"/>
              <a:t>) = Ax + Ay</a:t>
            </a:r>
          </a:p>
          <a:p>
            <a:pPr algn="ctr"/>
            <a:r>
              <a:rPr lang="en-US" sz="2400" dirty="0" smtClean="0"/>
              <a:t>A(3x) = 3Ax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953541"/>
              </p:ext>
            </p:extLst>
          </p:nvPr>
        </p:nvGraphicFramePr>
        <p:xfrm>
          <a:off x="3720355" y="3830288"/>
          <a:ext cx="5178425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5" imgW="2082800" imgH="812800" progId="Equation.3">
                  <p:embed/>
                </p:oleObj>
              </mc:Choice>
              <mc:Fallback>
                <p:oleObj name="Equation" r:id="rId5" imgW="20828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20355" y="3830288"/>
                        <a:ext cx="5178425" cy="202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94094" y="5771436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8000" y="5771436"/>
            <a:ext cx="34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40326" y="5771436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11366" y="1770907"/>
            <a:ext cx="4474992" cy="4000529"/>
            <a:chOff x="4011366" y="2214427"/>
            <a:chExt cx="4474992" cy="4000529"/>
          </a:xfrm>
        </p:grpSpPr>
        <p:sp>
          <p:nvSpPr>
            <p:cNvPr id="10" name="Rectangle 9"/>
            <p:cNvSpPr/>
            <p:nvPr/>
          </p:nvSpPr>
          <p:spPr>
            <a:xfrm>
              <a:off x="4011366" y="5085241"/>
              <a:ext cx="2177023" cy="36789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97758" y="4468466"/>
              <a:ext cx="360424" cy="1746490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081935" y="5085241"/>
              <a:ext cx="404423" cy="36789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87968" y="2214427"/>
              <a:ext cx="2961061" cy="486942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74906" y="3948028"/>
              <a:ext cx="3804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ake “dot products” of rows </a:t>
              </a:r>
              <a:r>
                <a:rPr lang="en-US" dirty="0" smtClean="0">
                  <a:solidFill>
                    <a:srgbClr val="FF0000"/>
                  </a:solidFill>
                </a:rPr>
                <a:t>× columns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676568" y="6148020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atrix of</a:t>
            </a:r>
          </a:p>
          <a:p>
            <a:pPr algn="ctr"/>
            <a:r>
              <a:rPr lang="en-US" dirty="0" smtClean="0"/>
              <a:t>coefficients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42223" y="6148020"/>
            <a:ext cx="115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ector of</a:t>
            </a:r>
          </a:p>
          <a:p>
            <a:pPr algn="ctr"/>
            <a:r>
              <a:rPr lang="en-US" dirty="0" smtClean="0"/>
              <a:t>unknowns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23134" y="614802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ector of</a:t>
            </a:r>
          </a:p>
          <a:p>
            <a:pPr algn="ctr"/>
            <a:r>
              <a:rPr lang="en-US" dirty="0"/>
              <a:t>r</a:t>
            </a:r>
            <a:r>
              <a:rPr lang="en-US" dirty="0" smtClean="0"/>
              <a:t>ight-hand sides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7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98"/>
            <a:ext cx="8229600" cy="1143000"/>
          </a:xfrm>
        </p:spPr>
        <p:txBody>
          <a:bodyPr/>
          <a:lstStyle/>
          <a:p>
            <a:r>
              <a:rPr lang="en-US" dirty="0" smtClean="0"/>
              <a:t>What is 18.06 about?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357" y="1431331"/>
            <a:ext cx="361799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Linear system of equations,</a:t>
            </a:r>
          </a:p>
          <a:p>
            <a:pPr algn="ctr"/>
            <a:r>
              <a:rPr lang="en-US" sz="2400" dirty="0" smtClean="0"/>
              <a:t>in</a:t>
            </a:r>
            <a:r>
              <a:rPr lang="en-US" sz="2400" dirty="0" smtClean="0">
                <a:solidFill>
                  <a:srgbClr val="FF0000"/>
                </a:solidFill>
              </a:rPr>
              <a:t> matrix</a:t>
            </a:r>
            <a:r>
              <a:rPr lang="en-US" sz="2400" dirty="0" smtClean="0"/>
              <a:t> form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Ax = b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329072"/>
              </p:ext>
            </p:extLst>
          </p:nvPr>
        </p:nvGraphicFramePr>
        <p:xfrm>
          <a:off x="3750408" y="1169245"/>
          <a:ext cx="5178425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3" imgW="2082800" imgH="812800" progId="Equation.3">
                  <p:embed/>
                </p:oleObj>
              </mc:Choice>
              <mc:Fallback>
                <p:oleObj name="Equation" r:id="rId3" imgW="20828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0408" y="1169245"/>
                        <a:ext cx="5178425" cy="202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24147" y="3110393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48053" y="3110393"/>
            <a:ext cx="34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0379" y="3110393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7386" y="3910934"/>
            <a:ext cx="83194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 we learn </a:t>
            </a:r>
            <a:r>
              <a:rPr lang="en-US" dirty="0" smtClean="0">
                <a:solidFill>
                  <a:srgbClr val="0000FF"/>
                </a:solidFill>
              </a:rPr>
              <a:t>faster methods to solve this?  </a:t>
            </a:r>
            <a:r>
              <a:rPr lang="en-US" dirty="0" smtClean="0">
                <a:solidFill>
                  <a:srgbClr val="FF0000"/>
                </a:solidFill>
              </a:rPr>
              <a:t>No</a:t>
            </a:r>
            <a:r>
              <a:rPr lang="en-US" dirty="0" smtClean="0"/>
              <a:t>. (Except if A is special.) The standard “Gaussian elimination” (and “LU factorization”) matrix methods are</a:t>
            </a:r>
            <a:r>
              <a:rPr lang="en-US" dirty="0" smtClean="0">
                <a:solidFill>
                  <a:srgbClr val="FF0000"/>
                </a:solidFill>
              </a:rPr>
              <a:t> just a slightly more organized</a:t>
            </a:r>
            <a:r>
              <a:rPr lang="en-US" dirty="0" smtClean="0"/>
              <a:t> version of the high-school algebra elimination technique.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Will we get better at doing these calculations by hand? </a:t>
            </a:r>
            <a:r>
              <a:rPr lang="en-US" dirty="0" smtClean="0"/>
              <a:t>Maybe, but </a:t>
            </a:r>
            <a:r>
              <a:rPr lang="en-US" dirty="0" smtClean="0">
                <a:solidFill>
                  <a:srgbClr val="FF0000"/>
                </a:solidFill>
              </a:rPr>
              <a:t>who cares? </a:t>
            </a:r>
            <a:r>
              <a:rPr lang="en-US" dirty="0" smtClean="0"/>
              <a:t>Nowadays, all important matrix calculations are done by computers.</a:t>
            </a:r>
          </a:p>
          <a:p>
            <a:endParaRPr lang="en-US" dirty="0"/>
          </a:p>
          <a:p>
            <a:r>
              <a:rPr lang="en-US" dirty="0" smtClean="0"/>
              <a:t>Will we learn </a:t>
            </a:r>
            <a:r>
              <a:rPr lang="en-US" dirty="0" smtClean="0">
                <a:solidFill>
                  <a:srgbClr val="0000FF"/>
                </a:solidFill>
              </a:rPr>
              <a:t>more about the computer algorithms? </a:t>
            </a:r>
            <a:r>
              <a:rPr lang="en-US" dirty="0" smtClean="0">
                <a:solidFill>
                  <a:srgbClr val="FF0000"/>
                </a:solidFill>
              </a:rPr>
              <a:t>A little. </a:t>
            </a:r>
            <a:r>
              <a:rPr lang="en-US" dirty="0" smtClean="0"/>
              <a:t>But mostly the techniques for “serious” numerical linear-algebra are </a:t>
            </a:r>
            <a:r>
              <a:rPr lang="en-US" dirty="0" smtClean="0">
                <a:solidFill>
                  <a:srgbClr val="FF0000"/>
                </a:solidFill>
              </a:rPr>
              <a:t>topics for another course </a:t>
            </a:r>
            <a:r>
              <a:rPr lang="en-US" dirty="0" smtClean="0"/>
              <a:t>(e.g. </a:t>
            </a:r>
            <a:r>
              <a:rPr lang="en-US" dirty="0" smtClean="0">
                <a:solidFill>
                  <a:srgbClr val="FF0000"/>
                </a:solidFill>
              </a:rPr>
              <a:t>18.335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35933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44" y="274638"/>
            <a:ext cx="887691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</a:t>
            </a:r>
            <a:r>
              <a:rPr lang="en-US" i="1" dirty="0" smtClean="0"/>
              <a:t>think</a:t>
            </a:r>
            <a:r>
              <a:rPr lang="en-US" dirty="0" smtClean="0"/>
              <a:t> about linear systems?</a:t>
            </a:r>
            <a:br>
              <a:rPr lang="en-US" dirty="0" smtClean="0"/>
            </a:br>
            <a:r>
              <a:rPr lang="en-US" sz="3600" dirty="0" smtClean="0"/>
              <a:t>(imagine someone gives you a 10</a:t>
            </a:r>
            <a:r>
              <a:rPr lang="en-US" sz="3600" baseline="30000" dirty="0" smtClean="0"/>
              <a:t>6</a:t>
            </a:r>
            <a:r>
              <a:rPr lang="en-US" sz="3600" dirty="0" smtClean="0"/>
              <a:t>×10</a:t>
            </a:r>
            <a:r>
              <a:rPr lang="en-US" sz="3600" baseline="30000" dirty="0" smtClean="0"/>
              <a:t>6</a:t>
            </a:r>
            <a:r>
              <a:rPr lang="en-US" sz="3600" dirty="0" smtClean="0"/>
              <a:t> matrix)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388" y="1751396"/>
            <a:ext cx="8553256" cy="452596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All the formulas for 2×2 and </a:t>
            </a:r>
            <a:r>
              <a:rPr lang="en-US" dirty="0"/>
              <a:t>3</a:t>
            </a:r>
            <a:r>
              <a:rPr lang="en-US" dirty="0" smtClean="0"/>
              <a:t>×3 matrices would fit on one piece of paper. They aren’t the reason why linear algebra is important (as a class or a field of study).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Large problems are solved by computers, but must be </a:t>
            </a:r>
            <a:r>
              <a:rPr lang="en-US" dirty="0" smtClean="0">
                <a:solidFill>
                  <a:srgbClr val="FF0000"/>
                </a:solidFill>
              </a:rPr>
              <a:t>understood by human beings. </a:t>
            </a:r>
            <a:r>
              <a:rPr lang="en-US" dirty="0" smtClean="0"/>
              <a:t>(And we need to give computers the right tasks!)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Break up matrices into simpler pieces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Factorize matrices into </a:t>
            </a:r>
            <a:r>
              <a:rPr lang="en-US" dirty="0" smtClean="0">
                <a:solidFill>
                  <a:srgbClr val="0000FF"/>
                </a:solidFill>
              </a:rPr>
              <a:t>products of simpler matrices</a:t>
            </a:r>
            <a:r>
              <a:rPr lang="en-US" dirty="0" smtClean="0"/>
              <a:t>: A=LU (triangular: Gauss), A=QR (orthogonal/triangular), A=X</a:t>
            </a:r>
            <a:r>
              <a:rPr lang="el-GR" dirty="0" smtClean="0"/>
              <a:t>Λ</a:t>
            </a:r>
            <a:r>
              <a:rPr lang="en-US" dirty="0" smtClean="0"/>
              <a:t>X</a:t>
            </a:r>
            <a:r>
              <a:rPr lang="en-US" baseline="30000" dirty="0" smtClean="0"/>
              <a:t>–1</a:t>
            </a:r>
            <a:r>
              <a:rPr lang="en-US" dirty="0" smtClean="0"/>
              <a:t> (diagonal: </a:t>
            </a:r>
            <a:r>
              <a:rPr lang="en-US" dirty="0" err="1" smtClean="0"/>
              <a:t>eigenvecs</a:t>
            </a:r>
            <a:r>
              <a:rPr lang="en-US" dirty="0" smtClean="0"/>
              <a:t>/</a:t>
            </a:r>
            <a:r>
              <a:rPr lang="en-US" dirty="0" err="1" smtClean="0"/>
              <a:t>vals</a:t>
            </a:r>
            <a:r>
              <a:rPr lang="en-US" dirty="0" smtClean="0"/>
              <a:t>), A=U</a:t>
            </a:r>
            <a:r>
              <a:rPr lang="el-GR" dirty="0" smtClean="0"/>
              <a:t>Σ</a:t>
            </a:r>
            <a:r>
              <a:rPr lang="en-US" dirty="0" smtClean="0"/>
              <a:t>V* (orthogonal/diagonal: SVD)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>
                <a:solidFill>
                  <a:srgbClr val="0000FF"/>
                </a:solidFill>
              </a:rPr>
              <a:t>Submatrices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(matrices of matrices).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Break up vectors into </a:t>
            </a:r>
            <a:r>
              <a:rPr lang="en-US" dirty="0" smtClean="0">
                <a:solidFill>
                  <a:srgbClr val="FF0000"/>
                </a:solidFill>
              </a:rPr>
              <a:t>simpler pieces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</a:rPr>
              <a:t>subspaces</a:t>
            </a:r>
            <a:r>
              <a:rPr lang="en-US" dirty="0" smtClean="0"/>
              <a:t> and basis choices.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Algebraic </a:t>
            </a:r>
            <a:r>
              <a:rPr lang="en-US" dirty="0" smtClean="0">
                <a:solidFill>
                  <a:srgbClr val="FF0000"/>
                </a:solidFill>
              </a:rPr>
              <a:t>manipulations to turn harder/unfamiliar problems </a:t>
            </a:r>
            <a:r>
              <a:rPr lang="en-US" dirty="0" smtClean="0"/>
              <a:t>(e.g. minimization or differential equations) into </a:t>
            </a:r>
            <a:r>
              <a:rPr lang="en-US" dirty="0" smtClean="0">
                <a:solidFill>
                  <a:srgbClr val="FF0000"/>
                </a:solidFill>
              </a:rPr>
              <a:t>simpler/familiar </a:t>
            </a:r>
            <a:r>
              <a:rPr lang="en-US" dirty="0" smtClean="0"/>
              <a:t>ones.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57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746" y="907176"/>
            <a:ext cx="62790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3366FF"/>
                </a:solidFill>
              </a:rPr>
              <a:t>Don’t expect a lot of “turn the crank” problems</a:t>
            </a:r>
          </a:p>
          <a:p>
            <a:pPr algn="ctr"/>
            <a:r>
              <a:rPr lang="en-US" sz="2400" dirty="0" smtClean="0"/>
              <a:t>on </a:t>
            </a:r>
            <a:r>
              <a:rPr lang="en-US" sz="2400" dirty="0" err="1" smtClean="0"/>
              <a:t>psets</a:t>
            </a:r>
            <a:r>
              <a:rPr lang="en-US" sz="2400" dirty="0" smtClean="0"/>
              <a:t> or exams of the form</a:t>
            </a:r>
          </a:p>
          <a:p>
            <a:pPr algn="ctr"/>
            <a:r>
              <a:rPr lang="en-US" sz="2400" dirty="0" smtClean="0"/>
              <a:t>“solve this system of equations.”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… we will turn it upside-down, give you the answer and ask the question, ask about properties of the solution from partial information, … the general goal is to </a:t>
            </a:r>
            <a:r>
              <a:rPr lang="en-US" sz="2400" dirty="0" smtClean="0">
                <a:solidFill>
                  <a:srgbClr val="3366FF"/>
                </a:solidFill>
              </a:rPr>
              <a:t>require you to understand the crank </a:t>
            </a:r>
            <a:r>
              <a:rPr lang="en-US" sz="2400" dirty="0" smtClean="0"/>
              <a:t>rather than just turn it.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3366FF"/>
                </a:solidFill>
              </a:rPr>
              <a:t>Exams might be a bit harder </a:t>
            </a:r>
            <a:r>
              <a:rPr lang="en-US" sz="2400" dirty="0" smtClean="0"/>
              <a:t>than in previous 18.06 semesters, but grade cutoffs will be adjusted accordingly.)</a:t>
            </a:r>
          </a:p>
        </p:txBody>
      </p:sp>
    </p:spTree>
    <p:extLst>
      <p:ext uri="{BB962C8B-B14F-4D97-AF65-F5344CB8AC3E}">
        <p14:creationId xmlns:p14="http://schemas.microsoft.com/office/powerpoint/2010/main" val="55673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75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Where do big matrices</a:t>
            </a:r>
            <a:br>
              <a:rPr lang="en-US" dirty="0" smtClean="0"/>
            </a:br>
            <a:r>
              <a:rPr lang="en-US" dirty="0" smtClean="0"/>
              <a:t>come from?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70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1060</Words>
  <Application>Microsoft Macintosh PowerPoint</Application>
  <PresentationFormat>On-screen Show (4:3)</PresentationFormat>
  <Paragraphs>150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Microsoft Equation</vt:lpstr>
      <vt:lpstr>— course overview — 18.06: (Applied) Linear Algebra </vt:lpstr>
      <vt:lpstr>Help wanted:  arrive 10 minutes early and get paid $10 to erase the boards  (You, too, can be a blackboard monitor, the “eraser of the writings.” … shout-out to Terry Pratchett fans… )</vt:lpstr>
      <vt:lpstr>Administrative Details</vt:lpstr>
      <vt:lpstr>Syllabus and Calendar</vt:lpstr>
      <vt:lpstr>What is 18.06 about?</vt:lpstr>
      <vt:lpstr>What is 18.06 about?</vt:lpstr>
      <vt:lpstr>How do we think about linear systems? (imagine someone gives you a 106×106 matrix)</vt:lpstr>
      <vt:lpstr>PowerPoint Presentation</vt:lpstr>
      <vt:lpstr>Where do big matrices come from?</vt:lpstr>
      <vt:lpstr>Engineering &amp; Scientific Modeling [ 18.303, 18.330, 6.336, 6.339, … ]</vt:lpstr>
      <vt:lpstr>Data analysis</vt:lpstr>
      <vt:lpstr>Not just matrices of numbers</vt:lpstr>
      <vt:lpstr>18.06 vs. 18.700</vt:lpstr>
      <vt:lpstr>Computer software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 course overview — 18.06: (Applied) Linear Algebra </dc:title>
  <dc:creator>Steven G. Johnson</dc:creator>
  <cp:lastModifiedBy>Steven G. Johnson</cp:lastModifiedBy>
  <cp:revision>40</cp:revision>
  <dcterms:created xsi:type="dcterms:W3CDTF">2017-02-07T14:39:12Z</dcterms:created>
  <dcterms:modified xsi:type="dcterms:W3CDTF">2017-02-07T20:16:25Z</dcterms:modified>
</cp:coreProperties>
</file>