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8" r:id="rId9"/>
    <p:sldId id="266" r:id="rId10"/>
    <p:sldId id="264" r:id="rId11"/>
    <p:sldId id="265" r:id="rId12"/>
    <p:sldId id="263" r:id="rId13"/>
    <p:sldId id="267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3/3/17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F7F0-66B2-E246-9655-E9BA5C294290}" type="datetimeFigureOut">
              <a:rPr lang="en-US" smtClean="0"/>
              <a:t>3/3/17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b.mit.edu/18.0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586"/>
            <a:ext cx="7772400" cy="1470025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— course overview —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18.06</a:t>
            </a:r>
            <a:r>
              <a:rPr lang="en-US" dirty="0" smtClean="0"/>
              <a:t>: (Applied) </a:t>
            </a:r>
            <a:r>
              <a:rPr lang="en-US" dirty="0" smtClean="0">
                <a:solidFill>
                  <a:srgbClr val="0000FF"/>
                </a:solidFill>
              </a:rPr>
              <a:t>Linear Algebra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76" y="2364159"/>
            <a:ext cx="7385248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Steven G. Johnson, MIT Applied Math</a:t>
            </a:r>
          </a:p>
          <a:p>
            <a:r>
              <a:rPr lang="en-US" dirty="0" smtClean="0"/>
              <a:t>Spring 2017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9493" y="4116759"/>
            <a:ext cx="3430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http://web.mit.edu/18.06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376" y="5557009"/>
            <a:ext cx="763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Textbook: </a:t>
            </a:r>
            <a:r>
              <a:rPr lang="en-US" sz="2400" dirty="0" err="1" smtClean="0"/>
              <a:t>Strang</a:t>
            </a:r>
            <a:r>
              <a:rPr lang="en-US" sz="2400" dirty="0" smtClean="0"/>
              <a:t>, </a:t>
            </a:r>
            <a:r>
              <a:rPr lang="en-US" sz="2400" i="1" dirty="0" smtClean="0"/>
              <a:t>Introduction to Linear Algebra</a:t>
            </a:r>
            <a:r>
              <a:rPr lang="en-US" sz="2400" dirty="0" smtClean="0"/>
              <a:t>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            + supplementary notes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19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Engineering &amp; Scientific Modeling</a:t>
            </a:r>
            <a:br>
              <a:rPr lang="en-US" dirty="0" smtClean="0"/>
            </a:br>
            <a:r>
              <a:rPr lang="en-US" sz="3100" dirty="0" smtClean="0"/>
              <a:t>[ 18.303, 18.330, 6.336, 6.339, … ]</a:t>
            </a:r>
            <a:endParaRPr lang="en-US" sz="3100" dirty="0"/>
          </a:p>
        </p:txBody>
      </p:sp>
      <p:pic>
        <p:nvPicPr>
          <p:cNvPr id="3" name="Picture 2" descr="b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1219945"/>
            <a:ext cx="5267563" cy="3942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3370" y="13485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gmsh.info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93331" y="1348584"/>
            <a:ext cx="3561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Unknown functions</a:t>
            </a:r>
          </a:p>
          <a:p>
            <a:r>
              <a:rPr lang="en-US" sz="2000" dirty="0" smtClean="0"/>
              <a:t>(fluid flow, mechanical stress,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lectromagnetic fields, …) </a:t>
            </a:r>
            <a:r>
              <a:rPr lang="en-US" sz="2000" dirty="0" smtClean="0">
                <a:solidFill>
                  <a:srgbClr val="0000FF"/>
                </a:solidFill>
              </a:rPr>
              <a:t>approximated</a:t>
            </a:r>
            <a:r>
              <a:rPr lang="en-US" sz="2000" dirty="0" smtClean="0"/>
              <a:t> by values on a </a:t>
            </a:r>
            <a:r>
              <a:rPr lang="en-US" sz="2000" dirty="0" smtClean="0">
                <a:solidFill>
                  <a:srgbClr val="0000FF"/>
                </a:solidFill>
              </a:rPr>
              <a:t>discrete mesh/grid</a:t>
            </a:r>
          </a:p>
          <a:p>
            <a:endParaRPr lang="en-US" sz="2000" dirty="0"/>
          </a:p>
          <a:p>
            <a:r>
              <a:rPr lang="en-US" sz="2000" dirty="0" smtClean="0"/>
              <a:t>e.g. 100x100x100 grid</a:t>
            </a:r>
          </a:p>
          <a:p>
            <a:r>
              <a:rPr lang="en-US" sz="2000" dirty="0" smtClean="0"/>
              <a:t>	       =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unknowns!</a:t>
            </a:r>
            <a:endParaRPr lang="en-US" sz="2000" dirty="0"/>
          </a:p>
        </p:txBody>
      </p:sp>
      <p:pic>
        <p:nvPicPr>
          <p:cNvPr id="6" name="Picture 5" descr="151218edne-mentor-graphics-new-floefd-mesh-vis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311"/>
            <a:ext cx="4308416" cy="260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842" y="6318578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www.electronics-eetimes.com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6" y="4452212"/>
            <a:ext cx="3946428" cy="2127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3390" y="6314213"/>
            <a:ext cx="1064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comsol.com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72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LLUSTRATION3.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1" y="3406950"/>
            <a:ext cx="5105012" cy="33599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20" y="-10082"/>
            <a:ext cx="4796379" cy="995409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pic>
        <p:nvPicPr>
          <p:cNvPr id="4" name="Picture 3" descr="matlab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" y="168855"/>
            <a:ext cx="3052471" cy="282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54" y="3013843"/>
            <a:ext cx="366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processing:</a:t>
            </a:r>
          </a:p>
          <a:p>
            <a:pPr algn="ctr"/>
            <a:r>
              <a:rPr lang="en-US" dirty="0" smtClean="0"/>
              <a:t>images are just matrices of numbers</a:t>
            </a:r>
          </a:p>
          <a:p>
            <a:pPr algn="ctr"/>
            <a:r>
              <a:rPr lang="en-US" dirty="0" smtClean="0"/>
              <a:t>(red/green/blue intensity)</a:t>
            </a:r>
            <a:endParaRPr lang="en-US" dirty="0"/>
          </a:p>
        </p:txBody>
      </p:sp>
      <p:pic>
        <p:nvPicPr>
          <p:cNvPr id="6" name="Picture 5" descr="Linear_regress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85327"/>
            <a:ext cx="3810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2166712" y="2127363"/>
            <a:ext cx="120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Mathworks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94822" y="2701962"/>
            <a:ext cx="107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63672" y="1179933"/>
            <a:ext cx="149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Regression:</a:t>
            </a:r>
          </a:p>
          <a:p>
            <a:r>
              <a:rPr lang="en-US" dirty="0" smtClean="0"/>
              <a:t> (curve fitting)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rot="18647483">
            <a:off x="6749277" y="5618328"/>
            <a:ext cx="2247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computationalculture.net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2" y="4421772"/>
            <a:ext cx="3870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“page rank” problem</a:t>
            </a:r>
          </a:p>
          <a:p>
            <a:r>
              <a:rPr lang="en-US" dirty="0" smtClean="0"/>
              <a:t>    (also for gene networks etc.)</a:t>
            </a:r>
          </a:p>
          <a:p>
            <a:endParaRPr lang="en-US" dirty="0"/>
          </a:p>
          <a:p>
            <a:r>
              <a:rPr lang="en-US" dirty="0" smtClean="0"/>
              <a:t>Determine the “most </a:t>
            </a:r>
            <a:r>
              <a:rPr lang="en-US" dirty="0" smtClean="0">
                <a:solidFill>
                  <a:srgbClr val="0000FF"/>
                </a:solidFill>
              </a:rPr>
              <a:t>important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web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  <a:r>
              <a:rPr lang="en-US" dirty="0" smtClean="0"/>
              <a:t> just from </a:t>
            </a:r>
            <a:r>
              <a:rPr lang="en-US" dirty="0" smtClean="0">
                <a:solidFill>
                  <a:srgbClr val="0000FF"/>
                </a:solidFill>
              </a:rPr>
              <a:t>how they link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atrix = </a:t>
            </a:r>
            <a:r>
              <a:rPr lang="en-US" dirty="0" smtClean="0">
                <a:solidFill>
                  <a:srgbClr val="FF0000"/>
                </a:solidFill>
              </a:rPr>
              <a:t>(# web pages) × (# web pages)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entry = 1 if they link, 0 otherwise)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801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78"/>
            <a:ext cx="8229600" cy="1143000"/>
          </a:xfrm>
        </p:spPr>
        <p:txBody>
          <a:bodyPr/>
          <a:lstStyle/>
          <a:p>
            <a:r>
              <a:rPr lang="en-US" dirty="0" smtClean="0"/>
              <a:t>Not just matrices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lots of </a:t>
            </a:r>
            <a:r>
              <a:rPr lang="en-US" sz="2800" dirty="0" smtClean="0">
                <a:solidFill>
                  <a:srgbClr val="0000FF"/>
                </a:solidFill>
              </a:rPr>
              <a:t>surprising and important generalizations</a:t>
            </a:r>
            <a:r>
              <a:rPr lang="en-US" sz="2800" dirty="0" smtClean="0"/>
              <a:t> of the ideas in linear algebra.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vectors</a:t>
            </a:r>
            <a:r>
              <a:rPr lang="en-US" sz="2800" dirty="0" smtClean="0"/>
              <a:t> with a finite number of unknowns, </a:t>
            </a:r>
            <a:r>
              <a:rPr lang="en-US" sz="2800" dirty="0" smtClean="0">
                <a:solidFill>
                  <a:srgbClr val="FF0000"/>
                </a:solidFill>
              </a:rPr>
              <a:t>similar ideas apply to functions </a:t>
            </a:r>
            <a:r>
              <a:rPr lang="en-US" sz="2800" dirty="0" smtClean="0"/>
              <a:t>with an </a:t>
            </a:r>
            <a:r>
              <a:rPr lang="en-US" sz="2800" dirty="0" smtClean="0">
                <a:solidFill>
                  <a:srgbClr val="0000FF"/>
                </a:solidFill>
              </a:rPr>
              <a:t>infinite number of unknowns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matrices</a:t>
            </a:r>
            <a:r>
              <a:rPr lang="en-US" sz="2800" dirty="0" smtClean="0"/>
              <a:t> multiplying vectors, we can think about </a:t>
            </a:r>
            <a:r>
              <a:rPr lang="en-US" sz="2800" dirty="0" smtClean="0">
                <a:solidFill>
                  <a:srgbClr val="FF0000"/>
                </a:solidFill>
              </a:rPr>
              <a:t>linear operators on 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2411" y="5443360"/>
            <a:ext cx="68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“A”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500" y="544336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“x”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537" y="5443360"/>
            <a:ext cx="66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“b”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0308" y="5819944"/>
            <a:ext cx="1013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</a:t>
            </a:r>
          </a:p>
          <a:p>
            <a:pPr algn="ctr"/>
            <a:r>
              <a:rPr lang="en-US" dirty="0" smtClean="0"/>
              <a:t>operator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∇</a:t>
            </a:r>
            <a:r>
              <a:rPr lang="en-US" baseline="30000" dirty="0" smtClean="0">
                <a:latin typeface="Times"/>
                <a:cs typeface="Time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577" y="5819944"/>
            <a:ext cx="106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unknown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u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8293" y="5819944"/>
            <a:ext cx="160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ight-hand side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f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</a:p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8276"/>
              </p:ext>
            </p:extLst>
          </p:nvPr>
        </p:nvGraphicFramePr>
        <p:xfrm>
          <a:off x="4361592" y="4686154"/>
          <a:ext cx="1702486" cy="7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592" y="4686154"/>
                        <a:ext cx="1702486" cy="7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122233" y="5211222"/>
            <a:ext cx="342680" cy="342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05401" y="5309401"/>
            <a:ext cx="76199" cy="2285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43601" y="5309400"/>
            <a:ext cx="533399" cy="22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131" y="4757016"/>
            <a:ext cx="194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Poisson’s equation</a:t>
            </a:r>
          </a:p>
          <a:p>
            <a:pPr algn="ctr"/>
            <a:r>
              <a:rPr lang="en-US" dirty="0" smtClean="0"/>
              <a:t>(e.g. 18.303)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4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561" y="1401351"/>
            <a:ext cx="693779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           “</a:t>
            </a:r>
            <a:r>
              <a:rPr lang="en-US" sz="2800" dirty="0" smtClean="0">
                <a:solidFill>
                  <a:srgbClr val="FF0000"/>
                </a:solidFill>
              </a:rPr>
              <a:t>applied</a:t>
            </a:r>
            <a:r>
              <a:rPr lang="en-US" sz="2800" dirty="0" smtClean="0"/>
              <a:t>” vs. “</a:t>
            </a:r>
            <a:r>
              <a:rPr lang="en-US" sz="2800" dirty="0" smtClean="0">
                <a:solidFill>
                  <a:srgbClr val="3366FF"/>
                </a:solidFill>
              </a:rPr>
              <a:t>pure</a:t>
            </a:r>
            <a:r>
              <a:rPr lang="en-US" sz="2800" dirty="0" smtClean="0"/>
              <a:t>” math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 smtClean="0">
                <a:solidFill>
                  <a:srgbClr val="FF0000"/>
                </a:solidFill>
              </a:rPr>
              <a:t>few proofs </a:t>
            </a:r>
            <a:r>
              <a:rPr lang="en-US" sz="2800" dirty="0" smtClean="0"/>
              <a:t>vs. </a:t>
            </a:r>
            <a:r>
              <a:rPr lang="en-US" sz="2800" dirty="0" smtClean="0">
                <a:solidFill>
                  <a:srgbClr val="3366FF"/>
                </a:solidFill>
              </a:rPr>
              <a:t>formal proofs </a:t>
            </a:r>
            <a:r>
              <a:rPr lang="en-US" sz="2800" dirty="0" smtClean="0"/>
              <a:t>expected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(deduce patterns                    (definitions to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from examples,                       lemmas to theorems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informal arguments)                   </a:t>
            </a:r>
            <a:r>
              <a:rPr lang="is-IS" dirty="0" smtClean="0"/>
              <a:t>… training in proof writing)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  more </a:t>
            </a:r>
            <a:r>
              <a:rPr lang="en-US" sz="2800" dirty="0" smtClean="0">
                <a:solidFill>
                  <a:srgbClr val="FF0000"/>
                </a:solidFill>
              </a:rPr>
              <a:t>applications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theorems</a:t>
            </a:r>
          </a:p>
          <a:p>
            <a:r>
              <a:rPr lang="en-US" sz="2800" dirty="0" smtClean="0"/>
              <a:t>         more </a:t>
            </a:r>
            <a:r>
              <a:rPr lang="en-US" sz="2800" dirty="0" smtClean="0">
                <a:solidFill>
                  <a:srgbClr val="FF0000"/>
                </a:solidFill>
              </a:rPr>
              <a:t>concrete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abstract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     some </a:t>
            </a:r>
            <a:r>
              <a:rPr lang="en-US" sz="2800" dirty="0" smtClean="0">
                <a:solidFill>
                  <a:srgbClr val="FF0000"/>
                </a:solidFill>
              </a:rPr>
              <a:t>computers </a:t>
            </a:r>
            <a:r>
              <a:rPr lang="en-US" sz="2800" dirty="0" smtClean="0"/>
              <a:t>vs. only </a:t>
            </a:r>
            <a:r>
              <a:rPr lang="en-US" sz="2800" dirty="0" smtClean="0">
                <a:solidFill>
                  <a:srgbClr val="3366FF"/>
                </a:solidFill>
              </a:rPr>
              <a:t>pencil-and-paper</a:t>
            </a:r>
          </a:p>
        </p:txBody>
      </p:sp>
    </p:spTree>
    <p:extLst>
      <p:ext uri="{BB962C8B-B14F-4D97-AF65-F5344CB8AC3E}">
        <p14:creationId xmlns:p14="http://schemas.microsoft.com/office/powerpoint/2010/main" val="151541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1660" y="590138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     </a:t>
            </a:r>
            <a:r>
              <a:rPr lang="en-US" sz="2800" dirty="0"/>
              <a:t>some </a:t>
            </a:r>
            <a:r>
              <a:rPr lang="en-US" sz="2800" dirty="0">
                <a:solidFill>
                  <a:srgbClr val="FF0000"/>
                </a:solidFill>
              </a:rPr>
              <a:t>puppy </a:t>
            </a:r>
            <a:r>
              <a:rPr lang="en-US" sz="2800" dirty="0"/>
              <a:t>vs. </a:t>
            </a:r>
            <a:r>
              <a:rPr lang="en-US" sz="2800" dirty="0">
                <a:solidFill>
                  <a:srgbClr val="3366FF"/>
                </a:solidFill>
              </a:rPr>
              <a:t>no puppies</a:t>
            </a:r>
          </a:p>
        </p:txBody>
      </p:sp>
      <p:pic>
        <p:nvPicPr>
          <p:cNvPr id="5" name="Picture 4" descr="28800402880_dedda6448c_z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44" y="1149358"/>
            <a:ext cx="3335025" cy="4650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9528" y="1364964"/>
            <a:ext cx="4157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“Cookie”</a:t>
            </a:r>
          </a:p>
          <a:p>
            <a:endParaRPr lang="en-US" sz="2800" dirty="0"/>
          </a:p>
          <a:p>
            <a:r>
              <a:rPr lang="en-US" sz="2800" dirty="0" smtClean="0"/>
              <a:t>9-month old</a:t>
            </a:r>
          </a:p>
          <a:p>
            <a:r>
              <a:rPr lang="en-US" sz="2800" dirty="0" err="1" smtClean="0"/>
              <a:t>Labradoodle</a:t>
            </a:r>
            <a:r>
              <a:rPr lang="en-US" sz="2800" dirty="0" smtClean="0"/>
              <a:t> puppy</a:t>
            </a:r>
          </a:p>
          <a:p>
            <a:endParaRPr lang="en-US" sz="2800" dirty="0"/>
          </a:p>
          <a:p>
            <a:r>
              <a:rPr lang="en-US" sz="2800" dirty="0" smtClean="0"/>
              <a:t>(Let me know privately if you don’t want to be in room with a dog, no questions</a:t>
            </a:r>
            <a:r>
              <a:rPr lang="en-US" sz="2800" dirty="0"/>
              <a:t> </a:t>
            </a:r>
            <a:r>
              <a:rPr lang="en-US" sz="2800" dirty="0" smtClean="0"/>
              <a:t>asked.)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728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603"/>
          </a:xfrm>
        </p:spPr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" y="1891386"/>
            <a:ext cx="4270915" cy="4213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17" y="5980659"/>
            <a:ext cx="20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 image: Viral Shah ]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6602" y="1407987"/>
            <a:ext cx="210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choices: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9" y="1794078"/>
            <a:ext cx="3869471" cy="26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9892" y="4112357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020" y="1077795"/>
            <a:ext cx="439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semester: a relatively new language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hat scales better to real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906" y="4750426"/>
            <a:ext cx="43820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 programming required </a:t>
            </a:r>
            <a:r>
              <a:rPr lang="en-US" dirty="0" smtClean="0"/>
              <a:t>for 18.06,</a:t>
            </a:r>
          </a:p>
          <a:p>
            <a:r>
              <a:rPr lang="en-US" dirty="0"/>
              <a:t>j</a:t>
            </a:r>
            <a:r>
              <a:rPr lang="en-US" dirty="0" smtClean="0"/>
              <a:t>ust a “glorified calculator” to turn the crank.</a:t>
            </a:r>
          </a:p>
          <a:p>
            <a:endParaRPr lang="en-US" dirty="0"/>
          </a:p>
          <a:p>
            <a:r>
              <a:rPr lang="en-US" dirty="0" smtClean="0"/>
              <a:t>Use it online: log in at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see </a:t>
            </a:r>
            <a:r>
              <a:rPr lang="en-US" dirty="0" smtClean="0">
                <a:solidFill>
                  <a:srgbClr val="0000FF"/>
                </a:solidFill>
              </a:rPr>
              <a:t>“Julia” link on Stellar</a:t>
            </a:r>
          </a:p>
          <a:p>
            <a:endParaRPr lang="en-US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Optional tutorial: Friday 5pm 32-123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3841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Help wanted: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arrive 10 minutes early</a:t>
            </a:r>
            <a:br>
              <a:rPr lang="en-US" dirty="0" smtClean="0"/>
            </a:br>
            <a:r>
              <a:rPr lang="en-US" dirty="0" smtClean="0"/>
              <a:t>and get paid $10 to erase the boards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(You, too, can be a </a:t>
            </a:r>
            <a:r>
              <a:rPr lang="en-US" b="1" dirty="0" smtClean="0"/>
              <a:t>blackboard monitor</a:t>
            </a:r>
            <a:r>
              <a:rPr lang="en-US" dirty="0" smtClean="0"/>
              <a:t>, the “eraser of the writings.”</a:t>
            </a:r>
            <a:br>
              <a:rPr lang="en-US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… shout-out to Terry </a:t>
            </a:r>
            <a:r>
              <a:rPr lang="en-US" sz="3600" dirty="0" err="1" smtClean="0">
                <a:solidFill>
                  <a:srgbClr val="0000FF"/>
                </a:solidFill>
              </a:rPr>
              <a:t>Pratchett</a:t>
            </a:r>
            <a:r>
              <a:rPr lang="en-US" sz="3600" dirty="0" smtClean="0">
                <a:solidFill>
                  <a:srgbClr val="0000FF"/>
                </a:solidFill>
              </a:rPr>
              <a:t> fans… </a:t>
            </a:r>
            <a:r>
              <a:rPr lang="en-US" sz="3600" dirty="0" smtClean="0"/>
              <a:t>)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44" y="1653077"/>
            <a:ext cx="88764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Lectures MWF11, 10-250</a:t>
            </a:r>
          </a:p>
          <a:p>
            <a:r>
              <a:rPr lang="en-US" sz="2000" dirty="0" smtClean="0"/>
              <a:t>Tuesday recitations — use Stellar to switch sections</a:t>
            </a:r>
          </a:p>
          <a:p>
            <a:endParaRPr lang="en-US" sz="2000" dirty="0" smtClean="0"/>
          </a:p>
          <a:p>
            <a:r>
              <a:rPr lang="en-US" sz="2000" dirty="0" smtClean="0"/>
              <a:t>Weekly </a:t>
            </a:r>
            <a:r>
              <a:rPr lang="en-US" sz="2000" dirty="0" err="1" smtClean="0">
                <a:solidFill>
                  <a:srgbClr val="FF0000"/>
                </a:solidFill>
              </a:rPr>
              <a:t>psets</a:t>
            </a:r>
            <a:r>
              <a:rPr lang="en-US" sz="2000" dirty="0" smtClean="0">
                <a:solidFill>
                  <a:srgbClr val="FF0000"/>
                </a:solidFill>
              </a:rPr>
              <a:t>, due Wednesday 11am in your recitation box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no extensions or makeup, but lowest </a:t>
            </a:r>
            <a:r>
              <a:rPr lang="en-US" sz="2000" dirty="0" err="1" smtClean="0"/>
              <a:t>pset</a:t>
            </a:r>
            <a:r>
              <a:rPr lang="en-US" sz="2000" dirty="0" smtClean="0"/>
              <a:t> score will be dropped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</a:t>
            </a:r>
            <a:r>
              <a:rPr lang="en-US" sz="2000" dirty="0" err="1" smtClean="0">
                <a:solidFill>
                  <a:srgbClr val="FF0000"/>
                </a:solidFill>
              </a:rPr>
              <a:t>pset</a:t>
            </a:r>
            <a:r>
              <a:rPr lang="en-US" sz="2000" dirty="0" smtClean="0">
                <a:solidFill>
                  <a:srgbClr val="FF0000"/>
                </a:solidFill>
              </a:rPr>
              <a:t> 1 is posted on Stellar</a:t>
            </a:r>
          </a:p>
          <a:p>
            <a:endParaRPr lang="en-US" sz="2000" dirty="0"/>
          </a:p>
          <a:p>
            <a:r>
              <a:rPr lang="en-US" sz="2000" dirty="0" smtClean="0"/>
              <a:t>Grading: </a:t>
            </a:r>
            <a:r>
              <a:rPr lang="en-US" sz="2000" dirty="0" smtClean="0">
                <a:solidFill>
                  <a:srgbClr val="0000FF"/>
                </a:solidFill>
              </a:rPr>
              <a:t>homework 15%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 exams 45% </a:t>
            </a:r>
            <a:r>
              <a:rPr lang="en-US" sz="2000" dirty="0" smtClean="0"/>
              <a:t>(3/3, 4/10, &amp; 5/5 </a:t>
            </a:r>
            <a:r>
              <a:rPr lang="en-US" sz="2000" smtClean="0"/>
              <a:t>in </a:t>
            </a:r>
            <a:r>
              <a:rPr lang="en-US" sz="2000" smtClean="0"/>
              <a:t>50-</a:t>
            </a:r>
            <a:r>
              <a:rPr lang="en-US" sz="2000" dirty="0" smtClean="0"/>
              <a:t>340), </a:t>
            </a:r>
            <a:r>
              <a:rPr lang="en-US" sz="2000" dirty="0" smtClean="0">
                <a:solidFill>
                  <a:srgbClr val="0000FF"/>
                </a:solidFill>
              </a:rPr>
              <a:t>final exam 40%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Collaboration policy</a:t>
            </a:r>
            <a:r>
              <a:rPr lang="en-US" sz="2000" dirty="0" smtClean="0">
                <a:solidFill>
                  <a:srgbClr val="0000FF"/>
                </a:solidFill>
              </a:rPr>
              <a:t>: talk to anyone </a:t>
            </a:r>
            <a:r>
              <a:rPr lang="en-US" sz="2000" dirty="0" smtClean="0">
                <a:solidFill>
                  <a:srgbClr val="000000"/>
                </a:solidFill>
              </a:rPr>
              <a:t>you want, </a:t>
            </a:r>
            <a:r>
              <a:rPr lang="en-US" sz="2000" dirty="0" smtClean="0">
                <a:solidFill>
                  <a:srgbClr val="0000FF"/>
                </a:solidFill>
              </a:rPr>
              <a:t>read anything </a:t>
            </a:r>
            <a:r>
              <a:rPr lang="en-US" sz="2000" dirty="0" smtClean="0">
                <a:solidFill>
                  <a:srgbClr val="000000"/>
                </a:solidFill>
              </a:rPr>
              <a:t>you want, but: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Make an effort on a problem before collaborating.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</a:t>
            </a:r>
            <a:r>
              <a:rPr lang="en-US" sz="2000" dirty="0" smtClean="0">
                <a:solidFill>
                  <a:srgbClr val="0000FF"/>
                </a:solidFill>
              </a:rPr>
              <a:t>Write up your solutions independently </a:t>
            </a:r>
            <a:r>
              <a:rPr lang="en-US" sz="2000" dirty="0" smtClean="0">
                <a:solidFill>
                  <a:srgbClr val="000000"/>
                </a:solidFill>
              </a:rPr>
              <a:t>(from “blank sheet of paper”).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List your collaborators and external sources (not course materials).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Significant overlap with </a:t>
            </a:r>
            <a:r>
              <a:rPr lang="en-US" dirty="0" err="1" smtClean="0"/>
              <a:t>Strang’s</a:t>
            </a:r>
            <a:r>
              <a:rPr lang="en-US" dirty="0" smtClean="0"/>
              <a:t> OCW video lectures: these are a </a:t>
            </a:r>
            <a:r>
              <a:rPr lang="en-US" dirty="0" smtClean="0">
                <a:solidFill>
                  <a:srgbClr val="FF0000"/>
                </a:solidFill>
              </a:rPr>
              <a:t>useful supplement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not a replacement </a:t>
            </a:r>
            <a:r>
              <a:rPr lang="en-US" dirty="0" smtClean="0"/>
              <a:t>for attending lecture.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1: Friday 3/3. </a:t>
            </a:r>
            <a:r>
              <a:rPr lang="en-US" dirty="0" smtClean="0"/>
              <a:t>Elimination, LU factorization, </a:t>
            </a:r>
            <a:r>
              <a:rPr lang="en-US" dirty="0" err="1" smtClean="0"/>
              <a:t>nullspaces</a:t>
            </a:r>
            <a:r>
              <a:rPr lang="en-US" dirty="0"/>
              <a:t> </a:t>
            </a:r>
            <a:r>
              <a:rPr lang="en-US" dirty="0" smtClean="0"/>
              <a:t>and other subspaces, bases and dimensions, vector spaces. (Book: 1–3.5.)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2: Monday 4/10. </a:t>
            </a:r>
            <a:r>
              <a:rPr lang="en-US" dirty="0" err="1" smtClean="0"/>
              <a:t>Orthogonality</a:t>
            </a:r>
            <a:r>
              <a:rPr lang="en-US" dirty="0" smtClean="0"/>
              <a:t>, projections, least-squares, QR, Gram-Schmidt, orthogonal functions, complexity. (Book: 1–4, 10.5, 11.1).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3: Friday 5/5.</a:t>
            </a:r>
            <a:r>
              <a:rPr lang="en-US" dirty="0" smtClean="0"/>
              <a:t> Eigenvectors, determinants, similar </a:t>
            </a:r>
            <a:r>
              <a:rPr lang="en-US" dirty="0" err="1" smtClean="0"/>
              <a:t>matices</a:t>
            </a:r>
            <a:r>
              <a:rPr lang="en-US" dirty="0" smtClean="0"/>
              <a:t>, Markov matrices, ODEs, symmetric matrices, definite matrices, matrices from graphs and engineering. (Book: 1–7, 10.1–3.)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Other topics: </a:t>
            </a:r>
            <a:r>
              <a:rPr lang="en-US" dirty="0" smtClean="0"/>
              <a:t>defective matrices, SVD and principal-components analysis, sparse matrices and iterative methods, complex matrices, symmetric linear operators on functions.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Final exam: </a:t>
            </a:r>
            <a:r>
              <a:rPr lang="en-US" dirty="0" smtClean="0"/>
              <a:t>all of the above.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7587"/>
              </p:ext>
            </p:extLst>
          </p:nvPr>
        </p:nvGraphicFramePr>
        <p:xfrm>
          <a:off x="4474906" y="1157253"/>
          <a:ext cx="3189692" cy="17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1282700" imgH="685800" progId="Equation.3">
                  <p:embed/>
                </p:oleObj>
              </mc:Choice>
              <mc:Fallback>
                <p:oleObj name="Equation" r:id="rId3" imgW="1282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906" y="1157253"/>
                        <a:ext cx="3189692" cy="17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352" y="1441390"/>
            <a:ext cx="4762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school: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3 “linear” equations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(only ± and × constants)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in 3 unknowns</a:t>
            </a:r>
          </a:p>
          <a:p>
            <a:endParaRPr lang="en-US" sz="2000" dirty="0"/>
          </a:p>
          <a:p>
            <a:r>
              <a:rPr lang="en-US" sz="2000" dirty="0" smtClean="0"/>
              <a:t>Method: </a:t>
            </a:r>
            <a:r>
              <a:rPr lang="en-US" sz="2000" dirty="0" smtClean="0">
                <a:solidFill>
                  <a:srgbClr val="0000FF"/>
                </a:solidFill>
              </a:rPr>
              <a:t>eliminate unknowns one at a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4599" y="3689174"/>
            <a:ext cx="3513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Equivalent </a:t>
            </a:r>
            <a:r>
              <a:rPr lang="en-US" sz="2400" dirty="0" smtClean="0">
                <a:solidFill>
                  <a:srgbClr val="FF0000"/>
                </a:solidFill>
              </a:rPr>
              <a:t>matrix</a:t>
            </a:r>
            <a:r>
              <a:rPr lang="en-US" sz="2400" dirty="0" smtClean="0"/>
              <a:t> problem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Ax is a “</a:t>
            </a:r>
            <a:r>
              <a:rPr lang="en-US" sz="2400" dirty="0" smtClean="0">
                <a:solidFill>
                  <a:srgbClr val="0000FF"/>
                </a:solidFill>
              </a:rPr>
              <a:t>linear operation</a:t>
            </a:r>
            <a:r>
              <a:rPr lang="en-US" sz="2400" dirty="0" smtClean="0"/>
              <a:t>:”</a:t>
            </a:r>
          </a:p>
          <a:p>
            <a:pPr algn="ctr"/>
            <a:r>
              <a:rPr lang="en-US" sz="2400" dirty="0" smtClean="0"/>
              <a:t>A(</a:t>
            </a:r>
            <a:r>
              <a:rPr lang="en-US" sz="2400" dirty="0" err="1" smtClean="0"/>
              <a:t>x+y</a:t>
            </a:r>
            <a:r>
              <a:rPr lang="en-US" sz="2400" dirty="0" smtClean="0"/>
              <a:t>) = Ax + Ay</a:t>
            </a:r>
          </a:p>
          <a:p>
            <a:pPr algn="ctr"/>
            <a:r>
              <a:rPr lang="en-US" sz="2400" dirty="0" smtClean="0"/>
              <a:t>A(3x) = 3Ax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3541"/>
              </p:ext>
            </p:extLst>
          </p:nvPr>
        </p:nvGraphicFramePr>
        <p:xfrm>
          <a:off x="3720355" y="3830288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5" imgW="2082800" imgH="812800" progId="Equation.3">
                  <p:embed/>
                </p:oleObj>
              </mc:Choice>
              <mc:Fallback>
                <p:oleObj name="Equation" r:id="rId5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355" y="3830288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94" y="577143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8000" y="5771436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0326" y="5771436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11366" y="1770907"/>
            <a:ext cx="4474992" cy="4000529"/>
            <a:chOff x="4011366" y="2214427"/>
            <a:chExt cx="4474992" cy="4000529"/>
          </a:xfrm>
        </p:grpSpPr>
        <p:sp>
          <p:nvSpPr>
            <p:cNvPr id="10" name="Rectangle 9"/>
            <p:cNvSpPr/>
            <p:nvPr/>
          </p:nvSpPr>
          <p:spPr>
            <a:xfrm>
              <a:off x="4011366" y="5085241"/>
              <a:ext cx="21770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758" y="4468466"/>
              <a:ext cx="360424" cy="174649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1935" y="5085241"/>
              <a:ext cx="4044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7968" y="2214427"/>
              <a:ext cx="2961061" cy="48694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4906" y="3948028"/>
              <a:ext cx="380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ake “dot products” of rows ×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6568" y="61480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atrix of</a:t>
            </a:r>
          </a:p>
          <a:p>
            <a:pPr algn="ctr"/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2223" y="6148020"/>
            <a:ext cx="115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 smtClean="0"/>
              <a:t>unknowns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3134" y="614802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ight-hand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9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57" y="1431331"/>
            <a:ext cx="36179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Linear system of equations,</a:t>
            </a:r>
          </a:p>
          <a:p>
            <a:pPr algn="ctr"/>
            <a:r>
              <a:rPr lang="en-US" sz="2400" dirty="0" smtClean="0"/>
              <a:t>in</a:t>
            </a:r>
            <a:r>
              <a:rPr lang="en-US" sz="2400" dirty="0" smtClean="0">
                <a:solidFill>
                  <a:srgbClr val="FF0000"/>
                </a:solidFill>
              </a:rPr>
              <a:t> matrix</a:t>
            </a:r>
            <a:r>
              <a:rPr lang="en-US" sz="2400" dirty="0" smtClean="0"/>
              <a:t> form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29072"/>
              </p:ext>
            </p:extLst>
          </p:nvPr>
        </p:nvGraphicFramePr>
        <p:xfrm>
          <a:off x="3750408" y="1169245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2082800" imgH="812800" progId="Equation.3">
                  <p:embed/>
                </p:oleObj>
              </mc:Choice>
              <mc:Fallback>
                <p:oleObj name="Equation" r:id="rId3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408" y="1169245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147" y="31103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053" y="311039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0379" y="311039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386" y="3910934"/>
            <a:ext cx="831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faster methods to solve this?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. (Except if A is special.) The standard “Gaussian elimination” (and “LU factorization”) matrix methods are</a:t>
            </a:r>
            <a:r>
              <a:rPr lang="en-US" dirty="0" smtClean="0">
                <a:solidFill>
                  <a:srgbClr val="FF0000"/>
                </a:solidFill>
              </a:rPr>
              <a:t> just a slightly more organized</a:t>
            </a:r>
            <a:r>
              <a:rPr lang="en-US" dirty="0" smtClean="0"/>
              <a:t> version of the high-school algebra elimination technique.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we get better at doing these calculations by hand? </a:t>
            </a:r>
            <a:r>
              <a:rPr lang="en-US" dirty="0" smtClean="0"/>
              <a:t>Maybe, but </a:t>
            </a:r>
            <a:r>
              <a:rPr lang="en-US" dirty="0" smtClean="0">
                <a:solidFill>
                  <a:srgbClr val="FF0000"/>
                </a:solidFill>
              </a:rPr>
              <a:t>who cares? </a:t>
            </a:r>
            <a:r>
              <a:rPr lang="en-US" dirty="0" smtClean="0"/>
              <a:t>Nowadays, all important matrix calculations are done by computers.</a:t>
            </a:r>
          </a:p>
          <a:p>
            <a:endParaRPr lang="en-US" dirty="0"/>
          </a:p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more about the computer algorithms? </a:t>
            </a:r>
            <a:r>
              <a:rPr lang="en-US" dirty="0" smtClean="0">
                <a:solidFill>
                  <a:srgbClr val="FF0000"/>
                </a:solidFill>
              </a:rPr>
              <a:t>A little. </a:t>
            </a:r>
            <a:r>
              <a:rPr lang="en-US" dirty="0" smtClean="0"/>
              <a:t>But mostly the techniques for “serious” numerical linear-algebra are </a:t>
            </a:r>
            <a:r>
              <a:rPr lang="en-US" dirty="0" smtClean="0">
                <a:solidFill>
                  <a:srgbClr val="FF0000"/>
                </a:solidFill>
              </a:rPr>
              <a:t>topics for another course </a:t>
            </a:r>
            <a:r>
              <a:rPr lang="en-US" dirty="0" smtClean="0"/>
              <a:t>(e.g. </a:t>
            </a:r>
            <a:r>
              <a:rPr lang="en-US" dirty="0" smtClean="0">
                <a:solidFill>
                  <a:srgbClr val="FF0000"/>
                </a:solidFill>
              </a:rPr>
              <a:t>18.335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59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4" y="274638"/>
            <a:ext cx="88769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</a:t>
            </a:r>
            <a:r>
              <a:rPr lang="en-US" i="1" dirty="0" smtClean="0"/>
              <a:t>think</a:t>
            </a:r>
            <a:r>
              <a:rPr lang="en-US" dirty="0" smtClean="0"/>
              <a:t> about linear systems?</a:t>
            </a:r>
            <a:br>
              <a:rPr lang="en-US" dirty="0" smtClean="0"/>
            </a:br>
            <a:r>
              <a:rPr lang="en-US" sz="3600" dirty="0" smtClean="0"/>
              <a:t>(imagine someone gives you a 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×10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 matrix)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8" y="1751396"/>
            <a:ext cx="8553256" cy="45259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formulas for 2×2 and </a:t>
            </a:r>
            <a:r>
              <a:rPr lang="en-US" dirty="0"/>
              <a:t>3</a:t>
            </a:r>
            <a:r>
              <a:rPr lang="en-US" dirty="0" smtClean="0"/>
              <a:t>×3 matrices would fit on one piece of paper. They aren’t the reason why linear algebra is important (as a class or a field of study).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Large problems are solved by computers, but must be </a:t>
            </a:r>
            <a:r>
              <a:rPr lang="en-US" dirty="0" smtClean="0">
                <a:solidFill>
                  <a:srgbClr val="FF0000"/>
                </a:solidFill>
              </a:rPr>
              <a:t>understood by human beings. </a:t>
            </a:r>
            <a:r>
              <a:rPr lang="en-US" dirty="0" smtClean="0"/>
              <a:t>(And we need to give computers the right tasks!)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matrices into simpler pieces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Factorize matrices into </a:t>
            </a:r>
            <a:r>
              <a:rPr lang="en-US" dirty="0" smtClean="0">
                <a:solidFill>
                  <a:srgbClr val="0000FF"/>
                </a:solidFill>
              </a:rPr>
              <a:t>products of simpler matrices</a:t>
            </a:r>
            <a:r>
              <a:rPr lang="en-US" dirty="0" smtClean="0"/>
              <a:t>: A=LU (triangular: Gauss), A=QR (orthogonal/triangular), A=X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r>
              <a:rPr lang="en-US" baseline="30000" dirty="0" smtClean="0"/>
              <a:t>–1</a:t>
            </a:r>
            <a:r>
              <a:rPr lang="en-US" dirty="0" smtClean="0"/>
              <a:t> (diagonal: </a:t>
            </a:r>
            <a:r>
              <a:rPr lang="en-US" dirty="0" err="1" smtClean="0"/>
              <a:t>eigenvecs</a:t>
            </a:r>
            <a:r>
              <a:rPr lang="en-US" dirty="0" smtClean="0"/>
              <a:t>/</a:t>
            </a:r>
            <a:r>
              <a:rPr lang="en-US" dirty="0" err="1" smtClean="0"/>
              <a:t>vals</a:t>
            </a:r>
            <a:r>
              <a:rPr lang="en-US" dirty="0" smtClean="0"/>
              <a:t>), A=U</a:t>
            </a:r>
            <a:r>
              <a:rPr lang="el-GR" dirty="0" smtClean="0"/>
              <a:t>Σ</a:t>
            </a:r>
            <a:r>
              <a:rPr lang="en-US" dirty="0" smtClean="0"/>
              <a:t>V* (orthogonal/diagonal: SVD)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Submatrices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(matrices of matrices).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vectors into simpler pieces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subspaces</a:t>
            </a:r>
            <a:r>
              <a:rPr lang="en-US" dirty="0" smtClean="0"/>
              <a:t> and basis choices.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Algebraic </a:t>
            </a:r>
            <a:r>
              <a:rPr lang="en-US" dirty="0" smtClean="0">
                <a:solidFill>
                  <a:srgbClr val="FF0000"/>
                </a:solidFill>
              </a:rPr>
              <a:t>manipulations to turn harder/unfamiliar problems </a:t>
            </a:r>
            <a:r>
              <a:rPr lang="en-US" dirty="0" smtClean="0"/>
              <a:t>(e.g. minimization or differential equations) into </a:t>
            </a:r>
            <a:r>
              <a:rPr lang="en-US" dirty="0" smtClean="0">
                <a:solidFill>
                  <a:srgbClr val="FF0000"/>
                </a:solidFill>
              </a:rPr>
              <a:t>simpler/familiar </a:t>
            </a:r>
            <a:r>
              <a:rPr lang="en-US" dirty="0" smtClean="0"/>
              <a:t>ones: </a:t>
            </a:r>
            <a:r>
              <a:rPr lang="en-US" dirty="0" smtClean="0">
                <a:solidFill>
                  <a:srgbClr val="0000FF"/>
                </a:solidFill>
              </a:rPr>
              <a:t>algebra on whole matrices at once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46" y="907176"/>
            <a:ext cx="6279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Don’t expect a lot of “turn the crank” problems</a:t>
            </a:r>
          </a:p>
          <a:p>
            <a:pPr algn="ctr"/>
            <a:r>
              <a:rPr lang="en-US" sz="2400" dirty="0" smtClean="0"/>
              <a:t>on </a:t>
            </a:r>
            <a:r>
              <a:rPr lang="en-US" sz="2400" dirty="0" err="1" smtClean="0"/>
              <a:t>psets</a:t>
            </a:r>
            <a:r>
              <a:rPr lang="en-US" sz="2400" dirty="0" smtClean="0"/>
              <a:t> or exams of the form</a:t>
            </a:r>
          </a:p>
          <a:p>
            <a:pPr algn="ctr"/>
            <a:r>
              <a:rPr lang="en-US" sz="2400" dirty="0" smtClean="0"/>
              <a:t>“solve this system of equations.”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… we will turn it upside-down, give you the answer and ask the question, ask about properties of the solution from partial information, … the general goal is to </a:t>
            </a:r>
            <a:r>
              <a:rPr lang="en-US" sz="2400" dirty="0" smtClean="0">
                <a:solidFill>
                  <a:srgbClr val="3366FF"/>
                </a:solidFill>
              </a:rPr>
              <a:t>require you to understand the crank </a:t>
            </a:r>
            <a:r>
              <a:rPr lang="en-US" sz="2400" dirty="0" smtClean="0"/>
              <a:t>rather than just turn it.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3366FF"/>
                </a:solidFill>
              </a:rPr>
              <a:t>Exams might be a bit harder </a:t>
            </a:r>
            <a:r>
              <a:rPr lang="en-US" sz="2400" dirty="0" smtClean="0"/>
              <a:t>than in previous 18.06 semesters, but grade cutoffs will be adjusted accordingly.)</a:t>
            </a:r>
          </a:p>
        </p:txBody>
      </p:sp>
    </p:spTree>
    <p:extLst>
      <p:ext uri="{BB962C8B-B14F-4D97-AF65-F5344CB8AC3E}">
        <p14:creationId xmlns:p14="http://schemas.microsoft.com/office/powerpoint/2010/main" val="55673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430"/>
            <a:ext cx="8229600" cy="5732642"/>
          </a:xfrm>
        </p:spPr>
        <p:txBody>
          <a:bodyPr>
            <a:normAutofit/>
          </a:bodyPr>
          <a:lstStyle/>
          <a:p>
            <a:r>
              <a:rPr lang="en-US" dirty="0" smtClean="0"/>
              <a:t>Where do big matrices</a:t>
            </a:r>
            <a:br>
              <a:rPr lang="en-US" dirty="0" smtClean="0"/>
            </a:br>
            <a:r>
              <a:rPr lang="en-US" dirty="0" smtClean="0"/>
              <a:t>come from?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Lots of examples in many fields,</a:t>
            </a:r>
            <a:br>
              <a:rPr lang="en-US" sz="3200" dirty="0" smtClean="0"/>
            </a:br>
            <a:r>
              <a:rPr lang="en-US" sz="3200" dirty="0" smtClean="0"/>
              <a:t>but here are a couple that are</a:t>
            </a:r>
            <a:br>
              <a:rPr lang="en-US" sz="3200" dirty="0" smtClean="0"/>
            </a:br>
            <a:r>
              <a:rPr lang="en-US" sz="3200" dirty="0" smtClean="0"/>
              <a:t>relatively easy to understand…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1108</Words>
  <Application>Microsoft Macintosh PowerPoint</Application>
  <PresentationFormat>On-screen Show (4:3)</PresentationFormat>
  <Paragraphs>158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— course overview — 18.06: (Applied) Linear Algebra </vt:lpstr>
      <vt:lpstr>Help wanted:  arrive 10 minutes early and get paid $10 to erase the boards  (You, too, can be a blackboard monitor, the “eraser of the writings.” … shout-out to Terry Pratchett fans… )</vt:lpstr>
      <vt:lpstr>Administrative Details</vt:lpstr>
      <vt:lpstr>Syllabus and Calendar</vt:lpstr>
      <vt:lpstr>What is 18.06 about?</vt:lpstr>
      <vt:lpstr>What is 18.06 about?</vt:lpstr>
      <vt:lpstr>How do we think about linear systems? (imagine someone gives you a 106×106 matrix)</vt:lpstr>
      <vt:lpstr>PowerPoint Presentation</vt:lpstr>
      <vt:lpstr>Where do big matrices come from?  Lots of examples in many fields, but here are a couple that are relatively easy to understand…</vt:lpstr>
      <vt:lpstr>Engineering &amp; Scientific Modeling [ 18.303, 18.330, 6.336, 6.339, … ]</vt:lpstr>
      <vt:lpstr>Data analysis</vt:lpstr>
      <vt:lpstr>Not just matrices of numbers</vt:lpstr>
      <vt:lpstr>18.06 vs. 18.700</vt:lpstr>
      <vt:lpstr>18.06 vs. 18.700</vt:lpstr>
      <vt:lpstr>Computer software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course overview — 18.06: (Applied) Linear Algebra </dc:title>
  <dc:creator>Steven G. Johnson</dc:creator>
  <cp:lastModifiedBy>Steven G. Johnson</cp:lastModifiedBy>
  <cp:revision>45</cp:revision>
  <dcterms:created xsi:type="dcterms:W3CDTF">2017-02-07T14:39:12Z</dcterms:created>
  <dcterms:modified xsi:type="dcterms:W3CDTF">2017-03-03T20:04:51Z</dcterms:modified>
</cp:coreProperties>
</file>