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jpe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8" r:id="rId9"/>
    <p:sldId id="266" r:id="rId10"/>
    <p:sldId id="264" r:id="rId11"/>
    <p:sldId id="265" r:id="rId12"/>
    <p:sldId id="263" r:id="rId13"/>
    <p:sldId id="267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-148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Relationship Id="rId2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CF7F0-66B2-E246-9655-E9BA5C294290}" type="datetimeFigureOut">
              <a:rPr lang="en-US" smtClean="0"/>
              <a:t>9/5/17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210C2-505F-8F44-BFD1-53005BEC9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662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CF7F0-66B2-E246-9655-E9BA5C294290}" type="datetimeFigureOut">
              <a:rPr lang="en-US" smtClean="0"/>
              <a:t>9/5/17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210C2-505F-8F44-BFD1-53005BEC9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909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CF7F0-66B2-E246-9655-E9BA5C294290}" type="datetimeFigureOut">
              <a:rPr lang="en-US" smtClean="0"/>
              <a:t>9/5/17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210C2-505F-8F44-BFD1-53005BEC9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70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CF7F0-66B2-E246-9655-E9BA5C294290}" type="datetimeFigureOut">
              <a:rPr lang="en-US" smtClean="0"/>
              <a:t>9/5/17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210C2-505F-8F44-BFD1-53005BEC9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02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CF7F0-66B2-E246-9655-E9BA5C294290}" type="datetimeFigureOut">
              <a:rPr lang="en-US" smtClean="0"/>
              <a:t>9/5/17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210C2-505F-8F44-BFD1-53005BEC9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798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CF7F0-66B2-E246-9655-E9BA5C294290}" type="datetimeFigureOut">
              <a:rPr lang="en-US" smtClean="0"/>
              <a:t>9/5/17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210C2-505F-8F44-BFD1-53005BEC9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13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CF7F0-66B2-E246-9655-E9BA5C294290}" type="datetimeFigureOut">
              <a:rPr lang="en-US" smtClean="0"/>
              <a:t>9/5/17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210C2-505F-8F44-BFD1-53005BEC9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18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CF7F0-66B2-E246-9655-E9BA5C294290}" type="datetimeFigureOut">
              <a:rPr lang="en-US" smtClean="0"/>
              <a:t>9/5/17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210C2-505F-8F44-BFD1-53005BEC9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387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CF7F0-66B2-E246-9655-E9BA5C294290}" type="datetimeFigureOut">
              <a:rPr lang="en-US" smtClean="0"/>
              <a:t>9/5/17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210C2-505F-8F44-BFD1-53005BEC9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361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CF7F0-66B2-E246-9655-E9BA5C294290}" type="datetimeFigureOut">
              <a:rPr lang="en-US" smtClean="0"/>
              <a:t>9/5/17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210C2-505F-8F44-BFD1-53005BEC9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003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CF7F0-66B2-E246-9655-E9BA5C294290}" type="datetimeFigureOut">
              <a:rPr lang="en-US" smtClean="0"/>
              <a:t>9/5/17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210C2-505F-8F44-BFD1-53005BEC9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085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CF7F0-66B2-E246-9655-E9BA5C294290}" type="datetimeFigureOut">
              <a:rPr lang="en-US" smtClean="0"/>
              <a:t>9/5/17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210C2-505F-8F44-BFD1-53005BEC9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12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eb.mit.edu/18.06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jp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9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2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2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07586"/>
            <a:ext cx="7772400" cy="1470025"/>
          </a:xfrm>
        </p:spPr>
        <p:txBody>
          <a:bodyPr/>
          <a:lstStyle/>
          <a:p>
            <a:r>
              <a:rPr lang="en-US" sz="3600" i="1" dirty="0" smtClean="0">
                <a:solidFill>
                  <a:schemeClr val="bg1">
                    <a:lumMod val="50000"/>
                  </a:schemeClr>
                </a:solidFill>
              </a:rPr>
              <a:t>— course overview —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rgbClr val="0000FF"/>
                </a:solidFill>
              </a:rPr>
              <a:t>18.06</a:t>
            </a:r>
            <a:r>
              <a:rPr lang="en-US" dirty="0" smtClean="0"/>
              <a:t>: (Applied) </a:t>
            </a:r>
            <a:r>
              <a:rPr lang="en-US" dirty="0" smtClean="0">
                <a:solidFill>
                  <a:srgbClr val="0000FF"/>
                </a:solidFill>
              </a:rPr>
              <a:t>Linear Algebra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79376" y="2364159"/>
            <a:ext cx="7385248" cy="1752600"/>
          </a:xfrm>
        </p:spPr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Prof. Steven G. Johnson, MIT Applied Math</a:t>
            </a:r>
          </a:p>
          <a:p>
            <a:r>
              <a:rPr lang="en-US" dirty="0" smtClean="0"/>
              <a:t>Fall 2017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69493" y="4116759"/>
            <a:ext cx="34302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hlinkClick r:id="rId2"/>
              </a:rPr>
              <a:t>http://web.mit.edu/18.06</a:t>
            </a:r>
            <a:endParaRPr lang="en-US" sz="2400" dirty="0" smtClean="0"/>
          </a:p>
          <a:p>
            <a:endParaRPr lang="en-US" sz="2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79376" y="5557009"/>
            <a:ext cx="76331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Textbook: </a:t>
            </a:r>
            <a:r>
              <a:rPr lang="en-US" sz="2400" dirty="0" err="1" smtClean="0"/>
              <a:t>Strang</a:t>
            </a:r>
            <a:r>
              <a:rPr lang="en-US" sz="2400" dirty="0" smtClean="0"/>
              <a:t>, </a:t>
            </a:r>
            <a:r>
              <a:rPr lang="en-US" sz="2400" i="1" dirty="0" smtClean="0"/>
              <a:t>Introduction to Linear Algebra</a:t>
            </a:r>
            <a:r>
              <a:rPr lang="en-US" sz="2400" dirty="0" smtClean="0"/>
              <a:t>, 5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edition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                   + supplementary notes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25192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95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Engineering &amp; Scientific Modeling</a:t>
            </a:r>
            <a:br>
              <a:rPr lang="en-US" dirty="0" smtClean="0"/>
            </a:br>
            <a:r>
              <a:rPr lang="en-US" sz="3100" dirty="0" smtClean="0"/>
              <a:t>[ 18.303, 18.330, 6.336, 6.339, … ]</a:t>
            </a:r>
            <a:endParaRPr lang="en-US" sz="3100" dirty="0"/>
          </a:p>
        </p:txBody>
      </p:sp>
      <p:pic>
        <p:nvPicPr>
          <p:cNvPr id="3" name="Picture 2" descr="bik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52" y="1219945"/>
            <a:ext cx="5267563" cy="394233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223370" y="1348584"/>
            <a:ext cx="128753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http://</a:t>
            </a:r>
            <a:r>
              <a:rPr lang="en-US" sz="1200" dirty="0" err="1" smtClean="0"/>
              <a:t>gmsh.info</a:t>
            </a:r>
            <a:r>
              <a:rPr lang="en-US" sz="1200" dirty="0" smtClean="0"/>
              <a:t>/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5493331" y="1348584"/>
            <a:ext cx="356161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Unknown functions</a:t>
            </a:r>
          </a:p>
          <a:p>
            <a:r>
              <a:rPr lang="en-US" sz="2000" dirty="0" smtClean="0"/>
              <a:t>(fluid flow, mechanical stress,</a:t>
            </a:r>
          </a:p>
          <a:p>
            <a:r>
              <a:rPr lang="en-US" sz="2000" dirty="0"/>
              <a:t>e</a:t>
            </a:r>
            <a:r>
              <a:rPr lang="en-US" sz="2000" dirty="0" smtClean="0"/>
              <a:t>lectromagnetic fields, …) </a:t>
            </a:r>
            <a:r>
              <a:rPr lang="en-US" sz="2000" dirty="0" smtClean="0">
                <a:solidFill>
                  <a:srgbClr val="0000FF"/>
                </a:solidFill>
              </a:rPr>
              <a:t>approximated</a:t>
            </a:r>
            <a:r>
              <a:rPr lang="en-US" sz="2000" dirty="0" smtClean="0"/>
              <a:t> by values on a </a:t>
            </a:r>
            <a:r>
              <a:rPr lang="en-US" sz="2000" dirty="0" smtClean="0">
                <a:solidFill>
                  <a:srgbClr val="0000FF"/>
                </a:solidFill>
              </a:rPr>
              <a:t>discrete mesh/grid</a:t>
            </a:r>
          </a:p>
          <a:p>
            <a:endParaRPr lang="en-US" sz="2000" dirty="0"/>
          </a:p>
          <a:p>
            <a:r>
              <a:rPr lang="en-US" sz="2000" dirty="0" smtClean="0"/>
              <a:t>e.g. 100x100x100 grid</a:t>
            </a:r>
          </a:p>
          <a:p>
            <a:r>
              <a:rPr lang="en-US" sz="2000" dirty="0" smtClean="0"/>
              <a:t>	       = 10</a:t>
            </a:r>
            <a:r>
              <a:rPr lang="en-US" sz="2000" baseline="30000" dirty="0" smtClean="0"/>
              <a:t>6</a:t>
            </a:r>
            <a:r>
              <a:rPr lang="en-US" sz="2000" dirty="0" smtClean="0"/>
              <a:t> unknowns!</a:t>
            </a:r>
            <a:endParaRPr lang="en-US" sz="2000" dirty="0"/>
          </a:p>
        </p:txBody>
      </p:sp>
      <p:pic>
        <p:nvPicPr>
          <p:cNvPr id="6" name="Picture 5" descr="151218edne-mentor-graphics-new-floefd-mesh-visua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28311"/>
            <a:ext cx="4308416" cy="260677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930842" y="6318578"/>
            <a:ext cx="237757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/>
              <a:t>http://</a:t>
            </a:r>
            <a:r>
              <a:rPr lang="en-US" sz="1100" dirty="0" err="1" smtClean="0"/>
              <a:t>www.electronics-eetimes.com</a:t>
            </a:r>
            <a:r>
              <a:rPr lang="en-US" sz="1100" dirty="0" smtClean="0"/>
              <a:t>/</a:t>
            </a:r>
            <a:endParaRPr lang="en-US" sz="1100" dirty="0"/>
          </a:p>
        </p:txBody>
      </p:sp>
      <p:pic>
        <p:nvPicPr>
          <p:cNvPr id="8" name="Picture 7" descr="image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2346" y="4452212"/>
            <a:ext cx="3946428" cy="212797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543390" y="6314213"/>
            <a:ext cx="10641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comsol.com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52724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ILLUSTRATION3.P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701" y="3406950"/>
            <a:ext cx="5105012" cy="33599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0420" y="-10082"/>
            <a:ext cx="4796379" cy="995409"/>
          </a:xfrm>
        </p:spPr>
        <p:txBody>
          <a:bodyPr/>
          <a:lstStyle/>
          <a:p>
            <a:r>
              <a:rPr lang="en-US" dirty="0" smtClean="0"/>
              <a:t>Data analysis</a:t>
            </a:r>
            <a:endParaRPr lang="en-US" dirty="0"/>
          </a:p>
        </p:txBody>
      </p:sp>
      <p:pic>
        <p:nvPicPr>
          <p:cNvPr id="4" name="Picture 3" descr="matlab5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042" y="168855"/>
            <a:ext cx="3052471" cy="28248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9554" y="3013843"/>
            <a:ext cx="36605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Image processing:</a:t>
            </a:r>
          </a:p>
          <a:p>
            <a:pPr algn="ctr"/>
            <a:r>
              <a:rPr lang="en-US" dirty="0" smtClean="0"/>
              <a:t>images are just matrices of numbers</a:t>
            </a:r>
          </a:p>
          <a:p>
            <a:pPr algn="ctr"/>
            <a:r>
              <a:rPr lang="en-US" dirty="0" smtClean="0"/>
              <a:t>(red/green/blue intensity)</a:t>
            </a:r>
            <a:endParaRPr lang="en-US" dirty="0"/>
          </a:p>
        </p:txBody>
      </p:sp>
      <p:pic>
        <p:nvPicPr>
          <p:cNvPr id="6" name="Picture 5" descr="Linear_regression.sv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2266" y="985327"/>
            <a:ext cx="3810000" cy="2514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rot="5400000">
            <a:off x="2166712" y="2127363"/>
            <a:ext cx="1207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[ </a:t>
            </a:r>
            <a:r>
              <a:rPr lang="en-US" sz="1400" dirty="0" err="1" smtClean="0"/>
              <a:t>Mathworks</a:t>
            </a:r>
            <a:r>
              <a:rPr lang="en-US" sz="1400" dirty="0" smtClean="0"/>
              <a:t> ]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7594822" y="2701962"/>
            <a:ext cx="1073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[ </a:t>
            </a:r>
            <a:r>
              <a:rPr lang="en-US" sz="1400" dirty="0" err="1" smtClean="0"/>
              <a:t>wikipedia</a:t>
            </a:r>
            <a:r>
              <a:rPr lang="en-US" sz="1400" dirty="0" smtClean="0"/>
              <a:t> ]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4363672" y="1179933"/>
            <a:ext cx="14971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Regression:</a:t>
            </a:r>
          </a:p>
          <a:p>
            <a:r>
              <a:rPr lang="en-US" dirty="0" smtClean="0"/>
              <a:t> (curve fitting)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 rot="18647483">
            <a:off x="6749277" y="5618328"/>
            <a:ext cx="22479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[ </a:t>
            </a:r>
            <a:r>
              <a:rPr lang="en-US" sz="1400" dirty="0" err="1" smtClean="0"/>
              <a:t>computationalculture.net</a:t>
            </a:r>
            <a:r>
              <a:rPr lang="en-US" sz="1400" dirty="0" smtClean="0"/>
              <a:t> ]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201572" y="4421772"/>
            <a:ext cx="38702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Google “page rank” problem</a:t>
            </a:r>
          </a:p>
          <a:p>
            <a:r>
              <a:rPr lang="en-US" dirty="0" smtClean="0"/>
              <a:t>    (also for gene networks etc.)</a:t>
            </a:r>
          </a:p>
          <a:p>
            <a:endParaRPr lang="en-US" dirty="0"/>
          </a:p>
          <a:p>
            <a:r>
              <a:rPr lang="en-US" dirty="0" smtClean="0"/>
              <a:t>Determine the “most </a:t>
            </a:r>
            <a:r>
              <a:rPr lang="en-US" dirty="0" smtClean="0">
                <a:solidFill>
                  <a:srgbClr val="0000FF"/>
                </a:solidFill>
              </a:rPr>
              <a:t>important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web </a:t>
            </a:r>
            <a:r>
              <a:rPr lang="en-US" dirty="0" smtClean="0">
                <a:solidFill>
                  <a:srgbClr val="0000FF"/>
                </a:solidFill>
              </a:rPr>
              <a:t>pages</a:t>
            </a:r>
            <a:r>
              <a:rPr lang="en-US" dirty="0" smtClean="0"/>
              <a:t> just from </a:t>
            </a:r>
            <a:r>
              <a:rPr lang="en-US" dirty="0" smtClean="0">
                <a:solidFill>
                  <a:srgbClr val="0000FF"/>
                </a:solidFill>
              </a:rPr>
              <a:t>how they link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m</a:t>
            </a:r>
            <a:r>
              <a:rPr lang="en-US" dirty="0" smtClean="0"/>
              <a:t>atrix = </a:t>
            </a:r>
            <a:r>
              <a:rPr lang="en-US" dirty="0" smtClean="0">
                <a:solidFill>
                  <a:srgbClr val="FF0000"/>
                </a:solidFill>
              </a:rPr>
              <a:t>(# web pages) × (# web pages)</a:t>
            </a:r>
          </a:p>
          <a:p>
            <a:r>
              <a:rPr lang="en-US" dirty="0"/>
              <a:t> </a:t>
            </a:r>
            <a:r>
              <a:rPr lang="en-US" dirty="0" smtClean="0"/>
              <a:t>  (</a:t>
            </a:r>
            <a:r>
              <a:rPr lang="en-US" i="1" dirty="0" smtClean="0"/>
              <a:t>entry = 1 if they link, 0 otherwise)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108011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878"/>
            <a:ext cx="8229600" cy="1143000"/>
          </a:xfrm>
        </p:spPr>
        <p:txBody>
          <a:bodyPr/>
          <a:lstStyle/>
          <a:p>
            <a:r>
              <a:rPr lang="en-US" dirty="0" smtClean="0"/>
              <a:t>Not just matrices of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692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There are lots of </a:t>
            </a:r>
            <a:r>
              <a:rPr lang="en-US" sz="2800" dirty="0" smtClean="0">
                <a:solidFill>
                  <a:srgbClr val="0000FF"/>
                </a:solidFill>
              </a:rPr>
              <a:t>surprising and important generalizations</a:t>
            </a:r>
            <a:r>
              <a:rPr lang="en-US" sz="2800" dirty="0" smtClean="0"/>
              <a:t> of the ideas in linear algebra.</a:t>
            </a:r>
          </a:p>
          <a:p>
            <a:r>
              <a:rPr lang="en-US" sz="2800" dirty="0" smtClean="0"/>
              <a:t>Instead of </a:t>
            </a:r>
            <a:r>
              <a:rPr lang="en-US" sz="2800" dirty="0" smtClean="0">
                <a:solidFill>
                  <a:srgbClr val="FF0000"/>
                </a:solidFill>
              </a:rPr>
              <a:t>vectors</a:t>
            </a:r>
            <a:r>
              <a:rPr lang="en-US" sz="2800" dirty="0" smtClean="0"/>
              <a:t> with a finite number of unknowns, </a:t>
            </a:r>
            <a:r>
              <a:rPr lang="en-US" sz="2800" dirty="0" smtClean="0">
                <a:solidFill>
                  <a:srgbClr val="FF0000"/>
                </a:solidFill>
              </a:rPr>
              <a:t>similar ideas apply to functions </a:t>
            </a:r>
            <a:r>
              <a:rPr lang="en-US" sz="2800" dirty="0" smtClean="0"/>
              <a:t>with an </a:t>
            </a:r>
            <a:r>
              <a:rPr lang="en-US" sz="2800" dirty="0" smtClean="0">
                <a:solidFill>
                  <a:srgbClr val="0000FF"/>
                </a:solidFill>
              </a:rPr>
              <a:t>infinite number of unknowns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Instead of </a:t>
            </a:r>
            <a:r>
              <a:rPr lang="en-US" sz="2800" dirty="0" smtClean="0">
                <a:solidFill>
                  <a:srgbClr val="FF0000"/>
                </a:solidFill>
              </a:rPr>
              <a:t>matrices</a:t>
            </a:r>
            <a:r>
              <a:rPr lang="en-US" sz="2800" dirty="0" smtClean="0"/>
              <a:t> multiplying vectors, we can think about </a:t>
            </a:r>
            <a:r>
              <a:rPr lang="en-US" sz="2800" dirty="0" smtClean="0">
                <a:solidFill>
                  <a:srgbClr val="FF0000"/>
                </a:solidFill>
              </a:rPr>
              <a:t>linear operators on functions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12411" y="5443360"/>
            <a:ext cx="6866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“A”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04500" y="5443360"/>
            <a:ext cx="6406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“x”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17537" y="5443360"/>
            <a:ext cx="6675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“b”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50308" y="5819944"/>
            <a:ext cx="10130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</a:t>
            </a:r>
            <a:r>
              <a:rPr lang="en-US" dirty="0" smtClean="0"/>
              <a:t>inear</a:t>
            </a:r>
          </a:p>
          <a:p>
            <a:pPr algn="ctr"/>
            <a:r>
              <a:rPr lang="en-US" dirty="0" smtClean="0"/>
              <a:t>operator</a:t>
            </a:r>
          </a:p>
          <a:p>
            <a:pPr algn="ctr"/>
            <a:r>
              <a:rPr lang="en-US" dirty="0" smtClean="0">
                <a:latin typeface="Times"/>
                <a:cs typeface="Times"/>
              </a:rPr>
              <a:t>∇</a:t>
            </a:r>
            <a:r>
              <a:rPr lang="en-US" baseline="30000" dirty="0" smtClean="0">
                <a:latin typeface="Times"/>
                <a:cs typeface="Times"/>
              </a:rPr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64577" y="5819944"/>
            <a:ext cx="10614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unknown</a:t>
            </a:r>
          </a:p>
          <a:p>
            <a:pPr algn="ctr"/>
            <a:r>
              <a:rPr lang="en-US" dirty="0"/>
              <a:t>f</a:t>
            </a:r>
            <a:r>
              <a:rPr lang="en-US" dirty="0" smtClean="0"/>
              <a:t>unction</a:t>
            </a:r>
          </a:p>
          <a:p>
            <a:pPr algn="ctr"/>
            <a:r>
              <a:rPr lang="en-US" i="1" dirty="0" smtClean="0">
                <a:latin typeface="Times"/>
                <a:cs typeface="Times"/>
              </a:rPr>
              <a:t>u</a:t>
            </a:r>
            <a:r>
              <a:rPr lang="en-US" dirty="0" smtClean="0">
                <a:latin typeface="Times"/>
                <a:cs typeface="Times"/>
              </a:rPr>
              <a:t>(</a:t>
            </a:r>
            <a:r>
              <a:rPr lang="en-US" i="1" dirty="0" err="1" smtClean="0">
                <a:latin typeface="Times"/>
                <a:cs typeface="Times"/>
              </a:rPr>
              <a:t>x</a:t>
            </a:r>
            <a:r>
              <a:rPr lang="en-US" dirty="0" err="1" smtClean="0">
                <a:latin typeface="Times"/>
                <a:cs typeface="Times"/>
              </a:rPr>
              <a:t>,</a:t>
            </a:r>
            <a:r>
              <a:rPr lang="en-US" i="1" dirty="0" err="1" smtClean="0">
                <a:latin typeface="Times"/>
                <a:cs typeface="Times"/>
              </a:rPr>
              <a:t>y</a:t>
            </a:r>
            <a:r>
              <a:rPr lang="en-US" dirty="0" err="1" smtClean="0">
                <a:latin typeface="Times"/>
                <a:cs typeface="Times"/>
              </a:rPr>
              <a:t>,</a:t>
            </a:r>
            <a:r>
              <a:rPr lang="en-US" i="1" dirty="0" err="1" smtClean="0">
                <a:latin typeface="Times"/>
                <a:cs typeface="Times"/>
              </a:rPr>
              <a:t>z</a:t>
            </a:r>
            <a:r>
              <a:rPr lang="en-US" dirty="0" smtClean="0">
                <a:latin typeface="Times"/>
                <a:cs typeface="Times"/>
              </a:rPr>
              <a:t>)</a:t>
            </a:r>
            <a:endParaRPr lang="en-US" dirty="0">
              <a:latin typeface="Times"/>
              <a:cs typeface="Time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48293" y="5819944"/>
            <a:ext cx="16020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</a:t>
            </a:r>
            <a:r>
              <a:rPr lang="en-US" dirty="0" smtClean="0"/>
              <a:t>ight-hand side</a:t>
            </a:r>
          </a:p>
          <a:p>
            <a:pPr algn="ctr"/>
            <a:r>
              <a:rPr lang="en-US" i="1" dirty="0">
                <a:latin typeface="Times"/>
                <a:cs typeface="Times"/>
              </a:rPr>
              <a:t>f</a:t>
            </a:r>
            <a:r>
              <a:rPr lang="en-US" dirty="0" smtClean="0">
                <a:latin typeface="Times"/>
                <a:cs typeface="Times"/>
              </a:rPr>
              <a:t>(</a:t>
            </a:r>
            <a:r>
              <a:rPr lang="en-US" i="1" dirty="0" err="1" smtClean="0">
                <a:latin typeface="Times"/>
                <a:cs typeface="Times"/>
              </a:rPr>
              <a:t>x</a:t>
            </a:r>
            <a:r>
              <a:rPr lang="en-US" dirty="0" err="1" smtClean="0">
                <a:latin typeface="Times"/>
                <a:cs typeface="Times"/>
              </a:rPr>
              <a:t>,</a:t>
            </a:r>
            <a:r>
              <a:rPr lang="en-US" i="1" dirty="0" err="1" smtClean="0">
                <a:latin typeface="Times"/>
                <a:cs typeface="Times"/>
              </a:rPr>
              <a:t>y</a:t>
            </a:r>
            <a:r>
              <a:rPr lang="en-US" dirty="0" err="1" smtClean="0">
                <a:latin typeface="Times"/>
                <a:cs typeface="Times"/>
              </a:rPr>
              <a:t>,</a:t>
            </a:r>
            <a:r>
              <a:rPr lang="en-US" i="1" dirty="0" err="1" smtClean="0">
                <a:latin typeface="Times"/>
                <a:cs typeface="Times"/>
              </a:rPr>
              <a:t>z</a:t>
            </a:r>
            <a:r>
              <a:rPr lang="en-US" dirty="0" smtClean="0">
                <a:latin typeface="Times"/>
                <a:cs typeface="Times"/>
              </a:rPr>
              <a:t>)</a:t>
            </a:r>
          </a:p>
          <a:p>
            <a:pPr algn="ctr"/>
            <a:endParaRPr lang="en-US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8028276"/>
              </p:ext>
            </p:extLst>
          </p:nvPr>
        </p:nvGraphicFramePr>
        <p:xfrm>
          <a:off x="4361592" y="4686154"/>
          <a:ext cx="1702486" cy="7474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9" name="Equation" r:id="rId3" imgW="520700" imgH="228600" progId="Equation.3">
                  <p:embed/>
                </p:oleObj>
              </mc:Choice>
              <mc:Fallback>
                <p:oleObj name="Equation" r:id="rId3" imgW="5207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61592" y="4686154"/>
                        <a:ext cx="1702486" cy="7474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Straight Connector 11"/>
          <p:cNvCxnSpPr/>
          <p:nvPr/>
        </p:nvCxnSpPr>
        <p:spPr>
          <a:xfrm flipV="1">
            <a:off x="4122233" y="5211222"/>
            <a:ext cx="342680" cy="34271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 flipV="1">
            <a:off x="5105401" y="5309401"/>
            <a:ext cx="76199" cy="228599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 flipV="1">
            <a:off x="5943601" y="5309400"/>
            <a:ext cx="533399" cy="22860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641131" y="4757016"/>
            <a:ext cx="19418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Poisson’s equation</a:t>
            </a:r>
          </a:p>
          <a:p>
            <a:pPr algn="ctr"/>
            <a:r>
              <a:rPr lang="en-US" dirty="0" smtClean="0"/>
              <a:t>(e.g. 18.303)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542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358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18.06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smtClean="0"/>
              <a:t>vs. </a:t>
            </a:r>
            <a:r>
              <a:rPr lang="en-US" dirty="0" smtClean="0">
                <a:solidFill>
                  <a:srgbClr val="3366FF"/>
                </a:solidFill>
              </a:rPr>
              <a:t>18.700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50561" y="1401351"/>
            <a:ext cx="6937792" cy="42165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                 “</a:t>
            </a:r>
            <a:r>
              <a:rPr lang="en-US" sz="2800" dirty="0" smtClean="0">
                <a:solidFill>
                  <a:srgbClr val="FF0000"/>
                </a:solidFill>
              </a:rPr>
              <a:t>applied</a:t>
            </a:r>
            <a:r>
              <a:rPr lang="en-US" sz="2800" dirty="0" smtClean="0"/>
              <a:t>” vs. “</a:t>
            </a:r>
            <a:r>
              <a:rPr lang="en-US" sz="2800" dirty="0" smtClean="0">
                <a:solidFill>
                  <a:srgbClr val="3366FF"/>
                </a:solidFill>
              </a:rPr>
              <a:t>pure</a:t>
            </a:r>
            <a:r>
              <a:rPr lang="en-US" sz="2800" dirty="0" smtClean="0"/>
              <a:t>” math</a:t>
            </a:r>
          </a:p>
          <a:p>
            <a:endParaRPr lang="en-US" sz="2800" dirty="0" smtClean="0"/>
          </a:p>
          <a:p>
            <a:r>
              <a:rPr lang="en-US" sz="2800" dirty="0"/>
              <a:t> </a:t>
            </a:r>
            <a:r>
              <a:rPr lang="en-US" sz="2800" dirty="0" smtClean="0"/>
              <a:t>              </a:t>
            </a:r>
            <a:r>
              <a:rPr lang="en-US" sz="2800" dirty="0" smtClean="0">
                <a:solidFill>
                  <a:srgbClr val="FF0000"/>
                </a:solidFill>
              </a:rPr>
              <a:t>few proofs </a:t>
            </a:r>
            <a:r>
              <a:rPr lang="en-US" sz="2800" dirty="0" smtClean="0"/>
              <a:t>vs. </a:t>
            </a:r>
            <a:r>
              <a:rPr lang="en-US" sz="2800" dirty="0" smtClean="0">
                <a:solidFill>
                  <a:srgbClr val="3366FF"/>
                </a:solidFill>
              </a:rPr>
              <a:t>formal proofs </a:t>
            </a:r>
            <a:r>
              <a:rPr lang="en-US" sz="2800" dirty="0" smtClean="0"/>
              <a:t>expected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(deduce patterns                    (definitions to            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from examples,                       lemmas to theorems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informal arguments)                   </a:t>
            </a:r>
            <a:r>
              <a:rPr lang="is-IS" dirty="0" smtClean="0"/>
              <a:t>… training in proof writing)</a:t>
            </a:r>
            <a:endParaRPr lang="en-US" dirty="0" smtClean="0"/>
          </a:p>
          <a:p>
            <a:endParaRPr lang="en-US" dirty="0" smtClean="0"/>
          </a:p>
          <a:p>
            <a:r>
              <a:rPr lang="en-US" sz="2800" dirty="0" smtClean="0"/>
              <a:t>   more </a:t>
            </a:r>
            <a:r>
              <a:rPr lang="en-US" sz="2800" dirty="0" smtClean="0">
                <a:solidFill>
                  <a:srgbClr val="FF0000"/>
                </a:solidFill>
              </a:rPr>
              <a:t>applications</a:t>
            </a:r>
            <a:r>
              <a:rPr lang="en-US" sz="2800" dirty="0" smtClean="0"/>
              <a:t> vs. more </a:t>
            </a:r>
            <a:r>
              <a:rPr lang="en-US" sz="2800" dirty="0" smtClean="0">
                <a:solidFill>
                  <a:srgbClr val="3366FF"/>
                </a:solidFill>
              </a:rPr>
              <a:t>theorems</a:t>
            </a:r>
          </a:p>
          <a:p>
            <a:r>
              <a:rPr lang="en-US" sz="2800" dirty="0" smtClean="0"/>
              <a:t>         more </a:t>
            </a:r>
            <a:r>
              <a:rPr lang="en-US" sz="2800" dirty="0" smtClean="0">
                <a:solidFill>
                  <a:srgbClr val="FF0000"/>
                </a:solidFill>
              </a:rPr>
              <a:t>concrete</a:t>
            </a:r>
            <a:r>
              <a:rPr lang="en-US" sz="2800" dirty="0" smtClean="0"/>
              <a:t> vs. more </a:t>
            </a:r>
            <a:r>
              <a:rPr lang="en-US" sz="2800" dirty="0" smtClean="0">
                <a:solidFill>
                  <a:srgbClr val="3366FF"/>
                </a:solidFill>
              </a:rPr>
              <a:t>abstract</a:t>
            </a:r>
            <a:endParaRPr lang="en-US" sz="2800" dirty="0">
              <a:solidFill>
                <a:srgbClr val="3366FF"/>
              </a:solidFill>
            </a:endParaRPr>
          </a:p>
          <a:p>
            <a:endParaRPr lang="en-US" sz="2800" dirty="0" smtClean="0">
              <a:solidFill>
                <a:srgbClr val="3366FF"/>
              </a:solidFill>
            </a:endParaRPr>
          </a:p>
          <a:p>
            <a:r>
              <a:rPr lang="en-US" sz="2800" dirty="0" smtClean="0"/>
              <a:t>     some </a:t>
            </a:r>
            <a:r>
              <a:rPr lang="en-US" sz="2800" dirty="0" smtClean="0">
                <a:solidFill>
                  <a:srgbClr val="FF0000"/>
                </a:solidFill>
              </a:rPr>
              <a:t>computers </a:t>
            </a:r>
            <a:r>
              <a:rPr lang="en-US" sz="2800" dirty="0" smtClean="0"/>
              <a:t>vs. only </a:t>
            </a:r>
            <a:r>
              <a:rPr lang="en-US" sz="2800" dirty="0" smtClean="0">
                <a:solidFill>
                  <a:srgbClr val="3366FF"/>
                </a:solidFill>
              </a:rPr>
              <a:t>pencil-and-paper</a:t>
            </a:r>
          </a:p>
        </p:txBody>
      </p:sp>
    </p:spTree>
    <p:extLst>
      <p:ext uri="{BB962C8B-B14F-4D97-AF65-F5344CB8AC3E}">
        <p14:creationId xmlns:p14="http://schemas.microsoft.com/office/powerpoint/2010/main" val="1515413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46603"/>
          </a:xfrm>
        </p:spPr>
        <p:txBody>
          <a:bodyPr/>
          <a:lstStyle/>
          <a:p>
            <a:r>
              <a:rPr lang="en-US" dirty="0" smtClean="0"/>
              <a:t>Computer software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05" y="1891386"/>
            <a:ext cx="4270915" cy="421345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52617" y="5980659"/>
            <a:ext cx="2052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[ image: Viral Shah ]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146602" y="1407987"/>
            <a:ext cx="2106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Lots of choices: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7329" y="1794078"/>
            <a:ext cx="3869471" cy="2616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39892" y="4112357"/>
            <a:ext cx="1738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 err="1" smtClean="0">
                <a:solidFill>
                  <a:srgbClr val="FF0000"/>
                </a:solidFill>
              </a:rPr>
              <a:t>julialang.org</a:t>
            </a:r>
            <a:endParaRPr lang="en-US" sz="2400" u="sng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28020" y="1077795"/>
            <a:ext cx="43975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This semester: a relatively new language</a:t>
            </a:r>
          </a:p>
          <a:p>
            <a:r>
              <a:rPr lang="en-US" sz="2000" dirty="0"/>
              <a:t>t</a:t>
            </a:r>
            <a:r>
              <a:rPr lang="en-US" sz="2000" dirty="0" smtClean="0"/>
              <a:t>hat scales better to real problems.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47906" y="4750426"/>
            <a:ext cx="4382029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No programming required </a:t>
            </a:r>
            <a:r>
              <a:rPr lang="en-US" dirty="0" smtClean="0"/>
              <a:t>for 18.06,</a:t>
            </a:r>
          </a:p>
          <a:p>
            <a:r>
              <a:rPr lang="en-US" dirty="0"/>
              <a:t>j</a:t>
            </a:r>
            <a:r>
              <a:rPr lang="en-US" dirty="0" smtClean="0"/>
              <a:t>ust a “glorified calculator” to turn the crank.</a:t>
            </a:r>
          </a:p>
          <a:p>
            <a:endParaRPr lang="en-US" dirty="0"/>
          </a:p>
          <a:p>
            <a:r>
              <a:rPr lang="en-US" dirty="0" smtClean="0"/>
              <a:t>Use it online: log in at </a:t>
            </a:r>
            <a:r>
              <a:rPr lang="en-US" dirty="0" err="1" smtClean="0">
                <a:solidFill>
                  <a:srgbClr val="FF0000"/>
                </a:solidFill>
              </a:rPr>
              <a:t>juliabox.com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/>
              <a:t>	</a:t>
            </a:r>
            <a:r>
              <a:rPr lang="en-US" dirty="0" smtClean="0"/>
              <a:t>see </a:t>
            </a:r>
            <a:r>
              <a:rPr lang="en-US" dirty="0" smtClean="0">
                <a:solidFill>
                  <a:srgbClr val="0000FF"/>
                </a:solidFill>
              </a:rPr>
              <a:t>“Julia” link on Stellar</a:t>
            </a:r>
          </a:p>
          <a:p>
            <a:endParaRPr lang="en-US" dirty="0"/>
          </a:p>
          <a:p>
            <a:r>
              <a:rPr lang="en-US" sz="2000" dirty="0" smtClean="0">
                <a:solidFill>
                  <a:srgbClr val="0000FF"/>
                </a:solidFill>
              </a:rPr>
              <a:t>Optional tutorial: Monday 5pm </a:t>
            </a:r>
            <a:r>
              <a:rPr lang="en-US" sz="2000" smtClean="0">
                <a:solidFill>
                  <a:srgbClr val="0000FF"/>
                </a:solidFill>
              </a:rPr>
              <a:t>32</a:t>
            </a:r>
            <a:r>
              <a:rPr lang="en-US" sz="2000" smtClean="0">
                <a:solidFill>
                  <a:srgbClr val="0000FF"/>
                </a:solidFill>
              </a:rPr>
              <a:t>-</a:t>
            </a:r>
            <a:r>
              <a:rPr lang="en-US" sz="2000" smtClean="0">
                <a:solidFill>
                  <a:srgbClr val="0000FF"/>
                </a:solidFill>
              </a:rPr>
              <a:t>xxx</a:t>
            </a:r>
            <a:endParaRPr lang="en-US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499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5853841"/>
          </a:xfrm>
        </p:spPr>
        <p:txBody>
          <a:bodyPr>
            <a:normAutofit fontScale="90000"/>
          </a:bodyPr>
          <a:lstStyle/>
          <a:p>
            <a:r>
              <a:rPr lang="en-US" i="1" dirty="0" smtClean="0"/>
              <a:t>Help wanted: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arrive 10 minutes early</a:t>
            </a:r>
            <a:br>
              <a:rPr lang="en-US" dirty="0" smtClean="0"/>
            </a:br>
            <a:r>
              <a:rPr lang="en-US" dirty="0" smtClean="0"/>
              <a:t>and get paid $10 to erase the boards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(You, too, can be a </a:t>
            </a:r>
            <a:r>
              <a:rPr lang="en-US" b="1" dirty="0" smtClean="0"/>
              <a:t>blackboard monitor</a:t>
            </a:r>
            <a:r>
              <a:rPr lang="en-US" dirty="0" smtClean="0"/>
              <a:t>, the “eraser of the writings.”</a:t>
            </a:r>
            <a:br>
              <a:rPr lang="en-US" dirty="0" smtClean="0"/>
            </a:br>
            <a:r>
              <a:rPr lang="en-US" sz="3600" dirty="0" smtClean="0">
                <a:solidFill>
                  <a:srgbClr val="0000FF"/>
                </a:solidFill>
              </a:rPr>
              <a:t>… shout-out to Terry </a:t>
            </a:r>
            <a:r>
              <a:rPr lang="en-US" sz="3600" dirty="0" err="1" smtClean="0">
                <a:solidFill>
                  <a:srgbClr val="0000FF"/>
                </a:solidFill>
              </a:rPr>
              <a:t>Pratchett</a:t>
            </a:r>
            <a:r>
              <a:rPr lang="en-US" sz="3600" dirty="0" smtClean="0">
                <a:solidFill>
                  <a:srgbClr val="0000FF"/>
                </a:solidFill>
              </a:rPr>
              <a:t> fans… </a:t>
            </a:r>
            <a:r>
              <a:rPr lang="en-US" sz="3600" dirty="0" smtClean="0"/>
              <a:t>)</a:t>
            </a:r>
            <a:endParaRPr lang="en-US" sz="36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9930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Administrative Details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12444" y="1653077"/>
            <a:ext cx="8052079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Lectures MWF11, 10-250</a:t>
            </a:r>
          </a:p>
          <a:p>
            <a:r>
              <a:rPr lang="en-US" sz="2000" dirty="0" smtClean="0"/>
              <a:t>Tuesday recitations — use Stellar to switch sections</a:t>
            </a:r>
          </a:p>
          <a:p>
            <a:endParaRPr lang="en-US" sz="2000" dirty="0" smtClean="0"/>
          </a:p>
          <a:p>
            <a:r>
              <a:rPr lang="en-US" sz="2000" dirty="0" smtClean="0"/>
              <a:t>Weekly </a:t>
            </a:r>
            <a:r>
              <a:rPr lang="en-US" sz="2000" dirty="0" err="1" smtClean="0">
                <a:solidFill>
                  <a:srgbClr val="FF0000"/>
                </a:solidFill>
              </a:rPr>
              <a:t>psets</a:t>
            </a:r>
            <a:r>
              <a:rPr lang="en-US" sz="2000" dirty="0" smtClean="0">
                <a:solidFill>
                  <a:srgbClr val="FF0000"/>
                </a:solidFill>
              </a:rPr>
              <a:t>, due Wednesday 11am in your recitation box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— no extensions or makeup, but lowest </a:t>
            </a:r>
            <a:r>
              <a:rPr lang="en-US" sz="2000" dirty="0" err="1" smtClean="0"/>
              <a:t>pset</a:t>
            </a:r>
            <a:r>
              <a:rPr lang="en-US" sz="2000" dirty="0" smtClean="0"/>
              <a:t> score will be dropped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— </a:t>
            </a:r>
            <a:r>
              <a:rPr lang="en-US" sz="2000" dirty="0" err="1" smtClean="0">
                <a:solidFill>
                  <a:srgbClr val="FF0000"/>
                </a:solidFill>
              </a:rPr>
              <a:t>pset</a:t>
            </a:r>
            <a:r>
              <a:rPr lang="en-US" sz="2000" dirty="0" smtClean="0">
                <a:solidFill>
                  <a:srgbClr val="FF0000"/>
                </a:solidFill>
              </a:rPr>
              <a:t> 1 is posted on Stellar</a:t>
            </a:r>
          </a:p>
          <a:p>
            <a:endParaRPr lang="en-US" sz="2000" dirty="0"/>
          </a:p>
          <a:p>
            <a:r>
              <a:rPr lang="en-US" sz="2000" dirty="0" smtClean="0"/>
              <a:t>Grading: </a:t>
            </a:r>
            <a:r>
              <a:rPr lang="en-US" sz="2000" dirty="0" smtClean="0">
                <a:solidFill>
                  <a:srgbClr val="0000FF"/>
                </a:solidFill>
              </a:rPr>
              <a:t>homework 15%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0000FF"/>
                </a:solidFill>
              </a:rPr>
              <a:t>3 exams 45% </a:t>
            </a:r>
            <a:r>
              <a:rPr lang="en-US" sz="2000" dirty="0" smtClean="0"/>
              <a:t>(9/25, 10/30, &amp; 11/27 in 50-340),</a:t>
            </a:r>
          </a:p>
          <a:p>
            <a:r>
              <a:rPr lang="en-US" sz="2000" dirty="0">
                <a:solidFill>
                  <a:srgbClr val="0000FF"/>
                </a:solidFill>
              </a:rPr>
              <a:t> </a:t>
            </a:r>
            <a:r>
              <a:rPr lang="en-US" sz="2000" dirty="0" smtClean="0">
                <a:solidFill>
                  <a:srgbClr val="0000FF"/>
                </a:solidFill>
              </a:rPr>
              <a:t>                &amp; final exam 40%</a:t>
            </a:r>
          </a:p>
          <a:p>
            <a:endParaRPr lang="en-US" sz="2000" dirty="0">
              <a:solidFill>
                <a:srgbClr val="0000FF"/>
              </a:solidFill>
            </a:endParaRPr>
          </a:p>
          <a:p>
            <a:r>
              <a:rPr lang="en-US" sz="2000" dirty="0" smtClean="0">
                <a:solidFill>
                  <a:srgbClr val="000000"/>
                </a:solidFill>
              </a:rPr>
              <a:t>Collaboration policy</a:t>
            </a:r>
            <a:r>
              <a:rPr lang="en-US" sz="2000" dirty="0" smtClean="0">
                <a:solidFill>
                  <a:srgbClr val="0000FF"/>
                </a:solidFill>
              </a:rPr>
              <a:t>: talk to anyone </a:t>
            </a:r>
            <a:r>
              <a:rPr lang="en-US" sz="2000" dirty="0" smtClean="0">
                <a:solidFill>
                  <a:srgbClr val="000000"/>
                </a:solidFill>
              </a:rPr>
              <a:t>you want, </a:t>
            </a:r>
            <a:r>
              <a:rPr lang="en-US" sz="2000" dirty="0" smtClean="0">
                <a:solidFill>
                  <a:srgbClr val="0000FF"/>
                </a:solidFill>
              </a:rPr>
              <a:t>read anything </a:t>
            </a:r>
            <a:r>
              <a:rPr lang="en-US" sz="2000" dirty="0" smtClean="0">
                <a:solidFill>
                  <a:srgbClr val="000000"/>
                </a:solidFill>
              </a:rPr>
              <a:t>you want, but:</a:t>
            </a:r>
          </a:p>
          <a:p>
            <a:r>
              <a:rPr lang="en-US" sz="2000" dirty="0">
                <a:solidFill>
                  <a:srgbClr val="000000"/>
                </a:solidFill>
              </a:rPr>
              <a:t>	</a:t>
            </a:r>
            <a:r>
              <a:rPr lang="en-US" sz="2000" dirty="0" smtClean="0">
                <a:solidFill>
                  <a:srgbClr val="000000"/>
                </a:solidFill>
              </a:rPr>
              <a:t>• Make an effort on a problem before collaborating.</a:t>
            </a:r>
          </a:p>
          <a:p>
            <a:r>
              <a:rPr lang="en-US" sz="2000" dirty="0">
                <a:solidFill>
                  <a:srgbClr val="000000"/>
                </a:solidFill>
              </a:rPr>
              <a:t>	</a:t>
            </a:r>
            <a:r>
              <a:rPr lang="en-US" sz="2000" dirty="0" smtClean="0">
                <a:solidFill>
                  <a:srgbClr val="000000"/>
                </a:solidFill>
              </a:rPr>
              <a:t>• </a:t>
            </a:r>
            <a:r>
              <a:rPr lang="en-US" sz="2000" dirty="0" smtClean="0">
                <a:solidFill>
                  <a:srgbClr val="0000FF"/>
                </a:solidFill>
              </a:rPr>
              <a:t>Write up your solutions independently </a:t>
            </a:r>
            <a:r>
              <a:rPr lang="en-US" sz="2000" dirty="0" smtClean="0">
                <a:solidFill>
                  <a:srgbClr val="000000"/>
                </a:solidFill>
              </a:rPr>
              <a:t>(from “blank sheet of paper”).</a:t>
            </a:r>
          </a:p>
          <a:p>
            <a:r>
              <a:rPr lang="en-US" sz="2000" dirty="0">
                <a:solidFill>
                  <a:srgbClr val="000000"/>
                </a:solidFill>
              </a:rPr>
              <a:t>	</a:t>
            </a:r>
            <a:r>
              <a:rPr lang="en-US" sz="2000" dirty="0" smtClean="0">
                <a:solidFill>
                  <a:srgbClr val="000000"/>
                </a:solidFill>
              </a:rPr>
              <a:t>• List your collaborators and external sources (not course materials).</a:t>
            </a: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117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Syllabus and Calendar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30000"/>
              </a:lnSpc>
            </a:pPr>
            <a:r>
              <a:rPr lang="en-US" dirty="0" smtClean="0"/>
              <a:t>Significant overlap with </a:t>
            </a:r>
            <a:r>
              <a:rPr lang="en-US" dirty="0" err="1" smtClean="0"/>
              <a:t>Strang’s</a:t>
            </a:r>
            <a:r>
              <a:rPr lang="en-US" dirty="0" smtClean="0"/>
              <a:t> OCW video lectures: these are a </a:t>
            </a:r>
            <a:r>
              <a:rPr lang="en-US" dirty="0" smtClean="0">
                <a:solidFill>
                  <a:srgbClr val="FF0000"/>
                </a:solidFill>
              </a:rPr>
              <a:t>useful supplement </a:t>
            </a:r>
            <a:r>
              <a:rPr lang="en-US" dirty="0" smtClean="0"/>
              <a:t>but </a:t>
            </a:r>
            <a:r>
              <a:rPr lang="en-US" dirty="0" smtClean="0">
                <a:solidFill>
                  <a:srgbClr val="FF0000"/>
                </a:solidFill>
              </a:rPr>
              <a:t>not a replacement </a:t>
            </a:r>
            <a:r>
              <a:rPr lang="en-US" dirty="0" smtClean="0"/>
              <a:t>for attending lecture. Likely topics:</a:t>
            </a:r>
          </a:p>
          <a:p>
            <a:pPr>
              <a:lnSpc>
                <a:spcPct val="130000"/>
              </a:lnSpc>
            </a:pPr>
            <a:r>
              <a:rPr lang="en-US" dirty="0" smtClean="0">
                <a:solidFill>
                  <a:srgbClr val="0000FF"/>
                </a:solidFill>
              </a:rPr>
              <a:t>Exam 1: Monday 9/25. </a:t>
            </a:r>
            <a:r>
              <a:rPr lang="en-US" dirty="0" smtClean="0"/>
              <a:t>Elimination, LU factorization, </a:t>
            </a:r>
            <a:r>
              <a:rPr lang="en-US" dirty="0" err="1" smtClean="0"/>
              <a:t>nullspaces</a:t>
            </a:r>
            <a:r>
              <a:rPr lang="en-US" dirty="0"/>
              <a:t> </a:t>
            </a:r>
            <a:r>
              <a:rPr lang="en-US" dirty="0" smtClean="0"/>
              <a:t>and other subspaces, bases and dimensions, vector spaces, complexity. (Book: 1–3.5, 11.1)</a:t>
            </a:r>
          </a:p>
          <a:p>
            <a:pPr>
              <a:lnSpc>
                <a:spcPct val="130000"/>
              </a:lnSpc>
            </a:pPr>
            <a:r>
              <a:rPr lang="en-US" dirty="0" smtClean="0">
                <a:solidFill>
                  <a:srgbClr val="0000FF"/>
                </a:solidFill>
              </a:rPr>
              <a:t>Exam 2: Monday 10/</a:t>
            </a:r>
            <a:r>
              <a:rPr lang="en-US" dirty="0">
                <a:solidFill>
                  <a:srgbClr val="0000FF"/>
                </a:solidFill>
              </a:rPr>
              <a:t>3</a:t>
            </a:r>
            <a:r>
              <a:rPr lang="en-US" dirty="0" smtClean="0">
                <a:solidFill>
                  <a:srgbClr val="0000FF"/>
                </a:solidFill>
              </a:rPr>
              <a:t>0. </a:t>
            </a:r>
            <a:r>
              <a:rPr lang="en-US" dirty="0" err="1" smtClean="0"/>
              <a:t>Orthogonality</a:t>
            </a:r>
            <a:r>
              <a:rPr lang="en-US" dirty="0" smtClean="0"/>
              <a:t>, projections, least-squares, QR</a:t>
            </a:r>
            <a:r>
              <a:rPr lang="en-US" smtClean="0"/>
              <a:t>, Gram–Schmidt</a:t>
            </a:r>
            <a:r>
              <a:rPr lang="en-US" dirty="0" smtClean="0"/>
              <a:t>, orthogonal functions</a:t>
            </a:r>
            <a:r>
              <a:rPr lang="en-US" dirty="0"/>
              <a:t> </a:t>
            </a:r>
            <a:r>
              <a:rPr lang="en-US" dirty="0" smtClean="0"/>
              <a:t>(Book: 1–4, 10.5).</a:t>
            </a:r>
          </a:p>
          <a:p>
            <a:pPr>
              <a:lnSpc>
                <a:spcPct val="130000"/>
              </a:lnSpc>
            </a:pPr>
            <a:r>
              <a:rPr lang="en-US" dirty="0" smtClean="0">
                <a:solidFill>
                  <a:srgbClr val="0000FF"/>
                </a:solidFill>
              </a:rPr>
              <a:t>Exam 3: Monday 11/27.</a:t>
            </a:r>
            <a:r>
              <a:rPr lang="en-US" dirty="0" smtClean="0"/>
              <a:t> Eigenvectors, determinants, similar </a:t>
            </a:r>
            <a:r>
              <a:rPr lang="en-US" dirty="0" err="1" smtClean="0"/>
              <a:t>matices</a:t>
            </a:r>
            <a:r>
              <a:rPr lang="en-US" dirty="0" smtClean="0"/>
              <a:t>, Markov matrices, ODEs, symmetric matrices, definite matrices, matrices from graphs and engineering. (Book: 1–7, 10.1–3.)</a:t>
            </a:r>
          </a:p>
          <a:p>
            <a:pPr>
              <a:lnSpc>
                <a:spcPct val="130000"/>
              </a:lnSpc>
            </a:pPr>
            <a:r>
              <a:rPr lang="en-US" dirty="0" smtClean="0">
                <a:solidFill>
                  <a:srgbClr val="0000FF"/>
                </a:solidFill>
              </a:rPr>
              <a:t>Other topics: </a:t>
            </a:r>
            <a:r>
              <a:rPr lang="en-US" dirty="0" smtClean="0"/>
              <a:t>defective matrices, SVD and principal-components analysis, sparse matrices and iterative methods, complex matrices, symmetric linear operators on functions.</a:t>
            </a:r>
          </a:p>
          <a:p>
            <a:pPr>
              <a:lnSpc>
                <a:spcPct val="130000"/>
              </a:lnSpc>
            </a:pPr>
            <a:r>
              <a:rPr lang="en-US" dirty="0" smtClean="0">
                <a:solidFill>
                  <a:srgbClr val="0000FF"/>
                </a:solidFill>
              </a:rPr>
              <a:t>Final exam: </a:t>
            </a:r>
            <a:r>
              <a:rPr lang="en-US" dirty="0" smtClean="0"/>
              <a:t>all of the above.</a:t>
            </a:r>
          </a:p>
          <a:p>
            <a:pPr>
              <a:lnSpc>
                <a:spcPct val="13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165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58"/>
            <a:ext cx="8229600" cy="1143000"/>
          </a:xfrm>
        </p:spPr>
        <p:txBody>
          <a:bodyPr/>
          <a:lstStyle/>
          <a:p>
            <a:r>
              <a:rPr lang="en-US" dirty="0" smtClean="0"/>
              <a:t>What is 18.06 about?</a:t>
            </a:r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1427587"/>
              </p:ext>
            </p:extLst>
          </p:nvPr>
        </p:nvGraphicFramePr>
        <p:xfrm>
          <a:off x="4474906" y="1157253"/>
          <a:ext cx="3189692" cy="1705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2" name="Equation" r:id="rId3" imgW="1282700" imgH="685800" progId="Equation.3">
                  <p:embed/>
                </p:oleObj>
              </mc:Choice>
              <mc:Fallback>
                <p:oleObj name="Equation" r:id="rId3" imgW="1282700" imgH="685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74906" y="1157253"/>
                        <a:ext cx="3189692" cy="17053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85352" y="1441390"/>
            <a:ext cx="476286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High school:</a:t>
            </a:r>
          </a:p>
          <a:p>
            <a:r>
              <a:rPr lang="en-US" sz="2000" dirty="0"/>
              <a:t>	</a:t>
            </a:r>
            <a:r>
              <a:rPr lang="en-US" sz="2000" dirty="0" smtClean="0">
                <a:solidFill>
                  <a:srgbClr val="0000FF"/>
                </a:solidFill>
              </a:rPr>
              <a:t>3 “linear” equations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(only ± and × constants)</a:t>
            </a:r>
          </a:p>
          <a:p>
            <a:r>
              <a:rPr lang="en-US" sz="2000" dirty="0"/>
              <a:t>	</a:t>
            </a:r>
            <a:r>
              <a:rPr lang="en-US" sz="2000" dirty="0" smtClean="0">
                <a:solidFill>
                  <a:srgbClr val="0000FF"/>
                </a:solidFill>
              </a:rPr>
              <a:t>in 3 unknowns</a:t>
            </a:r>
          </a:p>
          <a:p>
            <a:endParaRPr lang="en-US" sz="2000" dirty="0"/>
          </a:p>
          <a:p>
            <a:r>
              <a:rPr lang="en-US" sz="2000" dirty="0" smtClean="0"/>
              <a:t>Method: </a:t>
            </a:r>
            <a:r>
              <a:rPr lang="en-US" sz="2000" dirty="0" smtClean="0">
                <a:solidFill>
                  <a:srgbClr val="0000FF"/>
                </a:solidFill>
              </a:rPr>
              <a:t>eliminate unknowns one at a time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24599" y="3689174"/>
            <a:ext cx="3513402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Equivalent </a:t>
            </a:r>
            <a:r>
              <a:rPr lang="en-US" sz="2400" dirty="0" smtClean="0">
                <a:solidFill>
                  <a:srgbClr val="FF0000"/>
                </a:solidFill>
              </a:rPr>
              <a:t>matrix</a:t>
            </a:r>
            <a:r>
              <a:rPr lang="en-US" sz="2400" dirty="0" smtClean="0"/>
              <a:t> problem</a:t>
            </a:r>
          </a:p>
          <a:p>
            <a:pPr algn="ctr"/>
            <a:endParaRPr lang="en-US" sz="2400" dirty="0" smtClean="0"/>
          </a:p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Ax = b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 smtClean="0"/>
              <a:t>Ax is a “</a:t>
            </a:r>
            <a:r>
              <a:rPr lang="en-US" sz="2400" dirty="0" smtClean="0">
                <a:solidFill>
                  <a:srgbClr val="0000FF"/>
                </a:solidFill>
              </a:rPr>
              <a:t>linear operation</a:t>
            </a:r>
            <a:r>
              <a:rPr lang="en-US" sz="2400" dirty="0" smtClean="0"/>
              <a:t>:”</a:t>
            </a:r>
          </a:p>
          <a:p>
            <a:pPr algn="ctr"/>
            <a:r>
              <a:rPr lang="en-US" sz="2400" dirty="0" smtClean="0"/>
              <a:t>A(</a:t>
            </a:r>
            <a:r>
              <a:rPr lang="en-US" sz="2400" dirty="0" err="1" smtClean="0"/>
              <a:t>x+y</a:t>
            </a:r>
            <a:r>
              <a:rPr lang="en-US" sz="2400" dirty="0" smtClean="0"/>
              <a:t>) = Ax + Ay</a:t>
            </a:r>
          </a:p>
          <a:p>
            <a:pPr algn="ctr"/>
            <a:r>
              <a:rPr lang="en-US" sz="2400" dirty="0" smtClean="0"/>
              <a:t>A(3x) = 3Ax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4953541"/>
              </p:ext>
            </p:extLst>
          </p:nvPr>
        </p:nvGraphicFramePr>
        <p:xfrm>
          <a:off x="3720355" y="3830288"/>
          <a:ext cx="5178425" cy="202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3" name="Equation" r:id="rId5" imgW="2082800" imgH="812800" progId="Equation.3">
                  <p:embed/>
                </p:oleObj>
              </mc:Choice>
              <mc:Fallback>
                <p:oleObj name="Equation" r:id="rId5" imgW="2082800" imgH="812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20355" y="3830288"/>
                        <a:ext cx="5178425" cy="2020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094094" y="5771436"/>
            <a:ext cx="3924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A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18000" y="5771436"/>
            <a:ext cx="340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40326" y="5771436"/>
            <a:ext cx="373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b</a:t>
            </a:r>
            <a:endParaRPr lang="en-US" sz="2800" dirty="0">
              <a:solidFill>
                <a:srgbClr val="FF0000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011366" y="1770907"/>
            <a:ext cx="4474992" cy="4000529"/>
            <a:chOff x="4011366" y="2214427"/>
            <a:chExt cx="4474992" cy="4000529"/>
          </a:xfrm>
        </p:grpSpPr>
        <p:sp>
          <p:nvSpPr>
            <p:cNvPr id="10" name="Rectangle 9"/>
            <p:cNvSpPr/>
            <p:nvPr/>
          </p:nvSpPr>
          <p:spPr>
            <a:xfrm>
              <a:off x="4011366" y="5085241"/>
              <a:ext cx="2177023" cy="367896"/>
            </a:xfrm>
            <a:prstGeom prst="rect">
              <a:avLst/>
            </a:prstGeom>
            <a:noFill/>
            <a:ln w="19050" cmpd="sng">
              <a:solidFill>
                <a:srgbClr val="FF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697758" y="4468466"/>
              <a:ext cx="360424" cy="1746490"/>
            </a:xfrm>
            <a:prstGeom prst="rect">
              <a:avLst/>
            </a:prstGeom>
            <a:noFill/>
            <a:ln w="19050" cmpd="sng">
              <a:solidFill>
                <a:srgbClr val="FF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081935" y="5085241"/>
              <a:ext cx="404423" cy="367896"/>
            </a:xfrm>
            <a:prstGeom prst="rect">
              <a:avLst/>
            </a:prstGeom>
            <a:noFill/>
            <a:ln w="19050" cmpd="sng">
              <a:solidFill>
                <a:srgbClr val="FF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587968" y="2214427"/>
              <a:ext cx="2961061" cy="486942"/>
            </a:xfrm>
            <a:prstGeom prst="rect">
              <a:avLst/>
            </a:prstGeom>
            <a:noFill/>
            <a:ln w="19050" cmpd="sng">
              <a:solidFill>
                <a:srgbClr val="FF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474906" y="3948028"/>
              <a:ext cx="38043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ake “dot products” of rows × columns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676568" y="6148020"/>
            <a:ext cx="1261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</a:t>
            </a:r>
            <a:r>
              <a:rPr lang="en-US" dirty="0" smtClean="0"/>
              <a:t>atrix of</a:t>
            </a:r>
          </a:p>
          <a:p>
            <a:pPr algn="ctr"/>
            <a:r>
              <a:rPr lang="en-US" dirty="0" smtClean="0"/>
              <a:t>coefficients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342223" y="6148020"/>
            <a:ext cx="1151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v</a:t>
            </a:r>
            <a:r>
              <a:rPr lang="en-US" dirty="0" smtClean="0"/>
              <a:t>ector of</a:t>
            </a:r>
          </a:p>
          <a:p>
            <a:pPr algn="ctr"/>
            <a:r>
              <a:rPr lang="en-US" dirty="0" smtClean="0"/>
              <a:t>unknowns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523134" y="6148020"/>
            <a:ext cx="16979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v</a:t>
            </a:r>
            <a:r>
              <a:rPr lang="en-US" dirty="0" smtClean="0"/>
              <a:t>ector of</a:t>
            </a:r>
          </a:p>
          <a:p>
            <a:pPr algn="ctr"/>
            <a:r>
              <a:rPr lang="en-US" dirty="0"/>
              <a:t>r</a:t>
            </a:r>
            <a:r>
              <a:rPr lang="en-US" dirty="0" smtClean="0"/>
              <a:t>ight-hand sides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174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798"/>
            <a:ext cx="8229600" cy="1143000"/>
          </a:xfrm>
        </p:spPr>
        <p:txBody>
          <a:bodyPr/>
          <a:lstStyle/>
          <a:p>
            <a:r>
              <a:rPr lang="en-US" dirty="0" smtClean="0"/>
              <a:t>What is 18.06 about?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2357" y="1431331"/>
            <a:ext cx="3617998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Linear system of equations,</a:t>
            </a:r>
          </a:p>
          <a:p>
            <a:pPr algn="ctr"/>
            <a:r>
              <a:rPr lang="en-US" sz="2400" dirty="0" smtClean="0"/>
              <a:t>in</a:t>
            </a:r>
            <a:r>
              <a:rPr lang="en-US" sz="2400" dirty="0" smtClean="0">
                <a:solidFill>
                  <a:srgbClr val="FF0000"/>
                </a:solidFill>
              </a:rPr>
              <a:t> matrix</a:t>
            </a:r>
            <a:r>
              <a:rPr lang="en-US" sz="2400" dirty="0" smtClean="0"/>
              <a:t> form</a:t>
            </a:r>
          </a:p>
          <a:p>
            <a:pPr algn="ctr"/>
            <a:endParaRPr lang="en-US" sz="2400" dirty="0" smtClean="0"/>
          </a:p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Ax = b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2329072"/>
              </p:ext>
            </p:extLst>
          </p:nvPr>
        </p:nvGraphicFramePr>
        <p:xfrm>
          <a:off x="3750408" y="1169245"/>
          <a:ext cx="5178425" cy="202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Equation" r:id="rId3" imgW="2082800" imgH="812800" progId="Equation.3">
                  <p:embed/>
                </p:oleObj>
              </mc:Choice>
              <mc:Fallback>
                <p:oleObj name="Equation" r:id="rId3" imgW="2082800" imgH="812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50408" y="1169245"/>
                        <a:ext cx="5178425" cy="2020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124147" y="3110393"/>
            <a:ext cx="3924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A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48053" y="3110393"/>
            <a:ext cx="340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70379" y="3110393"/>
            <a:ext cx="373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b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67386" y="3910934"/>
            <a:ext cx="83194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Will we learn </a:t>
            </a:r>
            <a:r>
              <a:rPr lang="en-US" dirty="0" smtClean="0">
                <a:solidFill>
                  <a:srgbClr val="0000FF"/>
                </a:solidFill>
              </a:rPr>
              <a:t>faster methods to solve this?  </a:t>
            </a:r>
            <a:r>
              <a:rPr lang="en-US" dirty="0" smtClean="0">
                <a:solidFill>
                  <a:srgbClr val="FF0000"/>
                </a:solidFill>
              </a:rPr>
              <a:t>No</a:t>
            </a:r>
            <a:r>
              <a:rPr lang="en-US" dirty="0" smtClean="0"/>
              <a:t>. (Except if A is special.) The standard “Gaussian elimination” (and “LU factorization”) matrix methods are</a:t>
            </a:r>
            <a:r>
              <a:rPr lang="en-US" dirty="0" smtClean="0">
                <a:solidFill>
                  <a:srgbClr val="FF0000"/>
                </a:solidFill>
              </a:rPr>
              <a:t> just a slightly more organized</a:t>
            </a:r>
            <a:r>
              <a:rPr lang="en-US" dirty="0" smtClean="0"/>
              <a:t> version of the high-school algebra elimination technique.</a:t>
            </a:r>
          </a:p>
          <a:p>
            <a:endParaRPr lang="en-US" dirty="0">
              <a:solidFill>
                <a:srgbClr val="0000FF"/>
              </a:solidFill>
            </a:endParaRPr>
          </a:p>
          <a:p>
            <a:r>
              <a:rPr lang="en-US" dirty="0" smtClean="0">
                <a:solidFill>
                  <a:srgbClr val="0000FF"/>
                </a:solidFill>
              </a:rPr>
              <a:t>Will we get better at doing these calculations by hand? </a:t>
            </a:r>
            <a:r>
              <a:rPr lang="en-US" dirty="0" smtClean="0"/>
              <a:t>Maybe, but </a:t>
            </a:r>
            <a:r>
              <a:rPr lang="en-US" dirty="0" smtClean="0">
                <a:solidFill>
                  <a:srgbClr val="FF0000"/>
                </a:solidFill>
              </a:rPr>
              <a:t>who cares? </a:t>
            </a:r>
            <a:r>
              <a:rPr lang="en-US" dirty="0" smtClean="0"/>
              <a:t>Nowadays, all important matrix calculations are done by computers.</a:t>
            </a:r>
          </a:p>
          <a:p>
            <a:endParaRPr lang="en-US" dirty="0"/>
          </a:p>
          <a:p>
            <a:r>
              <a:rPr lang="en-US" dirty="0" smtClean="0"/>
              <a:t>Will we learn </a:t>
            </a:r>
            <a:r>
              <a:rPr lang="en-US" dirty="0" smtClean="0">
                <a:solidFill>
                  <a:srgbClr val="0000FF"/>
                </a:solidFill>
              </a:rPr>
              <a:t>more about the computer algorithms? </a:t>
            </a:r>
            <a:r>
              <a:rPr lang="en-US" dirty="0" smtClean="0">
                <a:solidFill>
                  <a:srgbClr val="FF0000"/>
                </a:solidFill>
              </a:rPr>
              <a:t>A little. </a:t>
            </a:r>
            <a:r>
              <a:rPr lang="en-US" dirty="0" smtClean="0"/>
              <a:t>But mostly the techniques for “serious” numerical linear-algebra are </a:t>
            </a:r>
            <a:r>
              <a:rPr lang="en-US" dirty="0" smtClean="0">
                <a:solidFill>
                  <a:srgbClr val="FF0000"/>
                </a:solidFill>
              </a:rPr>
              <a:t>topics for another course </a:t>
            </a:r>
            <a:r>
              <a:rPr lang="en-US" dirty="0" smtClean="0"/>
              <a:t>(e.g. </a:t>
            </a:r>
            <a:r>
              <a:rPr lang="en-US" dirty="0" smtClean="0">
                <a:solidFill>
                  <a:srgbClr val="FF0000"/>
                </a:solidFill>
              </a:rPr>
              <a:t>18.335</a:t>
            </a:r>
            <a:r>
              <a:rPr lang="en-US" dirty="0" smtClean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835933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544" y="274638"/>
            <a:ext cx="8876912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do we </a:t>
            </a:r>
            <a:r>
              <a:rPr lang="en-US" i="1" dirty="0" smtClean="0"/>
              <a:t>think</a:t>
            </a:r>
            <a:r>
              <a:rPr lang="en-US" dirty="0" smtClean="0"/>
              <a:t> about linear systems?</a:t>
            </a:r>
            <a:br>
              <a:rPr lang="en-US" dirty="0" smtClean="0"/>
            </a:br>
            <a:r>
              <a:rPr lang="en-US" sz="3600" dirty="0" smtClean="0"/>
              <a:t>(imagine someone gives you a 10</a:t>
            </a:r>
            <a:r>
              <a:rPr lang="en-US" sz="3600" baseline="30000" dirty="0" smtClean="0"/>
              <a:t>6</a:t>
            </a:r>
            <a:r>
              <a:rPr lang="en-US" sz="3600" dirty="0" smtClean="0"/>
              <a:t>×10</a:t>
            </a:r>
            <a:r>
              <a:rPr lang="en-US" sz="3600" baseline="30000" dirty="0" smtClean="0"/>
              <a:t>6</a:t>
            </a:r>
            <a:r>
              <a:rPr lang="en-US" sz="3600" dirty="0" smtClean="0"/>
              <a:t> matrix)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388" y="1751396"/>
            <a:ext cx="8553256" cy="4525963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All the formulas for 2×2 and </a:t>
            </a:r>
            <a:r>
              <a:rPr lang="en-US" dirty="0"/>
              <a:t>3</a:t>
            </a:r>
            <a:r>
              <a:rPr lang="en-US" dirty="0" smtClean="0"/>
              <a:t>×3 matrices would fit on one piece of paper. They aren’t the reason why linear algebra is important (as a class or a field of study).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Large problems are solved by computers, but must be </a:t>
            </a:r>
            <a:r>
              <a:rPr lang="en-US" dirty="0" smtClean="0">
                <a:solidFill>
                  <a:srgbClr val="FF0000"/>
                </a:solidFill>
              </a:rPr>
              <a:t>understood by human beings. </a:t>
            </a:r>
            <a:r>
              <a:rPr lang="en-US" dirty="0" smtClean="0"/>
              <a:t>(And we need to give computers the right tasks!)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FF0000"/>
                </a:solidFill>
              </a:rPr>
              <a:t>Break up matrices into simpler pieces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 smtClean="0"/>
              <a:t>Factorize matrices into </a:t>
            </a:r>
            <a:r>
              <a:rPr lang="en-US" dirty="0" smtClean="0">
                <a:solidFill>
                  <a:srgbClr val="0000FF"/>
                </a:solidFill>
              </a:rPr>
              <a:t>products of simpler matrices</a:t>
            </a:r>
            <a:r>
              <a:rPr lang="en-US" dirty="0" smtClean="0"/>
              <a:t>: A=LU (triangular: Gauss), A=QR (orthogonal/triangular), A=X</a:t>
            </a:r>
            <a:r>
              <a:rPr lang="el-GR" dirty="0" smtClean="0"/>
              <a:t>Λ</a:t>
            </a:r>
            <a:r>
              <a:rPr lang="en-US" dirty="0" smtClean="0"/>
              <a:t>X</a:t>
            </a:r>
            <a:r>
              <a:rPr lang="en-US" baseline="30000" dirty="0" smtClean="0"/>
              <a:t>–1</a:t>
            </a:r>
            <a:r>
              <a:rPr lang="en-US" dirty="0" smtClean="0"/>
              <a:t> (diagonal: </a:t>
            </a:r>
            <a:r>
              <a:rPr lang="en-US" dirty="0" err="1" smtClean="0"/>
              <a:t>eigenvecs</a:t>
            </a:r>
            <a:r>
              <a:rPr lang="en-US" dirty="0" smtClean="0"/>
              <a:t>/</a:t>
            </a:r>
            <a:r>
              <a:rPr lang="en-US" dirty="0" err="1" smtClean="0"/>
              <a:t>vals</a:t>
            </a:r>
            <a:r>
              <a:rPr lang="en-US" dirty="0" smtClean="0"/>
              <a:t>), A=U</a:t>
            </a:r>
            <a:r>
              <a:rPr lang="el-GR" dirty="0" smtClean="0"/>
              <a:t>Σ</a:t>
            </a:r>
            <a:r>
              <a:rPr lang="en-US" dirty="0" smtClean="0"/>
              <a:t>V* (orthogonal/diagonal: SVD)</a:t>
            </a:r>
          </a:p>
          <a:p>
            <a:pPr lvl="1">
              <a:lnSpc>
                <a:spcPct val="150000"/>
              </a:lnSpc>
            </a:pPr>
            <a:r>
              <a:rPr lang="en-US" dirty="0" err="1" smtClean="0">
                <a:solidFill>
                  <a:srgbClr val="0000FF"/>
                </a:solidFill>
              </a:rPr>
              <a:t>Submatrices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(matrices of matrices).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FF0000"/>
                </a:solidFill>
              </a:rPr>
              <a:t>Break up vectors into simpler pieces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0000FF"/>
                </a:solidFill>
              </a:rPr>
              <a:t>subspaces</a:t>
            </a:r>
            <a:r>
              <a:rPr lang="en-US" dirty="0" smtClean="0"/>
              <a:t> and basis choices.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Algebraic </a:t>
            </a:r>
            <a:r>
              <a:rPr lang="en-US" dirty="0" smtClean="0">
                <a:solidFill>
                  <a:srgbClr val="FF0000"/>
                </a:solidFill>
              </a:rPr>
              <a:t>manipulations to turn harder/unfamiliar problems </a:t>
            </a:r>
            <a:r>
              <a:rPr lang="en-US" dirty="0" smtClean="0"/>
              <a:t>(e.g. minimization or differential equations) into </a:t>
            </a:r>
            <a:r>
              <a:rPr lang="en-US" dirty="0" smtClean="0">
                <a:solidFill>
                  <a:srgbClr val="FF0000"/>
                </a:solidFill>
              </a:rPr>
              <a:t>simpler/familiar </a:t>
            </a:r>
            <a:r>
              <a:rPr lang="en-US" dirty="0" smtClean="0"/>
              <a:t>ones: </a:t>
            </a:r>
            <a:r>
              <a:rPr lang="en-US" dirty="0" smtClean="0">
                <a:solidFill>
                  <a:srgbClr val="0000FF"/>
                </a:solidFill>
              </a:rPr>
              <a:t>algebra on whole matrices at once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6577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01746" y="907176"/>
            <a:ext cx="627909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3366FF"/>
                </a:solidFill>
              </a:rPr>
              <a:t>Don’t expect a lot of “turn the crank” problems</a:t>
            </a:r>
          </a:p>
          <a:p>
            <a:pPr algn="ctr"/>
            <a:r>
              <a:rPr lang="en-US" sz="2400" dirty="0" smtClean="0"/>
              <a:t>on </a:t>
            </a:r>
            <a:r>
              <a:rPr lang="en-US" sz="2400" dirty="0" err="1" smtClean="0"/>
              <a:t>psets</a:t>
            </a:r>
            <a:r>
              <a:rPr lang="en-US" sz="2400" dirty="0" smtClean="0"/>
              <a:t> or exams of the form</a:t>
            </a:r>
          </a:p>
          <a:p>
            <a:pPr algn="ctr"/>
            <a:r>
              <a:rPr lang="en-US" sz="2400" dirty="0" smtClean="0"/>
              <a:t>“solve this system of equations.”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 smtClean="0"/>
              <a:t>… we will turn it upside-down, give you the answer and ask the question, ask about properties of the solution from partial information, … the general goal is to </a:t>
            </a:r>
            <a:r>
              <a:rPr lang="en-US" sz="2400" dirty="0" smtClean="0">
                <a:solidFill>
                  <a:srgbClr val="3366FF"/>
                </a:solidFill>
              </a:rPr>
              <a:t>require you to understand the crank </a:t>
            </a:r>
            <a:r>
              <a:rPr lang="en-US" sz="2400" dirty="0" smtClean="0"/>
              <a:t>rather than just turn it.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 smtClean="0"/>
              <a:t>(</a:t>
            </a:r>
            <a:r>
              <a:rPr lang="en-US" sz="2400" dirty="0" smtClean="0">
                <a:solidFill>
                  <a:srgbClr val="3366FF"/>
                </a:solidFill>
              </a:rPr>
              <a:t>Exams might be a bit harder </a:t>
            </a:r>
            <a:r>
              <a:rPr lang="en-US" sz="2400" dirty="0" smtClean="0"/>
              <a:t>than in previous 18.06 semesters, but grade cutoffs will be adjusted accordingly.)</a:t>
            </a:r>
          </a:p>
        </p:txBody>
      </p:sp>
    </p:spTree>
    <p:extLst>
      <p:ext uri="{BB962C8B-B14F-4D97-AF65-F5344CB8AC3E}">
        <p14:creationId xmlns:p14="http://schemas.microsoft.com/office/powerpoint/2010/main" val="556735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5430"/>
            <a:ext cx="8229600" cy="5732642"/>
          </a:xfrm>
        </p:spPr>
        <p:txBody>
          <a:bodyPr>
            <a:normAutofit/>
          </a:bodyPr>
          <a:lstStyle/>
          <a:p>
            <a:r>
              <a:rPr lang="en-US" dirty="0" smtClean="0"/>
              <a:t>Where do big matrices</a:t>
            </a:r>
            <a:br>
              <a:rPr lang="en-US" dirty="0" smtClean="0"/>
            </a:br>
            <a:r>
              <a:rPr lang="en-US" dirty="0" smtClean="0"/>
              <a:t>come from?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3200" dirty="0" smtClean="0"/>
              <a:t>Lots of examples in many fields,</a:t>
            </a:r>
            <a:br>
              <a:rPr lang="en-US" sz="3200" dirty="0" smtClean="0"/>
            </a:br>
            <a:r>
              <a:rPr lang="en-US" sz="3200" dirty="0" smtClean="0"/>
              <a:t>but here are a couple that are</a:t>
            </a:r>
            <a:br>
              <a:rPr lang="en-US" sz="3200" dirty="0" smtClean="0"/>
            </a:br>
            <a:r>
              <a:rPr lang="en-US" sz="3200" dirty="0" smtClean="0"/>
              <a:t>relatively easy to understand…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270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1067</Words>
  <Application>Microsoft Macintosh PowerPoint</Application>
  <PresentationFormat>On-screen Show (4:3)</PresentationFormat>
  <Paragraphs>151</Paragraphs>
  <Slides>14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Office Theme</vt:lpstr>
      <vt:lpstr>Equation</vt:lpstr>
      <vt:lpstr>— course overview — 18.06: (Applied) Linear Algebra </vt:lpstr>
      <vt:lpstr>Help wanted:  arrive 10 minutes early and get paid $10 to erase the boards  (You, too, can be a blackboard monitor, the “eraser of the writings.” … shout-out to Terry Pratchett fans… )</vt:lpstr>
      <vt:lpstr>Administrative Details</vt:lpstr>
      <vt:lpstr>Syllabus and Calendar</vt:lpstr>
      <vt:lpstr>What is 18.06 about?</vt:lpstr>
      <vt:lpstr>What is 18.06 about?</vt:lpstr>
      <vt:lpstr>How do we think about linear systems? (imagine someone gives you a 106×106 matrix)</vt:lpstr>
      <vt:lpstr>PowerPoint Presentation</vt:lpstr>
      <vt:lpstr>Where do big matrices come from?  Lots of examples in many fields, but here are a couple that are relatively easy to understand…</vt:lpstr>
      <vt:lpstr>Engineering &amp; Scientific Modeling [ 18.303, 18.330, 6.336, 6.339, … ]</vt:lpstr>
      <vt:lpstr>Data analysis</vt:lpstr>
      <vt:lpstr>Not just matrices of numbers</vt:lpstr>
      <vt:lpstr>18.06 vs. 18.700</vt:lpstr>
      <vt:lpstr>Computer software</vt:lpstr>
    </vt:vector>
  </TitlesOfParts>
  <Company>Massachusetts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— course overview — 18.06: (Applied) Linear Algebra </dc:title>
  <dc:creator>Steven G. Johnson</dc:creator>
  <cp:lastModifiedBy>Steven G. Johnson</cp:lastModifiedBy>
  <cp:revision>49</cp:revision>
  <dcterms:created xsi:type="dcterms:W3CDTF">2017-02-07T14:39:12Z</dcterms:created>
  <dcterms:modified xsi:type="dcterms:W3CDTF">2017-09-05T18:26:12Z</dcterms:modified>
</cp:coreProperties>
</file>