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eg"/>
  <Override PartName="/ppt/media/image4.jpg" ContentType="image/jpeg"/>
  <Override PartName="/ppt/media/image11.jpg" ContentType="image/jpeg"/>
  <Override PartName="/ppt/media/image14.jpg" ContentType="image/jpeg"/>
  <Override PartName="/ppt/media/image1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0" r:id="rId3"/>
    <p:sldId id="259" r:id="rId4"/>
    <p:sldId id="261" r:id="rId5"/>
    <p:sldId id="262" r:id="rId6"/>
    <p:sldId id="263"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36279-B120-426F-935E-207C60CACB5B}" type="datetimeFigureOut">
              <a:rPr lang="en-IN" smtClean="0"/>
              <a:t>01-05-2023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9AB98-ED14-47B2-A145-A110AA6B08A5}" type="slidenum">
              <a:rPr lang="en-IN" smtClean="0"/>
              <a:t>‹#›</a:t>
            </a:fld>
            <a:endParaRPr lang="en-IN"/>
          </a:p>
        </p:txBody>
      </p:sp>
    </p:spTree>
    <p:extLst>
      <p:ext uri="{BB962C8B-B14F-4D97-AF65-F5344CB8AC3E}">
        <p14:creationId xmlns:p14="http://schemas.microsoft.com/office/powerpoint/2010/main" val="3839756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7B5140E-F035-4302-A628-020AD34BE3A3}" type="slidenum">
              <a:rPr lang="en-IN" smtClean="0"/>
              <a:t>1</a:t>
            </a:fld>
            <a:endParaRPr lang="en-IN"/>
          </a:p>
        </p:txBody>
      </p:sp>
    </p:spTree>
    <p:extLst>
      <p:ext uri="{BB962C8B-B14F-4D97-AF65-F5344CB8AC3E}">
        <p14:creationId xmlns:p14="http://schemas.microsoft.com/office/powerpoint/2010/main" val="279943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C2EEA2-172A-41D3-B642-4E6A0E08379A}"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74701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C2EEA2-172A-41D3-B642-4E6A0E08379A}"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204566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C2EEA2-172A-41D3-B642-4E6A0E08379A}"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209044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C2EEA2-172A-41D3-B642-4E6A0E08379A}"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207445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2EEA2-172A-41D3-B642-4E6A0E08379A}"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15832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C2EEA2-172A-41D3-B642-4E6A0E08379A}"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24632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C2EEA2-172A-41D3-B642-4E6A0E08379A}"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1038756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C2EEA2-172A-41D3-B642-4E6A0E08379A}"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132473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2EEA2-172A-41D3-B642-4E6A0E08379A}" type="datetimeFigureOut">
              <a:rPr lang="en-IN" smtClean="0"/>
              <a:t>01-05-2023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30183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2EEA2-172A-41D3-B642-4E6A0E08379A}"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221141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2EEA2-172A-41D3-B642-4E6A0E08379A}"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828CC9-72D4-4586-8ACA-CB76E8FBDDE6}" type="slidenum">
              <a:rPr lang="en-IN" smtClean="0"/>
              <a:t>‹#›</a:t>
            </a:fld>
            <a:endParaRPr lang="en-IN"/>
          </a:p>
        </p:txBody>
      </p:sp>
    </p:spTree>
    <p:extLst>
      <p:ext uri="{BB962C8B-B14F-4D97-AF65-F5344CB8AC3E}">
        <p14:creationId xmlns:p14="http://schemas.microsoft.com/office/powerpoint/2010/main" val="348943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2EEA2-172A-41D3-B642-4E6A0E08379A}" type="datetimeFigureOut">
              <a:rPr lang="en-IN" smtClean="0"/>
              <a:t>01-05-2023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28CC9-72D4-4586-8ACA-CB76E8FBDDE6}" type="slidenum">
              <a:rPr lang="en-IN" smtClean="0"/>
              <a:t>‹#›</a:t>
            </a:fld>
            <a:endParaRPr lang="en-IN"/>
          </a:p>
        </p:txBody>
      </p:sp>
    </p:spTree>
    <p:extLst>
      <p:ext uri="{BB962C8B-B14F-4D97-AF65-F5344CB8AC3E}">
        <p14:creationId xmlns:p14="http://schemas.microsoft.com/office/powerpoint/2010/main" val="374884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1005092" y="176286"/>
            <a:ext cx="9723550" cy="1847890"/>
          </a:xfrm>
          <a:prstGeom prst="rect">
            <a:avLst/>
          </a:prstGeom>
        </p:spPr>
      </p:pic>
      <p:sp>
        <p:nvSpPr>
          <p:cNvPr id="6" name="object 6"/>
          <p:cNvSpPr txBox="1">
            <a:spLocks noGrp="1"/>
          </p:cNvSpPr>
          <p:nvPr>
            <p:ph type="title"/>
          </p:nvPr>
        </p:nvSpPr>
        <p:spPr>
          <a:xfrm>
            <a:off x="3151291" y="2960876"/>
            <a:ext cx="8375301" cy="451509"/>
          </a:xfrm>
          <a:prstGeom prst="rect">
            <a:avLst/>
          </a:prstGeom>
        </p:spPr>
        <p:txBody>
          <a:bodyPr vert="horz" wrap="square" lIns="0" tIns="25121" rIns="0" bIns="0" rtlCol="0" anchor="ctr">
            <a:spAutoFit/>
          </a:bodyPr>
          <a:lstStyle/>
          <a:p>
            <a:pPr marL="25121">
              <a:lnSpc>
                <a:spcPct val="100000"/>
              </a:lnSpc>
              <a:spcBef>
                <a:spcPts val="198"/>
              </a:spcBef>
            </a:pPr>
            <a:r>
              <a:rPr sz="2769" b="1" spc="-10" dirty="0">
                <a:solidFill>
                  <a:srgbClr val="000000"/>
                </a:solidFill>
                <a:latin typeface="Calibri"/>
                <a:cs typeface="Calibri"/>
              </a:rPr>
              <a:t>Topic</a:t>
            </a:r>
            <a:r>
              <a:rPr sz="2769" b="1" spc="-59" dirty="0">
                <a:solidFill>
                  <a:srgbClr val="000000"/>
                </a:solidFill>
                <a:latin typeface="Calibri"/>
                <a:cs typeface="Calibri"/>
              </a:rPr>
              <a:t> </a:t>
            </a:r>
            <a:r>
              <a:rPr sz="2769" b="1" dirty="0" smtClean="0">
                <a:solidFill>
                  <a:srgbClr val="000000"/>
                </a:solidFill>
                <a:latin typeface="Calibri"/>
                <a:cs typeface="Calibri"/>
              </a:rPr>
              <a:t>Name:</a:t>
            </a:r>
            <a:r>
              <a:rPr lang="en-IN" sz="2769" b="1" dirty="0" smtClean="0">
                <a:solidFill>
                  <a:srgbClr val="000000"/>
                </a:solidFill>
                <a:latin typeface="Calibri"/>
                <a:cs typeface="Calibri"/>
              </a:rPr>
              <a:t>Transaction and Concurrency</a:t>
            </a:r>
            <a:endParaRPr sz="2769" dirty="0">
              <a:latin typeface="Calibri"/>
              <a:cs typeface="Calibri"/>
            </a:endParaRPr>
          </a:p>
        </p:txBody>
      </p:sp>
      <p:sp>
        <p:nvSpPr>
          <p:cNvPr id="7" name="object 7"/>
          <p:cNvSpPr txBox="1"/>
          <p:nvPr/>
        </p:nvSpPr>
        <p:spPr>
          <a:xfrm>
            <a:off x="7080120" y="4493526"/>
            <a:ext cx="6429818" cy="1512953"/>
          </a:xfrm>
          <a:prstGeom prst="rect">
            <a:avLst/>
          </a:prstGeom>
        </p:spPr>
        <p:txBody>
          <a:bodyPr vert="horz" wrap="square" lIns="0" tIns="25121" rIns="0" bIns="0" rtlCol="0">
            <a:spAutoFit/>
          </a:bodyPr>
          <a:lstStyle/>
          <a:p>
            <a:pPr marL="25121" marR="1963175">
              <a:spcBef>
                <a:spcPts val="198"/>
              </a:spcBef>
            </a:pPr>
            <a:r>
              <a:rPr lang="en-US" b="1" dirty="0">
                <a:cs typeface="Calibri"/>
              </a:rPr>
              <a:t>Under the guidance of  </a:t>
            </a:r>
          </a:p>
          <a:p>
            <a:pPr marL="25121" marR="1963175">
              <a:spcBef>
                <a:spcPts val="198"/>
              </a:spcBef>
            </a:pPr>
            <a:r>
              <a:rPr lang="en-US" dirty="0">
                <a:cs typeface="Calibri"/>
              </a:rPr>
              <a:t>Dr. S. Nickolas and Ms.Pakhiya</a:t>
            </a:r>
          </a:p>
          <a:p>
            <a:pPr marL="25121" marR="1963175">
              <a:spcBef>
                <a:spcPts val="198"/>
              </a:spcBef>
            </a:pPr>
            <a:r>
              <a:rPr lang="en-US" dirty="0">
                <a:cs typeface="Calibri"/>
              </a:rPr>
              <a:t>Dept. Of Computer Applications</a:t>
            </a:r>
          </a:p>
          <a:p>
            <a:pPr marL="25121" marR="1963175">
              <a:spcBef>
                <a:spcPts val="198"/>
              </a:spcBef>
            </a:pPr>
            <a:r>
              <a:rPr lang="en-US" dirty="0">
                <a:cs typeface="Calibri"/>
              </a:rPr>
              <a:t>National institute of technology </a:t>
            </a:r>
            <a:r>
              <a:rPr lang="en-US" dirty="0" err="1">
                <a:cs typeface="Calibri"/>
              </a:rPr>
              <a:t>Tiruchirappalli</a:t>
            </a:r>
            <a:endParaRPr lang="en-US" dirty="0">
              <a:cs typeface="Calibri"/>
            </a:endParaRPr>
          </a:p>
          <a:p>
            <a:pPr marL="25121" marR="1963175">
              <a:spcBef>
                <a:spcPts val="198"/>
              </a:spcBef>
            </a:pPr>
            <a:endParaRPr dirty="0">
              <a:latin typeface="Calibri"/>
              <a:cs typeface="Calibri"/>
            </a:endParaRPr>
          </a:p>
        </p:txBody>
      </p:sp>
      <p:grpSp>
        <p:nvGrpSpPr>
          <p:cNvPr id="8" name="object 8"/>
          <p:cNvGrpSpPr/>
          <p:nvPr/>
        </p:nvGrpSpPr>
        <p:grpSpPr>
          <a:xfrm>
            <a:off x="4188" y="6571621"/>
            <a:ext cx="12169810" cy="229856"/>
            <a:chOff x="0" y="3322319"/>
            <a:chExt cx="6152515" cy="116205"/>
          </a:xfrm>
        </p:grpSpPr>
        <p:sp>
          <p:nvSpPr>
            <p:cNvPr id="9" name="object 9"/>
            <p:cNvSpPr/>
            <p:nvPr/>
          </p:nvSpPr>
          <p:spPr>
            <a:xfrm>
              <a:off x="0" y="3322319"/>
              <a:ext cx="2051685" cy="116205"/>
            </a:xfrm>
            <a:custGeom>
              <a:avLst/>
              <a:gdLst/>
              <a:ahLst/>
              <a:cxnLst/>
              <a:rect l="l" t="t" r="r" b="b"/>
              <a:pathLst>
                <a:path w="2051685" h="116204">
                  <a:moveTo>
                    <a:pt x="2051177" y="0"/>
                  </a:moveTo>
                  <a:lnTo>
                    <a:pt x="0" y="0"/>
                  </a:lnTo>
                  <a:lnTo>
                    <a:pt x="0" y="115609"/>
                  </a:lnTo>
                  <a:lnTo>
                    <a:pt x="2051177" y="115609"/>
                  </a:lnTo>
                  <a:lnTo>
                    <a:pt x="2051177" y="0"/>
                  </a:lnTo>
                  <a:close/>
                </a:path>
              </a:pathLst>
            </a:custGeom>
            <a:solidFill>
              <a:srgbClr val="4646B9"/>
            </a:solidFill>
          </p:spPr>
          <p:txBody>
            <a:bodyPr wrap="square" lIns="0" tIns="0" rIns="0" bIns="0" rtlCol="0"/>
            <a:lstStyle/>
            <a:p>
              <a:endParaRPr sz="3560"/>
            </a:p>
          </p:txBody>
        </p:sp>
        <p:sp>
          <p:nvSpPr>
            <p:cNvPr id="10" name="object 10"/>
            <p:cNvSpPr/>
            <p:nvPr/>
          </p:nvSpPr>
          <p:spPr>
            <a:xfrm>
              <a:off x="2051304" y="3322319"/>
              <a:ext cx="2051685" cy="116205"/>
            </a:xfrm>
            <a:custGeom>
              <a:avLst/>
              <a:gdLst/>
              <a:ahLst/>
              <a:cxnLst/>
              <a:rect l="l" t="t" r="r" b="b"/>
              <a:pathLst>
                <a:path w="2051685" h="116204">
                  <a:moveTo>
                    <a:pt x="2051176" y="0"/>
                  </a:moveTo>
                  <a:lnTo>
                    <a:pt x="0" y="0"/>
                  </a:lnTo>
                  <a:lnTo>
                    <a:pt x="0" y="115609"/>
                  </a:lnTo>
                  <a:lnTo>
                    <a:pt x="2051176" y="115609"/>
                  </a:lnTo>
                  <a:lnTo>
                    <a:pt x="2051176" y="0"/>
                  </a:lnTo>
                  <a:close/>
                </a:path>
              </a:pathLst>
            </a:custGeom>
            <a:solidFill>
              <a:srgbClr val="8484D1"/>
            </a:solidFill>
          </p:spPr>
          <p:txBody>
            <a:bodyPr wrap="square" lIns="0" tIns="0" rIns="0" bIns="0" rtlCol="0"/>
            <a:lstStyle/>
            <a:p>
              <a:endParaRPr sz="3560"/>
            </a:p>
          </p:txBody>
        </p:sp>
        <p:sp>
          <p:nvSpPr>
            <p:cNvPr id="11" name="object 11"/>
            <p:cNvSpPr/>
            <p:nvPr/>
          </p:nvSpPr>
          <p:spPr>
            <a:xfrm>
              <a:off x="4102608" y="3322319"/>
              <a:ext cx="2049780" cy="116205"/>
            </a:xfrm>
            <a:custGeom>
              <a:avLst/>
              <a:gdLst/>
              <a:ahLst/>
              <a:cxnLst/>
              <a:rect l="l" t="t" r="r" b="b"/>
              <a:pathLst>
                <a:path w="2049779" h="116204">
                  <a:moveTo>
                    <a:pt x="2049652" y="0"/>
                  </a:moveTo>
                  <a:lnTo>
                    <a:pt x="0" y="0"/>
                  </a:lnTo>
                  <a:lnTo>
                    <a:pt x="0" y="115609"/>
                  </a:lnTo>
                  <a:lnTo>
                    <a:pt x="2049652" y="115609"/>
                  </a:lnTo>
                  <a:lnTo>
                    <a:pt x="2049652" y="0"/>
                  </a:lnTo>
                  <a:close/>
                </a:path>
              </a:pathLst>
            </a:custGeom>
            <a:solidFill>
              <a:srgbClr val="ACACDF"/>
            </a:solidFill>
          </p:spPr>
          <p:txBody>
            <a:bodyPr wrap="square" lIns="0" tIns="0" rIns="0" bIns="0" rtlCol="0"/>
            <a:lstStyle/>
            <a:p>
              <a:endParaRPr sz="3560"/>
            </a:p>
          </p:txBody>
        </p:sp>
      </p:grpSp>
      <p:sp>
        <p:nvSpPr>
          <p:cNvPr id="12" name="object 12"/>
          <p:cNvSpPr txBox="1"/>
          <p:nvPr/>
        </p:nvSpPr>
        <p:spPr>
          <a:xfrm>
            <a:off x="3022460" y="6596542"/>
            <a:ext cx="879231" cy="208045"/>
          </a:xfrm>
          <a:prstGeom prst="rect">
            <a:avLst/>
          </a:prstGeom>
        </p:spPr>
        <p:txBody>
          <a:bodyPr vert="horz" wrap="square" lIns="0" tIns="25121" rIns="0" bIns="0" rtlCol="0">
            <a:spAutoFit/>
          </a:bodyPr>
          <a:lstStyle/>
          <a:p>
            <a:pPr marL="25121">
              <a:spcBef>
                <a:spcPts val="198"/>
              </a:spcBef>
            </a:pPr>
            <a:r>
              <a:rPr sz="1187" spc="30" dirty="0">
                <a:solidFill>
                  <a:srgbClr val="FFFFFF"/>
                </a:solidFill>
                <a:latin typeface="Tahoma"/>
                <a:cs typeface="Tahoma"/>
              </a:rPr>
              <a:t>(NIT</a:t>
            </a:r>
            <a:r>
              <a:rPr sz="1187" spc="-79" dirty="0">
                <a:solidFill>
                  <a:srgbClr val="FFFFFF"/>
                </a:solidFill>
                <a:latin typeface="Tahoma"/>
                <a:cs typeface="Tahoma"/>
              </a:rPr>
              <a:t> </a:t>
            </a:r>
            <a:r>
              <a:rPr sz="1187" spc="-20" dirty="0">
                <a:solidFill>
                  <a:srgbClr val="FFFFFF"/>
                </a:solidFill>
                <a:latin typeface="Tahoma"/>
                <a:cs typeface="Tahoma"/>
              </a:rPr>
              <a:t>Trichy)</a:t>
            </a:r>
            <a:endParaRPr sz="1187" dirty="0">
              <a:latin typeface="Tahoma"/>
              <a:cs typeface="Tahoma"/>
            </a:endParaRPr>
          </a:p>
        </p:txBody>
      </p:sp>
      <p:sp>
        <p:nvSpPr>
          <p:cNvPr id="14" name="object 14"/>
          <p:cNvSpPr txBox="1"/>
          <p:nvPr/>
        </p:nvSpPr>
        <p:spPr>
          <a:xfrm>
            <a:off x="129414" y="4593533"/>
            <a:ext cx="5228197" cy="1688628"/>
          </a:xfrm>
          <a:prstGeom prst="rect">
            <a:avLst/>
          </a:prstGeom>
        </p:spPr>
        <p:txBody>
          <a:bodyPr vert="horz" wrap="square" lIns="0" tIns="26377" rIns="0" bIns="0" rtlCol="0">
            <a:spAutoFit/>
          </a:bodyPr>
          <a:lstStyle/>
          <a:p>
            <a:pPr marL="25121">
              <a:spcBef>
                <a:spcPts val="208"/>
              </a:spcBef>
            </a:pPr>
            <a:r>
              <a:rPr b="1" dirty="0">
                <a:latin typeface="Calibri"/>
                <a:cs typeface="Calibri"/>
              </a:rPr>
              <a:t>P</a:t>
            </a:r>
            <a:r>
              <a:rPr b="1" spc="-10" dirty="0">
                <a:latin typeface="Calibri"/>
                <a:cs typeface="Calibri"/>
              </a:rPr>
              <a:t>r</a:t>
            </a:r>
            <a:r>
              <a:rPr b="1" dirty="0">
                <a:latin typeface="Calibri"/>
                <a:cs typeface="Calibri"/>
              </a:rPr>
              <a:t>esen</a:t>
            </a:r>
            <a:r>
              <a:rPr b="1" spc="-10" dirty="0">
                <a:latin typeface="Calibri"/>
                <a:cs typeface="Calibri"/>
              </a:rPr>
              <a:t>te</a:t>
            </a:r>
            <a:r>
              <a:rPr b="1" dirty="0">
                <a:latin typeface="Calibri"/>
                <a:cs typeface="Calibri"/>
              </a:rPr>
              <a:t>d</a:t>
            </a:r>
            <a:r>
              <a:rPr b="1" spc="-99" dirty="0">
                <a:latin typeface="Calibri"/>
                <a:cs typeface="Calibri"/>
              </a:rPr>
              <a:t> </a:t>
            </a:r>
            <a:r>
              <a:rPr b="1" dirty="0">
                <a:latin typeface="Calibri"/>
                <a:cs typeface="Calibri"/>
              </a:rPr>
              <a:t>by</a:t>
            </a:r>
            <a:endParaRPr dirty="0">
              <a:latin typeface="Calibri"/>
              <a:cs typeface="Calibri"/>
            </a:endParaRPr>
          </a:p>
          <a:p>
            <a:pPr marL="25121" marR="2028488"/>
            <a:r>
              <a:rPr lang="en-IN" spc="-10" dirty="0" smtClean="0">
                <a:latin typeface="Calibri"/>
                <a:cs typeface="Calibri"/>
              </a:rPr>
              <a:t>Akanksha Singh </a:t>
            </a:r>
            <a:endParaRPr lang="en-IN" spc="-10" dirty="0">
              <a:latin typeface="Calibri"/>
              <a:cs typeface="Calibri"/>
            </a:endParaRPr>
          </a:p>
          <a:p>
            <a:pPr marL="25121" marR="2028488"/>
            <a:r>
              <a:rPr lang="en-IN" spc="-10" dirty="0" smtClean="0">
                <a:latin typeface="Calibri"/>
                <a:cs typeface="Calibri"/>
              </a:rPr>
              <a:t>MCA(2022-25)</a:t>
            </a:r>
            <a:endParaRPr dirty="0">
              <a:latin typeface="Calibri"/>
              <a:cs typeface="Calibri"/>
            </a:endParaRPr>
          </a:p>
          <a:p>
            <a:pPr marL="25121"/>
            <a:r>
              <a:rPr spc="-10" dirty="0">
                <a:latin typeface="Calibri"/>
                <a:cs typeface="Calibri"/>
              </a:rPr>
              <a:t>Dept.</a:t>
            </a:r>
            <a:r>
              <a:rPr spc="-40" dirty="0">
                <a:latin typeface="Calibri"/>
                <a:cs typeface="Calibri"/>
              </a:rPr>
              <a:t> </a:t>
            </a:r>
            <a:r>
              <a:rPr spc="-10" dirty="0">
                <a:latin typeface="Calibri"/>
                <a:cs typeface="Calibri"/>
              </a:rPr>
              <a:t>Of Computer</a:t>
            </a:r>
            <a:r>
              <a:rPr spc="-40" dirty="0">
                <a:latin typeface="Calibri"/>
                <a:cs typeface="Calibri"/>
              </a:rPr>
              <a:t> </a:t>
            </a:r>
            <a:r>
              <a:rPr spc="-10" dirty="0">
                <a:latin typeface="Calibri"/>
                <a:cs typeface="Calibri"/>
              </a:rPr>
              <a:t>Application</a:t>
            </a:r>
            <a:endParaRPr dirty="0">
              <a:latin typeface="Calibri"/>
              <a:cs typeface="Calibri"/>
            </a:endParaRPr>
          </a:p>
          <a:p>
            <a:pPr marL="25121" marR="10048"/>
            <a:r>
              <a:rPr spc="-10" dirty="0">
                <a:latin typeface="Calibri"/>
                <a:cs typeface="Calibri"/>
              </a:rPr>
              <a:t>National</a:t>
            </a:r>
            <a:r>
              <a:rPr spc="40" dirty="0">
                <a:latin typeface="Calibri"/>
                <a:cs typeface="Calibri"/>
              </a:rPr>
              <a:t> </a:t>
            </a:r>
            <a:r>
              <a:rPr spc="-20" dirty="0">
                <a:latin typeface="Calibri"/>
                <a:cs typeface="Calibri"/>
              </a:rPr>
              <a:t>institute</a:t>
            </a:r>
            <a:r>
              <a:rPr spc="20" dirty="0">
                <a:latin typeface="Calibri"/>
                <a:cs typeface="Calibri"/>
              </a:rPr>
              <a:t> </a:t>
            </a:r>
            <a:r>
              <a:rPr spc="-10" dirty="0">
                <a:latin typeface="Calibri"/>
                <a:cs typeface="Calibri"/>
              </a:rPr>
              <a:t>of</a:t>
            </a:r>
            <a:r>
              <a:rPr spc="20" dirty="0">
                <a:latin typeface="Calibri"/>
                <a:cs typeface="Calibri"/>
              </a:rPr>
              <a:t> </a:t>
            </a:r>
            <a:r>
              <a:rPr spc="-10" dirty="0">
                <a:latin typeface="Calibri"/>
                <a:cs typeface="Calibri"/>
              </a:rPr>
              <a:t>technology</a:t>
            </a:r>
            <a:r>
              <a:rPr spc="40" dirty="0">
                <a:latin typeface="Calibri"/>
                <a:cs typeface="Calibri"/>
              </a:rPr>
              <a:t> </a:t>
            </a:r>
            <a:r>
              <a:rPr spc="-10" dirty="0" err="1">
                <a:latin typeface="Calibri"/>
                <a:cs typeface="Calibri"/>
              </a:rPr>
              <a:t>Tiruchirappalli</a:t>
            </a:r>
            <a:r>
              <a:rPr spc="-10" dirty="0">
                <a:latin typeface="Calibri"/>
                <a:cs typeface="Calibri"/>
              </a:rPr>
              <a:t> </a:t>
            </a:r>
            <a:endParaRPr lang="en-IN" spc="-10" dirty="0" smtClean="0">
              <a:latin typeface="Calibri"/>
              <a:cs typeface="Calibri"/>
            </a:endParaRPr>
          </a:p>
          <a:p>
            <a:pPr marL="25121" marR="10048"/>
            <a:r>
              <a:rPr spc="-326" dirty="0" smtClean="0">
                <a:latin typeface="Calibri"/>
                <a:cs typeface="Calibri"/>
              </a:rPr>
              <a:t> </a:t>
            </a:r>
            <a:r>
              <a:rPr spc="-10" dirty="0">
                <a:latin typeface="Calibri"/>
                <a:cs typeface="Calibri"/>
              </a:rPr>
              <a:t>Roll</a:t>
            </a:r>
            <a:r>
              <a:rPr spc="20" dirty="0">
                <a:latin typeface="Calibri"/>
                <a:cs typeface="Calibri"/>
              </a:rPr>
              <a:t> </a:t>
            </a:r>
            <a:r>
              <a:rPr spc="-10" dirty="0">
                <a:latin typeface="Calibri"/>
                <a:cs typeface="Calibri"/>
              </a:rPr>
              <a:t>No</a:t>
            </a:r>
            <a:r>
              <a:rPr spc="-40" dirty="0">
                <a:latin typeface="Calibri"/>
                <a:cs typeface="Calibri"/>
              </a:rPr>
              <a:t> </a:t>
            </a:r>
            <a:r>
              <a:rPr dirty="0">
                <a:latin typeface="Calibri"/>
                <a:cs typeface="Calibri"/>
              </a:rPr>
              <a:t>-</a:t>
            </a:r>
            <a:r>
              <a:rPr spc="10" dirty="0">
                <a:latin typeface="Calibri"/>
                <a:cs typeface="Calibri"/>
              </a:rPr>
              <a:t> </a:t>
            </a:r>
            <a:r>
              <a:rPr spc="-10" dirty="0" smtClean="0">
                <a:latin typeface="Calibri"/>
                <a:cs typeface="Calibri"/>
              </a:rPr>
              <a:t>205</a:t>
            </a:r>
            <a:r>
              <a:rPr lang="en-IN" spc="-10" dirty="0" smtClean="0">
                <a:latin typeface="Calibri"/>
                <a:cs typeface="Calibri"/>
              </a:rPr>
              <a:t>122008</a:t>
            </a:r>
            <a:endParaRPr dirty="0">
              <a:latin typeface="Calibri"/>
              <a:cs typeface="Calibri"/>
            </a:endParaRP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b="8893"/>
          <a:stretch/>
        </p:blipFill>
        <p:spPr>
          <a:xfrm>
            <a:off x="77944" y="2089376"/>
            <a:ext cx="2944516" cy="2344000"/>
          </a:xfrm>
          <a:prstGeom prst="rect">
            <a:avLst/>
          </a:prstGeom>
          <a:ln>
            <a:solidFill>
              <a:schemeClr val="tx2">
                <a:lumMod val="50000"/>
              </a:schemeClr>
            </a:solidFill>
          </a:ln>
        </p:spPr>
      </p:pic>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l="210" t="-1690" r="-210" b="1690"/>
          <a:stretch/>
        </p:blipFill>
        <p:spPr>
          <a:xfrm>
            <a:off x="9697890" y="1468192"/>
            <a:ext cx="2494109" cy="2538136"/>
          </a:xfrm>
          <a:prstGeom prst="rect">
            <a:avLst/>
          </a:prstGeom>
          <a:ln>
            <a:solidFill>
              <a:schemeClr val="tx2">
                <a:lumMod val="50000"/>
              </a:schemeClr>
            </a:solidFill>
          </a:ln>
        </p:spPr>
      </p:pic>
    </p:spTree>
    <p:extLst>
      <p:ext uri="{BB962C8B-B14F-4D97-AF65-F5344CB8AC3E}">
        <p14:creationId xmlns:p14="http://schemas.microsoft.com/office/powerpoint/2010/main" val="1645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2854" y="336782"/>
            <a:ext cx="5782480" cy="707886"/>
          </a:xfrm>
          <a:prstGeom prst="rect">
            <a:avLst/>
          </a:prstGeom>
          <a:noFill/>
        </p:spPr>
        <p:txBody>
          <a:bodyPr wrap="none" lIns="91440" tIns="45720" rIns="91440" bIns="45720">
            <a:spAutoFit/>
          </a:bodyPr>
          <a:lstStyle/>
          <a:p>
            <a:pPr algn="ctr"/>
            <a:r>
              <a:rPr lang="en-US" sz="4000" dirty="0" smtClean="0">
                <a:ln w="0"/>
                <a:solidFill>
                  <a:srgbClr val="7030A0"/>
                </a:solidFill>
                <a:effectLst>
                  <a:outerShdw blurRad="38100" dist="19050" dir="2700000" algn="tl" rotWithShape="0">
                    <a:schemeClr val="dk1">
                      <a:alpha val="40000"/>
                    </a:schemeClr>
                  </a:outerShdw>
                </a:effectLst>
              </a:rPr>
              <a:t>Why Non-Serial Schedule ?</a:t>
            </a:r>
            <a:endParaRPr lang="en-US" sz="4000" b="0" cap="none" spc="0" dirty="0">
              <a:ln w="0"/>
              <a:solidFill>
                <a:srgbClr val="7030A0"/>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2760" y="179649"/>
            <a:ext cx="2269316" cy="1320739"/>
          </a:xfrm>
          <a:prstGeom prst="rect">
            <a:avLst/>
          </a:prstGeom>
        </p:spPr>
      </p:pic>
      <p:pic>
        <p:nvPicPr>
          <p:cNvPr id="4" name="Picture 3"/>
          <p:cNvPicPr>
            <a:picLocks noChangeAspect="1"/>
          </p:cNvPicPr>
          <p:nvPr/>
        </p:nvPicPr>
        <p:blipFill rotWithShape="1">
          <a:blip r:embed="rId3"/>
          <a:srcRect l="22054" t="36751" r="48054" b="24516"/>
          <a:stretch/>
        </p:blipFill>
        <p:spPr>
          <a:xfrm>
            <a:off x="2751123" y="1380083"/>
            <a:ext cx="6650453" cy="4410284"/>
          </a:xfrm>
          <a:prstGeom prst="rect">
            <a:avLst/>
          </a:prstGeom>
          <a:solidFill>
            <a:srgbClr val="00B050"/>
          </a:solidFill>
          <a:ln>
            <a:solidFill>
              <a:schemeClr val="tx2"/>
            </a:solidFill>
          </a:ln>
        </p:spPr>
      </p:pic>
    </p:spTree>
    <p:extLst>
      <p:ext uri="{BB962C8B-B14F-4D97-AF65-F5344CB8AC3E}">
        <p14:creationId xmlns:p14="http://schemas.microsoft.com/office/powerpoint/2010/main" val="413234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291766"/>
            <a:ext cx="10727113" cy="2308324"/>
          </a:xfrm>
          <a:prstGeom prst="rect">
            <a:avLst/>
          </a:prstGeom>
          <a:noFill/>
        </p:spPr>
        <p:txBody>
          <a:bodyPr wrap="square" lIns="91440" tIns="45720" rIns="91440" bIns="45720">
            <a:spAutoFit/>
          </a:bodyPr>
          <a:lstStyle/>
          <a:p>
            <a:pPr marL="685800" indent="-685800" algn="ctr">
              <a:buFont typeface="Wingdings" panose="05000000000000000000" pitchFamily="2" charset="2"/>
              <a:buChar char="v"/>
            </a:pPr>
            <a:r>
              <a:rPr lang="en-IN" sz="4800" dirty="0" smtClean="0">
                <a:solidFill>
                  <a:srgbClr val="002060"/>
                </a:solidFill>
              </a:rPr>
              <a:t> Concurrency </a:t>
            </a:r>
            <a:r>
              <a:rPr lang="en-IN" sz="4800" dirty="0" err="1" smtClean="0">
                <a:solidFill>
                  <a:srgbClr val="002060"/>
                </a:solidFill>
              </a:rPr>
              <a:t>vs</a:t>
            </a:r>
            <a:r>
              <a:rPr lang="en-IN" sz="4800" dirty="0" smtClean="0">
                <a:solidFill>
                  <a:srgbClr val="002060"/>
                </a:solidFill>
              </a:rPr>
              <a:t> Parallelism</a:t>
            </a:r>
          </a:p>
          <a:p>
            <a:pPr algn="ctr"/>
            <a:endParaRPr lang="en-IN" sz="4800" dirty="0" smtClean="0">
              <a:solidFill>
                <a:srgbClr val="002060"/>
              </a:solidFill>
            </a:endParaRPr>
          </a:p>
          <a:p>
            <a:pPr algn="ctr"/>
            <a:endParaRPr lang="en-US" sz="4800" b="0" cap="none" spc="0" dirty="0">
              <a:ln w="0"/>
              <a:solidFill>
                <a:srgbClr val="002060"/>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346"/>
          <a:stretch/>
        </p:blipFill>
        <p:spPr>
          <a:xfrm>
            <a:off x="2665927" y="1288862"/>
            <a:ext cx="7039158" cy="4892997"/>
          </a:xfrm>
          <a:prstGeom prst="rect">
            <a:avLst/>
          </a:prstGeom>
          <a:ln>
            <a:solidFill>
              <a:schemeClr val="tx2"/>
            </a:solidFill>
          </a:ln>
        </p:spPr>
      </p:pic>
    </p:spTree>
    <p:extLst>
      <p:ext uri="{BB962C8B-B14F-4D97-AF65-F5344CB8AC3E}">
        <p14:creationId xmlns:p14="http://schemas.microsoft.com/office/powerpoint/2010/main" val="71148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355" y="291766"/>
            <a:ext cx="10727113" cy="2308324"/>
          </a:xfrm>
          <a:prstGeom prst="rect">
            <a:avLst/>
          </a:prstGeom>
          <a:noFill/>
        </p:spPr>
        <p:txBody>
          <a:bodyPr wrap="square" lIns="91440" tIns="45720" rIns="91440" bIns="45720">
            <a:spAutoFit/>
          </a:bodyPr>
          <a:lstStyle/>
          <a:p>
            <a:pPr marL="685800" indent="-685800" algn="ctr">
              <a:buFont typeface="Wingdings" panose="05000000000000000000" pitchFamily="2" charset="2"/>
              <a:buChar char="v"/>
            </a:pPr>
            <a:r>
              <a:rPr lang="en-IN" sz="4800" dirty="0" smtClean="0">
                <a:solidFill>
                  <a:srgbClr val="0070C0"/>
                </a:solidFill>
              </a:rPr>
              <a:t>Problems due to Concurrency </a:t>
            </a:r>
            <a:endParaRPr lang="en-IN" sz="4800" dirty="0" smtClean="0">
              <a:solidFill>
                <a:srgbClr val="0070C0"/>
              </a:solidFill>
            </a:endParaRPr>
          </a:p>
          <a:p>
            <a:pPr algn="ctr"/>
            <a:endParaRPr lang="en-IN" sz="4800" dirty="0" smtClean="0">
              <a:solidFill>
                <a:srgbClr val="0070C0"/>
              </a:solidFill>
            </a:endParaRPr>
          </a:p>
          <a:p>
            <a:pPr algn="ctr"/>
            <a:endParaRPr lang="en-US" sz="4800" b="0" cap="none" spc="0" dirty="0">
              <a:ln w="0"/>
              <a:solidFill>
                <a:srgbClr val="0070C0"/>
              </a:solidFill>
              <a:effectLst>
                <a:outerShdw blurRad="38100" dist="19050" dir="2700000" algn="tl" rotWithShape="0">
                  <a:schemeClr val="dk1">
                    <a:alpha val="40000"/>
                  </a:schemeClr>
                </a:outerShdw>
              </a:effectLst>
            </a:endParaRPr>
          </a:p>
        </p:txBody>
      </p:sp>
      <p:sp>
        <p:nvSpPr>
          <p:cNvPr id="4" name="AutoShape 2" descr="Concurrency Problems | DBMS | Gate Vidyal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5318" y="1536662"/>
            <a:ext cx="8551571" cy="4516408"/>
          </a:xfrm>
          <a:prstGeom prst="rect">
            <a:avLst/>
          </a:prstGeom>
          <a:ln>
            <a:solidFill>
              <a:schemeClr val="tx1"/>
            </a:solidFill>
          </a:ln>
        </p:spPr>
      </p:pic>
    </p:spTree>
    <p:extLst>
      <p:ext uri="{BB962C8B-B14F-4D97-AF65-F5344CB8AC3E}">
        <p14:creationId xmlns:p14="http://schemas.microsoft.com/office/powerpoint/2010/main" val="235358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291766"/>
            <a:ext cx="10727113" cy="2308324"/>
          </a:xfrm>
          <a:prstGeom prst="rect">
            <a:avLst/>
          </a:prstGeom>
          <a:noFill/>
        </p:spPr>
        <p:txBody>
          <a:bodyPr wrap="square" lIns="91440" tIns="45720" rIns="91440" bIns="45720">
            <a:spAutoFit/>
          </a:bodyPr>
          <a:lstStyle/>
          <a:p>
            <a:pPr algn="ctr"/>
            <a:r>
              <a:rPr lang="en-IN" sz="4800" dirty="0" smtClean="0">
                <a:solidFill>
                  <a:srgbClr val="0070C0"/>
                </a:solidFill>
              </a:rPr>
              <a:t>1.Dirty Read Problem </a:t>
            </a:r>
            <a:endParaRPr lang="en-IN" sz="4800" dirty="0" smtClean="0">
              <a:solidFill>
                <a:srgbClr val="0070C0"/>
              </a:solidFill>
            </a:endParaRPr>
          </a:p>
          <a:p>
            <a:pPr algn="ctr"/>
            <a:endParaRPr lang="en-IN" sz="4800" dirty="0" smtClean="0">
              <a:solidFill>
                <a:srgbClr val="0070C0"/>
              </a:solidFill>
            </a:endParaRPr>
          </a:p>
          <a:p>
            <a:pPr algn="ctr"/>
            <a:endParaRPr lang="en-US" sz="4800" b="0" cap="none" spc="0" dirty="0">
              <a:ln w="0"/>
              <a:solidFill>
                <a:srgbClr val="0070C0"/>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892" y="1213834"/>
            <a:ext cx="4838700" cy="4877873"/>
          </a:xfrm>
          <a:prstGeom prst="rect">
            <a:avLst/>
          </a:prstGeom>
        </p:spPr>
      </p:pic>
    </p:spTree>
    <p:extLst>
      <p:ext uri="{BB962C8B-B14F-4D97-AF65-F5344CB8AC3E}">
        <p14:creationId xmlns:p14="http://schemas.microsoft.com/office/powerpoint/2010/main" val="277702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291766"/>
            <a:ext cx="10727113" cy="2308324"/>
          </a:xfrm>
          <a:prstGeom prst="rect">
            <a:avLst/>
          </a:prstGeom>
          <a:noFill/>
        </p:spPr>
        <p:txBody>
          <a:bodyPr wrap="square" lIns="91440" tIns="45720" rIns="91440" bIns="45720">
            <a:spAutoFit/>
          </a:bodyPr>
          <a:lstStyle/>
          <a:p>
            <a:pPr algn="ctr"/>
            <a:r>
              <a:rPr lang="en-IN" sz="4800" dirty="0" smtClean="0">
                <a:solidFill>
                  <a:srgbClr val="0070C0"/>
                </a:solidFill>
              </a:rPr>
              <a:t>2.Unrepeatable Read Problem </a:t>
            </a:r>
            <a:endParaRPr lang="en-IN" sz="4800" dirty="0" smtClean="0">
              <a:solidFill>
                <a:srgbClr val="0070C0"/>
              </a:solidFill>
            </a:endParaRPr>
          </a:p>
          <a:p>
            <a:pPr algn="ctr"/>
            <a:endParaRPr lang="en-IN" sz="4800" dirty="0" smtClean="0">
              <a:solidFill>
                <a:srgbClr val="0070C0"/>
              </a:solidFill>
            </a:endParaRPr>
          </a:p>
          <a:p>
            <a:pPr algn="ctr"/>
            <a:endParaRPr lang="en-US" sz="4800" b="0" cap="none" spc="0" dirty="0">
              <a:ln w="0"/>
              <a:solidFill>
                <a:srgbClr val="0070C0"/>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707" y="1238354"/>
            <a:ext cx="8693239" cy="5188203"/>
          </a:xfrm>
          <a:prstGeom prst="rect">
            <a:avLst/>
          </a:prstGeom>
        </p:spPr>
      </p:pic>
    </p:spTree>
    <p:extLst>
      <p:ext uri="{BB962C8B-B14F-4D97-AF65-F5344CB8AC3E}">
        <p14:creationId xmlns:p14="http://schemas.microsoft.com/office/powerpoint/2010/main" val="235918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291766"/>
            <a:ext cx="10727113" cy="2308324"/>
          </a:xfrm>
          <a:prstGeom prst="rect">
            <a:avLst/>
          </a:prstGeom>
          <a:noFill/>
        </p:spPr>
        <p:txBody>
          <a:bodyPr wrap="square" lIns="91440" tIns="45720" rIns="91440" bIns="45720">
            <a:spAutoFit/>
          </a:bodyPr>
          <a:lstStyle/>
          <a:p>
            <a:pPr algn="ctr"/>
            <a:r>
              <a:rPr lang="en-IN" sz="4800" dirty="0" smtClean="0">
                <a:solidFill>
                  <a:srgbClr val="0070C0"/>
                </a:solidFill>
              </a:rPr>
              <a:t>3.Phantom Read Problem </a:t>
            </a:r>
            <a:endParaRPr lang="en-IN" sz="4800" dirty="0" smtClean="0">
              <a:solidFill>
                <a:srgbClr val="0070C0"/>
              </a:solidFill>
            </a:endParaRPr>
          </a:p>
          <a:p>
            <a:pPr algn="ctr"/>
            <a:endParaRPr lang="en-IN" sz="4800" dirty="0" smtClean="0">
              <a:solidFill>
                <a:srgbClr val="0070C0"/>
              </a:solidFill>
            </a:endParaRPr>
          </a:p>
          <a:p>
            <a:pPr algn="ctr"/>
            <a:endParaRPr lang="en-US" sz="4800" b="0" cap="none" spc="0" dirty="0">
              <a:ln w="0"/>
              <a:solidFill>
                <a:srgbClr val="0070C0"/>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828" y="1429555"/>
            <a:ext cx="9066727" cy="4958365"/>
          </a:xfrm>
          <a:prstGeom prst="rect">
            <a:avLst/>
          </a:prstGeom>
        </p:spPr>
      </p:pic>
    </p:spTree>
    <p:extLst>
      <p:ext uri="{BB962C8B-B14F-4D97-AF65-F5344CB8AC3E}">
        <p14:creationId xmlns:p14="http://schemas.microsoft.com/office/powerpoint/2010/main" val="423233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291766"/>
            <a:ext cx="10727113" cy="2308324"/>
          </a:xfrm>
          <a:prstGeom prst="rect">
            <a:avLst/>
          </a:prstGeom>
          <a:noFill/>
        </p:spPr>
        <p:txBody>
          <a:bodyPr wrap="square" lIns="91440" tIns="45720" rIns="91440" bIns="45720">
            <a:spAutoFit/>
          </a:bodyPr>
          <a:lstStyle/>
          <a:p>
            <a:pPr algn="ctr"/>
            <a:r>
              <a:rPr lang="en-IN" sz="4800" dirty="0" smtClean="0">
                <a:solidFill>
                  <a:srgbClr val="0070C0"/>
                </a:solidFill>
              </a:rPr>
              <a:t>4.Lost Update Problem </a:t>
            </a:r>
            <a:endParaRPr lang="en-IN" sz="4800" dirty="0" smtClean="0">
              <a:solidFill>
                <a:srgbClr val="0070C0"/>
              </a:solidFill>
            </a:endParaRPr>
          </a:p>
          <a:p>
            <a:pPr algn="ctr"/>
            <a:endParaRPr lang="en-IN" sz="4800" dirty="0" smtClean="0">
              <a:solidFill>
                <a:srgbClr val="0070C0"/>
              </a:solidFill>
            </a:endParaRPr>
          </a:p>
          <a:p>
            <a:pPr algn="ctr"/>
            <a:endParaRPr lang="en-US" sz="4800" b="0" cap="none" spc="0" dirty="0">
              <a:ln w="0"/>
              <a:solidFill>
                <a:srgbClr val="0070C0"/>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527" y="1313645"/>
            <a:ext cx="9530365" cy="4958366"/>
          </a:xfrm>
          <a:prstGeom prst="rect">
            <a:avLst/>
          </a:prstGeom>
          <a:ln>
            <a:solidFill>
              <a:schemeClr val="tx1"/>
            </a:solidFill>
          </a:ln>
        </p:spPr>
      </p:pic>
    </p:spTree>
    <p:extLst>
      <p:ext uri="{BB962C8B-B14F-4D97-AF65-F5344CB8AC3E}">
        <p14:creationId xmlns:p14="http://schemas.microsoft.com/office/powerpoint/2010/main" val="2241568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291766"/>
            <a:ext cx="10727113" cy="2308324"/>
          </a:xfrm>
          <a:prstGeom prst="rect">
            <a:avLst/>
          </a:prstGeom>
          <a:noFill/>
        </p:spPr>
        <p:txBody>
          <a:bodyPr wrap="square" lIns="91440" tIns="45720" rIns="91440" bIns="45720">
            <a:spAutoFit/>
          </a:bodyPr>
          <a:lstStyle/>
          <a:p>
            <a:pPr algn="ctr"/>
            <a:r>
              <a:rPr lang="en-IN" sz="4800" dirty="0" smtClean="0">
                <a:solidFill>
                  <a:srgbClr val="0070C0"/>
                </a:solidFill>
              </a:rPr>
              <a:t>Concurrency Protocol </a:t>
            </a:r>
            <a:endParaRPr lang="en-IN" sz="4800" dirty="0" smtClean="0">
              <a:solidFill>
                <a:srgbClr val="0070C0"/>
              </a:solidFill>
            </a:endParaRPr>
          </a:p>
          <a:p>
            <a:pPr algn="ctr"/>
            <a:endParaRPr lang="en-IN" sz="4800" dirty="0" smtClean="0">
              <a:solidFill>
                <a:srgbClr val="0070C0"/>
              </a:solidFill>
            </a:endParaRPr>
          </a:p>
          <a:p>
            <a:pPr algn="ctr"/>
            <a:endParaRPr lang="en-US" sz="4800" b="0" cap="none" spc="0" dirty="0">
              <a:ln w="0"/>
              <a:solidFill>
                <a:srgbClr val="0070C0"/>
              </a:solidFill>
              <a:effectLst>
                <a:outerShdw blurRad="38100" dist="19050" dir="2700000" algn="tl" rotWithShape="0">
                  <a:schemeClr val="dk1">
                    <a:alpha val="40000"/>
                  </a:schemeClr>
                </a:outerShdw>
              </a:effectLst>
            </a:endParaRPr>
          </a:p>
        </p:txBody>
      </p:sp>
      <p:sp>
        <p:nvSpPr>
          <p:cNvPr id="3" name="AutoShape 2" descr="Concurrency Control Protocols in DBMS | Database Management System"/>
          <p:cNvSpPr>
            <a:spLocks noChangeAspect="1" noChangeArrowheads="1"/>
          </p:cNvSpPr>
          <p:nvPr/>
        </p:nvSpPr>
        <p:spPr bwMode="auto">
          <a:xfrm>
            <a:off x="155575" y="-144463"/>
            <a:ext cx="4381598" cy="4381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20" y="291766"/>
            <a:ext cx="10058400" cy="6286500"/>
          </a:xfrm>
          <a:prstGeom prst="rect">
            <a:avLst/>
          </a:prstGeom>
        </p:spPr>
      </p:pic>
    </p:spTree>
    <p:extLst>
      <p:ext uri="{BB962C8B-B14F-4D97-AF65-F5344CB8AC3E}">
        <p14:creationId xmlns:p14="http://schemas.microsoft.com/office/powerpoint/2010/main" val="397853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992" y="86916"/>
            <a:ext cx="10727113" cy="707886"/>
          </a:xfrm>
          <a:prstGeom prst="rect">
            <a:avLst/>
          </a:prstGeom>
          <a:noFill/>
        </p:spPr>
        <p:txBody>
          <a:bodyPr wrap="square" lIns="91440" tIns="45720" rIns="91440" bIns="45720">
            <a:spAutoFit/>
          </a:bodyPr>
          <a:lstStyle/>
          <a:p>
            <a:pPr marL="685800" indent="-685800" algn="ctr">
              <a:buFont typeface="Wingdings" panose="05000000000000000000" pitchFamily="2" charset="2"/>
              <a:buChar char="v"/>
            </a:pPr>
            <a:r>
              <a:rPr lang="en-IN" sz="4000" dirty="0" smtClean="0">
                <a:solidFill>
                  <a:srgbClr val="0070C0"/>
                </a:solidFill>
              </a:rPr>
              <a:t>Practice Problems of Transaction</a:t>
            </a:r>
          </a:p>
        </p:txBody>
      </p:sp>
      <p:sp>
        <p:nvSpPr>
          <p:cNvPr id="3" name="TextBox 2"/>
          <p:cNvSpPr txBox="1"/>
          <p:nvPr/>
        </p:nvSpPr>
        <p:spPr>
          <a:xfrm>
            <a:off x="965916" y="585900"/>
            <a:ext cx="10431888" cy="6370975"/>
          </a:xfrm>
          <a:prstGeom prst="rect">
            <a:avLst/>
          </a:prstGeom>
          <a:noFill/>
        </p:spPr>
        <p:txBody>
          <a:bodyPr wrap="square" rtlCol="0">
            <a:spAutoFit/>
          </a:bodyPr>
          <a:lstStyle/>
          <a:p>
            <a:r>
              <a:rPr lang="en-US" sz="2400" dirty="0" smtClean="0"/>
              <a:t>1. A transaction that completes its execution is known to be:</a:t>
            </a:r>
          </a:p>
          <a:p>
            <a:r>
              <a:rPr lang="en-US" sz="2400" dirty="0" smtClean="0"/>
              <a:t>a. Loaded</a:t>
            </a:r>
          </a:p>
          <a:p>
            <a:r>
              <a:rPr lang="en-US" sz="2400" dirty="0" smtClean="0"/>
              <a:t>b. Saved</a:t>
            </a:r>
          </a:p>
          <a:p>
            <a:r>
              <a:rPr lang="en-US" sz="2400" dirty="0" smtClean="0"/>
              <a:t>c. </a:t>
            </a:r>
            <a:r>
              <a:rPr lang="en-US" sz="2400" b="1" dirty="0" smtClean="0"/>
              <a:t>Committed</a:t>
            </a:r>
          </a:p>
          <a:p>
            <a:r>
              <a:rPr lang="en-US" sz="2400" dirty="0" smtClean="0"/>
              <a:t>d. Rolled</a:t>
            </a:r>
          </a:p>
          <a:p>
            <a:endParaRPr lang="en-US" sz="2400" dirty="0" smtClean="0"/>
          </a:p>
          <a:p>
            <a:r>
              <a:rPr lang="en-US" sz="2400" dirty="0" smtClean="0"/>
              <a:t>2. We can change the deadlock state back to a stable state using the _ statement.</a:t>
            </a:r>
          </a:p>
          <a:p>
            <a:r>
              <a:rPr lang="en-US" sz="2400" dirty="0" smtClean="0"/>
              <a:t>a. </a:t>
            </a:r>
            <a:r>
              <a:rPr lang="en-US" sz="2400" b="1" dirty="0" smtClean="0"/>
              <a:t>Rollback</a:t>
            </a:r>
          </a:p>
          <a:p>
            <a:r>
              <a:rPr lang="en-US" sz="2400" dirty="0" smtClean="0"/>
              <a:t>b. Commit</a:t>
            </a:r>
          </a:p>
          <a:p>
            <a:r>
              <a:rPr lang="en-US" sz="2400" dirty="0" smtClean="0"/>
              <a:t>c. Deadlock</a:t>
            </a:r>
          </a:p>
          <a:p>
            <a:r>
              <a:rPr lang="en-US" sz="2400" dirty="0" smtClean="0"/>
              <a:t>d. </a:t>
            </a:r>
            <a:r>
              <a:rPr lang="en-US" sz="2400" dirty="0" err="1" smtClean="0"/>
              <a:t>Savepoint</a:t>
            </a:r>
            <a:endParaRPr lang="en-US" sz="2400" dirty="0" smtClean="0"/>
          </a:p>
          <a:p>
            <a:endParaRPr lang="en-US" sz="2400" dirty="0" smtClean="0"/>
          </a:p>
          <a:p>
            <a:r>
              <a:rPr lang="en-US" sz="2400" dirty="0" smtClean="0"/>
              <a:t>3. What are the four ACID properties of a transaction in DBMS?</a:t>
            </a:r>
          </a:p>
          <a:p>
            <a:r>
              <a:rPr lang="en-US" sz="2400" dirty="0" smtClean="0"/>
              <a:t>a. Atomicity, Consistency, Inconsistent, Durability</a:t>
            </a:r>
          </a:p>
          <a:p>
            <a:r>
              <a:rPr lang="en-US" sz="2400" dirty="0" smtClean="0"/>
              <a:t>b. Atomicity, Consistency, Isolation, Database</a:t>
            </a:r>
          </a:p>
          <a:p>
            <a:r>
              <a:rPr lang="en-US" sz="2400" dirty="0" smtClean="0"/>
              <a:t>c. Automatically, Concurrency, Isolation, Durability</a:t>
            </a:r>
          </a:p>
          <a:p>
            <a:r>
              <a:rPr lang="en-US" sz="2400" dirty="0" smtClean="0"/>
              <a:t>d. </a:t>
            </a:r>
            <a:r>
              <a:rPr lang="en-US" sz="2400" b="1" dirty="0" smtClean="0"/>
              <a:t>Atomicity, Consistency, Isolation, Durability</a:t>
            </a:r>
          </a:p>
        </p:txBody>
      </p:sp>
    </p:spTree>
    <p:extLst>
      <p:ext uri="{BB962C8B-B14F-4D97-AF65-F5344CB8AC3E}">
        <p14:creationId xmlns:p14="http://schemas.microsoft.com/office/powerpoint/2010/main" val="154855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826" y="2233239"/>
            <a:ext cx="10251582" cy="1785104"/>
          </a:xfrm>
          <a:prstGeom prst="rect">
            <a:avLst/>
          </a:prstGeom>
          <a:noFill/>
        </p:spPr>
        <p:txBody>
          <a:bodyPr wrap="square" lIns="91440" tIns="45720" rIns="91440" bIns="45720">
            <a:spAutoFit/>
          </a:bodyPr>
          <a:lstStyle/>
          <a:p>
            <a:pPr algn="ctr"/>
            <a:r>
              <a:rPr lang="en-US" sz="11000" dirty="0" smtClean="0">
                <a:ln w="0"/>
                <a:effectLst>
                  <a:outerShdw blurRad="38100" dist="19050" dir="2700000" algn="tl" rotWithShape="0">
                    <a:schemeClr val="dk1">
                      <a:alpha val="40000"/>
                    </a:schemeClr>
                  </a:outerShdw>
                </a:effectLst>
              </a:rPr>
              <a:t>Thank You</a:t>
            </a:r>
            <a:endParaRPr lang="en-US" sz="1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142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p:cNvSpPr>
          <p:nvPr/>
        </p:nvSpPr>
        <p:spPr>
          <a:xfrm>
            <a:off x="254590" y="194387"/>
            <a:ext cx="8607021" cy="762762"/>
          </a:xfrm>
          <a:prstGeom prst="rect">
            <a:avLst/>
          </a:prstGeom>
        </p:spPr>
        <p:txBody>
          <a:bodyPr vert="horz" wrap="square" lIns="0" tIns="238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10921" indent="-685800">
              <a:lnSpc>
                <a:spcPct val="100000"/>
              </a:lnSpc>
              <a:spcBef>
                <a:spcPts val="188"/>
              </a:spcBef>
              <a:buFont typeface="Wingdings" panose="05000000000000000000" pitchFamily="2" charset="2"/>
              <a:buChar char="v"/>
            </a:pPr>
            <a:r>
              <a:rPr lang="en-IN" sz="4800" spc="10" dirty="0" smtClean="0">
                <a:solidFill>
                  <a:schemeClr val="accent1">
                    <a:lumMod val="50000"/>
                  </a:schemeClr>
                </a:solidFill>
                <a:latin typeface="Times New Roman" panose="02020603050405020304" pitchFamily="18" charset="0"/>
                <a:cs typeface="Times New Roman" panose="02020603050405020304" pitchFamily="18" charset="0"/>
              </a:rPr>
              <a:t>Table</a:t>
            </a:r>
            <a:r>
              <a:rPr lang="en-IN" sz="4800" spc="138" dirty="0" smtClean="0">
                <a:solidFill>
                  <a:schemeClr val="accent1">
                    <a:lumMod val="50000"/>
                  </a:schemeClr>
                </a:solidFill>
                <a:latin typeface="Times New Roman" panose="02020603050405020304" pitchFamily="18" charset="0"/>
                <a:cs typeface="Times New Roman" panose="02020603050405020304" pitchFamily="18" charset="0"/>
              </a:rPr>
              <a:t> </a:t>
            </a:r>
            <a:r>
              <a:rPr lang="en-IN" sz="4800" spc="-30" dirty="0" smtClean="0">
                <a:solidFill>
                  <a:schemeClr val="accent1">
                    <a:lumMod val="50000"/>
                  </a:schemeClr>
                </a:solidFill>
                <a:latin typeface="Times New Roman" panose="02020603050405020304" pitchFamily="18" charset="0"/>
                <a:cs typeface="Times New Roman" panose="02020603050405020304" pitchFamily="18" charset="0"/>
              </a:rPr>
              <a:t>of</a:t>
            </a:r>
            <a:r>
              <a:rPr lang="en-IN" sz="4800" spc="99" dirty="0" smtClean="0">
                <a:solidFill>
                  <a:schemeClr val="accent1">
                    <a:lumMod val="50000"/>
                  </a:schemeClr>
                </a:solidFill>
                <a:latin typeface="Times New Roman" panose="02020603050405020304" pitchFamily="18" charset="0"/>
                <a:cs typeface="Times New Roman" panose="02020603050405020304" pitchFamily="18" charset="0"/>
              </a:rPr>
              <a:t> </a:t>
            </a:r>
            <a:r>
              <a:rPr lang="en-IN" sz="4800" dirty="0" smtClean="0">
                <a:solidFill>
                  <a:schemeClr val="accent1">
                    <a:lumMod val="50000"/>
                  </a:schemeClr>
                </a:solidFill>
                <a:latin typeface="Times New Roman" panose="02020603050405020304" pitchFamily="18" charset="0"/>
                <a:cs typeface="Times New Roman" panose="02020603050405020304" pitchFamily="18" charset="0"/>
              </a:rPr>
              <a:t>Contents</a:t>
            </a:r>
            <a:endParaRPr lang="en-IN" sz="4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15155" y="1394659"/>
            <a:ext cx="9813702" cy="4401205"/>
          </a:xfrm>
          <a:prstGeom prst="rect">
            <a:avLst/>
          </a:prstGeom>
          <a:noFill/>
        </p:spPr>
        <p:txBody>
          <a:bodyPr wrap="square" rtlCol="0">
            <a:spAutoFit/>
          </a:bodyPr>
          <a:lstStyle/>
          <a:p>
            <a:pPr marL="457200" indent="-457200">
              <a:buFont typeface="Arial" panose="020B0604020202020204" pitchFamily="34" charset="0"/>
              <a:buChar char="•"/>
            </a:pPr>
            <a:r>
              <a:rPr lang="en-IN" sz="2800" dirty="0" smtClean="0"/>
              <a:t>Definition </a:t>
            </a:r>
          </a:p>
          <a:p>
            <a:pPr marL="457200" indent="-457200">
              <a:buFont typeface="Arial" panose="020B0604020202020204" pitchFamily="34" charset="0"/>
              <a:buChar char="•"/>
            </a:pPr>
            <a:r>
              <a:rPr lang="en-IN" sz="2800" dirty="0" smtClean="0"/>
              <a:t>Why MYSQL necessary for Transaction ? </a:t>
            </a:r>
          </a:p>
          <a:p>
            <a:pPr marL="457200" indent="-457200">
              <a:buFont typeface="Arial" panose="020B0604020202020204" pitchFamily="34" charset="0"/>
              <a:buChar char="•"/>
            </a:pPr>
            <a:r>
              <a:rPr lang="en-IN" sz="2800" dirty="0" smtClean="0"/>
              <a:t>Properties of the Transaction </a:t>
            </a:r>
          </a:p>
          <a:p>
            <a:pPr marL="457200" indent="-457200">
              <a:buFont typeface="Arial" panose="020B0604020202020204" pitchFamily="34" charset="0"/>
              <a:buChar char="•"/>
            </a:pPr>
            <a:r>
              <a:rPr lang="en-IN" sz="2800" dirty="0" smtClean="0"/>
              <a:t>Concurrent </a:t>
            </a:r>
            <a:r>
              <a:rPr lang="en-IN" sz="2800" dirty="0" err="1" smtClean="0"/>
              <a:t>vs</a:t>
            </a:r>
            <a:r>
              <a:rPr lang="en-IN" sz="2800" dirty="0" smtClean="0"/>
              <a:t> Parallel Transaction  </a:t>
            </a:r>
          </a:p>
          <a:p>
            <a:pPr marL="457200" indent="-457200">
              <a:buFont typeface="Arial" panose="020B0604020202020204" pitchFamily="34" charset="0"/>
              <a:buChar char="•"/>
            </a:pPr>
            <a:r>
              <a:rPr lang="en-IN" sz="2800" dirty="0" smtClean="0"/>
              <a:t>Schedule</a:t>
            </a:r>
          </a:p>
          <a:p>
            <a:pPr marL="457200" indent="-457200">
              <a:buFont typeface="Arial" panose="020B0604020202020204" pitchFamily="34" charset="0"/>
              <a:buChar char="•"/>
            </a:pPr>
            <a:r>
              <a:rPr lang="en-IN" sz="2800" dirty="0" smtClean="0"/>
              <a:t>Problems due to Concurrency</a:t>
            </a:r>
          </a:p>
          <a:p>
            <a:pPr marL="457200" indent="-457200">
              <a:buFont typeface="Arial" panose="020B0604020202020204" pitchFamily="34" charset="0"/>
              <a:buChar char="•"/>
            </a:pPr>
            <a:r>
              <a:rPr lang="en-IN" sz="2800" dirty="0" smtClean="0"/>
              <a:t>Concurrency Protocol </a:t>
            </a:r>
          </a:p>
          <a:p>
            <a:pPr marL="457200" indent="-457200">
              <a:buFont typeface="Arial" panose="020B0604020202020204" pitchFamily="34" charset="0"/>
              <a:buChar char="•"/>
            </a:pPr>
            <a:r>
              <a:rPr lang="en-IN" sz="2800" dirty="0" smtClean="0"/>
              <a:t>Practice Problem of Transaction</a:t>
            </a:r>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endParaRPr lang="en-IN" sz="2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682" y="360607"/>
            <a:ext cx="5105131" cy="5872767"/>
          </a:xfrm>
          <a:prstGeom prst="rect">
            <a:avLst/>
          </a:prstGeom>
        </p:spPr>
      </p:pic>
    </p:spTree>
    <p:extLst>
      <p:ext uri="{BB962C8B-B14F-4D97-AF65-F5344CB8AC3E}">
        <p14:creationId xmlns:p14="http://schemas.microsoft.com/office/powerpoint/2010/main" val="236029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105" y="106981"/>
            <a:ext cx="6714274"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US" sz="5400" b="0" cap="none" spc="0" dirty="0" smtClean="0">
                <a:ln w="0"/>
                <a:solidFill>
                  <a:srgbClr val="002060"/>
                </a:solidFill>
                <a:effectLst>
                  <a:outerShdw blurRad="38100" dist="19050" dir="2700000" algn="tl" rotWithShape="0">
                    <a:schemeClr val="dk1">
                      <a:alpha val="40000"/>
                    </a:schemeClr>
                  </a:outerShdw>
                </a:effectLst>
              </a:rPr>
              <a:t>What is Transaction?</a:t>
            </a:r>
            <a:endParaRPr lang="en-US" sz="5400" b="0" cap="none" spc="0" dirty="0">
              <a:ln w="0"/>
              <a:solidFill>
                <a:srgbClr val="002060"/>
              </a:solidFill>
              <a:effectLst>
                <a:outerShdw blurRad="38100" dist="19050" dir="2700000" algn="tl" rotWithShape="0">
                  <a:schemeClr val="dk1">
                    <a:alpha val="40000"/>
                  </a:schemeClr>
                </a:outerShdw>
              </a:effectLst>
            </a:endParaRPr>
          </a:p>
        </p:txBody>
      </p:sp>
      <p:sp>
        <p:nvSpPr>
          <p:cNvPr id="3" name="TextBox 2"/>
          <p:cNvSpPr txBox="1"/>
          <p:nvPr/>
        </p:nvSpPr>
        <p:spPr>
          <a:xfrm>
            <a:off x="180304" y="1030311"/>
            <a:ext cx="10290220" cy="6370975"/>
          </a:xfrm>
          <a:prstGeom prst="rect">
            <a:avLst/>
          </a:prstGeom>
          <a:noFill/>
        </p:spPr>
        <p:txBody>
          <a:bodyPr wrap="square" rtlCol="0">
            <a:spAutoFit/>
          </a:bodyPr>
          <a:lstStyle/>
          <a:p>
            <a:pPr marL="285750" indent="-285750">
              <a:buFont typeface="Arial" panose="020B0604020202020204" pitchFamily="34" charset="0"/>
              <a:buChar char="•"/>
            </a:pPr>
            <a:r>
              <a:rPr lang="en-US" sz="2400" dirty="0"/>
              <a:t>We can define a transaction as a group of tasks in DBMS. </a:t>
            </a:r>
            <a:r>
              <a:rPr lang="en-US" sz="2400" dirty="0" smtClean="0"/>
              <a:t>Here </a:t>
            </a:r>
            <a:r>
              <a:rPr lang="en-US" sz="2400" dirty="0"/>
              <a:t>a single task refers to a minimum processing unit, and we cannot divide it further. </a:t>
            </a:r>
            <a:endParaRPr lang="en-US" sz="2400" dirty="0" smtClean="0"/>
          </a:p>
          <a:p>
            <a:pPr marL="285750" indent="-285750">
              <a:buFont typeface="Arial" panose="020B0604020202020204" pitchFamily="34" charset="0"/>
              <a:buChar char="•"/>
            </a:pPr>
            <a:r>
              <a:rPr lang="en-US" sz="2400" dirty="0" smtClean="0"/>
              <a:t>Now </a:t>
            </a:r>
            <a:r>
              <a:rPr lang="en-US" sz="2400" dirty="0"/>
              <a:t>let us take the example of a certain simple transaction. Suppose any </a:t>
            </a:r>
            <a:r>
              <a:rPr lang="en-US" sz="2400" dirty="0" smtClean="0"/>
              <a:t>person wants to book a ticket from </a:t>
            </a:r>
            <a:r>
              <a:rPr lang="en-US" sz="2400" dirty="0"/>
              <a:t>D</a:t>
            </a:r>
            <a:r>
              <a:rPr lang="en-US" sz="2400" dirty="0" smtClean="0"/>
              <a:t>elhi to </a:t>
            </a:r>
            <a:r>
              <a:rPr lang="en-US" sz="2400" dirty="0"/>
              <a:t>T</a:t>
            </a:r>
            <a:r>
              <a:rPr lang="en-US" sz="2400" dirty="0" smtClean="0"/>
              <a:t>richy.</a:t>
            </a:r>
          </a:p>
          <a:p>
            <a:pPr marL="285750" indent="-285750">
              <a:buFont typeface="Arial" panose="020B0604020202020204" pitchFamily="34" charset="0"/>
              <a:buChar char="•"/>
            </a:pPr>
            <a:endParaRPr lang="en-US" sz="2400" dirty="0"/>
          </a:p>
          <a:p>
            <a:pPr marL="285750" indent="-285750">
              <a:buFont typeface="Wingdings" panose="05000000000000000000" pitchFamily="2" charset="2"/>
              <a:buChar char="Ø"/>
            </a:pPr>
            <a:r>
              <a:rPr lang="en-US" sz="2400" dirty="0" smtClean="0"/>
              <a:t>Steps to Perform Transaction:</a:t>
            </a:r>
          </a:p>
          <a:p>
            <a:r>
              <a:rPr lang="en-US" sz="2400" dirty="0" smtClean="0">
                <a:solidFill>
                  <a:srgbClr val="7030A0"/>
                </a:solidFill>
              </a:rPr>
              <a:t>Step 1: Person Open IRCTC’s website.</a:t>
            </a:r>
          </a:p>
          <a:p>
            <a:r>
              <a:rPr lang="en-US" sz="2400" dirty="0" smtClean="0">
                <a:solidFill>
                  <a:srgbClr val="7030A0"/>
                </a:solidFill>
              </a:rPr>
              <a:t>Step 2: Do Login to His/hers Account.</a:t>
            </a:r>
          </a:p>
          <a:p>
            <a:r>
              <a:rPr lang="en-US" sz="2400" dirty="0" smtClean="0">
                <a:solidFill>
                  <a:srgbClr val="7030A0"/>
                </a:solidFill>
              </a:rPr>
              <a:t>Step 3: Choose a Date, Source, Destination , etc.</a:t>
            </a:r>
          </a:p>
          <a:p>
            <a:r>
              <a:rPr lang="en-US" sz="2400" dirty="0" smtClean="0">
                <a:solidFill>
                  <a:srgbClr val="7030A0"/>
                </a:solidFill>
              </a:rPr>
              <a:t>Step 4: Search a Train Accordingly.</a:t>
            </a:r>
          </a:p>
          <a:p>
            <a:r>
              <a:rPr lang="en-US" sz="2400" dirty="0" smtClean="0">
                <a:solidFill>
                  <a:srgbClr val="7030A0"/>
                </a:solidFill>
              </a:rPr>
              <a:t>Step 5: Choose A train </a:t>
            </a:r>
          </a:p>
          <a:p>
            <a:r>
              <a:rPr lang="en-US" sz="2400" dirty="0" smtClean="0">
                <a:solidFill>
                  <a:srgbClr val="7030A0"/>
                </a:solidFill>
              </a:rPr>
              <a:t>Step 6: Book a Seat based on Availability </a:t>
            </a:r>
          </a:p>
          <a:p>
            <a:r>
              <a:rPr lang="en-US" sz="2400" dirty="0" smtClean="0">
                <a:solidFill>
                  <a:srgbClr val="7030A0"/>
                </a:solidFill>
              </a:rPr>
              <a:t>Step 7: Payment </a:t>
            </a:r>
          </a:p>
          <a:p>
            <a:r>
              <a:rPr lang="en-US" sz="2400" dirty="0" smtClean="0">
                <a:solidFill>
                  <a:srgbClr val="7030A0"/>
                </a:solidFill>
              </a:rPr>
              <a:t>Step 8: Finish</a:t>
            </a:r>
          </a:p>
          <a:p>
            <a:endParaRPr lang="en-US" sz="2400" dirty="0" smtClean="0"/>
          </a:p>
          <a:p>
            <a:endParaRPr lang="en-US" sz="2400" dirty="0" smtClean="0"/>
          </a:p>
          <a:p>
            <a:endParaRPr lang="en-IN" sz="2400" dirty="0"/>
          </a:p>
        </p:txBody>
      </p:sp>
      <p:pic>
        <p:nvPicPr>
          <p:cNvPr id="4" name="Picture 3"/>
          <p:cNvPicPr>
            <a:picLocks noChangeAspect="1"/>
          </p:cNvPicPr>
          <p:nvPr/>
        </p:nvPicPr>
        <p:blipFill rotWithShape="1">
          <a:blip r:embed="rId2"/>
          <a:srcRect l="2303" t="27171" r="39640" b="12818"/>
          <a:stretch/>
        </p:blipFill>
        <p:spPr>
          <a:xfrm>
            <a:off x="6233374" y="2633227"/>
            <a:ext cx="5834129" cy="4128181"/>
          </a:xfrm>
          <a:prstGeom prst="rect">
            <a:avLst/>
          </a:prstGeom>
          <a:ln>
            <a:solidFill>
              <a:schemeClr val="tx1">
                <a:lumMod val="75000"/>
                <a:lumOff val="25000"/>
              </a:schemeClr>
            </a:solidFill>
          </a:ln>
        </p:spPr>
      </p:pic>
    </p:spTree>
    <p:extLst>
      <p:ext uri="{BB962C8B-B14F-4D97-AF65-F5344CB8AC3E}">
        <p14:creationId xmlns:p14="http://schemas.microsoft.com/office/powerpoint/2010/main" val="420032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446" y="266008"/>
            <a:ext cx="10970952" cy="156966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IN" sz="4800" dirty="0" smtClean="0">
                <a:solidFill>
                  <a:srgbClr val="002060"/>
                </a:solidFill>
              </a:rPr>
              <a:t>Why MYSQL necessary for Transaction ? </a:t>
            </a:r>
          </a:p>
          <a:p>
            <a:pPr algn="ctr"/>
            <a:endParaRPr lang="en-US" sz="4800" b="0" cap="none" spc="0" dirty="0">
              <a:ln w="0"/>
              <a:solidFill>
                <a:srgbClr val="002060"/>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rotWithShape="1">
          <a:blip r:embed="rId2"/>
          <a:srcRect l="908" t="13270" r="21480" b="13723"/>
          <a:stretch/>
        </p:blipFill>
        <p:spPr>
          <a:xfrm>
            <a:off x="1665764" y="2268667"/>
            <a:ext cx="9317592" cy="3958701"/>
          </a:xfrm>
          <a:prstGeom prst="rect">
            <a:avLst/>
          </a:prstGeom>
          <a:ln>
            <a:solidFill>
              <a:srgbClr val="002060"/>
            </a:solidFill>
          </a:ln>
        </p:spPr>
      </p:pic>
      <p:sp>
        <p:nvSpPr>
          <p:cNvPr id="5" name="TextBox 4"/>
          <p:cNvSpPr txBox="1"/>
          <p:nvPr/>
        </p:nvSpPr>
        <p:spPr>
          <a:xfrm>
            <a:off x="907694" y="1189337"/>
            <a:ext cx="10833732"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t>In Today’s era Enterprise like flipkart,Amazon,Snapdeal use No-SQL but still  MYSQL is really important . Why ?</a:t>
            </a:r>
            <a:endParaRPr lang="en-IN" sz="2400" dirty="0"/>
          </a:p>
        </p:txBody>
      </p:sp>
    </p:spTree>
    <p:extLst>
      <p:ext uri="{BB962C8B-B14F-4D97-AF65-F5344CB8AC3E}">
        <p14:creationId xmlns:p14="http://schemas.microsoft.com/office/powerpoint/2010/main" val="122634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7355" y="291766"/>
            <a:ext cx="10727113" cy="2308324"/>
          </a:xfrm>
          <a:prstGeom prst="rect">
            <a:avLst/>
          </a:prstGeom>
          <a:noFill/>
        </p:spPr>
        <p:txBody>
          <a:bodyPr wrap="square" lIns="91440" tIns="45720" rIns="91440" bIns="45720">
            <a:spAutoFit/>
          </a:bodyPr>
          <a:lstStyle/>
          <a:p>
            <a:pPr marL="685800" indent="-685800" algn="ctr">
              <a:buFont typeface="Wingdings" panose="05000000000000000000" pitchFamily="2" charset="2"/>
              <a:buChar char="v"/>
            </a:pPr>
            <a:r>
              <a:rPr lang="en-IN" sz="4800" dirty="0" smtClean="0">
                <a:solidFill>
                  <a:srgbClr val="002060"/>
                </a:solidFill>
              </a:rPr>
              <a:t>Properties of the Transaction </a:t>
            </a:r>
          </a:p>
          <a:p>
            <a:pPr algn="ctr"/>
            <a:endParaRPr lang="en-IN" sz="4800" dirty="0" smtClean="0">
              <a:solidFill>
                <a:srgbClr val="002060"/>
              </a:solidFill>
            </a:endParaRPr>
          </a:p>
          <a:p>
            <a:pPr algn="ctr"/>
            <a:endParaRPr lang="en-US" sz="4800" b="0" cap="none" spc="0" dirty="0">
              <a:ln w="0"/>
              <a:solidFill>
                <a:srgbClr val="002060"/>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545" y="1311968"/>
            <a:ext cx="8983283" cy="4148674"/>
          </a:xfrm>
          <a:prstGeom prst="rect">
            <a:avLst/>
          </a:prstGeom>
          <a:ln>
            <a:solidFill>
              <a:srgbClr val="002060"/>
            </a:solidFill>
          </a:ln>
        </p:spPr>
      </p:pic>
    </p:spTree>
    <p:extLst>
      <p:ext uri="{BB962C8B-B14F-4D97-AF65-F5344CB8AC3E}">
        <p14:creationId xmlns:p14="http://schemas.microsoft.com/office/powerpoint/2010/main" val="390965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07" y="485507"/>
            <a:ext cx="10225825" cy="5644837"/>
          </a:xfrm>
          <a:prstGeom prst="rect">
            <a:avLst/>
          </a:prstGeom>
        </p:spPr>
      </p:pic>
    </p:spTree>
    <p:extLst>
      <p:ext uri="{BB962C8B-B14F-4D97-AF65-F5344CB8AC3E}">
        <p14:creationId xmlns:p14="http://schemas.microsoft.com/office/powerpoint/2010/main" val="123815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30" y="309092"/>
            <a:ext cx="10509160" cy="6370975"/>
          </a:xfrm>
          <a:prstGeom prst="rect">
            <a:avLst/>
          </a:prstGeom>
          <a:solidFill>
            <a:schemeClr val="accent3">
              <a:lumMod val="40000"/>
              <a:lumOff val="60000"/>
            </a:schemeClr>
          </a:solidFill>
        </p:spPr>
        <p:txBody>
          <a:bodyPr wrap="square" rtlCol="0">
            <a:spAutoFit/>
          </a:bodyPr>
          <a:lstStyle/>
          <a:p>
            <a:r>
              <a:rPr lang="en-US" sz="2400" b="1" dirty="0"/>
              <a:t>1. Atomicity</a:t>
            </a:r>
          </a:p>
          <a:p>
            <a:r>
              <a:rPr lang="en-US" sz="2400" dirty="0"/>
              <a:t>The property of atomicity states that we must treat any given transaction as an atomic unit. It means that either all or none of its operations need to be executed.</a:t>
            </a:r>
          </a:p>
          <a:p>
            <a:r>
              <a:rPr lang="en-US" sz="2400" b="1" dirty="0"/>
              <a:t>2. Consistency</a:t>
            </a:r>
          </a:p>
          <a:p>
            <a:r>
              <a:rPr lang="en-US" sz="2400" dirty="0"/>
              <a:t>The property of consistency states that the database must always remain in a consistent state after any transaction.</a:t>
            </a:r>
          </a:p>
          <a:p>
            <a:r>
              <a:rPr lang="en-US" sz="2400" b="1" dirty="0"/>
              <a:t>3. Durability</a:t>
            </a:r>
          </a:p>
          <a:p>
            <a:r>
              <a:rPr lang="en-US" sz="2400" dirty="0"/>
              <a:t>The property of durability states that any given database must be durable enough to all of its latest updates, and it must happen even if the system suddenly restarts or fails</a:t>
            </a:r>
          </a:p>
          <a:p>
            <a:r>
              <a:rPr lang="en-US" sz="2400" b="1" dirty="0"/>
              <a:t>4. Isolation</a:t>
            </a:r>
          </a:p>
          <a:p>
            <a:r>
              <a:rPr lang="en-US" sz="2400" dirty="0"/>
              <a:t>The property of isolation states that when multiple transactions are being simultaneously executed and in parallel in a database system, then the carrying out and execution of the transaction would occur as if it is the only transaction that exists in the system. None of the transactions would affect any other transaction’s existence.</a:t>
            </a:r>
          </a:p>
          <a:p>
            <a:endParaRPr lang="en-IN" sz="2400" dirty="0"/>
          </a:p>
        </p:txBody>
      </p:sp>
    </p:spTree>
    <p:extLst>
      <p:ext uri="{BB962C8B-B14F-4D97-AF65-F5344CB8AC3E}">
        <p14:creationId xmlns:p14="http://schemas.microsoft.com/office/powerpoint/2010/main" val="375596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291766"/>
            <a:ext cx="10727113" cy="2308324"/>
          </a:xfrm>
          <a:prstGeom prst="rect">
            <a:avLst/>
          </a:prstGeom>
          <a:noFill/>
        </p:spPr>
        <p:txBody>
          <a:bodyPr wrap="square" lIns="91440" tIns="45720" rIns="91440" bIns="45720">
            <a:spAutoFit/>
          </a:bodyPr>
          <a:lstStyle/>
          <a:p>
            <a:pPr marL="685800" indent="-685800" algn="ctr">
              <a:buFont typeface="Wingdings" panose="05000000000000000000" pitchFamily="2" charset="2"/>
              <a:buChar char="v"/>
            </a:pPr>
            <a:r>
              <a:rPr lang="en-IN" sz="4800" dirty="0" smtClean="0">
                <a:solidFill>
                  <a:srgbClr val="002060"/>
                </a:solidFill>
              </a:rPr>
              <a:t> What is Schedule?</a:t>
            </a:r>
          </a:p>
          <a:p>
            <a:pPr algn="ctr"/>
            <a:endParaRPr lang="en-IN" sz="4800" dirty="0" smtClean="0">
              <a:solidFill>
                <a:srgbClr val="002060"/>
              </a:solidFill>
            </a:endParaRPr>
          </a:p>
          <a:p>
            <a:pPr algn="ctr"/>
            <a:endParaRPr lang="en-US" sz="4800" b="0" cap="none" spc="0" dirty="0">
              <a:ln w="0"/>
              <a:solidFill>
                <a:srgbClr val="002060"/>
              </a:solidFill>
              <a:effectLst>
                <a:outerShdw blurRad="38100" dist="19050" dir="2700000" algn="tl" rotWithShape="0">
                  <a:schemeClr val="dk1">
                    <a:alpha val="40000"/>
                  </a:schemeClr>
                </a:outerShdw>
              </a:effectLst>
            </a:endParaRPr>
          </a:p>
        </p:txBody>
      </p:sp>
      <p:sp>
        <p:nvSpPr>
          <p:cNvPr id="3" name="TextBox 2"/>
          <p:cNvSpPr txBox="1"/>
          <p:nvPr/>
        </p:nvSpPr>
        <p:spPr>
          <a:xfrm>
            <a:off x="656821" y="1313645"/>
            <a:ext cx="11333409"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A series of operation from one transaction to another transaction is known as schedule. </a:t>
            </a:r>
            <a:endParaRPr lang="en-US" sz="2400" dirty="0" smtClean="0"/>
          </a:p>
          <a:p>
            <a:pPr marL="342900" indent="-342900" algn="just">
              <a:buFont typeface="Arial" panose="020B0604020202020204" pitchFamily="34" charset="0"/>
              <a:buChar char="•"/>
            </a:pPr>
            <a:r>
              <a:rPr lang="en-US" sz="2400" dirty="0"/>
              <a:t>I</a:t>
            </a:r>
            <a:r>
              <a:rPr lang="en-US" sz="2400" dirty="0" smtClean="0"/>
              <a:t>t </a:t>
            </a:r>
            <a:r>
              <a:rPr lang="en-US" sz="2400" dirty="0"/>
              <a:t>is used to preserve the order of the operation in each of the individual transaction.</a:t>
            </a:r>
            <a:endParaRPr lang="en-IN" sz="2400" dirty="0"/>
          </a:p>
        </p:txBody>
      </p:sp>
      <p:sp>
        <p:nvSpPr>
          <p:cNvPr id="4" name="Oval 3"/>
          <p:cNvSpPr/>
          <p:nvPr/>
        </p:nvSpPr>
        <p:spPr>
          <a:xfrm>
            <a:off x="1307206" y="3800903"/>
            <a:ext cx="1481070" cy="721217"/>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T2</a:t>
            </a:r>
            <a:endParaRPr lang="en-IN" dirty="0"/>
          </a:p>
        </p:txBody>
      </p:sp>
      <p:sp>
        <p:nvSpPr>
          <p:cNvPr id="5" name="Oval 4"/>
          <p:cNvSpPr/>
          <p:nvPr/>
        </p:nvSpPr>
        <p:spPr>
          <a:xfrm>
            <a:off x="1307206" y="2966787"/>
            <a:ext cx="1481070" cy="721217"/>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T1</a:t>
            </a:r>
            <a:endParaRPr lang="en-IN" dirty="0"/>
          </a:p>
        </p:txBody>
      </p:sp>
      <p:sp>
        <p:nvSpPr>
          <p:cNvPr id="6" name="Oval 5"/>
          <p:cNvSpPr/>
          <p:nvPr/>
        </p:nvSpPr>
        <p:spPr>
          <a:xfrm>
            <a:off x="1307206" y="4649019"/>
            <a:ext cx="1481070" cy="721217"/>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T3</a:t>
            </a:r>
            <a:endParaRPr lang="en-IN" dirty="0"/>
          </a:p>
        </p:txBody>
      </p:sp>
      <p:sp>
        <p:nvSpPr>
          <p:cNvPr id="7" name="Oval 6"/>
          <p:cNvSpPr/>
          <p:nvPr/>
        </p:nvSpPr>
        <p:spPr>
          <a:xfrm>
            <a:off x="1307206" y="5497135"/>
            <a:ext cx="1481070" cy="721217"/>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T4</a:t>
            </a:r>
            <a:endParaRPr lang="en-IN" dirty="0"/>
          </a:p>
        </p:txBody>
      </p:sp>
      <p:sp>
        <p:nvSpPr>
          <p:cNvPr id="8" name="Rectangle 7"/>
          <p:cNvSpPr/>
          <p:nvPr/>
        </p:nvSpPr>
        <p:spPr>
          <a:xfrm>
            <a:off x="4520485" y="2966787"/>
            <a:ext cx="1803040" cy="325156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MYSQL/ORACLE</a:t>
            </a:r>
            <a:endParaRPr lang="en-IN" dirty="0"/>
          </a:p>
        </p:txBody>
      </p:sp>
      <p:sp>
        <p:nvSpPr>
          <p:cNvPr id="9" name="Rectangle 8"/>
          <p:cNvSpPr/>
          <p:nvPr/>
        </p:nvSpPr>
        <p:spPr>
          <a:xfrm>
            <a:off x="7495504" y="3090930"/>
            <a:ext cx="3245476" cy="38636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T1,T3,T4,T2,T1,T2</a:t>
            </a:r>
            <a:endParaRPr lang="en-IN" dirty="0"/>
          </a:p>
        </p:txBody>
      </p:sp>
      <p:sp>
        <p:nvSpPr>
          <p:cNvPr id="10" name="Rectangle 9"/>
          <p:cNvSpPr/>
          <p:nvPr/>
        </p:nvSpPr>
        <p:spPr>
          <a:xfrm>
            <a:off x="7495504" y="3761193"/>
            <a:ext cx="3245476" cy="38636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T2,T4,T3,T1,T4,T3</a:t>
            </a:r>
            <a:endParaRPr lang="en-IN" dirty="0"/>
          </a:p>
        </p:txBody>
      </p:sp>
      <p:sp>
        <p:nvSpPr>
          <p:cNvPr id="11" name="Rectangle 10"/>
          <p:cNvSpPr/>
          <p:nvPr/>
        </p:nvSpPr>
        <p:spPr>
          <a:xfrm>
            <a:off x="7495504" y="4399386"/>
            <a:ext cx="3245476" cy="38636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T1,T4,T2,T3,T2,T1</a:t>
            </a:r>
            <a:endParaRPr lang="en-IN" dirty="0"/>
          </a:p>
        </p:txBody>
      </p:sp>
      <p:sp>
        <p:nvSpPr>
          <p:cNvPr id="12" name="Rectangle 11"/>
          <p:cNvSpPr/>
          <p:nvPr/>
        </p:nvSpPr>
        <p:spPr>
          <a:xfrm>
            <a:off x="7495504" y="5130088"/>
            <a:ext cx="3245476" cy="38636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T2,T3,T4,T1,T3,T4</a:t>
            </a:r>
            <a:endParaRPr lang="en-IN" dirty="0"/>
          </a:p>
        </p:txBody>
      </p:sp>
      <p:sp>
        <p:nvSpPr>
          <p:cNvPr id="13" name="Rectangle 12"/>
          <p:cNvSpPr/>
          <p:nvPr/>
        </p:nvSpPr>
        <p:spPr>
          <a:xfrm>
            <a:off x="7495504" y="5834133"/>
            <a:ext cx="3245476" cy="38636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T1,T2,T3,T4,T3,T1</a:t>
            </a:r>
            <a:endParaRPr lang="en-IN" dirty="0"/>
          </a:p>
        </p:txBody>
      </p:sp>
      <p:cxnSp>
        <p:nvCxnSpPr>
          <p:cNvPr id="15" name="Straight Arrow Connector 14"/>
          <p:cNvCxnSpPr/>
          <p:nvPr/>
        </p:nvCxnSpPr>
        <p:spPr>
          <a:xfrm>
            <a:off x="2810813" y="3339080"/>
            <a:ext cx="1384479" cy="10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788275" y="4147559"/>
            <a:ext cx="1384479" cy="5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88275" y="4965039"/>
            <a:ext cx="1384479" cy="5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788275" y="5857743"/>
            <a:ext cx="1384479" cy="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1"/>
          </p:cNvCxnSpPr>
          <p:nvPr/>
        </p:nvCxnSpPr>
        <p:spPr>
          <a:xfrm flipV="1">
            <a:off x="6323525" y="3284113"/>
            <a:ext cx="1171979" cy="10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323525" y="3874611"/>
            <a:ext cx="1171979" cy="10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323525" y="4542684"/>
            <a:ext cx="1171979" cy="10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323525" y="5294102"/>
            <a:ext cx="1171979" cy="10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304205" y="5992279"/>
            <a:ext cx="1171979" cy="10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81116" y="2498705"/>
            <a:ext cx="2833352" cy="584775"/>
          </a:xfrm>
          <a:prstGeom prst="rect">
            <a:avLst/>
          </a:prstGeom>
          <a:noFill/>
        </p:spPr>
        <p:txBody>
          <a:bodyPr wrap="square" rtlCol="0">
            <a:spAutoFit/>
          </a:bodyPr>
          <a:lstStyle/>
          <a:p>
            <a:r>
              <a:rPr lang="en-IN" sz="3200" dirty="0" smtClean="0">
                <a:solidFill>
                  <a:schemeClr val="accent2">
                    <a:lumMod val="50000"/>
                  </a:schemeClr>
                </a:solidFill>
              </a:rPr>
              <a:t>Schedule</a:t>
            </a:r>
            <a:endParaRPr lang="en-IN" sz="3200" dirty="0">
              <a:solidFill>
                <a:schemeClr val="accent2">
                  <a:lumMod val="50000"/>
                </a:schemeClr>
              </a:solidFill>
            </a:endParaRPr>
          </a:p>
        </p:txBody>
      </p:sp>
    </p:spTree>
    <p:extLst>
      <p:ext uri="{BB962C8B-B14F-4D97-AF65-F5344CB8AC3E}">
        <p14:creationId xmlns:p14="http://schemas.microsoft.com/office/powerpoint/2010/main" val="71254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291766"/>
            <a:ext cx="10727113" cy="2123658"/>
          </a:xfrm>
          <a:prstGeom prst="rect">
            <a:avLst/>
          </a:prstGeom>
          <a:noFill/>
        </p:spPr>
        <p:txBody>
          <a:bodyPr wrap="square" lIns="91440" tIns="45720" rIns="91440" bIns="45720">
            <a:spAutoFit/>
          </a:bodyPr>
          <a:lstStyle/>
          <a:p>
            <a:pPr marL="685800" indent="-685800" algn="ctr">
              <a:buFont typeface="Wingdings" panose="05000000000000000000" pitchFamily="2" charset="2"/>
              <a:buChar char="v"/>
            </a:pPr>
            <a:r>
              <a:rPr lang="en-IN" sz="4400" dirty="0" smtClean="0">
                <a:solidFill>
                  <a:srgbClr val="002060"/>
                </a:solidFill>
              </a:rPr>
              <a:t> Serial Schedule </a:t>
            </a:r>
            <a:r>
              <a:rPr lang="en-IN" sz="4400" dirty="0" err="1" smtClean="0">
                <a:solidFill>
                  <a:srgbClr val="002060"/>
                </a:solidFill>
              </a:rPr>
              <a:t>vs</a:t>
            </a:r>
            <a:r>
              <a:rPr lang="en-IN" sz="4400" dirty="0" smtClean="0">
                <a:solidFill>
                  <a:srgbClr val="002060"/>
                </a:solidFill>
              </a:rPr>
              <a:t> Non-Serial Schedule</a:t>
            </a:r>
          </a:p>
          <a:p>
            <a:pPr algn="ctr"/>
            <a:endParaRPr lang="en-IN" sz="4400" dirty="0" smtClean="0">
              <a:solidFill>
                <a:srgbClr val="002060"/>
              </a:solidFill>
            </a:endParaRPr>
          </a:p>
          <a:p>
            <a:pPr algn="ctr"/>
            <a:endParaRPr lang="en-US" sz="4400" b="0" cap="none" spc="0" dirty="0">
              <a:ln w="0"/>
              <a:solidFill>
                <a:srgbClr val="002060"/>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rotWithShape="1">
          <a:blip r:embed="rId2"/>
          <a:srcRect l="22648" t="40449" r="47955" b="22579"/>
          <a:stretch/>
        </p:blipFill>
        <p:spPr>
          <a:xfrm>
            <a:off x="217454" y="1281320"/>
            <a:ext cx="5042574" cy="4016259"/>
          </a:xfrm>
          <a:prstGeom prst="rect">
            <a:avLst/>
          </a:prstGeom>
        </p:spPr>
      </p:pic>
      <p:pic>
        <p:nvPicPr>
          <p:cNvPr id="5" name="Picture 4"/>
          <p:cNvPicPr>
            <a:picLocks noChangeAspect="1"/>
          </p:cNvPicPr>
          <p:nvPr/>
        </p:nvPicPr>
        <p:blipFill rotWithShape="1">
          <a:blip r:embed="rId3"/>
          <a:srcRect l="22054" t="36751" r="48054" b="24516"/>
          <a:stretch/>
        </p:blipFill>
        <p:spPr>
          <a:xfrm>
            <a:off x="5429929" y="980838"/>
            <a:ext cx="5280338" cy="4410284"/>
          </a:xfrm>
          <a:prstGeom prst="rect">
            <a:avLst/>
          </a:prstGeom>
        </p:spPr>
      </p:pic>
      <p:sp>
        <p:nvSpPr>
          <p:cNvPr id="6" name="TextBox 5"/>
          <p:cNvSpPr txBox="1"/>
          <p:nvPr/>
        </p:nvSpPr>
        <p:spPr>
          <a:xfrm>
            <a:off x="1948671" y="5120968"/>
            <a:ext cx="2678806" cy="369332"/>
          </a:xfrm>
          <a:prstGeom prst="rect">
            <a:avLst/>
          </a:prstGeom>
          <a:noFill/>
        </p:spPr>
        <p:txBody>
          <a:bodyPr wrap="square" rtlCol="0">
            <a:spAutoFit/>
          </a:bodyPr>
          <a:lstStyle/>
          <a:p>
            <a:r>
              <a:rPr lang="en-IN" dirty="0" smtClean="0">
                <a:solidFill>
                  <a:srgbClr val="002060"/>
                </a:solidFill>
              </a:rPr>
              <a:t> Serial Schedule </a:t>
            </a:r>
            <a:endParaRPr lang="en-IN" dirty="0"/>
          </a:p>
        </p:txBody>
      </p:sp>
      <p:sp>
        <p:nvSpPr>
          <p:cNvPr id="7" name="TextBox 6"/>
          <p:cNvSpPr txBox="1"/>
          <p:nvPr/>
        </p:nvSpPr>
        <p:spPr>
          <a:xfrm>
            <a:off x="7557761" y="5112913"/>
            <a:ext cx="2678806" cy="369332"/>
          </a:xfrm>
          <a:prstGeom prst="rect">
            <a:avLst/>
          </a:prstGeom>
          <a:noFill/>
        </p:spPr>
        <p:txBody>
          <a:bodyPr wrap="square" rtlCol="0">
            <a:spAutoFit/>
          </a:bodyPr>
          <a:lstStyle/>
          <a:p>
            <a:r>
              <a:rPr lang="en-IN" dirty="0" smtClean="0">
                <a:solidFill>
                  <a:srgbClr val="002060"/>
                </a:solidFill>
              </a:rPr>
              <a:t> Non- Serial Schedule </a:t>
            </a:r>
            <a:endParaRPr lang="en-IN" dirty="0"/>
          </a:p>
        </p:txBody>
      </p:sp>
    </p:spTree>
    <p:extLst>
      <p:ext uri="{BB962C8B-B14F-4D97-AF65-F5344CB8AC3E}">
        <p14:creationId xmlns:p14="http://schemas.microsoft.com/office/powerpoint/2010/main" val="248233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584</Words>
  <Application>Microsoft Office PowerPoint</Application>
  <PresentationFormat>Widescreen</PresentationFormat>
  <Paragraphs>91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Tahoma</vt:lpstr>
      <vt:lpstr>Times New Roman</vt:lpstr>
      <vt:lpstr>Wingdings</vt:lpstr>
      <vt:lpstr>Office Theme</vt:lpstr>
      <vt:lpstr>Topic Name:Transaction and Concurrency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Name:Transaction and Concurrency</dc:title>
  <dc:creator>Admin</dc:creator>
  <cp:lastModifiedBy>Admin</cp:lastModifiedBy>
  <cp:revision>17</cp:revision>
  <dcterms:created xsi:type="dcterms:W3CDTF">2023-05-01T11:15:13Z</dcterms:created>
  <dcterms:modified xsi:type="dcterms:W3CDTF">2023-05-01T14:07:42Z</dcterms:modified>
</cp:coreProperties>
</file>