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4"/>
  </p:notesMasterIdLst>
  <p:sldIdLst>
    <p:sldId id="592" r:id="rId2"/>
    <p:sldId id="593" r:id="rId3"/>
    <p:sldId id="594" r:id="rId4"/>
    <p:sldId id="595" r:id="rId5"/>
    <p:sldId id="667" r:id="rId6"/>
    <p:sldId id="596" r:id="rId7"/>
    <p:sldId id="597" r:id="rId8"/>
    <p:sldId id="598" r:id="rId9"/>
    <p:sldId id="599" r:id="rId10"/>
    <p:sldId id="600" r:id="rId11"/>
    <p:sldId id="601" r:id="rId12"/>
    <p:sldId id="669" r:id="rId13"/>
    <p:sldId id="670" r:id="rId14"/>
    <p:sldId id="666" r:id="rId15"/>
    <p:sldId id="668" r:id="rId16"/>
    <p:sldId id="602" r:id="rId17"/>
    <p:sldId id="612" r:id="rId18"/>
    <p:sldId id="655" r:id="rId19"/>
    <p:sldId id="656" r:id="rId20"/>
    <p:sldId id="658" r:id="rId21"/>
    <p:sldId id="659" r:id="rId22"/>
    <p:sldId id="660" r:id="rId23"/>
    <p:sldId id="661" r:id="rId24"/>
    <p:sldId id="662" r:id="rId25"/>
    <p:sldId id="663" r:id="rId26"/>
    <p:sldId id="680" r:id="rId27"/>
    <p:sldId id="664" r:id="rId28"/>
    <p:sldId id="671" r:id="rId29"/>
    <p:sldId id="672" r:id="rId30"/>
    <p:sldId id="673" r:id="rId31"/>
    <p:sldId id="674" r:id="rId32"/>
    <p:sldId id="675" r:id="rId33"/>
    <p:sldId id="676" r:id="rId34"/>
    <p:sldId id="677" r:id="rId35"/>
    <p:sldId id="615" r:id="rId36"/>
    <p:sldId id="616" r:id="rId37"/>
    <p:sldId id="588" r:id="rId38"/>
    <p:sldId id="682" r:id="rId39"/>
    <p:sldId id="589" r:id="rId40"/>
    <p:sldId id="590" r:id="rId41"/>
    <p:sldId id="591" r:id="rId42"/>
    <p:sldId id="679" r:id="rId43"/>
    <p:sldId id="617" r:id="rId44"/>
    <p:sldId id="618" r:id="rId45"/>
    <p:sldId id="619" r:id="rId46"/>
    <p:sldId id="620" r:id="rId47"/>
    <p:sldId id="621" r:id="rId48"/>
    <p:sldId id="622" r:id="rId49"/>
    <p:sldId id="623" r:id="rId50"/>
    <p:sldId id="681" r:id="rId51"/>
    <p:sldId id="625" r:id="rId52"/>
    <p:sldId id="626" r:id="rId53"/>
    <p:sldId id="627" r:id="rId54"/>
    <p:sldId id="628" r:id="rId55"/>
    <p:sldId id="629" r:id="rId56"/>
    <p:sldId id="630" r:id="rId57"/>
    <p:sldId id="678" r:id="rId58"/>
    <p:sldId id="636" r:id="rId59"/>
    <p:sldId id="637" r:id="rId60"/>
    <p:sldId id="638" r:id="rId61"/>
    <p:sldId id="639" r:id="rId62"/>
    <p:sldId id="665" r:id="rId63"/>
  </p:sldIdLst>
  <p:sldSz cx="1016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at's in Data-Module 1" id="{C0FC69BC-C4FF-4167-B0C3-75E84566DE80}">
          <p14:sldIdLst>
            <p14:sldId id="592"/>
            <p14:sldId id="593"/>
            <p14:sldId id="594"/>
            <p14:sldId id="595"/>
            <p14:sldId id="667"/>
            <p14:sldId id="596"/>
            <p14:sldId id="597"/>
            <p14:sldId id="598"/>
            <p14:sldId id="599"/>
            <p14:sldId id="600"/>
            <p14:sldId id="601"/>
            <p14:sldId id="669"/>
            <p14:sldId id="670"/>
            <p14:sldId id="666"/>
            <p14:sldId id="668"/>
            <p14:sldId id="602"/>
            <p14:sldId id="612"/>
          </p14:sldIdLst>
        </p14:section>
        <p14:section name="The Potential of Big Data" id="{AC3A9DF3-5484-4360-B0DC-B422EE3F9C26}">
          <p14:sldIdLst>
            <p14:sldId id="655"/>
            <p14:sldId id="656"/>
            <p14:sldId id="658"/>
            <p14:sldId id="659"/>
            <p14:sldId id="660"/>
            <p14:sldId id="661"/>
            <p14:sldId id="662"/>
            <p14:sldId id="663"/>
          </p14:sldIdLst>
        </p14:section>
        <p14:section name="General Overview" id="{C472A28D-2D87-456C-9238-432A055C0035}">
          <p14:sldIdLst>
            <p14:sldId id="680"/>
            <p14:sldId id="664"/>
            <p14:sldId id="671"/>
            <p14:sldId id="672"/>
            <p14:sldId id="673"/>
            <p14:sldId id="674"/>
            <p14:sldId id="675"/>
            <p14:sldId id="676"/>
            <p14:sldId id="677"/>
            <p14:sldId id="615"/>
            <p14:sldId id="616"/>
            <p14:sldId id="588"/>
            <p14:sldId id="682"/>
            <p14:sldId id="589"/>
            <p14:sldId id="590"/>
            <p14:sldId id="591"/>
          </p14:sldIdLst>
        </p14:section>
        <p14:section name="Real world example" id="{4BB33764-56D7-4128-B8CD-0E7A295E2202}">
          <p14:sldIdLst>
            <p14:sldId id="679"/>
            <p14:sldId id="617"/>
            <p14:sldId id="618"/>
            <p14:sldId id="619"/>
            <p14:sldId id="620"/>
            <p14:sldId id="621"/>
            <p14:sldId id="622"/>
            <p14:sldId id="623"/>
            <p14:sldId id="681"/>
            <p14:sldId id="625"/>
            <p14:sldId id="626"/>
            <p14:sldId id="627"/>
            <p14:sldId id="628"/>
            <p14:sldId id="629"/>
            <p14:sldId id="630"/>
          </p14:sldIdLst>
        </p14:section>
        <p14:section name="Colabrative Filtering" id="{85ACDC6A-EA76-46BB-A439-6A3EB522F3EF}">
          <p14:sldIdLst>
            <p14:sldId id="678"/>
            <p14:sldId id="636"/>
            <p14:sldId id="637"/>
            <p14:sldId id="638"/>
            <p14:sldId id="639"/>
            <p14:sldId id="665"/>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C90000"/>
    <a:srgbClr val="B89500"/>
    <a:srgbClr val="00698E"/>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56496" autoAdjust="0"/>
  </p:normalViewPr>
  <p:slideViewPr>
    <p:cSldViewPr>
      <p:cViewPr varScale="1">
        <p:scale>
          <a:sx n="37" d="100"/>
          <a:sy n="37" d="100"/>
        </p:scale>
        <p:origin x="1315" y="29"/>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mbria"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mbria" pitchFamily="18" charset="0"/>
              </a:defRPr>
            </a:lvl1pPr>
          </a:lstStyle>
          <a:p>
            <a:fld id="{0F87FAB4-DAC6-4D3E-B666-3638B7018113}" type="datetimeFigureOut">
              <a:rPr lang="en-US" smtClean="0"/>
              <a:pPr/>
              <a:t>6/9/2016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mbria"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mbria" pitchFamily="18" charset="0"/>
              </a:defRPr>
            </a:lvl1pPr>
          </a:lstStyle>
          <a:p>
            <a:fld id="{E16BED7F-927E-44DB-BCE7-60F56F3A89D4}" type="slidenum">
              <a:rPr lang="en-US" smtClean="0"/>
              <a:pPr/>
              <a:t>‹#›</a:t>
            </a:fld>
            <a:endParaRPr lang="en-US" dirty="0"/>
          </a:p>
        </p:txBody>
      </p:sp>
    </p:spTree>
    <p:extLst>
      <p:ext uri="{BB962C8B-B14F-4D97-AF65-F5344CB8AC3E}">
        <p14:creationId xmlns:p14="http://schemas.microsoft.com/office/powerpoint/2010/main" val="315768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itchFamily="18" charset="0"/>
        <a:ea typeface="+mn-ea"/>
        <a:cs typeface="+mn-cs"/>
      </a:defRPr>
    </a:lvl1pPr>
    <a:lvl2pPr marL="457200" algn="l" defTabSz="914400" rtl="0" eaLnBrk="1" latinLnBrk="0" hangingPunct="1">
      <a:defRPr sz="1200" kern="1200">
        <a:solidFill>
          <a:schemeClr val="tx1"/>
        </a:solidFill>
        <a:latin typeface="Cambria" pitchFamily="18" charset="0"/>
        <a:ea typeface="+mn-ea"/>
        <a:cs typeface="+mn-cs"/>
      </a:defRPr>
    </a:lvl2pPr>
    <a:lvl3pPr marL="914400" algn="l" defTabSz="914400" rtl="0" eaLnBrk="1" latinLnBrk="0" hangingPunct="1">
      <a:defRPr sz="1200" kern="1200">
        <a:solidFill>
          <a:schemeClr val="tx1"/>
        </a:solidFill>
        <a:latin typeface="Cambria" pitchFamily="18" charset="0"/>
        <a:ea typeface="+mn-ea"/>
        <a:cs typeface="+mn-cs"/>
      </a:defRPr>
    </a:lvl3pPr>
    <a:lvl4pPr marL="1371600" algn="l" defTabSz="914400" rtl="0" eaLnBrk="1" latinLnBrk="0" hangingPunct="1">
      <a:defRPr sz="1200" kern="1200">
        <a:solidFill>
          <a:schemeClr val="tx1"/>
        </a:solidFill>
        <a:latin typeface="Cambria" pitchFamily="18" charset="0"/>
        <a:ea typeface="+mn-ea"/>
        <a:cs typeface="+mn-cs"/>
      </a:defRPr>
    </a:lvl4pPr>
    <a:lvl5pPr marL="1828800" algn="l" defTabSz="914400" rtl="0" eaLnBrk="1" latinLnBrk="0" hangingPunct="1">
      <a:defRPr sz="1200" kern="1200">
        <a:solidFill>
          <a:schemeClr val="tx1"/>
        </a:solidFill>
        <a:latin typeface="Cambr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oo.gl/Jo3cqM"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3000" dirty="0" smtClean="0">
                <a:solidFill>
                  <a:srgbClr val="000000">
                    <a:lumMod val="85000"/>
                    <a:lumOff val="15000"/>
                  </a:srgbClr>
                </a:solidFill>
                <a:latin typeface="Cambria" pitchFamily="18" charset="0"/>
              </a:rPr>
              <a:t>Previously unknown patterns, descriptions, or relations—potentially useful information—are being extracted from data. Discovering this knowledge often requires some form of learning.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3000" dirty="0" smtClean="0">
              <a:solidFill>
                <a:srgbClr val="000000">
                  <a:lumMod val="85000"/>
                  <a:lumOff val="15000"/>
                </a:srgbClr>
              </a:solidFill>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3000" dirty="0" smtClean="0">
                <a:solidFill>
                  <a:srgbClr val="000000">
                    <a:lumMod val="85000"/>
                    <a:lumOff val="15000"/>
                  </a:srgbClr>
                </a:solidFill>
                <a:latin typeface="Cambria" pitchFamily="18" charset="0"/>
              </a:rPr>
              <a:t>Datasets are structured, often as a database. They are also typically larger than those encountered other domains. In fact, the datasets are so large that the process of extracting knowledge must be automated—or at least augmented—by computer.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3000" dirty="0" smtClean="0">
              <a:solidFill>
                <a:srgbClr val="000000">
                  <a:lumMod val="85000"/>
                  <a:lumOff val="15000"/>
                </a:srgbClr>
              </a:solidFill>
              <a:latin typeface="Cambria" pitchFamily="18" charset="0"/>
            </a:endParaRP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6</a:t>
            </a:fld>
            <a:endParaRPr lang="en-US" dirty="0"/>
          </a:p>
        </p:txBody>
      </p:sp>
    </p:spTree>
    <p:extLst>
      <p:ext uri="{BB962C8B-B14F-4D97-AF65-F5344CB8AC3E}">
        <p14:creationId xmlns:p14="http://schemas.microsoft.com/office/powerpoint/2010/main" val="72507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Justin: You</a:t>
            </a:r>
            <a:r>
              <a:rPr lang="en-US" baseline="0" dirty="0" smtClean="0"/>
              <a:t> mentioned potentially using a different, potentially more accessible example here. </a:t>
            </a:r>
          </a:p>
          <a:p>
            <a:r>
              <a:rPr lang="en-US" baseline="0" dirty="0" smtClean="0"/>
              <a:t>Everaldo: I simplified the Genomics example in this slide, and included a couple of additional ones.</a:t>
            </a:r>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19</a:t>
            </a:fld>
            <a:endParaRPr lang="en-US" dirty="0"/>
          </a:p>
        </p:txBody>
      </p:sp>
    </p:spTree>
    <p:extLst>
      <p:ext uri="{BB962C8B-B14F-4D97-AF65-F5344CB8AC3E}">
        <p14:creationId xmlns:p14="http://schemas.microsoft.com/office/powerpoint/2010/main" val="397517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21</a:t>
            </a:fld>
            <a:endParaRPr lang="en-US" dirty="0"/>
          </a:p>
        </p:txBody>
      </p:sp>
    </p:spTree>
    <p:extLst>
      <p:ext uri="{BB962C8B-B14F-4D97-AF65-F5344CB8AC3E}">
        <p14:creationId xmlns:p14="http://schemas.microsoft.com/office/powerpoint/2010/main" val="254658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31</a:t>
            </a:fld>
            <a:endParaRPr lang="en-US" dirty="0"/>
          </a:p>
        </p:txBody>
      </p:sp>
    </p:spTree>
    <p:extLst>
      <p:ext uri="{BB962C8B-B14F-4D97-AF65-F5344CB8AC3E}">
        <p14:creationId xmlns:p14="http://schemas.microsoft.com/office/powerpoint/2010/main" val="907820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32</a:t>
            </a:fld>
            <a:endParaRPr lang="en-US" dirty="0"/>
          </a:p>
        </p:txBody>
      </p:sp>
    </p:spTree>
    <p:extLst>
      <p:ext uri="{BB962C8B-B14F-4D97-AF65-F5344CB8AC3E}">
        <p14:creationId xmlns:p14="http://schemas.microsoft.com/office/powerpoint/2010/main" val="3240926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36</a:t>
            </a:fld>
            <a:endParaRPr lang="en-US" dirty="0"/>
          </a:p>
        </p:txBody>
      </p:sp>
    </p:spTree>
    <p:extLst>
      <p:ext uri="{BB962C8B-B14F-4D97-AF65-F5344CB8AC3E}">
        <p14:creationId xmlns:p14="http://schemas.microsoft.com/office/powerpoint/2010/main" val="3289249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Moved from Mod2.</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37</a:t>
            </a:fld>
            <a:endParaRPr lang="en-US" dirty="0"/>
          </a:p>
        </p:txBody>
      </p:sp>
    </p:spTree>
    <p:extLst>
      <p:ext uri="{BB962C8B-B14F-4D97-AF65-F5344CB8AC3E}">
        <p14:creationId xmlns:p14="http://schemas.microsoft.com/office/powerpoint/2010/main" val="281172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Moved from Mod2.</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38</a:t>
            </a:fld>
            <a:endParaRPr lang="en-US" dirty="0"/>
          </a:p>
        </p:txBody>
      </p:sp>
    </p:spTree>
    <p:extLst>
      <p:ext uri="{BB962C8B-B14F-4D97-AF65-F5344CB8AC3E}">
        <p14:creationId xmlns:p14="http://schemas.microsoft.com/office/powerpoint/2010/main" val="375666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Moved from Mod2.</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39</a:t>
            </a:fld>
            <a:endParaRPr lang="en-US" dirty="0"/>
          </a:p>
        </p:txBody>
      </p:sp>
    </p:spTree>
    <p:extLst>
      <p:ext uri="{BB962C8B-B14F-4D97-AF65-F5344CB8AC3E}">
        <p14:creationId xmlns:p14="http://schemas.microsoft.com/office/powerpoint/2010/main" val="3731308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kern="3000" dirty="0" smtClean="0">
                <a:solidFill>
                  <a:schemeClr val="tx1">
                    <a:lumMod val="85000"/>
                    <a:lumOff val="15000"/>
                  </a:schemeClr>
                </a:solidFill>
              </a:rPr>
              <a:t>Qualitative features.</a:t>
            </a:r>
          </a:p>
          <a:p>
            <a:pPr lvl="1"/>
            <a:r>
              <a:rPr lang="en-US" kern="3000" dirty="0" smtClean="0">
                <a:solidFill>
                  <a:schemeClr val="tx1">
                    <a:lumMod val="85000"/>
                    <a:lumOff val="15000"/>
                  </a:schemeClr>
                </a:solidFill>
              </a:rPr>
              <a:t>Enough information to distinguish one object from another.</a:t>
            </a:r>
          </a:p>
          <a:p>
            <a:r>
              <a:rPr lang="en-US" kern="3000" dirty="0" smtClean="0">
                <a:solidFill>
                  <a:schemeClr val="tx1">
                    <a:lumMod val="85000"/>
                    <a:lumOff val="15000"/>
                  </a:schemeClr>
                </a:solidFill>
              </a:rPr>
              <a:t>Has only a reasonable set of values.</a:t>
            </a:r>
          </a:p>
          <a:p>
            <a:pPr lvl="1"/>
            <a:r>
              <a:rPr lang="en-US" kern="3000" dirty="0" smtClean="0">
                <a:solidFill>
                  <a:schemeClr val="tx1">
                    <a:lumMod val="85000"/>
                    <a:lumOff val="15000"/>
                  </a:schemeClr>
                </a:solidFill>
              </a:rPr>
              <a:t>Thumb-rule: count with your fingers.</a:t>
            </a:r>
          </a:p>
          <a:p>
            <a:r>
              <a:rPr lang="en-US" kern="3000" dirty="0" smtClean="0">
                <a:solidFill>
                  <a:schemeClr val="tx1">
                    <a:lumMod val="85000"/>
                    <a:lumOff val="15000"/>
                  </a:schemeClr>
                </a:solidFill>
              </a:rPr>
              <a:t>Often represented as integer variables.</a:t>
            </a:r>
          </a:p>
          <a:p>
            <a:pPr lvl="1"/>
            <a:r>
              <a:rPr lang="en-US" kern="3000" dirty="0" smtClean="0">
                <a:solidFill>
                  <a:schemeClr val="tx1">
                    <a:lumMod val="85000"/>
                    <a:lumOff val="15000"/>
                  </a:schemeClr>
                </a:solidFill>
              </a:rPr>
              <a:t>For example: 0 for red; 1 for blue; etc.</a:t>
            </a:r>
          </a:p>
          <a:p>
            <a:r>
              <a:rPr lang="en-US" kern="3000" dirty="0" smtClean="0">
                <a:solidFill>
                  <a:schemeClr val="tx1">
                    <a:lumMod val="85000"/>
                    <a:lumOff val="15000"/>
                  </a:schemeClr>
                </a:solidFill>
              </a:rPr>
              <a:t>Note:  binary attributes are a special case of discrete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40</a:t>
            </a:fld>
            <a:endParaRPr lang="en-US" dirty="0"/>
          </a:p>
        </p:txBody>
      </p:sp>
    </p:spTree>
    <p:extLst>
      <p:ext uri="{BB962C8B-B14F-4D97-AF65-F5344CB8AC3E}">
        <p14:creationId xmlns:p14="http://schemas.microsoft.com/office/powerpoint/2010/main" val="9181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Moved from Mod2.</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41</a:t>
            </a:fld>
            <a:endParaRPr lang="en-US" dirty="0"/>
          </a:p>
        </p:txBody>
      </p:sp>
    </p:spTree>
    <p:extLst>
      <p:ext uri="{BB962C8B-B14F-4D97-AF65-F5344CB8AC3E}">
        <p14:creationId xmlns:p14="http://schemas.microsoft.com/office/powerpoint/2010/main" val="12478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While we often come across various definitions</a:t>
            </a:r>
            <a:r>
              <a:rPr lang="en-US" baseline="0" dirty="0" smtClean="0"/>
              <a:t> for “Data mining”, it’s also difficult to discern it from other concepts that somewhat overlap with it. While Data Mining evolved from various research initiatives in the field of databases, today it has grown to influence a variety of other areas (depictured above). All of these different areas also provided numerous contributions to what “data mining” is today. In this course we spend a good amount of time covering Machine Learning, while we also touch upon these other aspects.</a:t>
            </a:r>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7</a:t>
            </a:fld>
            <a:endParaRPr lang="en-US" dirty="0"/>
          </a:p>
        </p:txBody>
      </p:sp>
    </p:spTree>
    <p:extLst>
      <p:ext uri="{BB962C8B-B14F-4D97-AF65-F5344CB8AC3E}">
        <p14:creationId xmlns:p14="http://schemas.microsoft.com/office/powerpoint/2010/main" val="1498745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Everaldo: I simplified the earlier “Genomics” example. And I believe this example</a:t>
            </a:r>
            <a:r>
              <a:rPr lang="en-US" baseline="0" dirty="0" smtClean="0"/>
              <a:t> here on recommendations is fine as is, since students should be mostly familiar by the concept of recommendation systems from having used them personally. </a:t>
            </a:r>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43</a:t>
            </a:fld>
            <a:endParaRPr lang="en-US" dirty="0"/>
          </a:p>
        </p:txBody>
      </p:sp>
    </p:spTree>
    <p:extLst>
      <p:ext uri="{BB962C8B-B14F-4D97-AF65-F5344CB8AC3E}">
        <p14:creationId xmlns:p14="http://schemas.microsoft.com/office/powerpoint/2010/main" val="210078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44</a:t>
            </a:fld>
            <a:endParaRPr lang="en-US" dirty="0"/>
          </a:p>
        </p:txBody>
      </p:sp>
    </p:spTree>
    <p:extLst>
      <p:ext uri="{BB962C8B-B14F-4D97-AF65-F5344CB8AC3E}">
        <p14:creationId xmlns:p14="http://schemas.microsoft.com/office/powerpoint/2010/main" val="361288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36"/>
            <a:r>
              <a:rPr lang="en-US" sz="1200" dirty="0" smtClean="0"/>
              <a:t>In October, 2006 Netflix released a dataset containing 100 million  anonymous movie ratings and challenged the data mining,  machine learning, and computer science communities to develop systems that could beat the accuracy of its recommendation system, </a:t>
            </a:r>
            <a:r>
              <a:rPr lang="en-US" sz="1200" dirty="0" err="1" smtClean="0"/>
              <a:t>Cinematch</a:t>
            </a:r>
            <a:r>
              <a:rPr lang="en-US" sz="1200" dirty="0" smtClean="0"/>
              <a:t>.</a:t>
            </a:r>
          </a:p>
          <a:p>
            <a:pPr marL="320036"/>
            <a:endParaRPr lang="en-US" sz="1200" dirty="0" smtClean="0"/>
          </a:p>
          <a:p>
            <a:pPr marL="320036"/>
            <a:r>
              <a:rPr lang="en-US" sz="1200" dirty="0" smtClean="0"/>
              <a:t>Thus began the Netflix Prize, </a:t>
            </a:r>
            <a:r>
              <a:rPr lang="en-US" sz="1200" dirty="0" smtClean="0">
                <a:solidFill>
                  <a:srgbClr val="C00000"/>
                </a:solidFill>
              </a:rPr>
              <a:t>an open competition for the best collaborative filtering algorithm to predict user ratings for films</a:t>
            </a:r>
            <a:r>
              <a:rPr lang="en-US" sz="1200" dirty="0" smtClean="0"/>
              <a:t>, solely based on previous ratings without any other information about the users or films.</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49</a:t>
            </a:fld>
            <a:endParaRPr lang="en-US" dirty="0"/>
          </a:p>
        </p:txBody>
      </p:sp>
    </p:spTree>
    <p:extLst>
      <p:ext uri="{BB962C8B-B14F-4D97-AF65-F5344CB8AC3E}">
        <p14:creationId xmlns:p14="http://schemas.microsoft.com/office/powerpoint/2010/main" val="3172876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8133" lvl="0"/>
            <a:r>
              <a:rPr lang="en-US" dirty="0" smtClean="0"/>
              <a:t>During the competition, teams were only informed of the score for a </a:t>
            </a:r>
            <a:r>
              <a:rPr lang="en-US" i="1" dirty="0" smtClean="0"/>
              <a:t>validation</a:t>
            </a:r>
            <a:r>
              <a:rPr lang="en-US" dirty="0" smtClean="0"/>
              <a:t> or </a:t>
            </a:r>
            <a:r>
              <a:rPr lang="en-US" i="1" dirty="0" smtClean="0"/>
              <a:t>quiz</a:t>
            </a:r>
            <a:r>
              <a:rPr lang="en-US" dirty="0" smtClean="0"/>
              <a:t> set of 1,408,342 ratings.</a:t>
            </a:r>
          </a:p>
          <a:p>
            <a:pPr marL="338133" lvl="0"/>
            <a:endParaRPr lang="en-US" dirty="0" smtClean="0"/>
          </a:p>
          <a:p>
            <a:pPr marL="338133" lvl="0"/>
            <a:r>
              <a:rPr lang="en-US" dirty="0" smtClean="0"/>
              <a:t>The jury used a </a:t>
            </a:r>
            <a:r>
              <a:rPr lang="en-US" i="1" dirty="0" smtClean="0"/>
              <a:t>test</a:t>
            </a:r>
            <a:r>
              <a:rPr lang="en-US" dirty="0" smtClean="0"/>
              <a:t> set of 1,408,789 ratings to determine potential prize winners.</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51</a:t>
            </a:fld>
            <a:endParaRPr lang="en-US" dirty="0"/>
          </a:p>
        </p:txBody>
      </p:sp>
    </p:spTree>
    <p:extLst>
      <p:ext uri="{BB962C8B-B14F-4D97-AF65-F5344CB8AC3E}">
        <p14:creationId xmlns:p14="http://schemas.microsoft.com/office/powerpoint/2010/main" val="1283033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 is an </a:t>
            </a:r>
            <a:r>
              <a:rPr lang="en-US" dirty="0" err="1" smtClean="0"/>
              <a:t>IPython</a:t>
            </a:r>
            <a:r>
              <a:rPr lang="en-US" dirty="0" smtClean="0"/>
              <a:t> Notebook with a collaborative filtering example here: http://nbviewer.jupyter.org/github/cse40647/cse40647/blob/sp.14/02.1%20-%20Collaborative%20Filtering.ipynb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 particular example is covered in detail</a:t>
            </a:r>
            <a:r>
              <a:rPr lang="en-US" baseline="0" dirty="0" smtClean="0"/>
              <a:t> at the beginning of the following book: </a:t>
            </a:r>
            <a:r>
              <a:rPr lang="en-US" sz="1200" b="1" i="1" kern="1200" dirty="0" smtClean="0">
                <a:solidFill>
                  <a:schemeClr val="tx1"/>
                </a:solidFill>
                <a:effectLst/>
                <a:latin typeface="Cambria" pitchFamily="18" charset="0"/>
                <a:ea typeface="+mn-ea"/>
                <a:cs typeface="+mn-cs"/>
              </a:rPr>
              <a:t>Programming Collective Intelligence</a:t>
            </a:r>
            <a:r>
              <a:rPr lang="en-US" sz="1200" b="1" i="0" kern="1200" dirty="0" smtClean="0">
                <a:solidFill>
                  <a:schemeClr val="tx1"/>
                </a:solidFill>
                <a:effectLst/>
                <a:latin typeface="Cambria" pitchFamily="18" charset="0"/>
                <a:ea typeface="+mn-ea"/>
                <a:cs typeface="+mn-cs"/>
              </a:rPr>
              <a:t> by Toby </a:t>
            </a:r>
            <a:r>
              <a:rPr lang="en-US" sz="1200" b="1" i="0" kern="1200" dirty="0" err="1" smtClean="0">
                <a:solidFill>
                  <a:schemeClr val="tx1"/>
                </a:solidFill>
                <a:effectLst/>
                <a:latin typeface="Cambria" pitchFamily="18" charset="0"/>
                <a:ea typeface="+mn-ea"/>
                <a:cs typeface="+mn-cs"/>
              </a:rPr>
              <a:t>Segaran</a:t>
            </a:r>
            <a:endParaRPr lang="en-US" sz="1200" b="1" i="0" kern="1200" dirty="0" smtClean="0">
              <a:solidFill>
                <a:schemeClr val="tx1"/>
              </a:solidFill>
              <a:effectLst/>
              <a:latin typeface="Cambria" pitchFamily="18" charset="0"/>
              <a:ea typeface="+mn-ea"/>
              <a:cs typeface="+mn-cs"/>
            </a:endParaRPr>
          </a:p>
          <a:p>
            <a:endParaRPr lang="en-US" dirty="0" smtClean="0"/>
          </a:p>
          <a:p>
            <a:r>
              <a:rPr lang="en-US" dirty="0" smtClean="0"/>
              <a:t>I’ve replaced the slides that covered many other aspects of “collaborative</a:t>
            </a:r>
            <a:r>
              <a:rPr lang="en-US" baseline="0" dirty="0" smtClean="0"/>
              <a:t> filtering”, which will be revisited at the end of the course by that practical example.</a:t>
            </a:r>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58</a:t>
            </a:fld>
            <a:endParaRPr lang="en-US" dirty="0"/>
          </a:p>
        </p:txBody>
      </p:sp>
    </p:spTree>
    <p:extLst>
      <p:ext uri="{BB962C8B-B14F-4D97-AF65-F5344CB8AC3E}">
        <p14:creationId xmlns:p14="http://schemas.microsoft.com/office/powerpoint/2010/main" val="2747655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walk through a simple example that is fully covered in Chapter 2 of </a:t>
            </a:r>
            <a:r>
              <a:rPr lang="en-US" sz="1200" dirty="0" smtClean="0">
                <a:hlinkClick r:id="rId3"/>
              </a:rPr>
              <a:t>Programming Collective Intelligence by Toby </a:t>
            </a:r>
            <a:r>
              <a:rPr lang="en-US" sz="1200" dirty="0" err="1" smtClean="0">
                <a:hlinkClick r:id="rId3"/>
              </a:rPr>
              <a:t>Segaran</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61</a:t>
            </a:fld>
            <a:endParaRPr lang="en-US" dirty="0"/>
          </a:p>
        </p:txBody>
      </p:sp>
    </p:spTree>
    <p:extLst>
      <p:ext uri="{BB962C8B-B14F-4D97-AF65-F5344CB8AC3E}">
        <p14:creationId xmlns:p14="http://schemas.microsoft.com/office/powerpoint/2010/main" val="259763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11</a:t>
            </a:fld>
            <a:endParaRPr lang="en-US" dirty="0"/>
          </a:p>
        </p:txBody>
      </p:sp>
    </p:spTree>
    <p:extLst>
      <p:ext uri="{BB962C8B-B14F-4D97-AF65-F5344CB8AC3E}">
        <p14:creationId xmlns:p14="http://schemas.microsoft.com/office/powerpoint/2010/main" val="91196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12</a:t>
            </a:fld>
            <a:endParaRPr lang="en-US" dirty="0"/>
          </a:p>
        </p:txBody>
      </p:sp>
    </p:spTree>
    <p:extLst>
      <p:ext uri="{BB962C8B-B14F-4D97-AF65-F5344CB8AC3E}">
        <p14:creationId xmlns:p14="http://schemas.microsoft.com/office/powerpoint/2010/main" val="207098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13</a:t>
            </a:fld>
            <a:endParaRPr lang="en-US" dirty="0"/>
          </a:p>
        </p:txBody>
      </p:sp>
    </p:spTree>
    <p:extLst>
      <p:ext uri="{BB962C8B-B14F-4D97-AF65-F5344CB8AC3E}">
        <p14:creationId xmlns:p14="http://schemas.microsoft.com/office/powerpoint/2010/main" val="123815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14</a:t>
            </a:fld>
            <a:endParaRPr lang="en-US" dirty="0"/>
          </a:p>
        </p:txBody>
      </p:sp>
    </p:spTree>
    <p:extLst>
      <p:ext uri="{BB962C8B-B14F-4D97-AF65-F5344CB8AC3E}">
        <p14:creationId xmlns:p14="http://schemas.microsoft.com/office/powerpoint/2010/main" val="152412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15</a:t>
            </a:fld>
            <a:endParaRPr lang="en-US" dirty="0"/>
          </a:p>
        </p:txBody>
      </p:sp>
    </p:spTree>
    <p:extLst>
      <p:ext uri="{BB962C8B-B14F-4D97-AF65-F5344CB8AC3E}">
        <p14:creationId xmlns:p14="http://schemas.microsoft.com/office/powerpoint/2010/main" val="92470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Because we are breaking up the content this slide may not</a:t>
            </a:r>
            <a:r>
              <a:rPr lang="en-US" baseline="0" dirty="0" smtClean="0"/>
              <a:t> fit. </a:t>
            </a:r>
            <a:endParaRPr lang="en-US" dirty="0"/>
          </a:p>
        </p:txBody>
      </p:sp>
      <p:sp>
        <p:nvSpPr>
          <p:cNvPr id="4" name="Slide Number Placeholder 3"/>
          <p:cNvSpPr>
            <a:spLocks noGrp="1"/>
          </p:cNvSpPr>
          <p:nvPr>
            <p:ph type="sldNum" sz="quarter" idx="10"/>
          </p:nvPr>
        </p:nvSpPr>
        <p:spPr/>
        <p:txBody>
          <a:bodyPr/>
          <a:lstStyle/>
          <a:p>
            <a:fld id="{E16BED7F-927E-44DB-BCE7-60F56F3A89D4}" type="slidenum">
              <a:rPr lang="en-US" smtClean="0"/>
              <a:pPr/>
              <a:t>16</a:t>
            </a:fld>
            <a:endParaRPr lang="en-US" dirty="0"/>
          </a:p>
        </p:txBody>
      </p:sp>
    </p:spTree>
    <p:extLst>
      <p:ext uri="{BB962C8B-B14F-4D97-AF65-F5344CB8AC3E}">
        <p14:creationId xmlns:p14="http://schemas.microsoft.com/office/powerpoint/2010/main" val="124017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3000" dirty="0" smtClean="0">
                <a:solidFill>
                  <a:srgbClr val="000000">
                    <a:lumMod val="85000"/>
                    <a:lumOff val="15000"/>
                  </a:srgbClr>
                </a:solidFill>
                <a:latin typeface="Cambria" pitchFamily="18" charset="0"/>
              </a:rPr>
              <a:t>Descriptive Tasks</a:t>
            </a:r>
          </a:p>
          <a:p>
            <a:pPr algn="just"/>
            <a:r>
              <a:rPr lang="en-US" sz="1200" kern="3000" dirty="0" smtClean="0">
                <a:solidFill>
                  <a:srgbClr val="000000">
                    <a:lumMod val="85000"/>
                    <a:lumOff val="15000"/>
                  </a:srgbClr>
                </a:solidFill>
                <a:latin typeface="Cambria" pitchFamily="18" charset="0"/>
              </a:rPr>
              <a:t>Here, the objective is to derive patterns (correlations, trends, clusters, trajectories, and anomalies) that are able to summarize the underlying relationships in data. Descriptive data mining tasks are often exploratory in nature and frequently require </a:t>
            </a:r>
            <a:r>
              <a:rPr lang="en-US" sz="1200" kern="3000" dirty="0" err="1" smtClean="0">
                <a:solidFill>
                  <a:srgbClr val="000000">
                    <a:lumMod val="85000"/>
                    <a:lumOff val="15000"/>
                  </a:srgbClr>
                </a:solidFill>
                <a:latin typeface="Cambria" pitchFamily="18" charset="0"/>
              </a:rPr>
              <a:t>postprocessing</a:t>
            </a:r>
            <a:r>
              <a:rPr lang="en-US" sz="1200" kern="3000" dirty="0" smtClean="0">
                <a:solidFill>
                  <a:srgbClr val="000000">
                    <a:lumMod val="85000"/>
                    <a:lumOff val="15000"/>
                  </a:srgbClr>
                </a:solidFill>
                <a:latin typeface="Cambria" pitchFamily="18" charset="0"/>
              </a:rPr>
              <a:t> techniques to validate and explain the results.</a:t>
            </a:r>
          </a:p>
          <a:p>
            <a:pPr algn="just"/>
            <a:endParaRPr lang="en-US" sz="1200" kern="3000" dirty="0" smtClean="0">
              <a:solidFill>
                <a:srgbClr val="000000">
                  <a:lumMod val="85000"/>
                  <a:lumOff val="15000"/>
                </a:srgbClr>
              </a:solidFill>
              <a:latin typeface="Cambria"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3000" dirty="0" smtClean="0">
                <a:solidFill>
                  <a:srgbClr val="000000">
                    <a:lumMod val="85000"/>
                    <a:lumOff val="15000"/>
                  </a:srgbClr>
                </a:solidFill>
                <a:latin typeface="Cambria" pitchFamily="18" charset="0"/>
              </a:rPr>
              <a:t>Predictive Tasks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3000" dirty="0" smtClean="0">
                <a:solidFill>
                  <a:srgbClr val="000000">
                    <a:lumMod val="85000"/>
                    <a:lumOff val="15000"/>
                  </a:srgbClr>
                </a:solidFill>
                <a:latin typeface="Cambria" pitchFamily="18" charset="0"/>
              </a:rPr>
              <a:t>The objective of these tasks is to predict the value of a particular attribute based on the values of other attributes. The attribute to be predicted is commonly known as the </a:t>
            </a:r>
            <a:r>
              <a:rPr lang="en-US" sz="1200" b="1" kern="3000" dirty="0" smtClean="0">
                <a:solidFill>
                  <a:srgbClr val="000000">
                    <a:lumMod val="85000"/>
                    <a:lumOff val="15000"/>
                  </a:srgbClr>
                </a:solidFill>
                <a:latin typeface="Cambria" pitchFamily="18" charset="0"/>
              </a:rPr>
              <a:t>target</a:t>
            </a:r>
            <a:r>
              <a:rPr lang="en-US" sz="1200" kern="3000" dirty="0" smtClean="0">
                <a:solidFill>
                  <a:srgbClr val="000000">
                    <a:lumMod val="85000"/>
                    <a:lumOff val="15000"/>
                  </a:srgbClr>
                </a:solidFill>
                <a:latin typeface="Cambria" pitchFamily="18" charset="0"/>
              </a:rPr>
              <a:t> or </a:t>
            </a:r>
            <a:r>
              <a:rPr lang="en-US" sz="1200" b="1" kern="3000" dirty="0" smtClean="0">
                <a:solidFill>
                  <a:srgbClr val="000000">
                    <a:lumMod val="85000"/>
                    <a:lumOff val="15000"/>
                  </a:srgbClr>
                </a:solidFill>
                <a:latin typeface="Cambria" pitchFamily="18" charset="0"/>
              </a:rPr>
              <a:t>dependent variable</a:t>
            </a:r>
            <a:r>
              <a:rPr lang="en-US" sz="1200" kern="3000" dirty="0" smtClean="0">
                <a:solidFill>
                  <a:srgbClr val="000000">
                    <a:lumMod val="85000"/>
                    <a:lumOff val="15000"/>
                  </a:srgbClr>
                </a:solidFill>
                <a:latin typeface="Cambria" pitchFamily="18" charset="0"/>
              </a:rPr>
              <a:t>, while the attributes used for making the prediction are known as the </a:t>
            </a:r>
            <a:r>
              <a:rPr lang="en-US" sz="1200" b="1" kern="3000" dirty="0" smtClean="0">
                <a:solidFill>
                  <a:srgbClr val="000000">
                    <a:lumMod val="85000"/>
                    <a:lumOff val="15000"/>
                  </a:srgbClr>
                </a:solidFill>
                <a:latin typeface="Cambria" pitchFamily="18" charset="0"/>
              </a:rPr>
              <a:t>explanatory</a:t>
            </a:r>
            <a:r>
              <a:rPr lang="en-US" sz="1200" kern="3000" dirty="0" smtClean="0">
                <a:solidFill>
                  <a:srgbClr val="000000">
                    <a:lumMod val="85000"/>
                    <a:lumOff val="15000"/>
                  </a:srgbClr>
                </a:solidFill>
                <a:latin typeface="Cambria" pitchFamily="18" charset="0"/>
              </a:rPr>
              <a:t> or </a:t>
            </a:r>
            <a:r>
              <a:rPr lang="en-US" sz="1200" b="1" kern="3000" dirty="0" smtClean="0">
                <a:solidFill>
                  <a:srgbClr val="000000">
                    <a:lumMod val="85000"/>
                    <a:lumOff val="15000"/>
                  </a:srgbClr>
                </a:solidFill>
                <a:latin typeface="Cambria" pitchFamily="18" charset="0"/>
              </a:rPr>
              <a:t>independent variables</a:t>
            </a:r>
            <a:endParaRPr lang="en-US" sz="1200" kern="3000" dirty="0" smtClean="0">
              <a:solidFill>
                <a:srgbClr val="000000">
                  <a:lumMod val="85000"/>
                  <a:lumOff val="15000"/>
                </a:srgbClr>
              </a:solidFill>
              <a:latin typeface="Cambria" pitchFamily="18" charset="0"/>
            </a:endParaRPr>
          </a:p>
          <a:p>
            <a:pPr algn="just"/>
            <a:endParaRPr lang="en-US" sz="1200" kern="3000" dirty="0">
              <a:solidFill>
                <a:srgbClr val="000000">
                  <a:lumMod val="85000"/>
                  <a:lumOff val="15000"/>
                </a:srgbClr>
              </a:solidFill>
              <a:latin typeface="Cambria" pitchFamily="18" charset="0"/>
            </a:endParaRPr>
          </a:p>
        </p:txBody>
      </p:sp>
      <p:sp>
        <p:nvSpPr>
          <p:cNvPr id="4" name="Slide Number Placeholder 3"/>
          <p:cNvSpPr>
            <a:spLocks noGrp="1"/>
          </p:cNvSpPr>
          <p:nvPr>
            <p:ph type="sldNum" sz="quarter" idx="10"/>
          </p:nvPr>
        </p:nvSpPr>
        <p:spPr/>
        <p:txBody>
          <a:bodyPr/>
          <a:lstStyle/>
          <a:p>
            <a:fld id="{E16BED7F-927E-44DB-BCE7-60F56F3A89D4}" type="slidenum">
              <a:rPr lang="en-US" smtClean="0"/>
              <a:pPr/>
              <a:t>17</a:t>
            </a:fld>
            <a:endParaRPr lang="en-US" dirty="0"/>
          </a:p>
        </p:txBody>
      </p:sp>
    </p:spTree>
    <p:extLst>
      <p:ext uri="{BB962C8B-B14F-4D97-AF65-F5344CB8AC3E}">
        <p14:creationId xmlns:p14="http://schemas.microsoft.com/office/powerpoint/2010/main" val="3236633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4801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Middle Only">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4001" y="1775362"/>
            <a:ext cx="9630049" cy="1225021"/>
          </a:xfrm>
        </p:spPr>
        <p:txBody>
          <a:bodyPr>
            <a:normAutofit/>
          </a:bodyPr>
          <a:lstStyle>
            <a:lvl1pPr>
              <a:defRPr sz="4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0387844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abel Only (Animate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1" name="Rectangle 10"/>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2" name="Rectangle 11"/>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5" name="Rectangle 14"/>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6" name="Rectangle 15"/>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241379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ppt_x"/>
                                          </p:val>
                                        </p:tav>
                                        <p:tav tm="100000">
                                          <p:val>
                                            <p:strVal val="#ppt_x"/>
                                          </p:val>
                                        </p:tav>
                                      </p:tavLst>
                                    </p:anim>
                                    <p:anim calcmode="lin" valueType="num">
                                      <p:cBhvr additive="base">
                                        <p:cTn id="20" dur="75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5" grpId="0" animBg="1"/>
      <p:bldP spid="1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abel Only">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1" name="Rectangle 10"/>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2" name="Rectangle 11"/>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5" name="Rectangle 14"/>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6" name="Rectangle 15"/>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34470594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3450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
    <p:bg>
      <p:bgPr>
        <a:pattFill prst="pct90">
          <a:fgClr>
            <a:srgbClr val="C00000"/>
          </a:fgClr>
          <a:bgClr>
            <a:srgbClr val="8A0000"/>
          </a:bgClr>
        </a:patt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sp>
        <p:nvSpPr>
          <p:cNvPr id="3" name="Oval 2"/>
          <p:cNvSpPr/>
          <p:nvPr userDrawn="1"/>
        </p:nvSpPr>
        <p:spPr>
          <a:xfrm>
            <a:off x="4368800" y="1460500"/>
            <a:ext cx="142240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100" dirty="0">
              <a:solidFill>
                <a:prstClr val="white"/>
              </a:solidFill>
              <a:latin typeface="Cambria" pitchFamily="18" charset="0"/>
            </a:endParaRPr>
          </a:p>
        </p:txBody>
      </p:sp>
      <p:sp>
        <p:nvSpPr>
          <p:cNvPr id="12"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a:solidFill>
                  <a:schemeClr val="bg1"/>
                </a:solidFill>
                <a:latin typeface="Cambria" pitchFamily="18" charset="0"/>
              </a:defRPr>
            </a:lvl1pPr>
          </a:lstStyle>
          <a:p>
            <a:pPr lvl="0"/>
            <a:r>
              <a:rPr lang="en-US" dirty="0" smtClean="0"/>
              <a:t>Preliminaries</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3345" y="1345339"/>
            <a:ext cx="2056214" cy="1649441"/>
          </a:xfrm>
          <a:prstGeom prst="rect">
            <a:avLst/>
          </a:prstGeom>
        </p:spPr>
      </p:pic>
    </p:spTree>
    <p:extLst>
      <p:ext uri="{BB962C8B-B14F-4D97-AF65-F5344CB8AC3E}">
        <p14:creationId xmlns:p14="http://schemas.microsoft.com/office/powerpoint/2010/main" val="24375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range">
    <p:bg>
      <p:bgPr>
        <a:pattFill prst="pct90">
          <a:fgClr>
            <a:srgbClr val="FF0000"/>
          </a:fgClr>
          <a:bgClr>
            <a:srgbClr val="C90000"/>
          </a:bgClr>
        </a:patt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sp>
        <p:nvSpPr>
          <p:cNvPr id="12"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a:solidFill>
                  <a:schemeClr val="bg1"/>
                </a:solidFill>
                <a:latin typeface="Cambria" pitchFamily="18" charset="0"/>
              </a:defRPr>
            </a:lvl1pPr>
          </a:lstStyle>
          <a:p>
            <a:pPr lvl="0"/>
            <a:r>
              <a:rPr lang="en-US" dirty="0" smtClean="0"/>
              <a:t>Data Understanding</a:t>
            </a:r>
            <a:endParaRPr lang="en-US" dirty="0"/>
          </a:p>
        </p:txBody>
      </p:sp>
      <p:sp>
        <p:nvSpPr>
          <p:cNvPr id="9" name="Oval 8"/>
          <p:cNvSpPr/>
          <p:nvPr userDrawn="1"/>
        </p:nvSpPr>
        <p:spPr>
          <a:xfrm>
            <a:off x="4368800" y="1460500"/>
            <a:ext cx="142240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100" dirty="0">
              <a:solidFill>
                <a:prstClr val="white"/>
              </a:solidFill>
              <a:latin typeface="Cambria" pitchFamily="18"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68800" y="1292874"/>
            <a:ext cx="1865222" cy="163664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50878" y="1345339"/>
            <a:ext cx="2058246" cy="1649441"/>
          </a:xfrm>
          <a:prstGeom prst="rect">
            <a:avLst/>
          </a:prstGeom>
        </p:spPr>
      </p:pic>
    </p:spTree>
    <p:extLst>
      <p:ext uri="{BB962C8B-B14F-4D97-AF65-F5344CB8AC3E}">
        <p14:creationId xmlns:p14="http://schemas.microsoft.com/office/powerpoint/2010/main" val="284363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Yellow">
    <p:bg>
      <p:bgPr>
        <a:pattFill prst="pct90">
          <a:fgClr>
            <a:srgbClr val="FFC000"/>
          </a:fgClr>
          <a:bgClr>
            <a:srgbClr val="B89500"/>
          </a:bgClr>
        </a:patt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sp>
        <p:nvSpPr>
          <p:cNvPr id="3" name="Oval 2"/>
          <p:cNvSpPr/>
          <p:nvPr userDrawn="1"/>
        </p:nvSpPr>
        <p:spPr>
          <a:xfrm>
            <a:off x="4368800" y="1460500"/>
            <a:ext cx="142240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100" dirty="0">
              <a:solidFill>
                <a:prstClr val="white"/>
              </a:solidFill>
              <a:latin typeface="Cambria" pitchFamily="18" charset="0"/>
            </a:endParaRPr>
          </a:p>
        </p:txBody>
      </p:sp>
      <p:sp>
        <p:nvSpPr>
          <p:cNvPr id="12"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a:solidFill>
                  <a:schemeClr val="bg1"/>
                </a:solidFill>
                <a:latin typeface="Cambria" pitchFamily="18" charset="0"/>
              </a:defRPr>
            </a:lvl1pPr>
          </a:lstStyle>
          <a:p>
            <a:pPr lvl="0"/>
            <a:r>
              <a:rPr lang="en-US" dirty="0" smtClean="0"/>
              <a:t>Data Preprocessing</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68800" y="1292874"/>
            <a:ext cx="1865222" cy="1636641"/>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59876" y="1417347"/>
            <a:ext cx="2056214" cy="1649441"/>
          </a:xfrm>
          <a:prstGeom prst="rect">
            <a:avLst/>
          </a:prstGeom>
        </p:spPr>
      </p:pic>
    </p:spTree>
    <p:extLst>
      <p:ext uri="{BB962C8B-B14F-4D97-AF65-F5344CB8AC3E}">
        <p14:creationId xmlns:p14="http://schemas.microsoft.com/office/powerpoint/2010/main" val="241610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een">
    <p:bg>
      <p:bgPr>
        <a:pattFill prst="pct90">
          <a:fgClr>
            <a:srgbClr val="00B050"/>
          </a:fgClr>
          <a:bgClr>
            <a:srgbClr val="007E39"/>
          </a:bgClr>
        </a:patt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grpSp>
        <p:nvGrpSpPr>
          <p:cNvPr id="4" name="Group 3"/>
          <p:cNvGrpSpPr/>
          <p:nvPr userDrawn="1"/>
        </p:nvGrpSpPr>
        <p:grpSpPr>
          <a:xfrm>
            <a:off x="4368800" y="1460500"/>
            <a:ext cx="1422400" cy="1280160"/>
            <a:chOff x="3931920" y="1460500"/>
            <a:chExt cx="1280160" cy="1280160"/>
          </a:xfrm>
        </p:grpSpPr>
        <p:sp>
          <p:nvSpPr>
            <p:cNvPr id="3" name="Oval 2"/>
            <p:cNvSpPr/>
            <p:nvPr userDrawn="1"/>
          </p:nvSpPr>
          <p:spPr>
            <a:xfrm>
              <a:off x="3931920" y="1460500"/>
              <a:ext cx="128016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100" dirty="0">
                <a:solidFill>
                  <a:prstClr val="white"/>
                </a:solidFill>
                <a:latin typeface="Cambria" pitchFamily="18" charset="0"/>
              </a:endParaRPr>
            </a:p>
          </p:txBody>
        </p:sp>
        <p:grpSp>
          <p:nvGrpSpPr>
            <p:cNvPr id="2" name="Group 1"/>
            <p:cNvGrpSpPr/>
            <p:nvPr userDrawn="1"/>
          </p:nvGrpSpPr>
          <p:grpSpPr>
            <a:xfrm>
              <a:off x="4265669" y="1764919"/>
              <a:ext cx="612662" cy="671321"/>
              <a:chOff x="4450008" y="2273005"/>
              <a:chExt cx="452268" cy="586656"/>
            </a:xfrm>
          </p:grpSpPr>
          <p:sp>
            <p:nvSpPr>
              <p:cNvPr id="5" name="Oval 4"/>
              <p:cNvSpPr/>
              <p:nvPr userDrawn="1"/>
            </p:nvSpPr>
            <p:spPr>
              <a:xfrm>
                <a:off x="4691085" y="2739799"/>
                <a:ext cx="101225" cy="1198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8" name="Oval 7"/>
              <p:cNvSpPr/>
              <p:nvPr userDrawn="1"/>
            </p:nvSpPr>
            <p:spPr>
              <a:xfrm>
                <a:off x="4801051" y="2614855"/>
                <a:ext cx="101225" cy="1198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9" name="Oval 8"/>
              <p:cNvSpPr/>
              <p:nvPr userDrawn="1"/>
            </p:nvSpPr>
            <p:spPr>
              <a:xfrm>
                <a:off x="4450008" y="2273005"/>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10" name="Oval 9"/>
              <p:cNvSpPr/>
              <p:nvPr userDrawn="1"/>
            </p:nvSpPr>
            <p:spPr>
              <a:xfrm>
                <a:off x="4479762" y="2452798"/>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11" name="Oval 10"/>
              <p:cNvSpPr/>
              <p:nvPr userDrawn="1"/>
            </p:nvSpPr>
            <p:spPr>
              <a:xfrm>
                <a:off x="4601538" y="2332936"/>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grpSp>
      </p:grpSp>
      <p:sp>
        <p:nvSpPr>
          <p:cNvPr id="12"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a:solidFill>
                  <a:schemeClr val="bg1"/>
                </a:solidFill>
                <a:latin typeface="Cambria" pitchFamily="18" charset="0"/>
              </a:defRPr>
            </a:lvl1pPr>
          </a:lstStyle>
          <a:p>
            <a:pPr lvl="0"/>
            <a:r>
              <a:rPr lang="en-US" dirty="0" smtClean="0"/>
              <a:t>Clustering</a:t>
            </a:r>
            <a:endParaRPr lang="en-US" dirty="0"/>
          </a:p>
        </p:txBody>
      </p:sp>
    </p:spTree>
    <p:extLst>
      <p:ext uri="{BB962C8B-B14F-4D97-AF65-F5344CB8AC3E}">
        <p14:creationId xmlns:p14="http://schemas.microsoft.com/office/powerpoint/2010/main" val="248869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additive="base">
                                        <p:cTn id="15"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p:bg>
      <p:bgPr>
        <a:pattFill prst="pct90">
          <a:fgClr>
            <a:srgbClr val="00B0F0"/>
          </a:fgClr>
          <a:bgClr>
            <a:srgbClr val="00698E"/>
          </a:bgClr>
        </a:pattFill>
        <a:effectLst/>
      </p:bgPr>
    </p:bg>
    <p:spTree>
      <p:nvGrpSpPr>
        <p:cNvPr id="1" name=""/>
        <p:cNvGrpSpPr/>
        <p:nvPr/>
      </p:nvGrpSpPr>
      <p:grpSpPr>
        <a:xfrm>
          <a:off x="0" y="0"/>
          <a:ext cx="0" cy="0"/>
          <a:chOff x="0" y="0"/>
          <a:chExt cx="0" cy="0"/>
        </a:xfrm>
      </p:grpSpPr>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sp>
        <p:nvSpPr>
          <p:cNvPr id="3" name="Oval 2"/>
          <p:cNvSpPr/>
          <p:nvPr userDrawn="1"/>
        </p:nvSpPr>
        <p:spPr>
          <a:xfrm>
            <a:off x="4368800" y="1460500"/>
            <a:ext cx="142240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100" dirty="0">
              <a:solidFill>
                <a:prstClr val="white"/>
              </a:solidFill>
              <a:latin typeface="Cambria" pitchFamily="18" charset="0"/>
            </a:endParaRPr>
          </a:p>
        </p:txBody>
      </p:sp>
      <p:sp>
        <p:nvSpPr>
          <p:cNvPr id="12"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a:solidFill>
                  <a:schemeClr val="bg1"/>
                </a:solidFill>
                <a:latin typeface="Cambria" pitchFamily="18" charset="0"/>
              </a:defRPr>
            </a:lvl1pPr>
          </a:lstStyle>
          <a:p>
            <a:pPr lvl="0"/>
            <a:r>
              <a:rPr lang="en-US" dirty="0" smtClean="0"/>
              <a:t>Classification &amp; Regression</a:t>
            </a:r>
            <a:endParaRPr lang="en-US" dirty="0"/>
          </a:p>
        </p:txBody>
      </p:sp>
      <p:sp>
        <p:nvSpPr>
          <p:cNvPr id="5" name="Oval 4"/>
          <p:cNvSpPr/>
          <p:nvPr userDrawn="1"/>
        </p:nvSpPr>
        <p:spPr>
          <a:xfrm>
            <a:off x="5047625" y="2216356"/>
            <a:ext cx="152361" cy="1371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6" name="Oval 5"/>
          <p:cNvSpPr/>
          <p:nvPr userDrawn="1"/>
        </p:nvSpPr>
        <p:spPr>
          <a:xfrm>
            <a:off x="5259976" y="2288292"/>
            <a:ext cx="152361" cy="1371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8" name="Oval 7"/>
          <p:cNvSpPr/>
          <p:nvPr userDrawn="1"/>
        </p:nvSpPr>
        <p:spPr>
          <a:xfrm>
            <a:off x="5227598" y="2080700"/>
            <a:ext cx="152361" cy="1371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9" name="Oval 8"/>
          <p:cNvSpPr/>
          <p:nvPr userDrawn="1"/>
        </p:nvSpPr>
        <p:spPr>
          <a:xfrm>
            <a:off x="4888807" y="1780736"/>
            <a:ext cx="152361" cy="137160"/>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sp>
        <p:nvSpPr>
          <p:cNvPr id="10" name="Oval 9"/>
          <p:cNvSpPr/>
          <p:nvPr userDrawn="1"/>
        </p:nvSpPr>
        <p:spPr>
          <a:xfrm>
            <a:off x="4798874" y="1974070"/>
            <a:ext cx="152361" cy="137160"/>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a:solidFill>
                <a:prstClr val="white"/>
              </a:solidFill>
              <a:latin typeface="Cambria" pitchFamily="18" charset="0"/>
            </a:endParaRPr>
          </a:p>
        </p:txBody>
      </p:sp>
      <p:cxnSp>
        <p:nvCxnSpPr>
          <p:cNvPr id="11" name="Straight Connector 10"/>
          <p:cNvCxnSpPr/>
          <p:nvPr userDrawn="1"/>
        </p:nvCxnSpPr>
        <p:spPr>
          <a:xfrm flipH="1">
            <a:off x="4719320" y="1869763"/>
            <a:ext cx="721360" cy="476083"/>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10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ppt_x"/>
                          </p:val>
                        </p:tav>
                        <p:tav tm="100000">
                          <p:val>
                            <p:strVal val="#ppt_x"/>
                          </p:val>
                        </p:tav>
                      </p:tavLst>
                    </p:anim>
                    <p:anim calcmode="lin" valueType="num">
                      <p:cBhvr additive="base">
                        <p:cTn dur="750" fill="hold"/>
                        <p:tgtEl>
                          <p:spTgt spid="1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igo">
    <p:bg>
      <p:bgPr>
        <a:pattFill prst="pct90">
          <a:fgClr>
            <a:srgbClr val="002060"/>
          </a:fgClr>
          <a:bgClr>
            <a:srgbClr val="000A1E"/>
          </a:bgClr>
        </a:patt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baseline="0">
                <a:solidFill>
                  <a:schemeClr val="bg1"/>
                </a:solidFill>
                <a:latin typeface="Cambria" pitchFamily="18" charset="0"/>
              </a:defRPr>
            </a:lvl1pPr>
          </a:lstStyle>
          <a:p>
            <a:pPr lvl="0"/>
            <a:r>
              <a:rPr lang="en-US" dirty="0" smtClean="0"/>
              <a:t>Validation &amp; Interpretation</a:t>
            </a:r>
            <a:endParaRPr lang="en-US" dirty="0"/>
          </a:p>
        </p:txBody>
      </p:sp>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grpSp>
        <p:nvGrpSpPr>
          <p:cNvPr id="3" name="Group 2"/>
          <p:cNvGrpSpPr/>
          <p:nvPr userDrawn="1"/>
        </p:nvGrpSpPr>
        <p:grpSpPr>
          <a:xfrm>
            <a:off x="4279911" y="1345339"/>
            <a:ext cx="1865222" cy="1636641"/>
            <a:chOff x="3851920" y="1345332"/>
            <a:chExt cx="1678700" cy="1636641"/>
          </a:xfrm>
        </p:grpSpPr>
        <p:sp>
          <p:nvSpPr>
            <p:cNvPr id="8" name="Oval 7"/>
            <p:cNvSpPr/>
            <p:nvPr userDrawn="1"/>
          </p:nvSpPr>
          <p:spPr>
            <a:xfrm>
              <a:off x="3931920" y="1460500"/>
              <a:ext cx="128016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500" dirty="0">
                <a:solidFill>
                  <a:prstClr val="white"/>
                </a:solidFill>
                <a:latin typeface="Cambria" pitchFamily="18"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920" y="1345332"/>
              <a:ext cx="1678700" cy="1636641"/>
            </a:xfrm>
            <a:prstGeom prst="rect">
              <a:avLst/>
            </a:prstGeom>
          </p:spPr>
        </p:pic>
      </p:grpSp>
    </p:spTree>
    <p:extLst>
      <p:ext uri="{BB962C8B-B14F-4D97-AF65-F5344CB8AC3E}">
        <p14:creationId xmlns:p14="http://schemas.microsoft.com/office/powerpoint/2010/main" val="421784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amp; Label (Animate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1" y="381000"/>
            <a:ext cx="9630049" cy="952500"/>
          </a:xfrm>
        </p:spPr>
        <p:txBody>
          <a:bodyPr>
            <a:normAutofit/>
          </a:bodyPr>
          <a:lstStyle>
            <a:lvl1pPr>
              <a:defRPr sz="4200"/>
            </a:lvl1pPr>
          </a:lstStyle>
          <a:p>
            <a:r>
              <a:rPr lang="en-US" dirty="0" smtClean="0"/>
              <a:t>Click to edit Master title style</a:t>
            </a:r>
            <a:endParaRPr lang="en-US" dirty="0"/>
          </a:p>
        </p:txBody>
      </p:sp>
      <p:sp>
        <p:nvSpPr>
          <p:cNvPr id="12" name="Rectangle 11"/>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3" name="Rectangle 12"/>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6" name="Rectangle 15"/>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7" name="Rectangle 16"/>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374753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6" grpId="0" animBg="1"/>
      <p:bldP spid="17"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olet">
    <p:bg>
      <p:bgPr>
        <a:pattFill prst="pct90">
          <a:fgClr>
            <a:srgbClr val="7030A0"/>
          </a:fgClr>
          <a:bgClr>
            <a:srgbClr val="3A1953"/>
          </a:bgClr>
        </a:patt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846669" y="2883765"/>
            <a:ext cx="8466666" cy="1192941"/>
          </a:xfrm>
          <a:prstGeom prst="rect">
            <a:avLst/>
          </a:prstGeom>
        </p:spPr>
        <p:txBody>
          <a:bodyPr lIns="71268" tIns="35635" rIns="71268" bIns="35635">
            <a:noAutofit/>
          </a:bodyPr>
          <a:lstStyle>
            <a:lvl1pPr marL="0" indent="0" algn="ctr">
              <a:lnSpc>
                <a:spcPct val="75000"/>
              </a:lnSpc>
              <a:buFontTx/>
              <a:buNone/>
              <a:defRPr sz="4700" spc="-234" baseline="0">
                <a:solidFill>
                  <a:schemeClr val="bg1"/>
                </a:solidFill>
                <a:latin typeface="Cambria" pitchFamily="18" charset="0"/>
              </a:defRPr>
            </a:lvl1pPr>
          </a:lstStyle>
          <a:p>
            <a:pPr lvl="0"/>
            <a:r>
              <a:rPr lang="en-US" dirty="0" smtClean="0"/>
              <a:t>Advanced Topics</a:t>
            </a:r>
            <a:endParaRPr lang="en-US" dirty="0"/>
          </a:p>
        </p:txBody>
      </p:sp>
      <p:sp>
        <p:nvSpPr>
          <p:cNvPr id="7" name="Text Placeholder 5"/>
          <p:cNvSpPr>
            <a:spLocks noGrp="1"/>
          </p:cNvSpPr>
          <p:nvPr>
            <p:ph type="body" sz="quarter" idx="11" hasCustomPrompt="1"/>
          </p:nvPr>
        </p:nvSpPr>
        <p:spPr>
          <a:xfrm>
            <a:off x="3520196" y="3663846"/>
            <a:ext cx="3118770" cy="363280"/>
          </a:xfrm>
          <a:prstGeom prst="rect">
            <a:avLst/>
          </a:prstGeom>
        </p:spPr>
        <p:txBody>
          <a:bodyPr lIns="71268" tIns="35635" rIns="71268" bIns="35635">
            <a:noAutofit/>
          </a:bodyPr>
          <a:lstStyle>
            <a:lvl1pPr marL="0" indent="0" algn="ctr">
              <a:buFontTx/>
              <a:buNone/>
              <a:defRPr sz="1400" i="1" spc="0" baseline="0">
                <a:solidFill>
                  <a:schemeClr val="bg1"/>
                </a:solidFill>
                <a:latin typeface="Cambria" pitchFamily="18" charset="0"/>
              </a:defRPr>
            </a:lvl1pPr>
          </a:lstStyle>
          <a:p>
            <a:pPr lvl="0"/>
            <a:r>
              <a:rPr lang="en-US" dirty="0" smtClean="0"/>
              <a:t>Add subtitle</a:t>
            </a:r>
            <a:endParaRPr lang="en-US" dirty="0"/>
          </a:p>
        </p:txBody>
      </p:sp>
      <p:grpSp>
        <p:nvGrpSpPr>
          <p:cNvPr id="4" name="Group 3"/>
          <p:cNvGrpSpPr/>
          <p:nvPr userDrawn="1"/>
        </p:nvGrpSpPr>
        <p:grpSpPr>
          <a:xfrm>
            <a:off x="4236779" y="1218777"/>
            <a:ext cx="1922113" cy="1784762"/>
            <a:chOff x="3813100" y="1218777"/>
            <a:chExt cx="1729902" cy="1784762"/>
          </a:xfrm>
        </p:grpSpPr>
        <p:sp>
          <p:nvSpPr>
            <p:cNvPr id="3" name="Oval 2"/>
            <p:cNvSpPr/>
            <p:nvPr userDrawn="1"/>
          </p:nvSpPr>
          <p:spPr>
            <a:xfrm>
              <a:off x="3931920" y="1460500"/>
              <a:ext cx="1280160" cy="1280160"/>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268" tIns="35635" rIns="71268" bIns="35635" rtlCol="0" anchor="ctr"/>
            <a:lstStyle/>
            <a:p>
              <a:pPr algn="ctr" defTabSz="848732"/>
              <a:endParaRPr lang="ru-RU" sz="5500" dirty="0">
                <a:solidFill>
                  <a:prstClr val="white"/>
                </a:solidFill>
                <a:latin typeface="Cambria" pitchFamily="18"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3100" y="1218777"/>
              <a:ext cx="1729902" cy="1784762"/>
            </a:xfrm>
            <a:prstGeom prst="rect">
              <a:avLst/>
            </a:prstGeom>
          </p:spPr>
        </p:pic>
      </p:grpSp>
    </p:spTree>
    <p:extLst>
      <p:ext uri="{BB962C8B-B14F-4D97-AF65-F5344CB8AC3E}">
        <p14:creationId xmlns:p14="http://schemas.microsoft.com/office/powerpoint/2010/main" val="145365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build="p">
        <p:tmplLst>
          <p:tmpl lvl="1">
            <p:tnLst>
              <p:par>
                <p:cTn presetID="2" presetClass="entr" presetSubtype="4"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amp; Label">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1" y="381000"/>
            <a:ext cx="9630049" cy="952500"/>
          </a:xfrm>
        </p:spPr>
        <p:txBody>
          <a:bodyPr>
            <a:normAutofit/>
          </a:bodyPr>
          <a:lstStyle>
            <a:lvl1pPr>
              <a:defRPr sz="4200"/>
            </a:lvl1pPr>
          </a:lstStyle>
          <a:p>
            <a:r>
              <a:rPr lang="en-US" dirty="0" smtClean="0"/>
              <a:t>Click to edit Master title style</a:t>
            </a:r>
            <a:endParaRPr lang="en-US" dirty="0"/>
          </a:p>
        </p:txBody>
      </p:sp>
      <p:sp>
        <p:nvSpPr>
          <p:cNvPr id="12" name="Rectangle 11"/>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3" name="Rectangle 12"/>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6" name="Rectangle 15"/>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7" name="Rectangle 16"/>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10893711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1" y="381000"/>
            <a:ext cx="9630049" cy="952500"/>
          </a:xfrm>
        </p:spPr>
        <p:txBody>
          <a:bodyPr>
            <a:normAutofit/>
          </a:bodyPr>
          <a:lstStyle>
            <a:lvl1pPr>
              <a:defRPr sz="4200"/>
            </a:lvl1pPr>
          </a:lstStyle>
          <a:p>
            <a:r>
              <a:rPr lang="en-US" dirty="0" smtClean="0"/>
              <a:t>Click to edit Master title style</a:t>
            </a:r>
            <a:endParaRPr lang="en-US" dirty="0"/>
          </a:p>
        </p:txBody>
      </p:sp>
    </p:spTree>
    <p:extLst>
      <p:ext uri="{BB962C8B-B14F-4D97-AF65-F5344CB8AC3E}">
        <p14:creationId xmlns:p14="http://schemas.microsoft.com/office/powerpoint/2010/main" val="25339100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Label (Animated) &amp; Content">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1" y="381000"/>
            <a:ext cx="9630049" cy="952500"/>
          </a:xfr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254001" y="1485900"/>
            <a:ext cx="9630049" cy="3619236"/>
          </a:xfrm>
        </p:spPr>
        <p:txBody>
          <a:bodyPr/>
          <a:lstStyle>
            <a:lvl1pPr marL="228597" indent="-228597">
              <a:spcBef>
                <a:spcPts val="600"/>
              </a:spcBef>
              <a:defRPr sz="2800"/>
            </a:lvl1pPr>
            <a:lvl2pPr marL="457196" indent="-228597">
              <a:spcBef>
                <a:spcPts val="300"/>
              </a:spcBef>
              <a:spcAft>
                <a:spcPts val="300"/>
              </a:spcAft>
              <a:defRPr sz="2400"/>
            </a:lvl2pPr>
            <a:lvl3pPr marL="685793">
              <a:spcBef>
                <a:spcPts val="0"/>
              </a:spcBef>
              <a:defRPr sz="2000"/>
            </a:lvl3pPr>
            <a:lvl4pPr marL="914391">
              <a:spcBef>
                <a:spcPts val="0"/>
              </a:spcBef>
              <a:defRPr sz="1800"/>
            </a:lvl4pPr>
            <a:lvl5pPr marL="1142988">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Rectangle 14"/>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6" name="Rectangle 15"/>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3" name="Rectangle 12"/>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4" name="Rectangle 13"/>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166082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ppt_x"/>
                                          </p:val>
                                        </p:tav>
                                        <p:tav tm="100000">
                                          <p:val>
                                            <p:strVal val="#ppt_x"/>
                                          </p:val>
                                        </p:tav>
                                      </p:tavLst>
                                    </p:anim>
                                    <p:anim calcmode="lin" valueType="num">
                                      <p:cBhvr additive="base">
                                        <p:cTn id="16" dur="75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3" grpId="0" animBg="1"/>
      <p:bldP spid="1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mp; Label &amp; Content">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1" y="381000"/>
            <a:ext cx="9630049" cy="952500"/>
          </a:xfr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254001" y="1485900"/>
            <a:ext cx="9630049" cy="3619236"/>
          </a:xfrm>
        </p:spPr>
        <p:txBody>
          <a:bodyPr/>
          <a:lstStyle>
            <a:lvl1pPr marL="228597" indent="-228597">
              <a:spcBef>
                <a:spcPts val="600"/>
              </a:spcBef>
              <a:defRPr sz="2800"/>
            </a:lvl1pPr>
            <a:lvl2pPr marL="457196" indent="-228597">
              <a:spcBef>
                <a:spcPts val="300"/>
              </a:spcBef>
              <a:spcAft>
                <a:spcPts val="300"/>
              </a:spcAft>
              <a:defRPr sz="2400"/>
            </a:lvl2pPr>
            <a:lvl3pPr marL="685793">
              <a:spcBef>
                <a:spcPts val="0"/>
              </a:spcBef>
              <a:defRPr sz="2000"/>
            </a:lvl3pPr>
            <a:lvl4pPr marL="914391">
              <a:spcBef>
                <a:spcPts val="0"/>
              </a:spcBef>
              <a:defRPr sz="1800"/>
            </a:lvl4pPr>
            <a:lvl5pPr marL="1142988">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Rectangle 14"/>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6" name="Rectangle 15"/>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7" name="Rectangle 16"/>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8" name="Rectangle 17"/>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34803893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mp; Content Only">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1" y="381000"/>
            <a:ext cx="9630049" cy="952500"/>
          </a:xfr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254001" y="1485900"/>
            <a:ext cx="9630049" cy="3619236"/>
          </a:xfrm>
        </p:spPr>
        <p:txBody>
          <a:bodyPr/>
          <a:lstStyle>
            <a:lvl1pPr marL="228597" indent="-228597">
              <a:spcBef>
                <a:spcPts val="600"/>
              </a:spcBef>
              <a:defRPr sz="2800"/>
            </a:lvl1pPr>
            <a:lvl2pPr marL="457196" indent="-228597">
              <a:spcBef>
                <a:spcPts val="300"/>
              </a:spcBef>
              <a:spcAft>
                <a:spcPts val="300"/>
              </a:spcAft>
              <a:defRPr sz="2400"/>
            </a:lvl2pPr>
            <a:lvl3pPr marL="685793">
              <a:spcBef>
                <a:spcPts val="0"/>
              </a:spcBef>
              <a:defRPr sz="2000"/>
            </a:lvl3pPr>
            <a:lvl4pPr marL="914391">
              <a:spcBef>
                <a:spcPts val="0"/>
              </a:spcBef>
              <a:defRPr sz="1800"/>
            </a:lvl4pPr>
            <a:lvl5pPr marL="1142988">
              <a:spcBef>
                <a:spcPts val="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09246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Middle &amp; Label (Animate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4001" y="1775362"/>
            <a:ext cx="9630049" cy="1225021"/>
          </a:xfrm>
        </p:spPr>
        <p:txBody>
          <a:bodyPr>
            <a:normAutofit/>
          </a:bodyPr>
          <a:lstStyle>
            <a:lvl1pPr>
              <a:defRPr sz="4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6" name="Rectangle 15"/>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7" name="Rectangle 16"/>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8" name="Rectangle 17"/>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1121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7" grpId="0" animBg="1"/>
      <p:bldP spid="1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Middle &amp; Label">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4001" y="1775362"/>
            <a:ext cx="9630049" cy="1225021"/>
          </a:xfrm>
        </p:spPr>
        <p:txBody>
          <a:bodyPr>
            <a:normAutofit/>
          </a:bodyPr>
          <a:lstStyle>
            <a:lvl1pPr>
              <a:defRPr sz="4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dirty="0" smtClean="0"/>
              <a:t>Click to edit Master subtitle style</a:t>
            </a:r>
            <a:endParaRPr lang="en-US" dirty="0"/>
          </a:p>
        </p:txBody>
      </p:sp>
      <p:sp>
        <p:nvSpPr>
          <p:cNvPr id="14" name="Rectangle 13"/>
          <p:cNvSpPr/>
          <p:nvPr userDrawn="1"/>
        </p:nvSpPr>
        <p:spPr>
          <a:xfrm>
            <a:off x="423333" y="7"/>
            <a:ext cx="1016000" cy="78913"/>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5" name="Rectangle 14"/>
          <p:cNvSpPr/>
          <p:nvPr userDrawn="1"/>
        </p:nvSpPr>
        <p:spPr>
          <a:xfrm>
            <a:off x="220134" y="78915"/>
            <a:ext cx="1422400" cy="230015"/>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alpha val="25000"/>
                  </a:srgbClr>
                </a:solidFill>
                <a:latin typeface="Cambria" pitchFamily="18" charset="0"/>
              </a:rPr>
              <a:t>Preliminaries</a:t>
            </a:r>
          </a:p>
        </p:txBody>
      </p:sp>
      <p:sp>
        <p:nvSpPr>
          <p:cNvPr id="16" name="Rectangle 15"/>
          <p:cNvSpPr/>
          <p:nvPr userDrawn="1"/>
        </p:nvSpPr>
        <p:spPr>
          <a:xfrm>
            <a:off x="2088091" y="-1"/>
            <a:ext cx="10160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7" name="Rectangle 16"/>
          <p:cNvSpPr/>
          <p:nvPr userDrawn="1"/>
        </p:nvSpPr>
        <p:spPr>
          <a:xfrm>
            <a:off x="1924229" y="80340"/>
            <a:ext cx="1320800" cy="380056"/>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Tree>
    <p:extLst>
      <p:ext uri="{BB962C8B-B14F-4D97-AF65-F5344CB8AC3E}">
        <p14:creationId xmlns:p14="http://schemas.microsoft.com/office/powerpoint/2010/main" val="2520486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2" y="5296966"/>
            <a:ext cx="2370667" cy="304271"/>
          </a:xfrm>
          <a:prstGeom prst="rect">
            <a:avLst/>
          </a:prstGeom>
        </p:spPr>
        <p:txBody>
          <a:bodyPr vert="horz" lIns="91440" tIns="45720" rIns="91440" bIns="45720" rtlCol="0" anchor="ctr"/>
          <a:lstStyle>
            <a:lvl1pPr algn="l">
              <a:defRPr sz="1200">
                <a:solidFill>
                  <a:schemeClr val="tx1">
                    <a:tint val="75000"/>
                  </a:schemeClr>
                </a:solidFill>
                <a:latin typeface="Cambria" pitchFamily="18" charset="0"/>
              </a:defRPr>
            </a:lvl1pPr>
          </a:lstStyle>
          <a:p>
            <a:fld id="{BBC57F41-5EEE-4A65-85B5-679606B9DED4}" type="datetime1">
              <a:rPr lang="en-US" smtClean="0"/>
              <a:t>6/9/2016</a:t>
            </a:fld>
            <a:endParaRPr lang="en-US" dirty="0"/>
          </a:p>
        </p:txBody>
      </p:sp>
      <p:sp>
        <p:nvSpPr>
          <p:cNvPr id="5" name="Footer Placeholder 4"/>
          <p:cNvSpPr>
            <a:spLocks noGrp="1"/>
          </p:cNvSpPr>
          <p:nvPr>
            <p:ph type="ftr" sz="quarter" idx="3"/>
          </p:nvPr>
        </p:nvSpPr>
        <p:spPr>
          <a:xfrm>
            <a:off x="3471337" y="5296966"/>
            <a:ext cx="3217333" cy="304271"/>
          </a:xfrm>
          <a:prstGeom prst="rect">
            <a:avLst/>
          </a:prstGeom>
        </p:spPr>
        <p:txBody>
          <a:bodyPr vert="horz" lIns="91440" tIns="45720" rIns="91440" bIns="45720" rtlCol="0" anchor="ctr"/>
          <a:lstStyle>
            <a:lvl1pPr algn="ctr">
              <a:defRPr sz="1200">
                <a:solidFill>
                  <a:schemeClr val="tx1">
                    <a:tint val="75000"/>
                  </a:schemeClr>
                </a:solidFill>
                <a:latin typeface="Cambria" pitchFamily="18" charset="0"/>
              </a:defRPr>
            </a:lvl1pPr>
          </a:lstStyle>
          <a:p>
            <a:endParaRPr lang="en-US" dirty="0"/>
          </a:p>
        </p:txBody>
      </p:sp>
      <p:sp>
        <p:nvSpPr>
          <p:cNvPr id="6" name="Slide Number Placeholder 5"/>
          <p:cNvSpPr>
            <a:spLocks noGrp="1"/>
          </p:cNvSpPr>
          <p:nvPr>
            <p:ph type="sldNum" sz="quarter" idx="4"/>
          </p:nvPr>
        </p:nvSpPr>
        <p:spPr>
          <a:xfrm>
            <a:off x="7281333" y="5296966"/>
            <a:ext cx="2370667" cy="304271"/>
          </a:xfrm>
          <a:prstGeom prst="rect">
            <a:avLst/>
          </a:prstGeom>
        </p:spPr>
        <p:txBody>
          <a:bodyPr vert="horz" lIns="91440" tIns="45720" rIns="91440" bIns="45720" rtlCol="0" anchor="ctr"/>
          <a:lstStyle>
            <a:lvl1pPr algn="r">
              <a:defRPr sz="1200">
                <a:solidFill>
                  <a:schemeClr val="tx1">
                    <a:tint val="75000"/>
                  </a:schemeClr>
                </a:solidFill>
                <a:latin typeface="Cambria" pitchFamily="18" charset="0"/>
              </a:defRPr>
            </a:lvl1pPr>
          </a:lstStyle>
          <a:p>
            <a:fld id="{AED84AC8-A13E-44EA-B0C3-A4C74ADA6638}" type="slidenum">
              <a:rPr lang="en-US" smtClean="0"/>
              <a:pPr/>
              <a:t>‹#›</a:t>
            </a:fld>
            <a:endParaRPr lang="en-US" dirty="0"/>
          </a:p>
        </p:txBody>
      </p:sp>
    </p:spTree>
    <p:extLst>
      <p:ext uri="{BB962C8B-B14F-4D97-AF65-F5344CB8AC3E}">
        <p14:creationId xmlns:p14="http://schemas.microsoft.com/office/powerpoint/2010/main" val="2279698436"/>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70" r:id="rId3"/>
    <p:sldLayoutId id="2147483654"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55" r:id="rId13"/>
    <p:sldLayoutId id="2147483660" r:id="rId14"/>
    <p:sldLayoutId id="2147483664" r:id="rId15"/>
    <p:sldLayoutId id="2147483666" r:id="rId16"/>
    <p:sldLayoutId id="2147483665" r:id="rId17"/>
    <p:sldLayoutId id="2147483667" r:id="rId18"/>
    <p:sldLayoutId id="2147483662" r:id="rId19"/>
    <p:sldLayoutId id="2147483663" r:id="rId20"/>
  </p:sldLayoutIdLst>
  <p:timing>
    <p:tnLst>
      <p:par>
        <p:cTn id="1" dur="indefinite" restart="never" nodeType="tmRoot"/>
      </p:par>
    </p:tnLst>
  </p:timing>
  <p:hf hdr="0" ftr="0" dt="0"/>
  <p:txStyles>
    <p:titleStyle>
      <a:lvl1pPr algn="ctr" defTabSz="914391" rtl="0" eaLnBrk="1" latinLnBrk="0" hangingPunct="1">
        <a:spcBef>
          <a:spcPct val="0"/>
        </a:spcBef>
        <a:buNone/>
        <a:defRPr sz="4400" kern="1200">
          <a:solidFill>
            <a:schemeClr val="tx1"/>
          </a:solidFill>
          <a:latin typeface="Cambria" pitchFamily="18" charset="0"/>
          <a:ea typeface="+mj-ea"/>
          <a:cs typeface="+mj-cs"/>
        </a:defRPr>
      </a:lvl1pPr>
    </p:titleStyle>
    <p:bodyStyle>
      <a:lvl1pPr marL="228597" indent="-228597" algn="l" defTabSz="914391" rtl="0" eaLnBrk="1" latinLnBrk="0" hangingPunct="1">
        <a:spcBef>
          <a:spcPts val="600"/>
        </a:spcBef>
        <a:buClr>
          <a:srgbClr val="FF0000"/>
        </a:buClr>
        <a:buFont typeface="Arial" pitchFamily="34" charset="0"/>
        <a:buChar char="•"/>
        <a:defRPr sz="3200" kern="1200">
          <a:solidFill>
            <a:schemeClr val="tx1"/>
          </a:solidFill>
          <a:latin typeface="Cambria" pitchFamily="18" charset="0"/>
          <a:ea typeface="+mn-ea"/>
          <a:cs typeface="+mn-cs"/>
        </a:defRPr>
      </a:lvl1pPr>
      <a:lvl2pPr marL="457196" indent="-228597" algn="l" defTabSz="914391" rtl="0" eaLnBrk="1" latinLnBrk="0" hangingPunct="1">
        <a:spcBef>
          <a:spcPts val="300"/>
        </a:spcBef>
        <a:spcAft>
          <a:spcPts val="300"/>
        </a:spcAft>
        <a:buClr>
          <a:srgbClr val="FF0000"/>
        </a:buClr>
        <a:buFont typeface="Arial" pitchFamily="34" charset="0"/>
        <a:buChar char="–"/>
        <a:defRPr sz="2800" kern="1200">
          <a:solidFill>
            <a:schemeClr val="tx1"/>
          </a:solidFill>
          <a:latin typeface="Cambria" pitchFamily="18" charset="0"/>
          <a:ea typeface="+mn-ea"/>
          <a:cs typeface="+mn-cs"/>
        </a:defRPr>
      </a:lvl2pPr>
      <a:lvl3pPr marL="685793" indent="-228597" algn="l" defTabSz="914391" rtl="0" eaLnBrk="1" latinLnBrk="0" hangingPunct="1">
        <a:spcBef>
          <a:spcPts val="0"/>
        </a:spcBef>
        <a:buClr>
          <a:srgbClr val="FF0000"/>
        </a:buClr>
        <a:buFont typeface="Arial" pitchFamily="34" charset="0"/>
        <a:buChar char="•"/>
        <a:defRPr sz="2400" kern="1200">
          <a:solidFill>
            <a:schemeClr val="tx1"/>
          </a:solidFill>
          <a:latin typeface="Cambria" pitchFamily="18" charset="0"/>
          <a:ea typeface="+mn-ea"/>
          <a:cs typeface="+mn-cs"/>
        </a:defRPr>
      </a:lvl3pPr>
      <a:lvl4pPr marL="914391" indent="-228597" algn="l" defTabSz="914391" rtl="0" eaLnBrk="1" latinLnBrk="0" hangingPunct="1">
        <a:spcBef>
          <a:spcPts val="0"/>
        </a:spcBef>
        <a:buClr>
          <a:srgbClr val="FF0000"/>
        </a:buClr>
        <a:buFont typeface="Arial" pitchFamily="34" charset="0"/>
        <a:buChar char="–"/>
        <a:defRPr sz="2000" kern="1200">
          <a:solidFill>
            <a:schemeClr val="tx1"/>
          </a:solidFill>
          <a:latin typeface="Cambria" pitchFamily="18" charset="0"/>
          <a:ea typeface="+mn-ea"/>
          <a:cs typeface="+mn-cs"/>
        </a:defRPr>
      </a:lvl4pPr>
      <a:lvl5pPr marL="1142988" indent="-228597" algn="l" defTabSz="914391" rtl="0" eaLnBrk="1" latinLnBrk="0" hangingPunct="1">
        <a:spcBef>
          <a:spcPts val="0"/>
        </a:spcBef>
        <a:buClr>
          <a:srgbClr val="FF0000"/>
        </a:buClr>
        <a:buFont typeface="Arial" pitchFamily="34" charset="0"/>
        <a:buChar char="»"/>
        <a:defRPr sz="2000" kern="1200">
          <a:solidFill>
            <a:schemeClr val="tx1"/>
          </a:solidFill>
          <a:latin typeface="Cambria" pitchFamily="18" charset="0"/>
          <a:ea typeface="+mn-ea"/>
          <a:cs typeface="+mn-cs"/>
        </a:defRPr>
      </a:lvl5pPr>
      <a:lvl6pPr marL="2514575"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0"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66"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61" indent="-228597"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0.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11.xml"/><Relationship Id="rId16" Type="http://schemas.openxmlformats.org/officeDocument/2006/relationships/image" Target="../media/image37.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jp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hyperlink" Target="http://nbviewer.ipython.org/github/anfibil/cse40647.sp14/blob/master/IPython%20Notebook%20Demo.ipynb"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xkcd.com/353/"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hyperlink" Target="http://nbviewer.jupyter.org/github/cse40647/cse40647/blob/sp.14/02.1%20-%20Collaborative%20Filtering.ipynb"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 the Textbooks Say?</a:t>
            </a:r>
            <a:endParaRPr lang="en-US" dirty="0"/>
          </a:p>
        </p:txBody>
      </p:sp>
      <p:sp>
        <p:nvSpPr>
          <p:cNvPr id="5" name="Rectangle 4"/>
          <p:cNvSpPr/>
          <p:nvPr/>
        </p:nvSpPr>
        <p:spPr>
          <a:xfrm>
            <a:off x="949966" y="3290404"/>
            <a:ext cx="7370399" cy="1087639"/>
          </a:xfrm>
          <a:prstGeom prst="rect">
            <a:avLst/>
          </a:prstGeom>
        </p:spPr>
        <p:txBody>
          <a:bodyPr wrap="square" lIns="71281" tIns="35640" rIns="71281" bIns="35640" anchor="ctr">
            <a:spAutoFit/>
          </a:bodyPr>
          <a:lstStyle/>
          <a:p>
            <a:pPr defTabSz="848876"/>
            <a:r>
              <a:rPr lang="en-US" sz="2400" i="1" dirty="0">
                <a:solidFill>
                  <a:srgbClr val="C00000"/>
                </a:solidFill>
                <a:latin typeface="Cambria" pitchFamily="18" charset="0"/>
              </a:rPr>
              <a:t>“Data mining refers to extracting or ‘mining’ knowledge from large amounts of data.”</a:t>
            </a:r>
          </a:p>
          <a:p>
            <a:pPr marL="424438" lvl="1" defTabSz="848876"/>
            <a:r>
              <a:rPr lang="en-US" dirty="0">
                <a:solidFill>
                  <a:srgbClr val="C00000"/>
                </a:solidFill>
                <a:latin typeface="Cambria" pitchFamily="18" charset="0"/>
              </a:rPr>
              <a:t>—</a:t>
            </a:r>
            <a:r>
              <a:rPr lang="en-US" i="1" dirty="0">
                <a:solidFill>
                  <a:srgbClr val="C00000"/>
                </a:solidFill>
                <a:latin typeface="Cambria" pitchFamily="18" charset="0"/>
              </a:rPr>
              <a:t>Data Mining:  Concepts and Techniques, </a:t>
            </a:r>
            <a:r>
              <a:rPr lang="en-US" i="1" dirty="0">
                <a:solidFill>
                  <a:srgbClr val="C00000"/>
                </a:solidFill>
                <a:latin typeface="Cambria" pitchFamily="18" charset="0"/>
              </a:rPr>
              <a:t>2</a:t>
            </a:r>
            <a:r>
              <a:rPr lang="en-US" i="1" baseline="30000" dirty="0">
                <a:solidFill>
                  <a:srgbClr val="C00000"/>
                </a:solidFill>
                <a:latin typeface="Cambria" pitchFamily="18" charset="0"/>
              </a:rPr>
              <a:t>nd</a:t>
            </a:r>
            <a:r>
              <a:rPr lang="en-US" i="1" dirty="0">
                <a:solidFill>
                  <a:srgbClr val="C00000"/>
                </a:solidFill>
                <a:latin typeface="Cambria" pitchFamily="18" charset="0"/>
              </a:rPr>
              <a:t> Edition </a:t>
            </a:r>
            <a:r>
              <a:rPr lang="en-US" i="1" dirty="0">
                <a:solidFill>
                  <a:srgbClr val="C00000"/>
                </a:solidFill>
                <a:latin typeface="Cambria" pitchFamily="18" charset="0"/>
              </a:rPr>
              <a:t>(Han &amp; </a:t>
            </a:r>
            <a:r>
              <a:rPr lang="en-US" i="1" dirty="0" err="1">
                <a:solidFill>
                  <a:srgbClr val="C00000"/>
                </a:solidFill>
                <a:latin typeface="Cambria" pitchFamily="18" charset="0"/>
              </a:rPr>
              <a:t>Kambler</a:t>
            </a:r>
            <a:r>
              <a:rPr lang="en-US" i="1" dirty="0">
                <a:solidFill>
                  <a:srgbClr val="C00000"/>
                </a:solidFill>
                <a:latin typeface="Cambria" pitchFamily="18" charset="0"/>
              </a:rPr>
              <a:t>)</a:t>
            </a:r>
          </a:p>
        </p:txBody>
      </p:sp>
      <p:sp>
        <p:nvSpPr>
          <p:cNvPr id="6" name="Rectangle 5"/>
          <p:cNvSpPr/>
          <p:nvPr/>
        </p:nvSpPr>
        <p:spPr>
          <a:xfrm>
            <a:off x="949966" y="1567684"/>
            <a:ext cx="7370399" cy="1364638"/>
          </a:xfrm>
          <a:prstGeom prst="rect">
            <a:avLst/>
          </a:prstGeom>
        </p:spPr>
        <p:txBody>
          <a:bodyPr wrap="square" lIns="71281" tIns="35640" rIns="71281" bIns="35640" anchor="ctr">
            <a:spAutoFit/>
          </a:bodyPr>
          <a:lstStyle/>
          <a:p>
            <a:pPr defTabSz="848876"/>
            <a:r>
              <a:rPr lang="en-US" sz="2400" i="1" dirty="0">
                <a:solidFill>
                  <a:srgbClr val="C00000"/>
                </a:solidFill>
                <a:latin typeface="Cambria" pitchFamily="18" charset="0"/>
              </a:rPr>
              <a:t>“Data mining is defined as the process of discovering patterns in data.”</a:t>
            </a:r>
          </a:p>
          <a:p>
            <a:pPr marL="424438" lvl="1" defTabSz="848876"/>
            <a:r>
              <a:rPr lang="en-US" dirty="0">
                <a:solidFill>
                  <a:srgbClr val="C00000"/>
                </a:solidFill>
                <a:latin typeface="Cambria" pitchFamily="18" charset="0"/>
              </a:rPr>
              <a:t>—</a:t>
            </a:r>
            <a:r>
              <a:rPr lang="en-US" i="1" dirty="0">
                <a:solidFill>
                  <a:srgbClr val="C00000"/>
                </a:solidFill>
                <a:latin typeface="Cambria" pitchFamily="18" charset="0"/>
              </a:rPr>
              <a:t>Data Mining</a:t>
            </a:r>
            <a:r>
              <a:rPr lang="en-US" i="1" dirty="0">
                <a:solidFill>
                  <a:srgbClr val="C00000"/>
                </a:solidFill>
                <a:latin typeface="Cambria" pitchFamily="18" charset="0"/>
              </a:rPr>
              <a:t>:  </a:t>
            </a:r>
            <a:r>
              <a:rPr lang="en-US" i="1" dirty="0">
                <a:solidFill>
                  <a:srgbClr val="C00000"/>
                </a:solidFill>
                <a:latin typeface="Cambria" pitchFamily="18" charset="0"/>
              </a:rPr>
              <a:t>Practical Machine Learning </a:t>
            </a:r>
            <a:r>
              <a:rPr lang="en-US" i="1" dirty="0">
                <a:solidFill>
                  <a:srgbClr val="C00000"/>
                </a:solidFill>
                <a:latin typeface="Cambria" pitchFamily="18" charset="0"/>
              </a:rPr>
              <a:t>Tools and </a:t>
            </a:r>
            <a:r>
              <a:rPr lang="en-US" i="1" dirty="0">
                <a:solidFill>
                  <a:srgbClr val="C00000"/>
                </a:solidFill>
                <a:latin typeface="Cambria" pitchFamily="18" charset="0"/>
              </a:rPr>
              <a:t>Techniques, </a:t>
            </a:r>
            <a:endParaRPr lang="en-US" i="1" dirty="0">
              <a:solidFill>
                <a:srgbClr val="C00000"/>
              </a:solidFill>
              <a:latin typeface="Cambria" pitchFamily="18" charset="0"/>
            </a:endParaRPr>
          </a:p>
          <a:p>
            <a:pPr marL="424438" lvl="1" defTabSz="848876"/>
            <a:r>
              <a:rPr lang="en-US" i="1" dirty="0">
                <a:solidFill>
                  <a:srgbClr val="C00000"/>
                </a:solidFill>
                <a:latin typeface="Cambria" pitchFamily="18" charset="0"/>
              </a:rPr>
              <a:t> </a:t>
            </a:r>
            <a:r>
              <a:rPr lang="en-US" i="1" dirty="0">
                <a:solidFill>
                  <a:srgbClr val="C00000"/>
                </a:solidFill>
                <a:latin typeface="Cambria" pitchFamily="18" charset="0"/>
              </a:rPr>
              <a:t>    3</a:t>
            </a:r>
            <a:r>
              <a:rPr lang="en-US" i="1" baseline="30000" dirty="0">
                <a:solidFill>
                  <a:srgbClr val="C00000"/>
                </a:solidFill>
                <a:latin typeface="Cambria" pitchFamily="18" charset="0"/>
              </a:rPr>
              <a:t>rd</a:t>
            </a:r>
            <a:r>
              <a:rPr lang="en-US" i="1" dirty="0">
                <a:solidFill>
                  <a:srgbClr val="C00000"/>
                </a:solidFill>
                <a:latin typeface="Cambria" pitchFamily="18" charset="0"/>
              </a:rPr>
              <a:t> </a:t>
            </a:r>
            <a:r>
              <a:rPr lang="en-US" i="1" dirty="0">
                <a:solidFill>
                  <a:srgbClr val="C00000"/>
                </a:solidFill>
                <a:latin typeface="Cambria" pitchFamily="18" charset="0"/>
              </a:rPr>
              <a:t>Edition (Witten, Frank &amp; Hall)</a:t>
            </a:r>
          </a:p>
        </p:txBody>
      </p:sp>
      <p:sp>
        <p:nvSpPr>
          <p:cNvPr id="8" name="Rectangle 7"/>
          <p:cNvSpPr/>
          <p:nvPr/>
        </p:nvSpPr>
        <p:spPr>
          <a:xfrm>
            <a:off x="7975600" y="4610100"/>
            <a:ext cx="148184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a:t>
            </a:r>
            <a:endParaRPr lang="en-US" dirty="0"/>
          </a:p>
        </p:txBody>
      </p:sp>
    </p:spTree>
    <p:extLst>
      <p:ext uri="{BB962C8B-B14F-4D97-AF65-F5344CB8AC3E}">
        <p14:creationId xmlns:p14="http://schemas.microsoft.com/office/powerpoint/2010/main" val="327987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1174" y="1463073"/>
            <a:ext cx="7397665" cy="502863"/>
          </a:xfrm>
          <a:prstGeom prst="rect">
            <a:avLst/>
          </a:prstGeom>
        </p:spPr>
        <p:txBody>
          <a:bodyPr wrap="square" lIns="71281" tIns="35640" rIns="71281" bIns="35640" anchor="ctr">
            <a:spAutoFit/>
          </a:bodyPr>
          <a:lstStyle/>
          <a:p>
            <a:pPr algn="ctr" defTabSz="848876"/>
            <a:r>
              <a:rPr lang="en-US" sz="2800" dirty="0">
                <a:solidFill>
                  <a:srgbClr val="000000"/>
                </a:solidFill>
                <a:latin typeface="Cambria" pitchFamily="18" charset="0"/>
              </a:rPr>
              <a:t>Let’s look at a basic example of data mining.</a:t>
            </a:r>
            <a:endParaRPr lang="en-US" sz="2800" spc="-234" dirty="0">
              <a:solidFill>
                <a:prstClr val="white">
                  <a:lumMod val="75000"/>
                </a:prstClr>
              </a:solidFill>
              <a:latin typeface="Cambria" pitchFamily="18" charset="0"/>
            </a:endParaRPr>
          </a:p>
        </p:txBody>
      </p:sp>
      <p:grpSp>
        <p:nvGrpSpPr>
          <p:cNvPr id="9" name="Group 8"/>
          <p:cNvGrpSpPr/>
          <p:nvPr/>
        </p:nvGrpSpPr>
        <p:grpSpPr>
          <a:xfrm>
            <a:off x="254001" y="2514594"/>
            <a:ext cx="9630049" cy="1181106"/>
            <a:chOff x="254001" y="2514594"/>
            <a:chExt cx="9630049" cy="1181106"/>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513" y="3347219"/>
              <a:ext cx="595778" cy="3484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8006" y="3363135"/>
              <a:ext cx="837769" cy="3325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7099" y="3330568"/>
              <a:ext cx="812295" cy="288926"/>
            </a:xfrm>
            <a:prstGeom prst="rect">
              <a:avLst/>
            </a:prstGeom>
          </p:spPr>
        </p:pic>
        <p:sp>
          <p:nvSpPr>
            <p:cNvPr id="8" name="Title 1"/>
            <p:cNvSpPr txBox="1">
              <a:spLocks/>
            </p:cNvSpPr>
            <p:nvPr/>
          </p:nvSpPr>
          <p:spPr>
            <a:xfrm>
              <a:off x="254001" y="2514594"/>
              <a:ext cx="9630049" cy="952500"/>
            </a:xfrm>
            <a:prstGeom prst="rect">
              <a:avLst/>
            </a:prstGeom>
          </p:spPr>
          <p:txBody>
            <a:bodyPr vert="horz" lIns="91440" tIns="45720" rIns="91440" bIns="45720" rtlCol="0" anchor="ctr">
              <a:normAutofit/>
            </a:bodyPr>
            <a:lstStyle>
              <a:lvl1pPr algn="ctr" defTabSz="914391" rtl="0" eaLnBrk="1" latinLnBrk="0" hangingPunct="1">
                <a:spcBef>
                  <a:spcPct val="0"/>
                </a:spcBef>
                <a:buNone/>
                <a:defRPr sz="4200" kern="1200">
                  <a:solidFill>
                    <a:schemeClr val="tx1"/>
                  </a:solidFill>
                  <a:latin typeface="Cambria" pitchFamily="18" charset="0"/>
                  <a:ea typeface="+mj-ea"/>
                  <a:cs typeface="+mj-cs"/>
                </a:defRPr>
              </a:lvl1pPr>
            </a:lstStyle>
            <a:p>
              <a:r>
                <a:rPr lang="en-US" dirty="0" smtClean="0"/>
                <a:t>Rock, Paper, Scissors</a:t>
              </a:r>
              <a:endParaRPr lang="en-US" dirty="0"/>
            </a:p>
          </p:txBody>
        </p:sp>
      </p:grpSp>
    </p:spTree>
    <p:extLst>
      <p:ext uri="{BB962C8B-B14F-4D97-AF65-F5344CB8AC3E}">
        <p14:creationId xmlns:p14="http://schemas.microsoft.com/office/powerpoint/2010/main" val="373203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662450" y="2586510"/>
            <a:ext cx="419902" cy="331938"/>
          </a:xfrm>
          <a:prstGeom prst="rect">
            <a:avLst/>
          </a:prstGeom>
          <a:noFill/>
        </p:spPr>
        <p:txBody>
          <a:bodyPr wrap="none" lIns="84889" tIns="42444" rIns="84889" bIns="42444" rtlCol="0">
            <a:spAutoFit/>
          </a:bodyPr>
          <a:lstStyle/>
          <a:p>
            <a:pPr algn="ctr" defTabSz="848876"/>
            <a:r>
              <a:rPr lang="en-US" sz="1600" b="1" dirty="0">
                <a:solidFill>
                  <a:srgbClr val="000000"/>
                </a:solidFill>
                <a:latin typeface="Cambria" pitchFamily="18" charset="0"/>
              </a:rPr>
              <a:t>vs.</a:t>
            </a:r>
          </a:p>
        </p:txBody>
      </p:sp>
      <p:sp>
        <p:nvSpPr>
          <p:cNvPr id="6" name="TextBox 5"/>
          <p:cNvSpPr txBox="1"/>
          <p:nvPr/>
        </p:nvSpPr>
        <p:spPr>
          <a:xfrm>
            <a:off x="1319330" y="1534303"/>
            <a:ext cx="2998670" cy="932103"/>
          </a:xfrm>
          <a:prstGeom prst="rect">
            <a:avLst/>
          </a:prstGeom>
          <a:noFill/>
        </p:spPr>
        <p:txBody>
          <a:bodyPr wrap="square" lIns="84889" tIns="42444" rIns="84889" bIns="42444" rtlCol="0">
            <a:spAutoFit/>
          </a:bodyPr>
          <a:lstStyle/>
          <a:p>
            <a:pPr defTabSz="848876"/>
            <a:r>
              <a:rPr lang="en-US" sz="1600" b="1" dirty="0">
                <a:solidFill>
                  <a:srgbClr val="000000"/>
                </a:solidFill>
                <a:latin typeface="Cambria" pitchFamily="18" charset="0"/>
              </a:rPr>
              <a:t>Rock-it:</a:t>
            </a:r>
          </a:p>
          <a:p>
            <a:pPr algn="just" defTabSz="848876"/>
            <a:r>
              <a:rPr lang="en-US" sz="1300" dirty="0">
                <a:solidFill>
                  <a:srgbClr val="000000"/>
                </a:solidFill>
                <a:latin typeface="Cambria" pitchFamily="18" charset="0"/>
              </a:rPr>
              <a:t>Males have the tendency to produce rock on their first throw. If you are playing against one, try using paper.</a:t>
            </a:r>
          </a:p>
        </p:txBody>
      </p:sp>
      <p:sp>
        <p:nvSpPr>
          <p:cNvPr id="9" name="TextBox 8"/>
          <p:cNvSpPr txBox="1">
            <a:spLocks noChangeAspect="1"/>
          </p:cNvSpPr>
          <p:nvPr/>
        </p:nvSpPr>
        <p:spPr>
          <a:xfrm>
            <a:off x="947769" y="1627893"/>
            <a:ext cx="365760" cy="365760"/>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10" name="Rectangle 9"/>
          <p:cNvSpPr/>
          <p:nvPr/>
        </p:nvSpPr>
        <p:spPr>
          <a:xfrm>
            <a:off x="922471"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1</a:t>
            </a:r>
            <a:endParaRPr lang="ru-RU" spc="-278" dirty="0">
              <a:solidFill>
                <a:prstClr val="white"/>
              </a:solidFill>
              <a:latin typeface="Cambria" pitchFamily="18" charset="0"/>
            </a:endParaRPr>
          </a:p>
        </p:txBody>
      </p:sp>
      <p:sp>
        <p:nvSpPr>
          <p:cNvPr id="11" name="TextBox 10"/>
          <p:cNvSpPr txBox="1"/>
          <p:nvPr/>
        </p:nvSpPr>
        <p:spPr>
          <a:xfrm>
            <a:off x="6476228" y="2951481"/>
            <a:ext cx="419902" cy="331938"/>
          </a:xfrm>
          <a:prstGeom prst="rect">
            <a:avLst/>
          </a:prstGeom>
          <a:noFill/>
        </p:spPr>
        <p:txBody>
          <a:bodyPr wrap="none" lIns="84889" tIns="42444" rIns="84889" bIns="42444" rtlCol="0">
            <a:spAutoFit/>
          </a:bodyPr>
          <a:lstStyle/>
          <a:p>
            <a:pPr algn="ctr" defTabSz="848876"/>
            <a:r>
              <a:rPr lang="en-US" sz="1600" b="1" dirty="0">
                <a:solidFill>
                  <a:srgbClr val="000000"/>
                </a:solidFill>
                <a:latin typeface="Cambria" pitchFamily="18" charset="0"/>
              </a:rPr>
              <a:t>vs.</a:t>
            </a:r>
          </a:p>
        </p:txBody>
      </p:sp>
      <p:sp>
        <p:nvSpPr>
          <p:cNvPr id="12" name="TextBox 11"/>
          <p:cNvSpPr txBox="1"/>
          <p:nvPr/>
        </p:nvSpPr>
        <p:spPr>
          <a:xfrm>
            <a:off x="5056714" y="1534302"/>
            <a:ext cx="3525363" cy="1132157"/>
          </a:xfrm>
          <a:prstGeom prst="rect">
            <a:avLst/>
          </a:prstGeom>
          <a:noFill/>
        </p:spPr>
        <p:txBody>
          <a:bodyPr wrap="square" lIns="84889" tIns="42444" rIns="84889" bIns="42444" rtlCol="0">
            <a:spAutoFit/>
          </a:bodyPr>
          <a:lstStyle/>
          <a:p>
            <a:pPr defTabSz="848876"/>
            <a:r>
              <a:rPr lang="en-US" sz="1600" b="1" dirty="0">
                <a:solidFill>
                  <a:srgbClr val="000000"/>
                </a:solidFill>
                <a:latin typeface="Cambria" pitchFamily="18" charset="0"/>
              </a:rPr>
              <a:t>Double on the Rocks:</a:t>
            </a:r>
          </a:p>
          <a:p>
            <a:pPr algn="just" defTabSz="848876"/>
            <a:r>
              <a:rPr lang="en-US" sz="1300" dirty="0">
                <a:solidFill>
                  <a:srgbClr val="000000"/>
                </a:solidFill>
                <a:latin typeface="Cambria" pitchFamily="18" charset="0"/>
              </a:rPr>
              <a:t>When you see a two-Rock run, it is highly likely that your opponent’s next move will be Scissors or Paper. People dislike being predicable. Counter with rock.</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9133" y="2586511"/>
            <a:ext cx="1006273" cy="40813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1201" y="2552701"/>
            <a:ext cx="746450" cy="441948"/>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5016" y="2652200"/>
            <a:ext cx="484184" cy="241629"/>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6398" y="2979004"/>
            <a:ext cx="602802" cy="276892"/>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0799" y="3330287"/>
            <a:ext cx="558407" cy="243363"/>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37406" y="2614100"/>
            <a:ext cx="482103" cy="293655"/>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37406" y="2966904"/>
            <a:ext cx="482103" cy="279203"/>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61200" y="3319285"/>
            <a:ext cx="585460" cy="240473"/>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6513" y="1213625"/>
            <a:ext cx="595778" cy="348481"/>
          </a:xfrm>
          <a:prstGeom prst="rect">
            <a:avLst/>
          </a:prstGeom>
        </p:spPr>
      </p:pic>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18006" y="1229541"/>
            <a:ext cx="837769" cy="332560"/>
          </a:xfrm>
          <a:prstGeom prst="rect">
            <a:avLst/>
          </a:prstGeom>
        </p:spPr>
      </p:pic>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07099" y="1196974"/>
            <a:ext cx="812295" cy="288926"/>
          </a:xfrm>
          <a:prstGeom prst="rect">
            <a:avLst/>
          </a:prstGeom>
        </p:spPr>
      </p:pic>
      <p:sp>
        <p:nvSpPr>
          <p:cNvPr id="27" name="TextBox 26"/>
          <p:cNvSpPr txBox="1"/>
          <p:nvPr/>
        </p:nvSpPr>
        <p:spPr>
          <a:xfrm>
            <a:off x="1319330" y="3217540"/>
            <a:ext cx="2872512" cy="732048"/>
          </a:xfrm>
          <a:prstGeom prst="rect">
            <a:avLst/>
          </a:prstGeom>
          <a:noFill/>
        </p:spPr>
        <p:txBody>
          <a:bodyPr wrap="square" lIns="84889" tIns="42444" rIns="84889" bIns="42444" rtlCol="0">
            <a:spAutoFit/>
          </a:bodyPr>
          <a:lstStyle/>
          <a:p>
            <a:pPr defTabSz="848876"/>
            <a:r>
              <a:rPr lang="en-US" sz="1600" b="1" dirty="0">
                <a:solidFill>
                  <a:srgbClr val="000000"/>
                </a:solidFill>
                <a:latin typeface="Cambria" pitchFamily="18" charset="0"/>
              </a:rPr>
              <a:t>Paper Please:</a:t>
            </a:r>
          </a:p>
          <a:p>
            <a:pPr algn="just" defTabSz="848876"/>
            <a:r>
              <a:rPr lang="en-US" sz="1300" dirty="0">
                <a:solidFill>
                  <a:srgbClr val="000000"/>
                </a:solidFill>
                <a:latin typeface="Cambria" pitchFamily="18" charset="0"/>
              </a:rPr>
              <a:t>Paper is thrown the least in a match. Use it as an unexpected options.</a:t>
            </a:r>
          </a:p>
        </p:txBody>
      </p:sp>
      <p:sp>
        <p:nvSpPr>
          <p:cNvPr id="31" name="TextBox 30"/>
          <p:cNvSpPr txBox="1"/>
          <p:nvPr/>
        </p:nvSpPr>
        <p:spPr>
          <a:xfrm>
            <a:off x="2184401" y="3910286"/>
            <a:ext cx="1743362" cy="485827"/>
          </a:xfrm>
          <a:prstGeom prst="rect">
            <a:avLst/>
          </a:prstGeom>
          <a:noFill/>
        </p:spPr>
        <p:txBody>
          <a:bodyPr wrap="square" lIns="84889" tIns="42444" rIns="84889" bIns="42444" rtlCol="0">
            <a:spAutoFit/>
          </a:bodyPr>
          <a:lstStyle/>
          <a:p>
            <a:pPr defTabSz="848876"/>
            <a:r>
              <a:rPr lang="en-US" sz="1300" dirty="0">
                <a:solidFill>
                  <a:srgbClr val="000000"/>
                </a:solidFill>
                <a:latin typeface="Cambria" pitchFamily="18" charset="0"/>
              </a:rPr>
              <a:t>Paper is thrown 29.6% of the time.</a:t>
            </a:r>
          </a:p>
        </p:txBody>
      </p:sp>
      <p:sp>
        <p:nvSpPr>
          <p:cNvPr id="32" name="TextBox 31"/>
          <p:cNvSpPr txBox="1"/>
          <p:nvPr/>
        </p:nvSpPr>
        <p:spPr>
          <a:xfrm>
            <a:off x="2184401" y="4362618"/>
            <a:ext cx="1743362" cy="485827"/>
          </a:xfrm>
          <a:prstGeom prst="rect">
            <a:avLst/>
          </a:prstGeom>
          <a:noFill/>
        </p:spPr>
        <p:txBody>
          <a:bodyPr wrap="square" lIns="84889" tIns="42444" rIns="84889" bIns="42444" rtlCol="0">
            <a:spAutoFit/>
          </a:bodyPr>
          <a:lstStyle/>
          <a:p>
            <a:pPr defTabSz="848876"/>
            <a:r>
              <a:rPr lang="en-US" sz="1300" dirty="0">
                <a:solidFill>
                  <a:srgbClr val="000000"/>
                </a:solidFill>
                <a:latin typeface="Cambria" pitchFamily="18" charset="0"/>
              </a:rPr>
              <a:t>Rock is thrown 35.4% of the time.</a:t>
            </a:r>
          </a:p>
        </p:txBody>
      </p:sp>
      <p:sp>
        <p:nvSpPr>
          <p:cNvPr id="33" name="TextBox 32"/>
          <p:cNvSpPr txBox="1"/>
          <p:nvPr/>
        </p:nvSpPr>
        <p:spPr>
          <a:xfrm>
            <a:off x="2184401" y="4814146"/>
            <a:ext cx="1743362" cy="485827"/>
          </a:xfrm>
          <a:prstGeom prst="rect">
            <a:avLst/>
          </a:prstGeom>
          <a:noFill/>
        </p:spPr>
        <p:txBody>
          <a:bodyPr wrap="square" lIns="84889" tIns="42444" rIns="84889" bIns="42444" rtlCol="0">
            <a:spAutoFit/>
          </a:bodyPr>
          <a:lstStyle/>
          <a:p>
            <a:pPr defTabSz="848876"/>
            <a:r>
              <a:rPr lang="en-US" sz="1300" dirty="0">
                <a:solidFill>
                  <a:srgbClr val="000000"/>
                </a:solidFill>
                <a:latin typeface="Cambria" pitchFamily="18" charset="0"/>
              </a:rPr>
              <a:t>Scissors is thrown 35% of the time.</a:t>
            </a:r>
          </a:p>
        </p:txBody>
      </p:sp>
      <p:pic>
        <p:nvPicPr>
          <p:cNvPr id="34" name="Picture 3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475436" y="3982289"/>
            <a:ext cx="492719" cy="380322"/>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10938" y="4514866"/>
            <a:ext cx="414955" cy="243810"/>
          </a:xfrm>
          <a:prstGeom prst="rect">
            <a:avLst/>
          </a:prstGeom>
        </p:spPr>
      </p:pic>
      <p:pic>
        <p:nvPicPr>
          <p:cNvPr id="36" name="Picture 3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11049" y="4913216"/>
            <a:ext cx="542437" cy="233717"/>
          </a:xfrm>
          <a:prstGeom prst="rect">
            <a:avLst/>
          </a:prstGeom>
        </p:spPr>
      </p:pic>
      <p:sp>
        <p:nvSpPr>
          <p:cNvPr id="37" name="TextBox 36"/>
          <p:cNvSpPr txBox="1"/>
          <p:nvPr/>
        </p:nvSpPr>
        <p:spPr>
          <a:xfrm>
            <a:off x="5077023" y="3653787"/>
            <a:ext cx="3365025" cy="932103"/>
          </a:xfrm>
          <a:prstGeom prst="rect">
            <a:avLst/>
          </a:prstGeom>
          <a:noFill/>
        </p:spPr>
        <p:txBody>
          <a:bodyPr wrap="square" lIns="84889" tIns="42444" rIns="84889" bIns="42444" rtlCol="0">
            <a:spAutoFit/>
          </a:bodyPr>
          <a:lstStyle/>
          <a:p>
            <a:pPr defTabSz="848876"/>
            <a:r>
              <a:rPr lang="en-US" sz="1600" b="1" dirty="0">
                <a:solidFill>
                  <a:srgbClr val="000000"/>
                </a:solidFill>
                <a:latin typeface="Cambria" pitchFamily="18" charset="0"/>
              </a:rPr>
              <a:t>Spock &amp; Roll:</a:t>
            </a:r>
          </a:p>
          <a:p>
            <a:pPr algn="just" defTabSz="848876"/>
            <a:r>
              <a:rPr lang="en-US" sz="1300" dirty="0">
                <a:solidFill>
                  <a:srgbClr val="000000"/>
                </a:solidFill>
                <a:latin typeface="Cambria" pitchFamily="18" charset="0"/>
              </a:rPr>
              <a:t>When </a:t>
            </a:r>
            <a:r>
              <a:rPr lang="en-US" sz="1300" b="1" dirty="0">
                <a:solidFill>
                  <a:srgbClr val="000000"/>
                </a:solidFill>
                <a:latin typeface="Cambria" pitchFamily="18" charset="0"/>
              </a:rPr>
              <a:t>in doubt, and all seems lost, go for the Spock. It is unexpected and highly illegal, but </a:t>
            </a:r>
            <a:r>
              <a:rPr lang="en-US" sz="1300" dirty="0">
                <a:solidFill>
                  <a:srgbClr val="000000"/>
                </a:solidFill>
                <a:latin typeface="Cambria" pitchFamily="18" charset="0"/>
              </a:rPr>
              <a:t>also impossible to counter.</a:t>
            </a:r>
          </a:p>
        </p:txBody>
      </p:sp>
      <p:pic>
        <p:nvPicPr>
          <p:cNvPr id="41" name="Picture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316381" y="4591066"/>
            <a:ext cx="611944" cy="781034"/>
          </a:xfrm>
          <a:prstGeom prst="rect">
            <a:avLst/>
          </a:prstGeom>
        </p:spPr>
      </p:pic>
      <p:sp>
        <p:nvSpPr>
          <p:cNvPr id="42" name="Rectangle 41"/>
          <p:cNvSpPr/>
          <p:nvPr/>
        </p:nvSpPr>
        <p:spPr>
          <a:xfrm>
            <a:off x="1706685" y="5339096"/>
            <a:ext cx="6746643" cy="246221"/>
          </a:xfrm>
          <a:prstGeom prst="rect">
            <a:avLst/>
          </a:prstGeom>
        </p:spPr>
        <p:txBody>
          <a:bodyPr wrap="square">
            <a:spAutoFit/>
          </a:bodyPr>
          <a:lstStyle/>
          <a:p>
            <a:pPr algn="ctr"/>
            <a:r>
              <a:rPr lang="en-US" sz="1000" dirty="0">
                <a:latin typeface="Cambria" pitchFamily="18" charset="0"/>
              </a:rPr>
              <a:t>Based on:  http</a:t>
            </a:r>
            <a:r>
              <a:rPr lang="en-US" sz="1000" dirty="0">
                <a:latin typeface="Cambria" pitchFamily="18" charset="0"/>
              </a:rPr>
              <a:t>://flowingdata.com/2010/07/30/how-to-win-rock-paper-scissors-every-time/</a:t>
            </a:r>
          </a:p>
        </p:txBody>
      </p:sp>
      <p:sp>
        <p:nvSpPr>
          <p:cNvPr id="2" name="Title 1"/>
          <p:cNvSpPr>
            <a:spLocks noGrp="1"/>
          </p:cNvSpPr>
          <p:nvPr>
            <p:ph type="title"/>
          </p:nvPr>
        </p:nvSpPr>
        <p:spPr/>
        <p:txBody>
          <a:bodyPr/>
          <a:lstStyle/>
          <a:p>
            <a:r>
              <a:rPr lang="en-US" dirty="0" smtClean="0"/>
              <a:t>Rock, Paper, Scissors</a:t>
            </a:r>
            <a:endParaRPr lang="en-US" dirty="0"/>
          </a:p>
        </p:txBody>
      </p:sp>
      <p:sp>
        <p:nvSpPr>
          <p:cNvPr id="44" name="TextBox 43"/>
          <p:cNvSpPr txBox="1">
            <a:spLocks noChangeAspect="1"/>
          </p:cNvSpPr>
          <p:nvPr/>
        </p:nvSpPr>
        <p:spPr>
          <a:xfrm>
            <a:off x="4714240" y="1627893"/>
            <a:ext cx="365760" cy="365760"/>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5" name="Rectangle 44"/>
          <p:cNvSpPr/>
          <p:nvPr/>
        </p:nvSpPr>
        <p:spPr>
          <a:xfrm>
            <a:off x="4688942"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2</a:t>
            </a:r>
            <a:endParaRPr lang="ru-RU" spc="-278" dirty="0">
              <a:solidFill>
                <a:prstClr val="white"/>
              </a:solidFill>
              <a:latin typeface="Cambria" pitchFamily="18" charset="0"/>
            </a:endParaRPr>
          </a:p>
        </p:txBody>
      </p:sp>
      <p:sp>
        <p:nvSpPr>
          <p:cNvPr id="46" name="TextBox 45"/>
          <p:cNvSpPr txBox="1">
            <a:spLocks noChangeAspect="1"/>
          </p:cNvSpPr>
          <p:nvPr/>
        </p:nvSpPr>
        <p:spPr>
          <a:xfrm>
            <a:off x="947769" y="3329940"/>
            <a:ext cx="365760" cy="365760"/>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7" name="Rectangle 46"/>
          <p:cNvSpPr/>
          <p:nvPr/>
        </p:nvSpPr>
        <p:spPr>
          <a:xfrm>
            <a:off x="922471" y="3328154"/>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3</a:t>
            </a:r>
            <a:endParaRPr lang="ru-RU" sz="1600" spc="-278" dirty="0">
              <a:solidFill>
                <a:prstClr val="white"/>
              </a:solidFill>
              <a:latin typeface="Cambria" pitchFamily="18" charset="0"/>
            </a:endParaRPr>
          </a:p>
        </p:txBody>
      </p:sp>
      <p:sp>
        <p:nvSpPr>
          <p:cNvPr id="48" name="TextBox 47"/>
          <p:cNvSpPr txBox="1">
            <a:spLocks noChangeAspect="1"/>
          </p:cNvSpPr>
          <p:nvPr/>
        </p:nvSpPr>
        <p:spPr>
          <a:xfrm>
            <a:off x="4714240" y="3754071"/>
            <a:ext cx="365760" cy="365760"/>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9" name="Rectangle 48"/>
          <p:cNvSpPr/>
          <p:nvPr/>
        </p:nvSpPr>
        <p:spPr>
          <a:xfrm>
            <a:off x="4688942" y="3752286"/>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4</a:t>
            </a:r>
            <a:endParaRPr lang="ru-RU" sz="2000" spc="-278" dirty="0">
              <a:solidFill>
                <a:prstClr val="white"/>
              </a:solidFill>
              <a:latin typeface="Cambria" pitchFamily="18" charset="0"/>
            </a:endParaRPr>
          </a:p>
        </p:txBody>
      </p:sp>
      <p:cxnSp>
        <p:nvCxnSpPr>
          <p:cNvPr id="4" name="Straight Arrow Connector 3"/>
          <p:cNvCxnSpPr/>
          <p:nvPr/>
        </p:nvCxnSpPr>
        <p:spPr>
          <a:xfrm flipH="1">
            <a:off x="7061200" y="4758682"/>
            <a:ext cx="914400" cy="154535"/>
          </a:xfrm>
          <a:prstGeom prst="straightConnector1">
            <a:avLst/>
          </a:prstGeom>
          <a:ln w="3175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99532" y="4550702"/>
            <a:ext cx="1524000" cy="430887"/>
          </a:xfrm>
          <a:prstGeom prst="rect">
            <a:avLst/>
          </a:prstGeom>
          <a:noFill/>
        </p:spPr>
        <p:txBody>
          <a:bodyPr wrap="square" rtlCol="0">
            <a:spAutoFit/>
          </a:bodyPr>
          <a:lstStyle/>
          <a:p>
            <a:r>
              <a:rPr lang="en-US" sz="1100" b="1" dirty="0">
                <a:solidFill>
                  <a:srgbClr val="C00000"/>
                </a:solidFill>
                <a:latin typeface="Cambria" pitchFamily="18" charset="0"/>
              </a:rPr>
              <a:t>Okay, this part is not really data mining.</a:t>
            </a:r>
            <a:endParaRPr lang="en-US" sz="1100" b="1" dirty="0">
              <a:solidFill>
                <a:srgbClr val="C00000"/>
              </a:solidFill>
              <a:latin typeface="Cambria" pitchFamily="18" charset="0"/>
            </a:endParaRPr>
          </a:p>
        </p:txBody>
      </p:sp>
    </p:spTree>
    <p:extLst>
      <p:ext uri="{BB962C8B-B14F-4D97-AF65-F5344CB8AC3E}">
        <p14:creationId xmlns:p14="http://schemas.microsoft.com/office/powerpoint/2010/main" val="2662300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22471"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1</a:t>
            </a:r>
            <a:endParaRPr lang="ru-RU" spc="-278" dirty="0">
              <a:solidFill>
                <a:prstClr val="white"/>
              </a:solidFill>
              <a:latin typeface="Cambria" pitchFamily="18"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513" y="1213625"/>
            <a:ext cx="595778" cy="348481"/>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006" y="1229541"/>
            <a:ext cx="837769" cy="33256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7099" y="1196974"/>
            <a:ext cx="812295" cy="288926"/>
          </a:xfrm>
          <a:prstGeom prst="rect">
            <a:avLst/>
          </a:prstGeom>
        </p:spPr>
      </p:pic>
      <p:sp>
        <p:nvSpPr>
          <p:cNvPr id="37" name="TextBox 36"/>
          <p:cNvSpPr txBox="1"/>
          <p:nvPr/>
        </p:nvSpPr>
        <p:spPr>
          <a:xfrm>
            <a:off x="1706686" y="1807287"/>
            <a:ext cx="8326314" cy="2147820"/>
          </a:xfrm>
          <a:prstGeom prst="rect">
            <a:avLst/>
          </a:prstGeom>
          <a:noFill/>
        </p:spPr>
        <p:txBody>
          <a:bodyPr wrap="square" lIns="84889" tIns="42444" rIns="84889" bIns="42444" rtlCol="0">
            <a:spAutoFit/>
          </a:bodyPr>
          <a:lstStyle/>
          <a:p>
            <a:pPr defTabSz="848876"/>
            <a:r>
              <a:rPr lang="en-US" sz="4400" b="1" dirty="0">
                <a:solidFill>
                  <a:srgbClr val="000000"/>
                </a:solidFill>
                <a:latin typeface="Cambria" pitchFamily="18" charset="0"/>
              </a:rPr>
              <a:t>Rock-it:</a:t>
            </a:r>
          </a:p>
          <a:p>
            <a:pPr defTabSz="848876"/>
            <a:r>
              <a:rPr lang="en-US" sz="3000" dirty="0">
                <a:solidFill>
                  <a:srgbClr val="000000"/>
                </a:solidFill>
                <a:latin typeface="Cambria" pitchFamily="18" charset="0"/>
              </a:rPr>
              <a:t>Males have the tendency to produce rock on their first throw. If you are playing against one, try using paper</a:t>
            </a:r>
            <a:endParaRPr lang="en-US" sz="3000" dirty="0">
              <a:solidFill>
                <a:srgbClr val="000000"/>
              </a:solidFill>
              <a:latin typeface="Cambria" pitchFamily="18" charset="0"/>
            </a:endParaRPr>
          </a:p>
        </p:txBody>
      </p:sp>
      <p:sp>
        <p:nvSpPr>
          <p:cNvPr id="42" name="Rectangle 41"/>
          <p:cNvSpPr/>
          <p:nvPr/>
        </p:nvSpPr>
        <p:spPr>
          <a:xfrm>
            <a:off x="1706685" y="5339096"/>
            <a:ext cx="6746643" cy="246221"/>
          </a:xfrm>
          <a:prstGeom prst="rect">
            <a:avLst/>
          </a:prstGeom>
        </p:spPr>
        <p:txBody>
          <a:bodyPr wrap="square">
            <a:spAutoFit/>
          </a:bodyPr>
          <a:lstStyle/>
          <a:p>
            <a:pPr algn="ctr"/>
            <a:r>
              <a:rPr lang="en-US" sz="1000" dirty="0">
                <a:latin typeface="Cambria" pitchFamily="18" charset="0"/>
              </a:rPr>
              <a:t>Based on:  http</a:t>
            </a:r>
            <a:r>
              <a:rPr lang="en-US" sz="1000" dirty="0">
                <a:latin typeface="Cambria" pitchFamily="18" charset="0"/>
              </a:rPr>
              <a:t>://flowingdata.com/2010/07/30/how-to-win-rock-paper-scissors-every-time/</a:t>
            </a:r>
          </a:p>
        </p:txBody>
      </p:sp>
      <p:sp>
        <p:nvSpPr>
          <p:cNvPr id="2" name="Title 1"/>
          <p:cNvSpPr>
            <a:spLocks noGrp="1"/>
          </p:cNvSpPr>
          <p:nvPr>
            <p:ph type="title"/>
          </p:nvPr>
        </p:nvSpPr>
        <p:spPr/>
        <p:txBody>
          <a:bodyPr/>
          <a:lstStyle/>
          <a:p>
            <a:r>
              <a:rPr lang="en-US" dirty="0" smtClean="0"/>
              <a:t>Rock, Paper, Scissors</a:t>
            </a:r>
            <a:endParaRPr lang="en-US" dirty="0"/>
          </a:p>
        </p:txBody>
      </p:sp>
      <p:sp>
        <p:nvSpPr>
          <p:cNvPr id="45" name="Rectangle 44"/>
          <p:cNvSpPr/>
          <p:nvPr/>
        </p:nvSpPr>
        <p:spPr>
          <a:xfrm>
            <a:off x="4688942"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2</a:t>
            </a:r>
            <a:endParaRPr lang="ru-RU" spc="-278" dirty="0">
              <a:solidFill>
                <a:prstClr val="white"/>
              </a:solidFill>
              <a:latin typeface="Cambria" pitchFamily="18" charset="0"/>
            </a:endParaRPr>
          </a:p>
        </p:txBody>
      </p:sp>
      <p:sp>
        <p:nvSpPr>
          <p:cNvPr id="48" name="TextBox 47"/>
          <p:cNvSpPr txBox="1">
            <a:spLocks noChangeAspect="1"/>
          </p:cNvSpPr>
          <p:nvPr/>
        </p:nvSpPr>
        <p:spPr>
          <a:xfrm>
            <a:off x="317704" y="2071971"/>
            <a:ext cx="1209533" cy="1209533"/>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9" name="Rectangle 48"/>
          <p:cNvSpPr/>
          <p:nvPr/>
        </p:nvSpPr>
        <p:spPr>
          <a:xfrm>
            <a:off x="-138081" y="2215072"/>
            <a:ext cx="2057400" cy="923330"/>
          </a:xfrm>
          <a:prstGeom prst="rect">
            <a:avLst/>
          </a:prstGeom>
        </p:spPr>
        <p:txBody>
          <a:bodyPr wrap="square" anchor="ctr">
            <a:spAutoFit/>
          </a:bodyPr>
          <a:lstStyle/>
          <a:p>
            <a:pPr algn="ctr" defTabSz="848876"/>
            <a:r>
              <a:rPr lang="en-US" sz="5400" spc="-278" dirty="0" smtClean="0">
                <a:solidFill>
                  <a:prstClr val="white"/>
                </a:solidFill>
                <a:latin typeface="Cambria" pitchFamily="18" charset="0"/>
              </a:rPr>
              <a:t>1</a:t>
            </a:r>
            <a:endParaRPr lang="ru-RU" sz="6000" spc="-278" dirty="0">
              <a:solidFill>
                <a:prstClr val="white"/>
              </a:solidFill>
              <a:latin typeface="Cambria" pitchFamily="18" charset="0"/>
            </a:endParaRPr>
          </a:p>
        </p:txBody>
      </p:sp>
      <p:grpSp>
        <p:nvGrpSpPr>
          <p:cNvPr id="4" name="Group 3"/>
          <p:cNvGrpSpPr/>
          <p:nvPr/>
        </p:nvGrpSpPr>
        <p:grpSpPr>
          <a:xfrm>
            <a:off x="3314402" y="4269717"/>
            <a:ext cx="4102522" cy="743526"/>
            <a:chOff x="3814869" y="4578072"/>
            <a:chExt cx="2438518" cy="441948"/>
          </a:xfrm>
        </p:grpSpPr>
        <p:sp>
          <p:nvSpPr>
            <p:cNvPr id="35" name="TextBox 34"/>
            <p:cNvSpPr txBox="1"/>
            <p:nvPr/>
          </p:nvSpPr>
          <p:spPr>
            <a:xfrm>
              <a:off x="4948045" y="4611882"/>
              <a:ext cx="278629" cy="233891"/>
            </a:xfrm>
            <a:prstGeom prst="rect">
              <a:avLst/>
            </a:prstGeom>
            <a:noFill/>
          </p:spPr>
          <p:txBody>
            <a:bodyPr wrap="none" lIns="84889" tIns="42444" rIns="84889" bIns="42444" rtlCol="0">
              <a:spAutoFit/>
            </a:bodyPr>
            <a:lstStyle/>
            <a:p>
              <a:pPr algn="ctr" defTabSz="848876"/>
              <a:r>
                <a:rPr lang="en-US" sz="2000" b="1" dirty="0">
                  <a:solidFill>
                    <a:srgbClr val="000000"/>
                  </a:solidFill>
                  <a:latin typeface="Cambria" pitchFamily="18" charset="0"/>
                </a:rPr>
                <a:t>vs</a:t>
              </a:r>
              <a:r>
                <a:rPr lang="en-US" sz="1600" b="1" dirty="0">
                  <a:solidFill>
                    <a:srgbClr val="000000"/>
                  </a:solidFill>
                  <a:latin typeface="Cambria" pitchFamily="18" charset="0"/>
                </a:rPr>
                <a:t>.</a:t>
              </a:r>
            </a:p>
          </p:txBody>
        </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4869" y="4611882"/>
              <a:ext cx="1006273" cy="408138"/>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6937" y="4578072"/>
              <a:ext cx="746450" cy="441948"/>
            </a:xfrm>
            <a:prstGeom prst="rect">
              <a:avLst/>
            </a:prstGeom>
          </p:spPr>
        </p:pic>
      </p:grpSp>
    </p:spTree>
    <p:extLst>
      <p:ext uri="{BB962C8B-B14F-4D97-AF65-F5344CB8AC3E}">
        <p14:creationId xmlns:p14="http://schemas.microsoft.com/office/powerpoint/2010/main" val="1446282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22471"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1</a:t>
            </a:r>
            <a:endParaRPr lang="ru-RU" spc="-278" dirty="0">
              <a:solidFill>
                <a:prstClr val="white"/>
              </a:solidFill>
              <a:latin typeface="Cambria" pitchFamily="18"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513" y="1213625"/>
            <a:ext cx="595778" cy="348481"/>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006" y="1229541"/>
            <a:ext cx="837769" cy="33256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7099" y="1196974"/>
            <a:ext cx="812295" cy="288926"/>
          </a:xfrm>
          <a:prstGeom prst="rect">
            <a:avLst/>
          </a:prstGeom>
        </p:spPr>
      </p:pic>
      <p:sp>
        <p:nvSpPr>
          <p:cNvPr id="37" name="TextBox 36"/>
          <p:cNvSpPr txBox="1"/>
          <p:nvPr/>
        </p:nvSpPr>
        <p:spPr>
          <a:xfrm>
            <a:off x="1706686" y="1807287"/>
            <a:ext cx="5112708" cy="3471259"/>
          </a:xfrm>
          <a:prstGeom prst="rect">
            <a:avLst/>
          </a:prstGeom>
          <a:noFill/>
        </p:spPr>
        <p:txBody>
          <a:bodyPr wrap="square" lIns="84889" tIns="42444" rIns="84889" bIns="42444" rtlCol="0">
            <a:spAutoFit/>
          </a:bodyPr>
          <a:lstStyle/>
          <a:p>
            <a:pPr defTabSz="848876"/>
            <a:r>
              <a:rPr lang="en-US" sz="4000" b="1" dirty="0">
                <a:solidFill>
                  <a:srgbClr val="000000"/>
                </a:solidFill>
                <a:latin typeface="Cambria" pitchFamily="18" charset="0"/>
              </a:rPr>
              <a:t>Double on the Rocks:</a:t>
            </a:r>
          </a:p>
          <a:p>
            <a:pPr defTabSz="848876"/>
            <a:r>
              <a:rPr lang="en-US" sz="3000" dirty="0">
                <a:solidFill>
                  <a:srgbClr val="000000"/>
                </a:solidFill>
                <a:latin typeface="Cambria" pitchFamily="18" charset="0"/>
              </a:rPr>
              <a:t>When you see a two-Rock run, it is highly likely that your opponent’s next move will be Scissors or Paper. People dislike being predicable. Counter with rock.</a:t>
            </a:r>
            <a:endParaRPr lang="en-US" sz="3000" dirty="0">
              <a:solidFill>
                <a:srgbClr val="000000"/>
              </a:solidFill>
              <a:latin typeface="Cambria" pitchFamily="18" charset="0"/>
            </a:endParaRPr>
          </a:p>
        </p:txBody>
      </p:sp>
      <p:sp>
        <p:nvSpPr>
          <p:cNvPr id="42" name="Rectangle 41"/>
          <p:cNvSpPr/>
          <p:nvPr/>
        </p:nvSpPr>
        <p:spPr>
          <a:xfrm>
            <a:off x="1706685" y="5339096"/>
            <a:ext cx="6746643" cy="246221"/>
          </a:xfrm>
          <a:prstGeom prst="rect">
            <a:avLst/>
          </a:prstGeom>
        </p:spPr>
        <p:txBody>
          <a:bodyPr wrap="square">
            <a:spAutoFit/>
          </a:bodyPr>
          <a:lstStyle/>
          <a:p>
            <a:pPr algn="ctr"/>
            <a:r>
              <a:rPr lang="en-US" sz="1000" dirty="0">
                <a:latin typeface="Cambria" pitchFamily="18" charset="0"/>
              </a:rPr>
              <a:t>Based on:  http</a:t>
            </a:r>
            <a:r>
              <a:rPr lang="en-US" sz="1000" dirty="0">
                <a:latin typeface="Cambria" pitchFamily="18" charset="0"/>
              </a:rPr>
              <a:t>://flowingdata.com/2010/07/30/how-to-win-rock-paper-scissors-every-time/</a:t>
            </a:r>
          </a:p>
        </p:txBody>
      </p:sp>
      <p:sp>
        <p:nvSpPr>
          <p:cNvPr id="2" name="Title 1"/>
          <p:cNvSpPr>
            <a:spLocks noGrp="1"/>
          </p:cNvSpPr>
          <p:nvPr>
            <p:ph type="title"/>
          </p:nvPr>
        </p:nvSpPr>
        <p:spPr/>
        <p:txBody>
          <a:bodyPr/>
          <a:lstStyle/>
          <a:p>
            <a:r>
              <a:rPr lang="en-US" dirty="0" smtClean="0"/>
              <a:t>Rock, Paper, Scissors</a:t>
            </a:r>
            <a:endParaRPr lang="en-US" dirty="0"/>
          </a:p>
        </p:txBody>
      </p:sp>
      <p:sp>
        <p:nvSpPr>
          <p:cNvPr id="45" name="Rectangle 44"/>
          <p:cNvSpPr/>
          <p:nvPr/>
        </p:nvSpPr>
        <p:spPr>
          <a:xfrm>
            <a:off x="4688942"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2</a:t>
            </a:r>
            <a:endParaRPr lang="ru-RU" spc="-278" dirty="0">
              <a:solidFill>
                <a:prstClr val="white"/>
              </a:solidFill>
              <a:latin typeface="Cambria" pitchFamily="18" charset="0"/>
            </a:endParaRPr>
          </a:p>
        </p:txBody>
      </p:sp>
      <p:sp>
        <p:nvSpPr>
          <p:cNvPr id="48" name="TextBox 47"/>
          <p:cNvSpPr txBox="1">
            <a:spLocks noChangeAspect="1"/>
          </p:cNvSpPr>
          <p:nvPr/>
        </p:nvSpPr>
        <p:spPr>
          <a:xfrm>
            <a:off x="317704" y="2071971"/>
            <a:ext cx="1209533" cy="1209533"/>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9" name="Rectangle 48"/>
          <p:cNvSpPr/>
          <p:nvPr/>
        </p:nvSpPr>
        <p:spPr>
          <a:xfrm>
            <a:off x="-138081" y="2215072"/>
            <a:ext cx="2057400" cy="923330"/>
          </a:xfrm>
          <a:prstGeom prst="rect">
            <a:avLst/>
          </a:prstGeom>
        </p:spPr>
        <p:txBody>
          <a:bodyPr wrap="square" anchor="ctr">
            <a:spAutoFit/>
          </a:bodyPr>
          <a:lstStyle/>
          <a:p>
            <a:pPr algn="ctr" defTabSz="848876"/>
            <a:r>
              <a:rPr lang="en-US" sz="5400" spc="-278" dirty="0" smtClean="0">
                <a:solidFill>
                  <a:prstClr val="white"/>
                </a:solidFill>
                <a:latin typeface="Cambria" pitchFamily="18" charset="0"/>
              </a:rPr>
              <a:t>2</a:t>
            </a:r>
            <a:endParaRPr lang="ru-RU" sz="6000" spc="-278" dirty="0">
              <a:solidFill>
                <a:prstClr val="white"/>
              </a:solidFill>
              <a:latin typeface="Cambria" pitchFamily="18" charset="0"/>
            </a:endParaRPr>
          </a:p>
        </p:txBody>
      </p:sp>
      <p:grpSp>
        <p:nvGrpSpPr>
          <p:cNvPr id="3" name="Group 2"/>
          <p:cNvGrpSpPr/>
          <p:nvPr/>
        </p:nvGrpSpPr>
        <p:grpSpPr>
          <a:xfrm>
            <a:off x="6759065" y="2322745"/>
            <a:ext cx="3105831" cy="2091494"/>
            <a:chOff x="5858163" y="2614100"/>
            <a:chExt cx="1571231" cy="959550"/>
          </a:xfrm>
        </p:grpSpPr>
        <p:sp>
          <p:nvSpPr>
            <p:cNvPr id="18" name="TextBox 17"/>
            <p:cNvSpPr txBox="1"/>
            <p:nvPr/>
          </p:nvSpPr>
          <p:spPr>
            <a:xfrm>
              <a:off x="6554826" y="2951481"/>
              <a:ext cx="262706" cy="208771"/>
            </a:xfrm>
            <a:prstGeom prst="rect">
              <a:avLst/>
            </a:prstGeom>
            <a:noFill/>
          </p:spPr>
          <p:txBody>
            <a:bodyPr wrap="none" lIns="84889" tIns="42444" rIns="84889" bIns="42444" rtlCol="0">
              <a:spAutoFit/>
            </a:bodyPr>
            <a:lstStyle/>
            <a:p>
              <a:pPr algn="ctr" defTabSz="848876"/>
              <a:r>
                <a:rPr lang="en-US" sz="2400" b="1" dirty="0">
                  <a:solidFill>
                    <a:srgbClr val="000000"/>
                  </a:solidFill>
                  <a:latin typeface="Cambria" pitchFamily="18" charset="0"/>
                </a:rPr>
                <a:t>vs</a:t>
              </a:r>
              <a:r>
                <a:rPr lang="en-US" sz="1600" b="1" dirty="0">
                  <a:solidFill>
                    <a:srgbClr val="000000"/>
                  </a:solidFill>
                  <a:latin typeface="Cambria" pitchFamily="18" charset="0"/>
                </a:rPr>
                <a:t>.</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6781" y="2652200"/>
              <a:ext cx="484184" cy="24162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58163" y="2979004"/>
              <a:ext cx="602802" cy="276892"/>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02564" y="3330287"/>
              <a:ext cx="558407" cy="243363"/>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20142" y="2614100"/>
              <a:ext cx="482103" cy="293655"/>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20142" y="2966904"/>
              <a:ext cx="482103" cy="279203"/>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43934" y="3319285"/>
              <a:ext cx="585460" cy="240473"/>
            </a:xfrm>
            <a:prstGeom prst="rect">
              <a:avLst/>
            </a:prstGeom>
          </p:spPr>
        </p:pic>
      </p:grpSp>
    </p:spTree>
    <p:extLst>
      <p:ext uri="{BB962C8B-B14F-4D97-AF65-F5344CB8AC3E}">
        <p14:creationId xmlns:p14="http://schemas.microsoft.com/office/powerpoint/2010/main" val="1368721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22471"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1</a:t>
            </a:r>
            <a:endParaRPr lang="ru-RU" spc="-278" dirty="0">
              <a:solidFill>
                <a:prstClr val="white"/>
              </a:solidFill>
              <a:latin typeface="Cambria" pitchFamily="18"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513" y="1213625"/>
            <a:ext cx="595778" cy="348481"/>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006" y="1229541"/>
            <a:ext cx="837769" cy="33256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7099" y="1196974"/>
            <a:ext cx="812295" cy="288926"/>
          </a:xfrm>
          <a:prstGeom prst="rect">
            <a:avLst/>
          </a:prstGeom>
        </p:spPr>
      </p:pic>
      <p:sp>
        <p:nvSpPr>
          <p:cNvPr id="37" name="TextBox 36"/>
          <p:cNvSpPr txBox="1"/>
          <p:nvPr/>
        </p:nvSpPr>
        <p:spPr>
          <a:xfrm>
            <a:off x="1706686" y="1807287"/>
            <a:ext cx="3946956" cy="2671040"/>
          </a:xfrm>
          <a:prstGeom prst="rect">
            <a:avLst/>
          </a:prstGeom>
          <a:noFill/>
        </p:spPr>
        <p:txBody>
          <a:bodyPr wrap="square" lIns="84889" tIns="42444" rIns="84889" bIns="42444" rtlCol="0">
            <a:spAutoFit/>
          </a:bodyPr>
          <a:lstStyle/>
          <a:p>
            <a:pPr defTabSz="848876"/>
            <a:r>
              <a:rPr lang="en-US" sz="4000" b="1" dirty="0">
                <a:solidFill>
                  <a:srgbClr val="000000"/>
                </a:solidFill>
                <a:latin typeface="Cambria" pitchFamily="18" charset="0"/>
              </a:rPr>
              <a:t>Paper Please:</a:t>
            </a:r>
          </a:p>
          <a:p>
            <a:pPr defTabSz="848876"/>
            <a:r>
              <a:rPr lang="en-US" sz="3200" dirty="0">
                <a:solidFill>
                  <a:srgbClr val="000000"/>
                </a:solidFill>
                <a:latin typeface="Cambria" pitchFamily="18" charset="0"/>
              </a:rPr>
              <a:t>Paper is thrown the least in a match. Use it as an unexpected options.</a:t>
            </a:r>
            <a:endParaRPr lang="en-US" sz="3200" dirty="0">
              <a:solidFill>
                <a:srgbClr val="000000"/>
              </a:solidFill>
              <a:latin typeface="Cambria" pitchFamily="18" charset="0"/>
            </a:endParaRPr>
          </a:p>
        </p:txBody>
      </p:sp>
      <p:sp>
        <p:nvSpPr>
          <p:cNvPr id="42" name="Rectangle 41"/>
          <p:cNvSpPr/>
          <p:nvPr/>
        </p:nvSpPr>
        <p:spPr>
          <a:xfrm>
            <a:off x="1706685" y="5339096"/>
            <a:ext cx="6746643" cy="246221"/>
          </a:xfrm>
          <a:prstGeom prst="rect">
            <a:avLst/>
          </a:prstGeom>
        </p:spPr>
        <p:txBody>
          <a:bodyPr wrap="square">
            <a:spAutoFit/>
          </a:bodyPr>
          <a:lstStyle/>
          <a:p>
            <a:pPr algn="ctr"/>
            <a:r>
              <a:rPr lang="en-US" sz="1000" dirty="0">
                <a:latin typeface="Cambria" pitchFamily="18" charset="0"/>
              </a:rPr>
              <a:t>Based on:  http</a:t>
            </a:r>
            <a:r>
              <a:rPr lang="en-US" sz="1000" dirty="0">
                <a:latin typeface="Cambria" pitchFamily="18" charset="0"/>
              </a:rPr>
              <a:t>://flowingdata.com/2010/07/30/how-to-win-rock-paper-scissors-every-time/</a:t>
            </a:r>
          </a:p>
        </p:txBody>
      </p:sp>
      <p:sp>
        <p:nvSpPr>
          <p:cNvPr id="2" name="Title 1"/>
          <p:cNvSpPr>
            <a:spLocks noGrp="1"/>
          </p:cNvSpPr>
          <p:nvPr>
            <p:ph type="title"/>
          </p:nvPr>
        </p:nvSpPr>
        <p:spPr/>
        <p:txBody>
          <a:bodyPr/>
          <a:lstStyle/>
          <a:p>
            <a:r>
              <a:rPr lang="en-US" dirty="0" smtClean="0"/>
              <a:t>Rock, Paper, Scissors</a:t>
            </a:r>
            <a:endParaRPr lang="en-US" dirty="0"/>
          </a:p>
        </p:txBody>
      </p:sp>
      <p:sp>
        <p:nvSpPr>
          <p:cNvPr id="45" name="Rectangle 44"/>
          <p:cNvSpPr/>
          <p:nvPr/>
        </p:nvSpPr>
        <p:spPr>
          <a:xfrm>
            <a:off x="4688942"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2</a:t>
            </a:r>
            <a:endParaRPr lang="ru-RU" spc="-278" dirty="0">
              <a:solidFill>
                <a:prstClr val="white"/>
              </a:solidFill>
              <a:latin typeface="Cambria" pitchFamily="18" charset="0"/>
            </a:endParaRPr>
          </a:p>
        </p:txBody>
      </p:sp>
      <p:sp>
        <p:nvSpPr>
          <p:cNvPr id="48" name="TextBox 47"/>
          <p:cNvSpPr txBox="1">
            <a:spLocks noChangeAspect="1"/>
          </p:cNvSpPr>
          <p:nvPr/>
        </p:nvSpPr>
        <p:spPr>
          <a:xfrm>
            <a:off x="317704" y="2071971"/>
            <a:ext cx="1209533" cy="1209533"/>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9" name="Rectangle 48"/>
          <p:cNvSpPr/>
          <p:nvPr/>
        </p:nvSpPr>
        <p:spPr>
          <a:xfrm>
            <a:off x="-138081" y="2215072"/>
            <a:ext cx="2057400" cy="923330"/>
          </a:xfrm>
          <a:prstGeom prst="rect">
            <a:avLst/>
          </a:prstGeom>
        </p:spPr>
        <p:txBody>
          <a:bodyPr wrap="square" anchor="ctr">
            <a:spAutoFit/>
          </a:bodyPr>
          <a:lstStyle/>
          <a:p>
            <a:pPr algn="ctr" defTabSz="848876"/>
            <a:r>
              <a:rPr lang="en-US" sz="5400" spc="-278" dirty="0" smtClean="0">
                <a:solidFill>
                  <a:prstClr val="white"/>
                </a:solidFill>
                <a:latin typeface="Cambria" pitchFamily="18" charset="0"/>
              </a:rPr>
              <a:t>3</a:t>
            </a:r>
            <a:endParaRPr lang="ru-RU" sz="6000" spc="-278" dirty="0">
              <a:solidFill>
                <a:prstClr val="white"/>
              </a:solidFill>
              <a:latin typeface="Cambria" pitchFamily="18" charset="0"/>
            </a:endParaRPr>
          </a:p>
        </p:txBody>
      </p:sp>
      <p:sp>
        <p:nvSpPr>
          <p:cNvPr id="40" name="TextBox 39"/>
          <p:cNvSpPr txBox="1"/>
          <p:nvPr/>
        </p:nvSpPr>
        <p:spPr>
          <a:xfrm>
            <a:off x="7102874" y="1975095"/>
            <a:ext cx="2625326" cy="578159"/>
          </a:xfrm>
          <a:prstGeom prst="rect">
            <a:avLst/>
          </a:prstGeom>
          <a:noFill/>
        </p:spPr>
        <p:txBody>
          <a:bodyPr wrap="square" lIns="84889" tIns="42444" rIns="84889" bIns="42444" rtlCol="0">
            <a:spAutoFit/>
          </a:bodyPr>
          <a:lstStyle/>
          <a:p>
            <a:pPr defTabSz="848876"/>
            <a:r>
              <a:rPr lang="en-US" sz="1600" dirty="0">
                <a:solidFill>
                  <a:srgbClr val="000000"/>
                </a:solidFill>
                <a:latin typeface="Cambria" pitchFamily="18" charset="0"/>
              </a:rPr>
              <a:t>Paper is thrown 29.6% of the time.</a:t>
            </a:r>
          </a:p>
        </p:txBody>
      </p:sp>
      <p:sp>
        <p:nvSpPr>
          <p:cNvPr id="43" name="TextBox 42"/>
          <p:cNvSpPr txBox="1"/>
          <p:nvPr/>
        </p:nvSpPr>
        <p:spPr>
          <a:xfrm>
            <a:off x="7140665" y="3081434"/>
            <a:ext cx="2625326" cy="578159"/>
          </a:xfrm>
          <a:prstGeom prst="rect">
            <a:avLst/>
          </a:prstGeom>
          <a:noFill/>
        </p:spPr>
        <p:txBody>
          <a:bodyPr wrap="square" lIns="84889" tIns="42444" rIns="84889" bIns="42444" rtlCol="0">
            <a:spAutoFit/>
          </a:bodyPr>
          <a:lstStyle/>
          <a:p>
            <a:pPr defTabSz="848876"/>
            <a:r>
              <a:rPr lang="en-US" sz="1600" dirty="0">
                <a:solidFill>
                  <a:srgbClr val="000000"/>
                </a:solidFill>
                <a:latin typeface="Cambria" pitchFamily="18" charset="0"/>
              </a:rPr>
              <a:t>Rock is thrown 35.4% of the time.</a:t>
            </a:r>
          </a:p>
        </p:txBody>
      </p:sp>
      <p:sp>
        <p:nvSpPr>
          <p:cNvPr id="50" name="TextBox 49"/>
          <p:cNvSpPr txBox="1"/>
          <p:nvPr/>
        </p:nvSpPr>
        <p:spPr>
          <a:xfrm>
            <a:off x="7258724" y="4108141"/>
            <a:ext cx="2625326" cy="578159"/>
          </a:xfrm>
          <a:prstGeom prst="rect">
            <a:avLst/>
          </a:prstGeom>
          <a:noFill/>
        </p:spPr>
        <p:txBody>
          <a:bodyPr wrap="square" lIns="84889" tIns="42444" rIns="84889" bIns="42444" rtlCol="0">
            <a:spAutoFit/>
          </a:bodyPr>
          <a:lstStyle/>
          <a:p>
            <a:pPr defTabSz="848876"/>
            <a:r>
              <a:rPr lang="en-US" sz="1600" dirty="0">
                <a:solidFill>
                  <a:srgbClr val="000000"/>
                </a:solidFill>
                <a:latin typeface="Cambria" pitchFamily="18" charset="0"/>
              </a:rPr>
              <a:t>Scissors is thrown 35% of the time.</a:t>
            </a:r>
          </a:p>
        </p:txBody>
      </p:sp>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0476" y="2048501"/>
            <a:ext cx="850644" cy="656599"/>
          </a:xfrm>
          <a:prstGeom prst="rect">
            <a:avLst/>
          </a:prstGeom>
        </p:spPr>
      </p:pic>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4730" y="3113273"/>
            <a:ext cx="716390" cy="420921"/>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4296" y="4175704"/>
            <a:ext cx="936478" cy="403496"/>
          </a:xfrm>
          <a:prstGeom prst="rect">
            <a:avLst/>
          </a:prstGeom>
        </p:spPr>
      </p:pic>
    </p:spTree>
    <p:extLst>
      <p:ext uri="{BB962C8B-B14F-4D97-AF65-F5344CB8AC3E}">
        <p14:creationId xmlns:p14="http://schemas.microsoft.com/office/powerpoint/2010/main" val="333535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22471"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1</a:t>
            </a:r>
            <a:endParaRPr lang="ru-RU" spc="-278" dirty="0">
              <a:solidFill>
                <a:prstClr val="white"/>
              </a:solidFill>
              <a:latin typeface="Cambria" pitchFamily="18"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6513" y="1213625"/>
            <a:ext cx="595778" cy="348481"/>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006" y="1229541"/>
            <a:ext cx="837769" cy="33256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7099" y="1196974"/>
            <a:ext cx="812295" cy="288926"/>
          </a:xfrm>
          <a:prstGeom prst="rect">
            <a:avLst/>
          </a:prstGeom>
        </p:spPr>
      </p:pic>
      <p:sp>
        <p:nvSpPr>
          <p:cNvPr id="37" name="TextBox 36"/>
          <p:cNvSpPr txBox="1"/>
          <p:nvPr/>
        </p:nvSpPr>
        <p:spPr>
          <a:xfrm>
            <a:off x="1706685" y="1807287"/>
            <a:ext cx="4744915" cy="3225038"/>
          </a:xfrm>
          <a:prstGeom prst="rect">
            <a:avLst/>
          </a:prstGeom>
          <a:noFill/>
        </p:spPr>
        <p:txBody>
          <a:bodyPr wrap="square" lIns="84889" tIns="42444" rIns="84889" bIns="42444" rtlCol="0">
            <a:spAutoFit/>
          </a:bodyPr>
          <a:lstStyle/>
          <a:p>
            <a:pPr defTabSz="848876"/>
            <a:r>
              <a:rPr lang="en-US" sz="4400" b="1" dirty="0">
                <a:solidFill>
                  <a:srgbClr val="000000"/>
                </a:solidFill>
                <a:latin typeface="Cambria" pitchFamily="18" charset="0"/>
              </a:rPr>
              <a:t>Spock &amp; Roll:</a:t>
            </a:r>
          </a:p>
          <a:p>
            <a:pPr algn="just" defTabSz="848876"/>
            <a:r>
              <a:rPr lang="en-US" sz="3200" dirty="0">
                <a:solidFill>
                  <a:srgbClr val="000000"/>
                </a:solidFill>
                <a:latin typeface="Cambria" pitchFamily="18" charset="0"/>
              </a:rPr>
              <a:t>When in doubt, and all seems lost, go for the Spock. It is unexpected and highly illegal, but also impossible to counter.</a:t>
            </a:r>
            <a:endParaRPr lang="en-US" sz="3200" dirty="0">
              <a:solidFill>
                <a:srgbClr val="000000"/>
              </a:solidFill>
              <a:latin typeface="Cambria" pitchFamily="18" charset="0"/>
            </a:endParaRP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5284" y="1999778"/>
            <a:ext cx="1256087" cy="1603164"/>
          </a:xfrm>
          <a:prstGeom prst="rect">
            <a:avLst/>
          </a:prstGeom>
        </p:spPr>
      </p:pic>
      <p:sp>
        <p:nvSpPr>
          <p:cNvPr id="42" name="Rectangle 41"/>
          <p:cNvSpPr/>
          <p:nvPr/>
        </p:nvSpPr>
        <p:spPr>
          <a:xfrm>
            <a:off x="1706685" y="5339096"/>
            <a:ext cx="6746643" cy="246221"/>
          </a:xfrm>
          <a:prstGeom prst="rect">
            <a:avLst/>
          </a:prstGeom>
        </p:spPr>
        <p:txBody>
          <a:bodyPr wrap="square">
            <a:spAutoFit/>
          </a:bodyPr>
          <a:lstStyle/>
          <a:p>
            <a:pPr algn="ctr"/>
            <a:r>
              <a:rPr lang="en-US" sz="1000" dirty="0">
                <a:latin typeface="Cambria" pitchFamily="18" charset="0"/>
              </a:rPr>
              <a:t>Based on:  http</a:t>
            </a:r>
            <a:r>
              <a:rPr lang="en-US" sz="1000" dirty="0">
                <a:latin typeface="Cambria" pitchFamily="18" charset="0"/>
              </a:rPr>
              <a:t>://flowingdata.com/2010/07/30/how-to-win-rock-paper-scissors-every-time/</a:t>
            </a:r>
          </a:p>
        </p:txBody>
      </p:sp>
      <p:sp>
        <p:nvSpPr>
          <p:cNvPr id="2" name="Title 1"/>
          <p:cNvSpPr>
            <a:spLocks noGrp="1"/>
          </p:cNvSpPr>
          <p:nvPr>
            <p:ph type="title"/>
          </p:nvPr>
        </p:nvSpPr>
        <p:spPr/>
        <p:txBody>
          <a:bodyPr/>
          <a:lstStyle/>
          <a:p>
            <a:r>
              <a:rPr lang="en-US" dirty="0" smtClean="0"/>
              <a:t>Rock, Paper, Scissors</a:t>
            </a:r>
            <a:endParaRPr lang="en-US" dirty="0"/>
          </a:p>
        </p:txBody>
      </p:sp>
      <p:sp>
        <p:nvSpPr>
          <p:cNvPr id="45" name="Rectangle 44"/>
          <p:cNvSpPr/>
          <p:nvPr/>
        </p:nvSpPr>
        <p:spPr>
          <a:xfrm>
            <a:off x="4688942" y="1626108"/>
            <a:ext cx="365760" cy="369332"/>
          </a:xfrm>
          <a:prstGeom prst="rect">
            <a:avLst/>
          </a:prstGeom>
        </p:spPr>
        <p:txBody>
          <a:bodyPr wrap="square" anchor="ctr">
            <a:spAutoFit/>
          </a:bodyPr>
          <a:lstStyle/>
          <a:p>
            <a:pPr algn="ctr" defTabSz="848876"/>
            <a:r>
              <a:rPr lang="en-US" spc="-278" dirty="0">
                <a:solidFill>
                  <a:prstClr val="white"/>
                </a:solidFill>
                <a:latin typeface="Cambria" pitchFamily="18" charset="0"/>
              </a:rPr>
              <a:t>2</a:t>
            </a:r>
            <a:endParaRPr lang="ru-RU" spc="-278" dirty="0">
              <a:solidFill>
                <a:prstClr val="white"/>
              </a:solidFill>
              <a:latin typeface="Cambria" pitchFamily="18" charset="0"/>
            </a:endParaRPr>
          </a:p>
        </p:txBody>
      </p:sp>
      <p:sp>
        <p:nvSpPr>
          <p:cNvPr id="48" name="TextBox 47"/>
          <p:cNvSpPr txBox="1">
            <a:spLocks noChangeAspect="1"/>
          </p:cNvSpPr>
          <p:nvPr/>
        </p:nvSpPr>
        <p:spPr>
          <a:xfrm>
            <a:off x="317704" y="2071971"/>
            <a:ext cx="1209533" cy="1209533"/>
          </a:xfrm>
          <a:prstGeom prst="ellipse">
            <a:avLst/>
          </a:prstGeom>
          <a:solidFill>
            <a:srgbClr val="C00000"/>
          </a:solidFill>
        </p:spPr>
        <p:txBody>
          <a:bodyPr wrap="none" lIns="0" tIns="0" rIns="0" bIns="0" rtlCol="0" anchor="ctr" anchorCtr="0">
            <a:noAutofit/>
          </a:bodyPr>
          <a:lstStyle/>
          <a:p>
            <a:pPr algn="ctr" defTabSz="848876"/>
            <a:endParaRPr lang="ru-RU" spc="-278" dirty="0">
              <a:solidFill>
                <a:prstClr val="white"/>
              </a:solidFill>
              <a:latin typeface="Cambria" pitchFamily="18" charset="0"/>
            </a:endParaRPr>
          </a:p>
        </p:txBody>
      </p:sp>
      <p:sp>
        <p:nvSpPr>
          <p:cNvPr id="49" name="Rectangle 48"/>
          <p:cNvSpPr/>
          <p:nvPr/>
        </p:nvSpPr>
        <p:spPr>
          <a:xfrm>
            <a:off x="-138081" y="2215072"/>
            <a:ext cx="2057400" cy="923330"/>
          </a:xfrm>
          <a:prstGeom prst="rect">
            <a:avLst/>
          </a:prstGeom>
        </p:spPr>
        <p:txBody>
          <a:bodyPr wrap="square" anchor="ctr">
            <a:spAutoFit/>
          </a:bodyPr>
          <a:lstStyle/>
          <a:p>
            <a:pPr algn="ctr" defTabSz="848876"/>
            <a:r>
              <a:rPr lang="en-US" sz="5400" spc="-278" dirty="0" smtClean="0">
                <a:solidFill>
                  <a:prstClr val="white"/>
                </a:solidFill>
                <a:latin typeface="Cambria" pitchFamily="18" charset="0"/>
              </a:rPr>
              <a:t>4</a:t>
            </a:r>
            <a:endParaRPr lang="ru-RU" sz="6000" spc="-278" dirty="0">
              <a:solidFill>
                <a:prstClr val="white"/>
              </a:solidFill>
              <a:latin typeface="Cambria" pitchFamily="18" charset="0"/>
            </a:endParaRPr>
          </a:p>
        </p:txBody>
      </p:sp>
      <p:sp>
        <p:nvSpPr>
          <p:cNvPr id="13" name="TextBox 12"/>
          <p:cNvSpPr txBox="1"/>
          <p:nvPr/>
        </p:nvSpPr>
        <p:spPr>
          <a:xfrm>
            <a:off x="7165545" y="3695063"/>
            <a:ext cx="2575563" cy="584775"/>
          </a:xfrm>
          <a:prstGeom prst="rect">
            <a:avLst/>
          </a:prstGeom>
          <a:noFill/>
        </p:spPr>
        <p:txBody>
          <a:bodyPr wrap="square" rtlCol="0">
            <a:spAutoFit/>
          </a:bodyPr>
          <a:lstStyle/>
          <a:p>
            <a:r>
              <a:rPr lang="en-US" sz="1600" b="1" dirty="0">
                <a:solidFill>
                  <a:srgbClr val="C00000"/>
                </a:solidFill>
                <a:latin typeface="Cambria" pitchFamily="18" charset="0"/>
              </a:rPr>
              <a:t>Okay, this part is not really data mining</a:t>
            </a:r>
            <a:r>
              <a:rPr lang="en-US" sz="1100" b="1" dirty="0">
                <a:solidFill>
                  <a:srgbClr val="C00000"/>
                </a:solidFill>
                <a:latin typeface="Cambria" pitchFamily="18" charset="0"/>
              </a:rPr>
              <a:t>.</a:t>
            </a:r>
            <a:endParaRPr lang="en-US" sz="1100" b="1" dirty="0">
              <a:solidFill>
                <a:srgbClr val="C00000"/>
              </a:solidFill>
              <a:latin typeface="Cambria" pitchFamily="18" charset="0"/>
            </a:endParaRPr>
          </a:p>
        </p:txBody>
      </p:sp>
    </p:spTree>
    <p:extLst>
      <p:ext uri="{BB962C8B-B14F-4D97-AF65-F5344CB8AC3E}">
        <p14:creationId xmlns:p14="http://schemas.microsoft.com/office/powerpoint/2010/main" val="538897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1381174" y="2390625"/>
            <a:ext cx="7397665" cy="933750"/>
          </a:xfrm>
          <a:prstGeom prst="rect">
            <a:avLst/>
          </a:prstGeom>
        </p:spPr>
        <p:txBody>
          <a:bodyPr wrap="square" lIns="71281" tIns="35640" rIns="71281" bIns="35640" anchor="ctr">
            <a:spAutoFit/>
          </a:bodyPr>
          <a:lstStyle/>
          <a:p>
            <a:pPr algn="ctr" defTabSz="848876"/>
            <a:r>
              <a:rPr lang="en-US" sz="2800" dirty="0">
                <a:solidFill>
                  <a:srgbClr val="000000"/>
                </a:solidFill>
                <a:latin typeface="Cambria" pitchFamily="18" charset="0"/>
              </a:rPr>
              <a:t>So maybe you’re thinking, “That’s </a:t>
            </a:r>
            <a:r>
              <a:rPr lang="en-US" sz="2800" i="1" dirty="0">
                <a:solidFill>
                  <a:srgbClr val="000000"/>
                </a:solidFill>
                <a:latin typeface="Cambria" pitchFamily="18" charset="0"/>
              </a:rPr>
              <a:t>kind</a:t>
            </a:r>
            <a:r>
              <a:rPr lang="en-US" sz="2800" dirty="0">
                <a:solidFill>
                  <a:srgbClr val="000000"/>
                </a:solidFill>
                <a:latin typeface="Cambria" pitchFamily="18" charset="0"/>
              </a:rPr>
              <a:t> of neat. But what about some </a:t>
            </a:r>
            <a:r>
              <a:rPr lang="en-US" sz="2800" i="1" dirty="0">
                <a:solidFill>
                  <a:srgbClr val="000000"/>
                </a:solidFill>
                <a:latin typeface="Cambria" pitchFamily="18" charset="0"/>
              </a:rPr>
              <a:t>real</a:t>
            </a:r>
            <a:r>
              <a:rPr lang="en-US" sz="2800" dirty="0">
                <a:solidFill>
                  <a:srgbClr val="000000"/>
                </a:solidFill>
                <a:latin typeface="Cambria" pitchFamily="18" charset="0"/>
              </a:rPr>
              <a:t> examples.”</a:t>
            </a:r>
            <a:endParaRPr lang="en-US" sz="2800" spc="-234" dirty="0">
              <a:solidFill>
                <a:prstClr val="white">
                  <a:lumMod val="75000"/>
                </a:prstClr>
              </a:solidFill>
              <a:latin typeface="Cambria" pitchFamily="18" charset="0"/>
            </a:endParaRPr>
          </a:p>
        </p:txBody>
      </p:sp>
      <p:sp>
        <p:nvSpPr>
          <p:cNvPr id="5" name="Rectangle 4"/>
          <p:cNvSpPr/>
          <p:nvPr/>
        </p:nvSpPr>
        <p:spPr>
          <a:xfrm>
            <a:off x="6756400" y="3581400"/>
            <a:ext cx="2819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we are breaking up the content this slide may not fit. </a:t>
            </a:r>
            <a:endParaRPr lang="en-US" dirty="0"/>
          </a:p>
        </p:txBody>
      </p:sp>
    </p:spTree>
    <p:extLst>
      <p:ext uri="{BB962C8B-B14F-4D97-AF65-F5344CB8AC3E}">
        <p14:creationId xmlns:p14="http://schemas.microsoft.com/office/powerpoint/2010/main" val="1494194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Mining Tasks</a:t>
            </a:r>
            <a:endParaRPr lang="en-US" dirty="0"/>
          </a:p>
        </p:txBody>
      </p:sp>
      <p:sp>
        <p:nvSpPr>
          <p:cNvPr id="4" name="TextBox 66"/>
          <p:cNvSpPr txBox="1"/>
          <p:nvPr/>
        </p:nvSpPr>
        <p:spPr>
          <a:xfrm>
            <a:off x="2160562" y="4134453"/>
            <a:ext cx="5738832" cy="1009047"/>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kern="3000" dirty="0">
                <a:solidFill>
                  <a:srgbClr val="000000">
                    <a:lumMod val="85000"/>
                    <a:lumOff val="15000"/>
                  </a:srgbClr>
                </a:solidFill>
                <a:latin typeface="Cambria" pitchFamily="18" charset="0"/>
              </a:rPr>
              <a:t>The objective of these tasks is to predict the value of a particular attribute based on the values of other attributes. </a:t>
            </a:r>
            <a:endParaRPr lang="en-US" sz="2000" kern="3000" dirty="0">
              <a:solidFill>
                <a:srgbClr val="000000">
                  <a:lumMod val="85000"/>
                  <a:lumOff val="15000"/>
                </a:srgbClr>
              </a:solidFill>
              <a:latin typeface="Cambria" pitchFamily="18" charset="0"/>
            </a:endParaRPr>
          </a:p>
        </p:txBody>
      </p:sp>
      <p:sp>
        <p:nvSpPr>
          <p:cNvPr id="5" name="TextBox 74"/>
          <p:cNvSpPr txBox="1"/>
          <p:nvPr/>
        </p:nvSpPr>
        <p:spPr>
          <a:xfrm>
            <a:off x="1706621" y="3543301"/>
            <a:ext cx="3709777" cy="701270"/>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kern="3000" dirty="0">
                <a:solidFill>
                  <a:srgbClr val="000000">
                    <a:lumMod val="85000"/>
                    <a:lumOff val="15000"/>
                  </a:srgbClr>
                </a:solidFill>
                <a:latin typeface="Cambria" pitchFamily="18" charset="0"/>
              </a:rPr>
              <a:t>Predictive Tasks</a:t>
            </a:r>
          </a:p>
        </p:txBody>
      </p:sp>
      <p:sp>
        <p:nvSpPr>
          <p:cNvPr id="7" name="TextBox 66"/>
          <p:cNvSpPr txBox="1"/>
          <p:nvPr/>
        </p:nvSpPr>
        <p:spPr>
          <a:xfrm>
            <a:off x="2160569" y="2229453"/>
            <a:ext cx="5738831" cy="1009047"/>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kern="3000" dirty="0">
                <a:solidFill>
                  <a:srgbClr val="000000">
                    <a:lumMod val="85000"/>
                    <a:lumOff val="15000"/>
                  </a:srgbClr>
                </a:solidFill>
                <a:latin typeface="Cambria" pitchFamily="18" charset="0"/>
              </a:rPr>
              <a:t>Here, the objective is to derive patterns </a:t>
            </a:r>
            <a:r>
              <a:rPr lang="en-US" sz="2000" kern="3000" dirty="0" smtClean="0">
                <a:solidFill>
                  <a:srgbClr val="000000">
                    <a:lumMod val="85000"/>
                    <a:lumOff val="15000"/>
                  </a:srgbClr>
                </a:solidFill>
                <a:latin typeface="Cambria" pitchFamily="18" charset="0"/>
              </a:rPr>
              <a:t>(</a:t>
            </a:r>
            <a:r>
              <a:rPr lang="en-US" sz="2000" kern="3000" dirty="0">
                <a:solidFill>
                  <a:srgbClr val="000000">
                    <a:lumMod val="85000"/>
                    <a:lumOff val="15000"/>
                  </a:srgbClr>
                </a:solidFill>
                <a:latin typeface="Cambria" pitchFamily="18" charset="0"/>
              </a:rPr>
              <a:t>correlations, trends, clusters, trajectories, and anomalies</a:t>
            </a:r>
            <a:r>
              <a:rPr lang="en-US" sz="2000" kern="3000" dirty="0" smtClean="0">
                <a:solidFill>
                  <a:srgbClr val="000000">
                    <a:lumMod val="85000"/>
                    <a:lumOff val="15000"/>
                  </a:srgbClr>
                </a:solidFill>
                <a:latin typeface="Cambria" pitchFamily="18" charset="0"/>
              </a:rPr>
              <a:t>)</a:t>
            </a:r>
            <a:endParaRPr lang="en-US" sz="2000" kern="3000" dirty="0">
              <a:solidFill>
                <a:srgbClr val="000000">
                  <a:lumMod val="85000"/>
                  <a:lumOff val="15000"/>
                </a:srgbClr>
              </a:solidFill>
              <a:latin typeface="Cambria" pitchFamily="18" charset="0"/>
            </a:endParaRPr>
          </a:p>
        </p:txBody>
      </p:sp>
      <p:sp>
        <p:nvSpPr>
          <p:cNvPr id="8" name="TextBox 74"/>
          <p:cNvSpPr txBox="1"/>
          <p:nvPr/>
        </p:nvSpPr>
        <p:spPr>
          <a:xfrm>
            <a:off x="1706619" y="1638305"/>
            <a:ext cx="3603401" cy="639715"/>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kern="3000" dirty="0">
                <a:solidFill>
                  <a:srgbClr val="000000">
                    <a:lumMod val="85000"/>
                    <a:lumOff val="15000"/>
                  </a:srgbClr>
                </a:solidFill>
                <a:latin typeface="Cambria" pitchFamily="18" charset="0"/>
              </a:rPr>
              <a:t>Descriptive Tasks</a:t>
            </a:r>
          </a:p>
        </p:txBody>
      </p:sp>
      <p:sp>
        <p:nvSpPr>
          <p:cNvPr id="9" name="TextBox 8"/>
          <p:cNvSpPr txBox="1">
            <a:spLocks noChangeAspect="1"/>
          </p:cNvSpPr>
          <p:nvPr/>
        </p:nvSpPr>
        <p:spPr>
          <a:xfrm>
            <a:off x="896664" y="3571643"/>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2</a:t>
            </a:r>
            <a:endParaRPr lang="ru-RU" sz="3700" spc="-278" dirty="0">
              <a:solidFill>
                <a:prstClr val="white"/>
              </a:solidFill>
              <a:latin typeface="Cambria" pitchFamily="18" charset="0"/>
            </a:endParaRPr>
          </a:p>
        </p:txBody>
      </p:sp>
      <p:sp>
        <p:nvSpPr>
          <p:cNvPr id="12" name="TextBox 11"/>
          <p:cNvSpPr txBox="1">
            <a:spLocks noChangeAspect="1"/>
          </p:cNvSpPr>
          <p:nvPr/>
        </p:nvSpPr>
        <p:spPr>
          <a:xfrm>
            <a:off x="896665" y="1708664"/>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1</a:t>
            </a:r>
            <a:endParaRPr lang="ru-RU" sz="3700" spc="-278" dirty="0">
              <a:solidFill>
                <a:prstClr val="white"/>
              </a:solidFill>
              <a:latin typeface="Cambria" pitchFamily="18" charset="0"/>
            </a:endParaRPr>
          </a:p>
        </p:txBody>
      </p:sp>
    </p:spTree>
    <p:extLst>
      <p:ext uri="{BB962C8B-B14F-4D97-AF65-F5344CB8AC3E}">
        <p14:creationId xmlns:p14="http://schemas.microsoft.com/office/powerpoint/2010/main" val="232948861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4165600" y="332232"/>
            <a:ext cx="1828800" cy="18288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4" name="Oval 23"/>
          <p:cNvSpPr/>
          <p:nvPr/>
        </p:nvSpPr>
        <p:spPr>
          <a:xfrm>
            <a:off x="3937000" y="103632"/>
            <a:ext cx="2286000" cy="2286000"/>
          </a:xfrm>
          <a:prstGeom prst="ellipse">
            <a:avLst/>
          </a:prstGeom>
          <a:noFill/>
          <a:ln w="76200">
            <a:solidFill>
              <a:srgbClr val="C00000">
                <a:alpha val="4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2" name="Group 1"/>
          <p:cNvGrpSpPr/>
          <p:nvPr/>
        </p:nvGrpSpPr>
        <p:grpSpPr>
          <a:xfrm>
            <a:off x="5010173" y="2321052"/>
            <a:ext cx="137160" cy="137160"/>
            <a:chOff x="4503420" y="2788920"/>
            <a:chExt cx="137160" cy="137160"/>
          </a:xfrm>
        </p:grpSpPr>
        <p:sp>
          <p:nvSpPr>
            <p:cNvPr id="25" name="Oval 24"/>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6" name="Oval 25"/>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cxnSp>
        <p:nvCxnSpPr>
          <p:cNvPr id="7" name="Straight Connector 22"/>
          <p:cNvCxnSpPr/>
          <p:nvPr/>
        </p:nvCxnSpPr>
        <p:spPr>
          <a:xfrm flipV="1">
            <a:off x="1490533" y="3038941"/>
            <a:ext cx="0" cy="286656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1781" y="4494990"/>
            <a:ext cx="3684309" cy="6316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6" name="Rectangle 15"/>
          <p:cNvSpPr/>
          <p:nvPr/>
        </p:nvSpPr>
        <p:spPr>
          <a:xfrm>
            <a:off x="3080887" y="2712370"/>
            <a:ext cx="4002392" cy="6531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7" name="TextBox 16"/>
          <p:cNvSpPr txBox="1"/>
          <p:nvPr/>
        </p:nvSpPr>
        <p:spPr>
          <a:xfrm>
            <a:off x="3097237" y="2743215"/>
            <a:ext cx="3969694" cy="578159"/>
          </a:xfrm>
          <a:prstGeom prst="rect">
            <a:avLst/>
          </a:prstGeom>
          <a:noFill/>
          <a:ln w="12700" cap="rnd">
            <a:noFill/>
          </a:ln>
          <a:effectLst/>
        </p:spPr>
        <p:txBody>
          <a:bodyPr wrap="square" lIns="84889" tIns="42444" rIns="84889" bIns="42444" rtlCol="0">
            <a:spAutoFit/>
          </a:bodyPr>
          <a:lstStyle/>
          <a:p>
            <a:pPr algn="ctr" defTabSz="848876"/>
            <a:r>
              <a:rPr lang="en-US" sz="1600" spc="-78" dirty="0">
                <a:solidFill>
                  <a:prstClr val="white"/>
                </a:solidFill>
                <a:latin typeface="Franklin Gothic Medium" pitchFamily="34" charset="0"/>
              </a:rPr>
              <a:t>FROM POLITICS TO BIOLOGY TO BIG DATA,  THE EFFECTS OF DATA MINING ARE </a:t>
            </a:r>
            <a:r>
              <a:rPr lang="en-US" sz="1600" i="1" spc="-78" dirty="0">
                <a:solidFill>
                  <a:prstClr val="white"/>
                </a:solidFill>
                <a:latin typeface="Franklin Gothic Medium" pitchFamily="34" charset="0"/>
              </a:rPr>
              <a:t>EVERYWHERE</a:t>
            </a:r>
          </a:p>
        </p:txBody>
      </p:sp>
      <p:cxnSp>
        <p:nvCxnSpPr>
          <p:cNvPr id="18" name="Straight Connector 22"/>
          <p:cNvCxnSpPr>
            <a:endCxn id="16" idx="1"/>
          </p:cNvCxnSpPr>
          <p:nvPr/>
        </p:nvCxnSpPr>
        <p:spPr>
          <a:xfrm>
            <a:off x="1481775" y="3038935"/>
            <a:ext cx="1599112"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3186" y="4521749"/>
            <a:ext cx="3481495" cy="578159"/>
          </a:xfrm>
          <a:prstGeom prst="rect">
            <a:avLst/>
          </a:prstGeom>
          <a:noFill/>
          <a:ln w="12700" cap="rnd">
            <a:noFill/>
          </a:ln>
          <a:effectLst/>
        </p:spPr>
        <p:txBody>
          <a:bodyPr wrap="square" lIns="84889" tIns="42444" rIns="84889" bIns="42444" rtlCol="0">
            <a:spAutoFit/>
          </a:bodyPr>
          <a:lstStyle/>
          <a:p>
            <a:pPr algn="ctr" defTabSz="848876"/>
            <a:r>
              <a:rPr lang="en-US" sz="1600" spc="-78" dirty="0">
                <a:solidFill>
                  <a:prstClr val="white"/>
                </a:solidFill>
                <a:latin typeface="Franklin Gothic Medium" pitchFamily="34" charset="0"/>
              </a:rPr>
              <a:t>ONE WAY DATA MINING CAN INFLUENCE OUR LIVES IS THROUGH PREDICTIONS</a:t>
            </a:r>
          </a:p>
        </p:txBody>
      </p:sp>
      <p:cxnSp>
        <p:nvCxnSpPr>
          <p:cNvPr id="29" name="Straight Connector 22"/>
          <p:cNvCxnSpPr>
            <a:stCxn id="17" idx="0"/>
            <a:endCxn id="26" idx="4"/>
          </p:cNvCxnSpPr>
          <p:nvPr/>
        </p:nvCxnSpPr>
        <p:spPr>
          <a:xfrm flipH="1" flipV="1">
            <a:off x="5078754" y="2458212"/>
            <a:ext cx="3331" cy="28500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87871" y="86504"/>
            <a:ext cx="1082348" cy="861774"/>
          </a:xfrm>
          <a:prstGeom prst="rect">
            <a:avLst/>
          </a:prstGeom>
          <a:noFill/>
        </p:spPr>
        <p:txBody>
          <a:bodyPr wrap="none" rtlCol="0">
            <a:spAutoFit/>
          </a:bodyPr>
          <a:lstStyle/>
          <a:p>
            <a:pPr algn="ctr"/>
            <a:r>
              <a:rPr lang="en-US" sz="5000" spc="-250" dirty="0">
                <a:solidFill>
                  <a:srgbClr val="262626"/>
                </a:solidFill>
                <a:effectLst>
                  <a:outerShdw blurRad="63500" sx="102000" sy="102000" algn="ctr" rotWithShape="0">
                    <a:srgbClr val="000000">
                      <a:alpha val="40000"/>
                    </a:srgbClr>
                  </a:outerShdw>
                </a:effectLst>
                <a:latin typeface="Franklin Gothic Medium Cond" pitchFamily="34" charset="0"/>
              </a:rPr>
              <a:t>ININ</a:t>
            </a:r>
            <a:endParaRPr lang="en-US" sz="5000" spc="-250" dirty="0">
              <a:solidFill>
                <a:srgbClr val="262626"/>
              </a:solidFill>
              <a:effectLst>
                <a:outerShdw blurRad="63500" sx="102000" sy="102000" algn="ctr" rotWithShape="0">
                  <a:srgbClr val="000000">
                    <a:alpha val="40000"/>
                  </a:srgbClr>
                </a:outerShdw>
              </a:effectLst>
              <a:latin typeface="Franklin Gothic Medium Cond" pitchFamily="34" charset="0"/>
            </a:endParaRPr>
          </a:p>
        </p:txBody>
      </p:sp>
      <p:sp>
        <p:nvSpPr>
          <p:cNvPr id="23" name="Oval 22"/>
          <p:cNvSpPr/>
          <p:nvPr/>
        </p:nvSpPr>
        <p:spPr>
          <a:xfrm>
            <a:off x="4065016" y="231648"/>
            <a:ext cx="2029968" cy="2029968"/>
          </a:xfrm>
          <a:prstGeom prst="ellipse">
            <a:avLst/>
          </a:prstGeom>
          <a:noFill/>
          <a:ln w="38100">
            <a:solidFill>
              <a:srgbClr val="C00000">
                <a:alpha val="6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 name="TextBox 5"/>
          <p:cNvSpPr txBox="1"/>
          <p:nvPr/>
        </p:nvSpPr>
        <p:spPr>
          <a:xfrm>
            <a:off x="4174342" y="87914"/>
            <a:ext cx="1863010" cy="861774"/>
          </a:xfrm>
          <a:prstGeom prst="rect">
            <a:avLst/>
          </a:prstGeom>
          <a:noFill/>
        </p:spPr>
        <p:txBody>
          <a:bodyPr wrap="none" rtlCol="0">
            <a:spAutoFit/>
          </a:bodyPr>
          <a:lstStyle/>
          <a:p>
            <a:pPr algn="ctr"/>
            <a:r>
              <a:rPr lang="en-US" sz="5000" spc="-80" dirty="0">
                <a:solidFill>
                  <a:srgbClr val="262626"/>
                </a:solidFill>
                <a:effectLst>
                  <a:outerShdw blurRad="63500" sx="102000" sy="102000" algn="ctr" rotWithShape="0">
                    <a:srgbClr val="000000">
                      <a:alpha val="40000"/>
                    </a:srgbClr>
                  </a:outerShdw>
                </a:effectLst>
                <a:latin typeface="Franklin Gothic Medium Cond" pitchFamily="34" charset="0"/>
              </a:rPr>
              <a:t>M        G</a:t>
            </a:r>
            <a:endParaRPr lang="en-US" sz="5000" spc="-80" dirty="0">
              <a:solidFill>
                <a:srgbClr val="262626"/>
              </a:solidFill>
              <a:effectLst>
                <a:outerShdw blurRad="63500" sx="102000" sy="102000" algn="ctr" rotWithShape="0">
                  <a:srgbClr val="000000">
                    <a:alpha val="40000"/>
                  </a:srgbClr>
                </a:outerShdw>
              </a:effectLst>
              <a:latin typeface="Franklin Gothic Medium Cond" pitchFamily="34" charset="0"/>
            </a:endParaRPr>
          </a:p>
        </p:txBody>
      </p:sp>
      <p:sp>
        <p:nvSpPr>
          <p:cNvPr id="4" name="TextBox 3"/>
          <p:cNvSpPr txBox="1"/>
          <p:nvPr/>
        </p:nvSpPr>
        <p:spPr>
          <a:xfrm>
            <a:off x="4041031" y="438507"/>
            <a:ext cx="2082109" cy="1446550"/>
          </a:xfrm>
          <a:prstGeom prst="rect">
            <a:avLst/>
          </a:prstGeom>
          <a:noFill/>
        </p:spPr>
        <p:txBody>
          <a:bodyPr wrap="none" rtlCol="0" anchor="ctr">
            <a:spAutoFit/>
          </a:bodyPr>
          <a:lstStyle/>
          <a:p>
            <a:pPr algn="ctr"/>
            <a:r>
              <a:rPr lang="en-US" sz="8800" spc="-400" dirty="0">
                <a:solidFill>
                  <a:schemeClr val="bg1"/>
                </a:solidFill>
                <a:effectLst>
                  <a:outerShdw blurRad="63500" sx="102000" sy="102000" algn="ctr" rotWithShape="0">
                    <a:srgbClr val="000000">
                      <a:alpha val="40000"/>
                    </a:srgbClr>
                  </a:outerShdw>
                </a:effectLst>
                <a:latin typeface="Franklin Gothic Medium Cond" pitchFamily="34" charset="0"/>
              </a:rPr>
              <a:t>DATA</a:t>
            </a:r>
            <a:endParaRPr lang="en-US" sz="8800" spc="-400" dirty="0">
              <a:solidFill>
                <a:schemeClr val="bg1"/>
              </a:solidFill>
              <a:effectLst>
                <a:outerShdw blurRad="63500" sx="102000" sy="102000" algn="ctr" rotWithShape="0">
                  <a:srgbClr val="000000">
                    <a:alpha val="40000"/>
                  </a:srgbClr>
                </a:outerShdw>
              </a:effectLst>
              <a:latin typeface="Franklin Gothic Medium Cond" pitchFamily="34" charset="0"/>
            </a:endParaRPr>
          </a:p>
        </p:txBody>
      </p:sp>
      <p:sp>
        <p:nvSpPr>
          <p:cNvPr id="5" name="TextBox 4"/>
          <p:cNvSpPr txBox="1"/>
          <p:nvPr/>
        </p:nvSpPr>
        <p:spPr>
          <a:xfrm>
            <a:off x="4375068" y="1579566"/>
            <a:ext cx="1414041" cy="307777"/>
          </a:xfrm>
          <a:prstGeom prst="rect">
            <a:avLst/>
          </a:prstGeom>
          <a:noFill/>
        </p:spPr>
        <p:txBody>
          <a:bodyPr wrap="none" rtlCol="0" anchor="ctr">
            <a:spAutoFit/>
          </a:bodyPr>
          <a:lstStyle/>
          <a:p>
            <a:pPr algn="ctr"/>
            <a:r>
              <a:rPr lang="en-US" sz="1400" spc="-80" dirty="0">
                <a:solidFill>
                  <a:srgbClr val="262626"/>
                </a:solidFill>
                <a:effectLst>
                  <a:outerShdw blurRad="63500" sx="101000" sy="101000" algn="ctr" rotWithShape="0">
                    <a:srgbClr val="000000">
                      <a:alpha val="40000"/>
                    </a:srgbClr>
                  </a:outerShdw>
                </a:effectLst>
                <a:latin typeface="Franklin Gothic Medium Cond" pitchFamily="34" charset="0"/>
              </a:rPr>
              <a:t>AND WHY IT MATTERS</a:t>
            </a:r>
            <a:endParaRPr lang="en-US" sz="1400" spc="-80" dirty="0">
              <a:solidFill>
                <a:srgbClr val="262626"/>
              </a:solidFill>
              <a:effectLst>
                <a:outerShdw blurRad="63500" sx="101000" sy="101000" algn="ctr" rotWithShape="0">
                  <a:srgbClr val="000000">
                    <a:alpha val="40000"/>
                  </a:srgbClr>
                </a:outerShdw>
              </a:effectLst>
              <a:latin typeface="Franklin Gothic Medium Cond" pitchFamily="34" charset="0"/>
            </a:endParaRPr>
          </a:p>
        </p:txBody>
      </p:sp>
      <p:sp>
        <p:nvSpPr>
          <p:cNvPr id="8" name="Rectangle 7"/>
          <p:cNvSpPr/>
          <p:nvPr/>
        </p:nvSpPr>
        <p:spPr>
          <a:xfrm>
            <a:off x="7366000" y="2161032"/>
            <a:ext cx="2514600" cy="2938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feel like this entire section can be delivered on the web site as a image. Do you want to talk over this or do you feel like the image and text speak for themselves?</a:t>
            </a:r>
            <a:endParaRPr lang="en-US" dirty="0"/>
          </a:p>
        </p:txBody>
      </p:sp>
    </p:spTree>
    <p:extLst>
      <p:ext uri="{BB962C8B-B14F-4D97-AF65-F5344CB8AC3E}">
        <p14:creationId xmlns:p14="http://schemas.microsoft.com/office/powerpoint/2010/main" val="6868744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autoRev="1" fill="hold" grpId="0" nodeType="withEffect">
                                  <p:stCondLst>
                                    <p:cond delay="0"/>
                                  </p:stCondLst>
                                  <p:childTnLst>
                                    <p:animScale>
                                      <p:cBhvr>
                                        <p:cTn id="6" dur="10000" fill="hold"/>
                                        <p:tgtEl>
                                          <p:spTgt spid="6"/>
                                        </p:tgtEl>
                                      </p:cBhvr>
                                      <p:by x="110000" y="110000"/>
                                    </p:animScale>
                                  </p:childTnLst>
                                </p:cTn>
                              </p:par>
                              <p:par>
                                <p:cTn id="7" presetID="6" presetClass="emph" presetSubtype="0" accel="50000" decel="50000" autoRev="1" fill="hold" grpId="0" nodeType="withEffect">
                                  <p:stCondLst>
                                    <p:cond delay="0"/>
                                  </p:stCondLst>
                                  <p:childTnLst>
                                    <p:animScale>
                                      <p:cBhvr>
                                        <p:cTn id="8" dur="10000" fill="hold"/>
                                        <p:tgtEl>
                                          <p:spTgt spid="28"/>
                                        </p:tgtEl>
                                      </p:cBhvr>
                                      <p:by x="110000" y="110000"/>
                                    </p:animScale>
                                  </p:childTnLst>
                                </p:cTn>
                              </p:par>
                              <p:par>
                                <p:cTn id="9" presetID="6" presetClass="emph" presetSubtype="0" accel="50000" decel="50000" autoRev="1" fill="hold" grpId="0" nodeType="withEffect">
                                  <p:stCondLst>
                                    <p:cond delay="0"/>
                                  </p:stCondLst>
                                  <p:childTnLst>
                                    <p:animScale>
                                      <p:cBhvr>
                                        <p:cTn id="10" dur="10000" fill="hold"/>
                                        <p:tgtEl>
                                          <p:spTgt spid="4"/>
                                        </p:tgtEl>
                                      </p:cBhvr>
                                      <p:by x="90000" y="90000"/>
                                    </p:animScale>
                                  </p:childTnLst>
                                </p:cTn>
                              </p:par>
                              <p:par>
                                <p:cTn id="11" presetID="6" presetClass="emph" presetSubtype="0" accel="50000" decel="50000" autoRev="1" fill="hold" nodeType="withEffect">
                                  <p:stCondLst>
                                    <p:cond delay="0"/>
                                  </p:stCondLst>
                                  <p:childTnLst>
                                    <p:animScale>
                                      <p:cBhvr>
                                        <p:cTn id="12" dur="10000" fill="hold"/>
                                        <p:tgtEl>
                                          <p:spTgt spid="5">
                                            <p:txEl>
                                              <p:pRg st="0" end="0"/>
                                            </p:txEl>
                                          </p:spTgt>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22"/>
          <p:cNvCxnSpPr>
            <a:endCxn id="104" idx="4"/>
          </p:cNvCxnSpPr>
          <p:nvPr/>
        </p:nvCxnSpPr>
        <p:spPr>
          <a:xfrm flipV="1">
            <a:off x="1626999" y="2287891"/>
            <a:ext cx="0" cy="2831234"/>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8" name="Straight Connector 22"/>
          <p:cNvCxnSpPr/>
          <p:nvPr/>
        </p:nvCxnSpPr>
        <p:spPr>
          <a:xfrm flipH="1">
            <a:off x="5557962" y="544337"/>
            <a:ext cx="2907388"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9" name="Straight Connector 22"/>
          <p:cNvCxnSpPr/>
          <p:nvPr/>
        </p:nvCxnSpPr>
        <p:spPr>
          <a:xfrm flipV="1">
            <a:off x="8465349" y="530836"/>
            <a:ext cx="0" cy="354586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2" name="Straight Connector 22"/>
          <p:cNvCxnSpPr/>
          <p:nvPr/>
        </p:nvCxnSpPr>
        <p:spPr>
          <a:xfrm flipV="1">
            <a:off x="5224496" y="1139347"/>
            <a:ext cx="0" cy="285560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82123" y="2781300"/>
            <a:ext cx="3138859" cy="14613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cxnSp>
        <p:nvCxnSpPr>
          <p:cNvPr id="81" name="Straight Connector 22"/>
          <p:cNvCxnSpPr>
            <a:stCxn id="98" idx="0"/>
          </p:cNvCxnSpPr>
          <p:nvPr/>
        </p:nvCxnSpPr>
        <p:spPr>
          <a:xfrm flipV="1">
            <a:off x="1490534" y="-231877"/>
            <a:ext cx="0" cy="297298"/>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810717" y="332232"/>
            <a:ext cx="1828800" cy="18288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5" name="Oval 94"/>
          <p:cNvSpPr/>
          <p:nvPr/>
        </p:nvSpPr>
        <p:spPr>
          <a:xfrm>
            <a:off x="582117" y="103632"/>
            <a:ext cx="2286000" cy="2286000"/>
          </a:xfrm>
          <a:prstGeom prst="ellipse">
            <a:avLst/>
          </a:prstGeom>
          <a:noFill/>
          <a:ln w="76200">
            <a:solidFill>
              <a:srgbClr val="C00000">
                <a:alpha val="4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96" name="Group 95"/>
          <p:cNvGrpSpPr/>
          <p:nvPr/>
        </p:nvGrpSpPr>
        <p:grpSpPr>
          <a:xfrm>
            <a:off x="1421954" y="65421"/>
            <a:ext cx="137160" cy="137160"/>
            <a:chOff x="4503420" y="2788920"/>
            <a:chExt cx="137160" cy="137160"/>
          </a:xfrm>
        </p:grpSpPr>
        <p:sp>
          <p:nvSpPr>
            <p:cNvPr id="97" name="Oval 96"/>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8" name="Oval 97"/>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nvGrpSpPr>
          <p:cNvPr id="102" name="Group 101"/>
          <p:cNvGrpSpPr/>
          <p:nvPr/>
        </p:nvGrpSpPr>
        <p:grpSpPr>
          <a:xfrm>
            <a:off x="1594995" y="2223883"/>
            <a:ext cx="64008" cy="64008"/>
            <a:chOff x="9734311" y="2960010"/>
            <a:chExt cx="64008" cy="64008"/>
          </a:xfrm>
        </p:grpSpPr>
        <p:sp>
          <p:nvSpPr>
            <p:cNvPr id="103" name="Oval 102"/>
            <p:cNvSpPr/>
            <p:nvPr/>
          </p:nvSpPr>
          <p:spPr>
            <a:xfrm>
              <a:off x="9748027" y="2973726"/>
              <a:ext cx="36576" cy="36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04" name="Oval 103"/>
            <p:cNvSpPr/>
            <p:nvPr/>
          </p:nvSpPr>
          <p:spPr>
            <a:xfrm>
              <a:off x="9734311" y="2960010"/>
              <a:ext cx="64008" cy="64008"/>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94" name="Oval 93"/>
          <p:cNvSpPr/>
          <p:nvPr/>
        </p:nvSpPr>
        <p:spPr>
          <a:xfrm>
            <a:off x="710133" y="231648"/>
            <a:ext cx="2029968" cy="2029968"/>
          </a:xfrm>
          <a:prstGeom prst="ellipse">
            <a:avLst/>
          </a:prstGeom>
          <a:noFill/>
          <a:ln w="38100">
            <a:solidFill>
              <a:srgbClr val="C00000">
                <a:alpha val="6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3" name="TextBox 92"/>
          <p:cNvSpPr txBox="1"/>
          <p:nvPr/>
        </p:nvSpPr>
        <p:spPr>
          <a:xfrm>
            <a:off x="999282" y="840165"/>
            <a:ext cx="1457451" cy="646331"/>
          </a:xfrm>
          <a:prstGeom prst="rect">
            <a:avLst/>
          </a:prstGeom>
          <a:noFill/>
        </p:spPr>
        <p:txBody>
          <a:bodyPr wrap="none" rtlCol="0" anchor="ctr">
            <a:spAutoFit/>
          </a:bodyPr>
          <a:lstStyle/>
          <a:p>
            <a:pPr algn="ctr"/>
            <a:r>
              <a:rPr lang="en-US" sz="3600" spc="-400" dirty="0">
                <a:solidFill>
                  <a:schemeClr val="bg1"/>
                </a:solidFill>
                <a:effectLst>
                  <a:outerShdw blurRad="63500" sx="102000" sy="102000" algn="ctr" rotWithShape="0">
                    <a:srgbClr val="000000">
                      <a:alpha val="40000"/>
                    </a:srgbClr>
                  </a:outerShdw>
                </a:effectLst>
                <a:latin typeface="Franklin Gothic Medium Cond" pitchFamily="34" charset="0"/>
              </a:rPr>
              <a:t>Genomics</a:t>
            </a:r>
            <a:endParaRPr lang="en-US" sz="8800" spc="-400" dirty="0">
              <a:solidFill>
                <a:schemeClr val="bg1"/>
              </a:solidFill>
              <a:effectLst>
                <a:outerShdw blurRad="63500" sx="102000" sy="102000" algn="ctr" rotWithShape="0">
                  <a:srgbClr val="000000">
                    <a:alpha val="40000"/>
                  </a:srgbClr>
                </a:outerShdw>
              </a:effectLst>
              <a:latin typeface="Franklin Gothic Medium Cond" pitchFamily="34" charset="0"/>
            </a:endParaRPr>
          </a:p>
        </p:txBody>
      </p:sp>
      <p:sp>
        <p:nvSpPr>
          <p:cNvPr id="92" name="TextBox 91"/>
          <p:cNvSpPr txBox="1"/>
          <p:nvPr/>
        </p:nvSpPr>
        <p:spPr>
          <a:xfrm>
            <a:off x="584206" y="3009537"/>
            <a:ext cx="3170637" cy="1162935"/>
          </a:xfrm>
          <a:prstGeom prst="rect">
            <a:avLst/>
          </a:prstGeom>
          <a:noFill/>
        </p:spPr>
        <p:txBody>
          <a:bodyPr wrap="square" lIns="84889" tIns="42444" rIns="84889" bIns="42444" rtlCol="0">
            <a:spAutoFit/>
          </a:bodyPr>
          <a:lstStyle/>
          <a:p>
            <a:pPr defTabSz="848876"/>
            <a:r>
              <a:rPr lang="en-US" sz="1000" dirty="0">
                <a:solidFill>
                  <a:schemeClr val="bg1"/>
                </a:solidFill>
                <a:latin typeface="Cambria" pitchFamily="18" charset="0"/>
              </a:rPr>
              <a:t>Data mining has provided massive insights to understanding the human genome, illuminating the causes of </a:t>
            </a:r>
            <a:r>
              <a:rPr lang="en-US" sz="1000" dirty="0">
                <a:solidFill>
                  <a:schemeClr val="bg1"/>
                </a:solidFill>
                <a:latin typeface="Cambria" pitchFamily="18" charset="0"/>
              </a:rPr>
              <a:t>ADHD (</a:t>
            </a:r>
            <a:r>
              <a:rPr lang="en-US" sz="1000" dirty="0">
                <a:solidFill>
                  <a:schemeClr val="bg1"/>
                </a:solidFill>
                <a:latin typeface="Cambria" pitchFamily="18" charset="0"/>
              </a:rPr>
              <a:t>attention deficit/hyperactivity </a:t>
            </a:r>
            <a:r>
              <a:rPr lang="en-US" sz="1000" dirty="0">
                <a:solidFill>
                  <a:schemeClr val="bg1"/>
                </a:solidFill>
                <a:latin typeface="Cambria" pitchFamily="18" charset="0"/>
              </a:rPr>
              <a:t>disorder), obesity, asthma, </a:t>
            </a:r>
            <a:r>
              <a:rPr lang="en-US" sz="1000" dirty="0">
                <a:solidFill>
                  <a:schemeClr val="bg1"/>
                </a:solidFill>
                <a:latin typeface="Cambria" pitchFamily="18" charset="0"/>
              </a:rPr>
              <a:t>colorectal cancer, </a:t>
            </a:r>
            <a:r>
              <a:rPr lang="en-US" sz="1000" dirty="0" err="1">
                <a:solidFill>
                  <a:schemeClr val="bg1"/>
                </a:solidFill>
                <a:latin typeface="Cambria" pitchFamily="18" charset="0"/>
              </a:rPr>
              <a:t>Crohn’s</a:t>
            </a:r>
            <a:r>
              <a:rPr lang="en-US" sz="1000" dirty="0">
                <a:solidFill>
                  <a:schemeClr val="bg1"/>
                </a:solidFill>
                <a:latin typeface="Cambria" pitchFamily="18" charset="0"/>
              </a:rPr>
              <a:t> disease, and providing clues to factors that have influenced human evolution.</a:t>
            </a:r>
            <a:endParaRPr lang="en-US" sz="1000" dirty="0">
              <a:solidFill>
                <a:schemeClr val="bg1"/>
              </a:solidFill>
              <a:latin typeface="Cambria" pitchFamily="18" charset="0"/>
            </a:endParaRPr>
          </a:p>
          <a:p>
            <a:pPr defTabSz="848876"/>
            <a:endParaRPr lang="en-US" sz="1000" dirty="0">
              <a:solidFill>
                <a:schemeClr val="bg1"/>
              </a:solidFill>
              <a:latin typeface="Cambria" pitchFamily="18" charset="0"/>
            </a:endParaRPr>
          </a:p>
        </p:txBody>
      </p:sp>
      <p:sp>
        <p:nvSpPr>
          <p:cNvPr id="101" name="Oval 100"/>
          <p:cNvSpPr/>
          <p:nvPr/>
        </p:nvSpPr>
        <p:spPr>
          <a:xfrm>
            <a:off x="4310096" y="3487023"/>
            <a:ext cx="1828800" cy="18288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05" name="Oval 104"/>
          <p:cNvSpPr/>
          <p:nvPr/>
        </p:nvSpPr>
        <p:spPr>
          <a:xfrm>
            <a:off x="4081496" y="3258423"/>
            <a:ext cx="2286000" cy="2286000"/>
          </a:xfrm>
          <a:prstGeom prst="ellipse">
            <a:avLst/>
          </a:prstGeom>
          <a:noFill/>
          <a:ln w="76200">
            <a:solidFill>
              <a:srgbClr val="C00000">
                <a:alpha val="4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111" name="Group 110"/>
          <p:cNvGrpSpPr/>
          <p:nvPr/>
        </p:nvGrpSpPr>
        <p:grpSpPr>
          <a:xfrm>
            <a:off x="5155916" y="3188381"/>
            <a:ext cx="137160" cy="137160"/>
            <a:chOff x="4503420" y="2788920"/>
            <a:chExt cx="137160" cy="137160"/>
          </a:xfrm>
        </p:grpSpPr>
        <p:sp>
          <p:nvSpPr>
            <p:cNvPr id="112" name="Oval 111"/>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3" name="Oval 112"/>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nvGrpSpPr>
          <p:cNvPr id="114" name="Group 113"/>
          <p:cNvGrpSpPr/>
          <p:nvPr/>
        </p:nvGrpSpPr>
        <p:grpSpPr>
          <a:xfrm>
            <a:off x="4496485" y="5079492"/>
            <a:ext cx="64008" cy="64008"/>
            <a:chOff x="9734311" y="2960010"/>
            <a:chExt cx="64008" cy="64008"/>
          </a:xfrm>
        </p:grpSpPr>
        <p:sp>
          <p:nvSpPr>
            <p:cNvPr id="115" name="Oval 114"/>
            <p:cNvSpPr/>
            <p:nvPr/>
          </p:nvSpPr>
          <p:spPr>
            <a:xfrm>
              <a:off x="9748027" y="2973726"/>
              <a:ext cx="36576" cy="36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6" name="Oval 115"/>
            <p:cNvSpPr/>
            <p:nvPr/>
          </p:nvSpPr>
          <p:spPr>
            <a:xfrm>
              <a:off x="9734311" y="2960010"/>
              <a:ext cx="64008" cy="64008"/>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118" name="Oval 117"/>
          <p:cNvSpPr/>
          <p:nvPr/>
        </p:nvSpPr>
        <p:spPr>
          <a:xfrm>
            <a:off x="4209512" y="3386439"/>
            <a:ext cx="2029968" cy="2029968"/>
          </a:xfrm>
          <a:prstGeom prst="ellipse">
            <a:avLst/>
          </a:prstGeom>
          <a:noFill/>
          <a:ln w="38100">
            <a:solidFill>
              <a:srgbClr val="C00000">
                <a:alpha val="6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3" name="TextBox 122"/>
          <p:cNvSpPr txBox="1"/>
          <p:nvPr/>
        </p:nvSpPr>
        <p:spPr>
          <a:xfrm>
            <a:off x="4517897" y="3994956"/>
            <a:ext cx="1418978" cy="646331"/>
          </a:xfrm>
          <a:prstGeom prst="rect">
            <a:avLst/>
          </a:prstGeom>
          <a:noFill/>
        </p:spPr>
        <p:txBody>
          <a:bodyPr wrap="none" rtlCol="0" anchor="ctr">
            <a:spAutoFit/>
          </a:bodyPr>
          <a:lstStyle/>
          <a:p>
            <a:pPr algn="ctr"/>
            <a:r>
              <a:rPr lang="en-US" sz="3600" spc="-400" dirty="0">
                <a:solidFill>
                  <a:schemeClr val="bg1"/>
                </a:solidFill>
                <a:effectLst>
                  <a:outerShdw blurRad="63500" sx="102000" sy="102000" algn="ctr" rotWithShape="0">
                    <a:srgbClr val="000000">
                      <a:alpha val="40000"/>
                    </a:srgbClr>
                  </a:outerShdw>
                </a:effectLst>
                <a:latin typeface="Franklin Gothic Medium Cond" pitchFamily="34" charset="0"/>
              </a:rPr>
              <a:t>Education</a:t>
            </a:r>
            <a:endParaRPr lang="en-US" sz="3600" spc="-400" dirty="0">
              <a:solidFill>
                <a:schemeClr val="bg1"/>
              </a:solidFill>
              <a:effectLst>
                <a:outerShdw blurRad="63500" sx="102000" sy="102000" algn="ctr" rotWithShape="0">
                  <a:srgbClr val="000000">
                    <a:alpha val="40000"/>
                  </a:srgbClr>
                </a:outerShdw>
              </a:effectLst>
              <a:latin typeface="Franklin Gothic Medium Cond" pitchFamily="34" charset="0"/>
            </a:endParaRPr>
          </a:p>
        </p:txBody>
      </p:sp>
      <p:cxnSp>
        <p:nvCxnSpPr>
          <p:cNvPr id="124" name="Straight Connector 22"/>
          <p:cNvCxnSpPr>
            <a:stCxn id="118" idx="3"/>
          </p:cNvCxnSpPr>
          <p:nvPr/>
        </p:nvCxnSpPr>
        <p:spPr>
          <a:xfrm flipH="1">
            <a:off x="1627004" y="5119125"/>
            <a:ext cx="2879795"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3784605" y="1790705"/>
            <a:ext cx="3140717" cy="13116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30" name="TextBox 129"/>
          <p:cNvSpPr txBox="1"/>
          <p:nvPr/>
        </p:nvSpPr>
        <p:spPr>
          <a:xfrm>
            <a:off x="3803199" y="1899644"/>
            <a:ext cx="3170637" cy="1009047"/>
          </a:xfrm>
          <a:prstGeom prst="rect">
            <a:avLst/>
          </a:prstGeom>
          <a:noFill/>
        </p:spPr>
        <p:txBody>
          <a:bodyPr wrap="square" lIns="84889" tIns="42444" rIns="84889" bIns="42444" rtlCol="0">
            <a:spAutoFit/>
          </a:bodyPr>
          <a:lstStyle/>
          <a:p>
            <a:pPr defTabSz="848876"/>
            <a:r>
              <a:rPr lang="en-US" sz="1000" dirty="0">
                <a:solidFill>
                  <a:schemeClr val="bg1"/>
                </a:solidFill>
                <a:latin typeface="Cambria" pitchFamily="18" charset="0"/>
              </a:rPr>
              <a:t>Various school districts, colleges and universities today, leverage data collected as students progress through their education. That data helps identifying students that are in need of individual attention or who could benefit from teaching methods that are tailored to them, helping maximize their chance of succeeding.</a:t>
            </a:r>
            <a:endParaRPr lang="en-US" sz="1000" dirty="0">
              <a:solidFill>
                <a:schemeClr val="bg1"/>
              </a:solidFill>
              <a:latin typeface="Cambria" pitchFamily="18" charset="0"/>
            </a:endParaRPr>
          </a:p>
        </p:txBody>
      </p:sp>
      <p:sp>
        <p:nvSpPr>
          <p:cNvPr id="137" name="Oval 136"/>
          <p:cNvSpPr/>
          <p:nvPr/>
        </p:nvSpPr>
        <p:spPr>
          <a:xfrm>
            <a:off x="4410680" y="-379791"/>
            <a:ext cx="1828800" cy="18288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38" name="Oval 137"/>
          <p:cNvSpPr/>
          <p:nvPr/>
        </p:nvSpPr>
        <p:spPr>
          <a:xfrm>
            <a:off x="4182080" y="-608391"/>
            <a:ext cx="2286000" cy="2286000"/>
          </a:xfrm>
          <a:prstGeom prst="ellipse">
            <a:avLst/>
          </a:prstGeom>
          <a:noFill/>
          <a:ln w="76200">
            <a:solidFill>
              <a:srgbClr val="C00000">
                <a:alpha val="4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139" name="Group 138"/>
          <p:cNvGrpSpPr/>
          <p:nvPr/>
        </p:nvGrpSpPr>
        <p:grpSpPr>
          <a:xfrm>
            <a:off x="5021917" y="-646602"/>
            <a:ext cx="137160" cy="137160"/>
            <a:chOff x="4503420" y="2788920"/>
            <a:chExt cx="137160" cy="137160"/>
          </a:xfrm>
        </p:grpSpPr>
        <p:sp>
          <p:nvSpPr>
            <p:cNvPr id="140" name="Oval 139"/>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1" name="Oval 140"/>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nvGrpSpPr>
          <p:cNvPr id="143" name="Group 142"/>
          <p:cNvGrpSpPr/>
          <p:nvPr/>
        </p:nvGrpSpPr>
        <p:grpSpPr>
          <a:xfrm>
            <a:off x="5194958" y="1511860"/>
            <a:ext cx="64008" cy="64008"/>
            <a:chOff x="9734311" y="2960010"/>
            <a:chExt cx="64008" cy="64008"/>
          </a:xfrm>
        </p:grpSpPr>
        <p:sp>
          <p:nvSpPr>
            <p:cNvPr id="144" name="Oval 143"/>
            <p:cNvSpPr/>
            <p:nvPr/>
          </p:nvSpPr>
          <p:spPr>
            <a:xfrm>
              <a:off x="9748027" y="2973726"/>
              <a:ext cx="36576" cy="36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5" name="Oval 144"/>
            <p:cNvSpPr/>
            <p:nvPr/>
          </p:nvSpPr>
          <p:spPr>
            <a:xfrm>
              <a:off x="9734311" y="2960010"/>
              <a:ext cx="64008" cy="64008"/>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146" name="Oval 145"/>
          <p:cNvSpPr/>
          <p:nvPr/>
        </p:nvSpPr>
        <p:spPr>
          <a:xfrm>
            <a:off x="4310096" y="-480375"/>
            <a:ext cx="2029968" cy="2029968"/>
          </a:xfrm>
          <a:prstGeom prst="ellipse">
            <a:avLst/>
          </a:prstGeom>
          <a:noFill/>
          <a:ln w="38100">
            <a:solidFill>
              <a:srgbClr val="C00000">
                <a:alpha val="6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7" name="TextBox 146"/>
          <p:cNvSpPr txBox="1"/>
          <p:nvPr/>
        </p:nvSpPr>
        <p:spPr>
          <a:xfrm>
            <a:off x="4820558" y="128141"/>
            <a:ext cx="1014829" cy="646331"/>
          </a:xfrm>
          <a:prstGeom prst="rect">
            <a:avLst/>
          </a:prstGeom>
          <a:noFill/>
        </p:spPr>
        <p:txBody>
          <a:bodyPr wrap="none" rtlCol="0" anchor="ctr">
            <a:spAutoFit/>
          </a:bodyPr>
          <a:lstStyle/>
          <a:p>
            <a:pPr algn="ctr"/>
            <a:r>
              <a:rPr lang="en-US" sz="3600" spc="-400" dirty="0">
                <a:solidFill>
                  <a:schemeClr val="bg1"/>
                </a:solidFill>
                <a:effectLst>
                  <a:outerShdw blurRad="63500" sx="102000" sy="102000" algn="ctr" rotWithShape="0">
                    <a:srgbClr val="000000">
                      <a:alpha val="40000"/>
                    </a:srgbClr>
                  </a:outerShdw>
                </a:effectLst>
                <a:latin typeface="Franklin Gothic Medium Cond" pitchFamily="34" charset="0"/>
              </a:rPr>
              <a:t>Politics</a:t>
            </a:r>
            <a:endParaRPr lang="en-US" sz="8800" spc="-400" dirty="0">
              <a:solidFill>
                <a:schemeClr val="bg1"/>
              </a:solidFill>
              <a:effectLst>
                <a:outerShdw blurRad="63500" sx="102000" sy="102000" algn="ctr" rotWithShape="0">
                  <a:srgbClr val="000000">
                    <a:alpha val="40000"/>
                  </a:srgbClr>
                </a:outerShdw>
              </a:effectLst>
              <a:latin typeface="Franklin Gothic Medium Cond" pitchFamily="34" charset="0"/>
            </a:endParaRPr>
          </a:p>
        </p:txBody>
      </p:sp>
      <p:sp>
        <p:nvSpPr>
          <p:cNvPr id="150" name="Rectangle 149"/>
          <p:cNvSpPr/>
          <p:nvPr/>
        </p:nvSpPr>
        <p:spPr>
          <a:xfrm>
            <a:off x="6466566" y="3540016"/>
            <a:ext cx="3140717" cy="13116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51" name="TextBox 150"/>
          <p:cNvSpPr txBox="1"/>
          <p:nvPr/>
        </p:nvSpPr>
        <p:spPr>
          <a:xfrm>
            <a:off x="6451606" y="3604177"/>
            <a:ext cx="3170637" cy="1162935"/>
          </a:xfrm>
          <a:prstGeom prst="rect">
            <a:avLst/>
          </a:prstGeom>
          <a:noFill/>
        </p:spPr>
        <p:txBody>
          <a:bodyPr wrap="square" lIns="84889" tIns="42444" rIns="84889" bIns="42444" rtlCol="0">
            <a:spAutoFit/>
          </a:bodyPr>
          <a:lstStyle/>
          <a:p>
            <a:pPr defTabSz="848876"/>
            <a:r>
              <a:rPr lang="en-US" sz="1000" dirty="0">
                <a:solidFill>
                  <a:schemeClr val="bg1"/>
                </a:solidFill>
                <a:latin typeface="Cambria" pitchFamily="18" charset="0"/>
              </a:rPr>
              <a:t>Political campaigns are very early adopters of data mining techniques. Today, most campaigns make vast use of voter data to identify particular areas or demographics that need to be targeted. Fund raising has also greatly benefited by a deeper understanding of how effective different approaches to that are, a knowledge directly derived from detailed data analysis. </a:t>
            </a:r>
            <a:endParaRPr lang="en-US" sz="1000" dirty="0">
              <a:solidFill>
                <a:schemeClr val="bg1"/>
              </a:solidFill>
              <a:latin typeface="Cambria" pitchFamily="18" charset="0"/>
            </a:endParaRPr>
          </a:p>
        </p:txBody>
      </p:sp>
      <p:grpSp>
        <p:nvGrpSpPr>
          <p:cNvPr id="152" name="Group 151"/>
          <p:cNvGrpSpPr/>
          <p:nvPr/>
        </p:nvGrpSpPr>
        <p:grpSpPr>
          <a:xfrm>
            <a:off x="6405527" y="462251"/>
            <a:ext cx="137160" cy="137160"/>
            <a:chOff x="4503420" y="2788920"/>
            <a:chExt cx="137160" cy="137160"/>
          </a:xfrm>
        </p:grpSpPr>
        <p:sp>
          <p:nvSpPr>
            <p:cNvPr id="153" name="Oval 152"/>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56" name="Oval 155"/>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Tree>
    <p:extLst>
      <p:ext uri="{BB962C8B-B14F-4D97-AF65-F5344CB8AC3E}">
        <p14:creationId xmlns:p14="http://schemas.microsoft.com/office/powerpoint/2010/main" val="1738563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autoRev="1" fill="hold" grpId="0" nodeType="withEffect">
                                  <p:stCondLst>
                                    <p:cond delay="0"/>
                                  </p:stCondLst>
                                  <p:childTnLst>
                                    <p:animScale>
                                      <p:cBhvr>
                                        <p:cTn id="6" dur="10000" fill="hold"/>
                                        <p:tgtEl>
                                          <p:spTgt spid="93"/>
                                        </p:tgtEl>
                                      </p:cBhvr>
                                      <p:by x="90000" y="90000"/>
                                    </p:animScale>
                                  </p:childTnLst>
                                </p:cTn>
                              </p:par>
                              <p:par>
                                <p:cTn id="7" presetID="6" presetClass="emph" presetSubtype="0" accel="50000" decel="50000" autoRev="1" fill="hold" grpId="0" nodeType="withEffect">
                                  <p:stCondLst>
                                    <p:cond delay="0"/>
                                  </p:stCondLst>
                                  <p:childTnLst>
                                    <p:animScale>
                                      <p:cBhvr>
                                        <p:cTn id="8" dur="10000" fill="hold"/>
                                        <p:tgtEl>
                                          <p:spTgt spid="123"/>
                                        </p:tgtEl>
                                      </p:cBhvr>
                                      <p:by x="90000" y="90000"/>
                                    </p:animScale>
                                  </p:childTnLst>
                                </p:cTn>
                              </p:par>
                              <p:par>
                                <p:cTn id="9" presetID="6" presetClass="emph" presetSubtype="0" accel="50000" decel="50000" autoRev="1" fill="hold" grpId="0" nodeType="withEffect">
                                  <p:stCondLst>
                                    <p:cond delay="0"/>
                                  </p:stCondLst>
                                  <p:childTnLst>
                                    <p:animScale>
                                      <p:cBhvr>
                                        <p:cTn id="10" dur="10000" fill="hold"/>
                                        <p:tgtEl>
                                          <p:spTgt spid="147"/>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23" grpId="0"/>
      <p:bldP spid="14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 More Textbooks Say?</a:t>
            </a:r>
            <a:endParaRPr lang="en-US" dirty="0"/>
          </a:p>
        </p:txBody>
      </p:sp>
      <p:sp>
        <p:nvSpPr>
          <p:cNvPr id="8" name="Rectangle 7"/>
          <p:cNvSpPr/>
          <p:nvPr/>
        </p:nvSpPr>
        <p:spPr>
          <a:xfrm>
            <a:off x="949961" y="1569796"/>
            <a:ext cx="7370400" cy="1087639"/>
          </a:xfrm>
          <a:prstGeom prst="rect">
            <a:avLst/>
          </a:prstGeom>
        </p:spPr>
        <p:txBody>
          <a:bodyPr wrap="square" lIns="71281" tIns="35640" rIns="71281" bIns="35640" anchor="ctr">
            <a:spAutoFit/>
          </a:bodyPr>
          <a:lstStyle/>
          <a:p>
            <a:pPr defTabSz="848876"/>
            <a:r>
              <a:rPr lang="en-US" sz="2400" i="1" dirty="0">
                <a:solidFill>
                  <a:srgbClr val="C00000"/>
                </a:solidFill>
                <a:latin typeface="Cambria" pitchFamily="18" charset="0"/>
              </a:rPr>
              <a:t>“Data mining is the process of automatically discovering useful information in large repositories of data.</a:t>
            </a:r>
          </a:p>
          <a:p>
            <a:pPr marL="424438" lvl="1" defTabSz="848876"/>
            <a:r>
              <a:rPr lang="en-US" dirty="0">
                <a:solidFill>
                  <a:srgbClr val="C00000"/>
                </a:solidFill>
                <a:latin typeface="Cambria" pitchFamily="18" charset="0"/>
              </a:rPr>
              <a:t>—</a:t>
            </a:r>
            <a:r>
              <a:rPr lang="en-US" i="1" dirty="0">
                <a:solidFill>
                  <a:srgbClr val="C00000"/>
                </a:solidFill>
                <a:latin typeface="Cambria" pitchFamily="18" charset="0"/>
              </a:rPr>
              <a:t>Introduction to Data Mining (Tan, Kumar, &amp; Steinbach)</a:t>
            </a:r>
          </a:p>
        </p:txBody>
      </p:sp>
      <p:sp>
        <p:nvSpPr>
          <p:cNvPr id="9" name="Rectangle 8"/>
          <p:cNvSpPr/>
          <p:nvPr/>
        </p:nvSpPr>
        <p:spPr>
          <a:xfrm>
            <a:off x="949963" y="3112868"/>
            <a:ext cx="7370398" cy="1826303"/>
          </a:xfrm>
          <a:prstGeom prst="rect">
            <a:avLst/>
          </a:prstGeom>
        </p:spPr>
        <p:txBody>
          <a:bodyPr wrap="square" lIns="71281" tIns="35640" rIns="71281" bIns="35640" anchor="ctr">
            <a:spAutoFit/>
          </a:bodyPr>
          <a:lstStyle/>
          <a:p>
            <a:pPr defTabSz="848876"/>
            <a:r>
              <a:rPr lang="en-US" sz="2400" i="1" dirty="0">
                <a:solidFill>
                  <a:srgbClr val="C00000"/>
                </a:solidFill>
                <a:latin typeface="Cambria" pitchFamily="18" charset="0"/>
              </a:rPr>
              <a:t>“Data mining is the analysis of (often large) observational data sets to find unsuspected relationships and to summarize the data in novel ways that are both understandable and useful to the data owner.”</a:t>
            </a:r>
          </a:p>
          <a:p>
            <a:pPr marL="424438" lvl="1" defTabSz="848876"/>
            <a:r>
              <a:rPr lang="en-US" dirty="0">
                <a:solidFill>
                  <a:srgbClr val="C00000"/>
                </a:solidFill>
                <a:latin typeface="Cambria" pitchFamily="18" charset="0"/>
              </a:rPr>
              <a:t>—</a:t>
            </a:r>
            <a:r>
              <a:rPr lang="en-US" i="1" dirty="0">
                <a:solidFill>
                  <a:srgbClr val="C00000"/>
                </a:solidFill>
                <a:latin typeface="Cambria" pitchFamily="18" charset="0"/>
              </a:rPr>
              <a:t>Principles of Data Mining (Hand, </a:t>
            </a:r>
            <a:r>
              <a:rPr lang="en-US" i="1" dirty="0" err="1">
                <a:solidFill>
                  <a:srgbClr val="C00000"/>
                </a:solidFill>
                <a:latin typeface="Cambria" pitchFamily="18" charset="0"/>
              </a:rPr>
              <a:t>Mannila</a:t>
            </a:r>
            <a:r>
              <a:rPr lang="en-US" i="1" dirty="0">
                <a:solidFill>
                  <a:srgbClr val="C00000"/>
                </a:solidFill>
                <a:latin typeface="Cambria" pitchFamily="18" charset="0"/>
              </a:rPr>
              <a:t>, &amp; Smyth)</a:t>
            </a:r>
          </a:p>
        </p:txBody>
      </p:sp>
      <p:sp>
        <p:nvSpPr>
          <p:cNvPr id="6" name="Rectangle 5"/>
          <p:cNvSpPr/>
          <p:nvPr/>
        </p:nvSpPr>
        <p:spPr>
          <a:xfrm>
            <a:off x="7975600" y="4610100"/>
            <a:ext cx="148184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a:t>
            </a:r>
            <a:endParaRPr lang="en-US" dirty="0"/>
          </a:p>
        </p:txBody>
      </p:sp>
    </p:spTree>
    <p:extLst>
      <p:ext uri="{BB962C8B-B14F-4D97-AF65-F5344CB8AC3E}">
        <p14:creationId xmlns:p14="http://schemas.microsoft.com/office/powerpoint/2010/main" val="1894842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val 90"/>
          <p:cNvSpPr/>
          <p:nvPr/>
        </p:nvSpPr>
        <p:spPr>
          <a:xfrm>
            <a:off x="4165600" y="332232"/>
            <a:ext cx="1828800" cy="18288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5" name="Oval 94"/>
          <p:cNvSpPr/>
          <p:nvPr/>
        </p:nvSpPr>
        <p:spPr>
          <a:xfrm>
            <a:off x="3937000" y="103632"/>
            <a:ext cx="2286000" cy="2286000"/>
          </a:xfrm>
          <a:prstGeom prst="ellipse">
            <a:avLst/>
          </a:prstGeom>
          <a:noFill/>
          <a:ln w="76200">
            <a:solidFill>
              <a:srgbClr val="C00000">
                <a:alpha val="4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6" name="TextBox 15"/>
          <p:cNvSpPr txBox="1"/>
          <p:nvPr/>
        </p:nvSpPr>
        <p:spPr>
          <a:xfrm>
            <a:off x="1031285" y="2559052"/>
            <a:ext cx="1453582" cy="331938"/>
          </a:xfrm>
          <a:prstGeom prst="rect">
            <a:avLst/>
          </a:prstGeom>
          <a:noFill/>
        </p:spPr>
        <p:txBody>
          <a:bodyPr wrap="none" lIns="84889" tIns="42444" rIns="84889" bIns="42444" rtlCol="0">
            <a:spAutoFit/>
          </a:bodyPr>
          <a:lstStyle/>
          <a:p>
            <a:pPr defTabSz="848876"/>
            <a:r>
              <a:rPr lang="en-US" sz="1600" spc="-80" dirty="0">
                <a:solidFill>
                  <a:srgbClr val="C00000"/>
                </a:solidFill>
                <a:latin typeface="Franklin Gothic Medium Cond" pitchFamily="34" charset="0"/>
              </a:rPr>
              <a:t>WHAT IS BIG DATA?</a:t>
            </a:r>
            <a:endParaRPr lang="en-US" sz="1600" spc="-80" dirty="0">
              <a:solidFill>
                <a:srgbClr val="C00000"/>
              </a:solidFill>
              <a:latin typeface="Franklin Gothic Medium Cond" pitchFamily="34" charset="0"/>
            </a:endParaRPr>
          </a:p>
        </p:txBody>
      </p:sp>
      <p:sp>
        <p:nvSpPr>
          <p:cNvPr id="17" name="TextBox 16"/>
          <p:cNvSpPr txBox="1"/>
          <p:nvPr/>
        </p:nvSpPr>
        <p:spPr>
          <a:xfrm>
            <a:off x="1035967" y="2872689"/>
            <a:ext cx="3282039" cy="855158"/>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“Big Data” </a:t>
            </a:r>
            <a:r>
              <a:rPr lang="en-US" sz="1000" dirty="0">
                <a:solidFill>
                  <a:srgbClr val="000000">
                    <a:lumMod val="85000"/>
                    <a:lumOff val="15000"/>
                  </a:srgbClr>
                </a:solidFill>
                <a:latin typeface="Cambria" pitchFamily="18" charset="0"/>
              </a:rPr>
              <a:t>refers to sets of data whose size surpasses that of what data storage tools can typically handle. It’s something that grows concurrently with the development of technology and something that helps continued innovation.</a:t>
            </a:r>
          </a:p>
        </p:txBody>
      </p:sp>
      <p:cxnSp>
        <p:nvCxnSpPr>
          <p:cNvPr id="18" name="Straight Connector 50"/>
          <p:cNvCxnSpPr/>
          <p:nvPr/>
        </p:nvCxnSpPr>
        <p:spPr>
          <a:xfrm flipH="1">
            <a:off x="992102" y="2862570"/>
            <a:ext cx="4087909"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12090" y="3391518"/>
            <a:ext cx="2832259" cy="393494"/>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Just how big is big data? Huge; and with the potential to expand even more in the future.</a:t>
            </a:r>
          </a:p>
        </p:txBody>
      </p:sp>
      <p:sp>
        <p:nvSpPr>
          <p:cNvPr id="23" name="TextBox 22"/>
          <p:cNvSpPr txBox="1"/>
          <p:nvPr/>
        </p:nvSpPr>
        <p:spPr>
          <a:xfrm>
            <a:off x="6416545" y="2439984"/>
            <a:ext cx="3095713"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The amount of digital data in our world has been exponentially growing in just a few short years. Big data has the potential to become the next frontier for innovation, competition, and profit.</a:t>
            </a:r>
          </a:p>
        </p:txBody>
      </p:sp>
      <p:cxnSp>
        <p:nvCxnSpPr>
          <p:cNvPr id="24" name="Straight Connector 22"/>
          <p:cNvCxnSpPr/>
          <p:nvPr/>
        </p:nvCxnSpPr>
        <p:spPr>
          <a:xfrm flipH="1">
            <a:off x="941385" y="3873260"/>
            <a:ext cx="5139486"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2"/>
          <p:cNvCxnSpPr>
            <a:endCxn id="142" idx="6"/>
          </p:cNvCxnSpPr>
          <p:nvPr/>
        </p:nvCxnSpPr>
        <p:spPr>
          <a:xfrm flipH="1">
            <a:off x="4020589" y="4669778"/>
            <a:ext cx="1516617"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Connector 22"/>
          <p:cNvCxnSpPr>
            <a:endCxn id="111" idx="6"/>
          </p:cNvCxnSpPr>
          <p:nvPr/>
        </p:nvCxnSpPr>
        <p:spPr>
          <a:xfrm>
            <a:off x="941385" y="3888067"/>
            <a:ext cx="0" cy="712875"/>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22"/>
          <p:cNvCxnSpPr>
            <a:endCxn id="106" idx="6"/>
          </p:cNvCxnSpPr>
          <p:nvPr/>
        </p:nvCxnSpPr>
        <p:spPr>
          <a:xfrm>
            <a:off x="2900443" y="3887232"/>
            <a:ext cx="0" cy="71360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57583" y="5126984"/>
            <a:ext cx="1641899" cy="501215"/>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PIECES OF CONTENT ARE SHARED EVERYDAY ON FACEBOOK</a:t>
            </a:r>
          </a:p>
        </p:txBody>
      </p:sp>
      <p:sp>
        <p:nvSpPr>
          <p:cNvPr id="40" name="TextBox 39"/>
          <p:cNvSpPr txBox="1"/>
          <p:nvPr/>
        </p:nvSpPr>
        <p:spPr>
          <a:xfrm>
            <a:off x="2507466" y="5140766"/>
            <a:ext cx="2067418" cy="501215"/>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OF DATA HAS BEEN COLLECTED BY THE US LIBRARY OF CONGRESS IN APRIL 2011</a:t>
            </a:r>
          </a:p>
        </p:txBody>
      </p:sp>
      <p:cxnSp>
        <p:nvCxnSpPr>
          <p:cNvPr id="41" name="Straight Connector 50"/>
          <p:cNvCxnSpPr/>
          <p:nvPr/>
        </p:nvCxnSpPr>
        <p:spPr>
          <a:xfrm flipV="1">
            <a:off x="4927600" y="4693483"/>
            <a:ext cx="0" cy="1148523"/>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623671" y="4229100"/>
            <a:ext cx="914400" cy="914400"/>
            <a:chOff x="6322219" y="5122976"/>
            <a:chExt cx="914400" cy="914400"/>
          </a:xfrm>
          <a:effectLst>
            <a:outerShdw blurRad="25400" sx="101000" sy="101000" algn="ctr" rotWithShape="0">
              <a:prstClr val="black">
                <a:alpha val="40000"/>
              </a:prstClr>
            </a:outerShdw>
          </a:effectLst>
        </p:grpSpPr>
        <p:sp>
          <p:nvSpPr>
            <p:cNvPr id="43" name="Arc 42"/>
            <p:cNvSpPr/>
            <p:nvPr/>
          </p:nvSpPr>
          <p:spPr>
            <a:xfrm>
              <a:off x="6736080" y="5543055"/>
              <a:ext cx="91440" cy="914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44" name="Arc 43"/>
            <p:cNvSpPr/>
            <p:nvPr/>
          </p:nvSpPr>
          <p:spPr>
            <a:xfrm>
              <a:off x="6690360" y="5497335"/>
              <a:ext cx="182880" cy="1828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45" name="Arc 44"/>
            <p:cNvSpPr/>
            <p:nvPr/>
          </p:nvSpPr>
          <p:spPr>
            <a:xfrm>
              <a:off x="6644640" y="5451615"/>
              <a:ext cx="274320" cy="27432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46" name="Arc 45"/>
            <p:cNvSpPr/>
            <p:nvPr/>
          </p:nvSpPr>
          <p:spPr>
            <a:xfrm>
              <a:off x="6598920" y="5405895"/>
              <a:ext cx="365760" cy="36576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47" name="Arc 46"/>
            <p:cNvSpPr/>
            <p:nvPr/>
          </p:nvSpPr>
          <p:spPr>
            <a:xfrm>
              <a:off x="6553200" y="5360175"/>
              <a:ext cx="457200" cy="45720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48" name="Arc 47"/>
            <p:cNvSpPr/>
            <p:nvPr/>
          </p:nvSpPr>
          <p:spPr>
            <a:xfrm>
              <a:off x="6507480" y="5310676"/>
              <a:ext cx="548640" cy="5486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49" name="Arc 48"/>
            <p:cNvSpPr/>
            <p:nvPr/>
          </p:nvSpPr>
          <p:spPr>
            <a:xfrm>
              <a:off x="6461760" y="5264956"/>
              <a:ext cx="640080" cy="6400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50" name="Arc 49"/>
            <p:cNvSpPr/>
            <p:nvPr/>
          </p:nvSpPr>
          <p:spPr>
            <a:xfrm>
              <a:off x="6416040" y="5216687"/>
              <a:ext cx="731520" cy="73152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51" name="Arc 50"/>
            <p:cNvSpPr/>
            <p:nvPr/>
          </p:nvSpPr>
          <p:spPr>
            <a:xfrm>
              <a:off x="6370320" y="5168696"/>
              <a:ext cx="822960" cy="82296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52" name="Arc 51"/>
            <p:cNvSpPr/>
            <p:nvPr/>
          </p:nvSpPr>
          <p:spPr>
            <a:xfrm>
              <a:off x="6322219" y="5122976"/>
              <a:ext cx="914400" cy="91440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grpSp>
      <p:cxnSp>
        <p:nvCxnSpPr>
          <p:cNvPr id="53" name="Straight Connector 50"/>
          <p:cNvCxnSpPr/>
          <p:nvPr/>
        </p:nvCxnSpPr>
        <p:spPr>
          <a:xfrm flipV="1">
            <a:off x="6080868" y="3888062"/>
            <a:ext cx="0" cy="188638"/>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22"/>
          <p:cNvCxnSpPr/>
          <p:nvPr/>
        </p:nvCxnSpPr>
        <p:spPr>
          <a:xfrm>
            <a:off x="5077248" y="2890996"/>
            <a:ext cx="0" cy="956843"/>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170" idx="0"/>
          </p:cNvCxnSpPr>
          <p:nvPr/>
        </p:nvCxnSpPr>
        <p:spPr>
          <a:xfrm>
            <a:off x="6080868" y="4694905"/>
            <a:ext cx="0" cy="134637"/>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7544290" y="4463776"/>
            <a:ext cx="457200" cy="457200"/>
            <a:chOff x="6752923" y="5356531"/>
            <a:chExt cx="457200" cy="457200"/>
          </a:xfrm>
          <a:effectLst>
            <a:outerShdw blurRad="25400" sx="101000" sy="101000" algn="ctr" rotWithShape="0">
              <a:prstClr val="black">
                <a:alpha val="40000"/>
              </a:prstClr>
            </a:outerShdw>
          </a:effectLst>
        </p:grpSpPr>
        <p:sp>
          <p:nvSpPr>
            <p:cNvPr id="59" name="Arc 58"/>
            <p:cNvSpPr/>
            <p:nvPr/>
          </p:nvSpPr>
          <p:spPr>
            <a:xfrm>
              <a:off x="6935803" y="5539411"/>
              <a:ext cx="91440" cy="914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60" name="Arc 59"/>
            <p:cNvSpPr/>
            <p:nvPr/>
          </p:nvSpPr>
          <p:spPr>
            <a:xfrm>
              <a:off x="6890083" y="5493691"/>
              <a:ext cx="182880" cy="1828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61" name="Arc 60"/>
            <p:cNvSpPr/>
            <p:nvPr/>
          </p:nvSpPr>
          <p:spPr>
            <a:xfrm>
              <a:off x="6844363" y="5447971"/>
              <a:ext cx="274320" cy="27432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62" name="Arc 61"/>
            <p:cNvSpPr/>
            <p:nvPr/>
          </p:nvSpPr>
          <p:spPr>
            <a:xfrm>
              <a:off x="6798643" y="5402251"/>
              <a:ext cx="365760" cy="36576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63" name="Arc 62"/>
            <p:cNvSpPr/>
            <p:nvPr/>
          </p:nvSpPr>
          <p:spPr>
            <a:xfrm>
              <a:off x="6752923" y="5356531"/>
              <a:ext cx="457200" cy="45720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grpSp>
      <p:cxnSp>
        <p:nvCxnSpPr>
          <p:cNvPr id="64" name="Straight Connector 63"/>
          <p:cNvCxnSpPr>
            <a:endCxn id="168" idx="0"/>
          </p:cNvCxnSpPr>
          <p:nvPr/>
        </p:nvCxnSpPr>
        <p:spPr>
          <a:xfrm>
            <a:off x="7772890" y="4692376"/>
            <a:ext cx="0"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225825" y="5270198"/>
            <a:ext cx="1676399" cy="3627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THE PROJECTED GROWTH OF GLOBAL DATA PER YEAR</a:t>
            </a:r>
          </a:p>
        </p:txBody>
      </p:sp>
      <p:sp>
        <p:nvSpPr>
          <p:cNvPr id="68" name="Rectangle 67"/>
          <p:cNvSpPr/>
          <p:nvPr/>
        </p:nvSpPr>
        <p:spPr>
          <a:xfrm>
            <a:off x="5067219" y="3148772"/>
            <a:ext cx="2713270" cy="242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69" name="TextBox 68"/>
          <p:cNvSpPr txBox="1"/>
          <p:nvPr/>
        </p:nvSpPr>
        <p:spPr>
          <a:xfrm>
            <a:off x="6865381" y="5266122"/>
            <a:ext cx="1815020" cy="3627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THE PROJECTED GROWTH OF GLOBAL IT SPENDING PER YEAR</a:t>
            </a:r>
          </a:p>
        </p:txBody>
      </p:sp>
      <p:sp>
        <p:nvSpPr>
          <p:cNvPr id="70" name="TextBox 69"/>
          <p:cNvSpPr txBox="1"/>
          <p:nvPr/>
        </p:nvSpPr>
        <p:spPr>
          <a:xfrm>
            <a:off x="5142576" y="3104175"/>
            <a:ext cx="1633246" cy="331938"/>
          </a:xfrm>
          <a:prstGeom prst="rect">
            <a:avLst/>
          </a:prstGeom>
          <a:noFill/>
        </p:spPr>
        <p:txBody>
          <a:bodyPr wrap="none" lIns="84889" tIns="42444" rIns="84889" bIns="42444" rtlCol="0" anchor="ctr">
            <a:spAutoFit/>
          </a:bodyPr>
          <a:lstStyle/>
          <a:p>
            <a:pPr defTabSz="848876"/>
            <a:r>
              <a:rPr lang="en-US" sz="1600" spc="-80" dirty="0">
                <a:solidFill>
                  <a:prstClr val="white"/>
                </a:solidFill>
                <a:latin typeface="Franklin Gothic Medium Cond" pitchFamily="34" charset="0"/>
              </a:rPr>
              <a:t>A GROWING TORRENT</a:t>
            </a:r>
            <a:endParaRPr lang="en-US" sz="1600" spc="-80" dirty="0">
              <a:solidFill>
                <a:prstClr val="white"/>
              </a:solidFill>
              <a:latin typeface="Franklin Gothic Medium Cond" pitchFamily="34" charset="0"/>
            </a:endParaRPr>
          </a:p>
        </p:txBody>
      </p:sp>
      <p:cxnSp>
        <p:nvCxnSpPr>
          <p:cNvPr id="71" name="Straight Connector 50"/>
          <p:cNvCxnSpPr>
            <a:endCxn id="40" idx="2"/>
          </p:cNvCxnSpPr>
          <p:nvPr/>
        </p:nvCxnSpPr>
        <p:spPr>
          <a:xfrm flipV="1">
            <a:off x="3541175" y="5641981"/>
            <a:ext cx="1" cy="224427"/>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Connector 22"/>
          <p:cNvCxnSpPr>
            <a:stCxn id="133" idx="2"/>
          </p:cNvCxnSpPr>
          <p:nvPr/>
        </p:nvCxnSpPr>
        <p:spPr>
          <a:xfrm flipH="1">
            <a:off x="960143" y="2198243"/>
            <a:ext cx="3414630"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Connector 22"/>
          <p:cNvCxnSpPr/>
          <p:nvPr/>
        </p:nvCxnSpPr>
        <p:spPr>
          <a:xfrm>
            <a:off x="960143" y="2211908"/>
            <a:ext cx="0" cy="32809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4" name="Straight Connector 22"/>
          <p:cNvCxnSpPr>
            <a:stCxn id="121" idx="2"/>
          </p:cNvCxnSpPr>
          <p:nvPr/>
        </p:nvCxnSpPr>
        <p:spPr>
          <a:xfrm flipH="1">
            <a:off x="5449914" y="2550142"/>
            <a:ext cx="862488"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22"/>
          <p:cNvCxnSpPr>
            <a:endCxn id="136" idx="4"/>
          </p:cNvCxnSpPr>
          <p:nvPr/>
        </p:nvCxnSpPr>
        <p:spPr>
          <a:xfrm flipV="1">
            <a:off x="5449914" y="2225040"/>
            <a:ext cx="0" cy="31496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Connector 22"/>
          <p:cNvCxnSpPr>
            <a:stCxn id="130" idx="2"/>
          </p:cNvCxnSpPr>
          <p:nvPr/>
        </p:nvCxnSpPr>
        <p:spPr>
          <a:xfrm flipH="1">
            <a:off x="359949" y="190500"/>
            <a:ext cx="4214937"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2831863" y="4600835"/>
            <a:ext cx="274320" cy="137160"/>
            <a:chOff x="6216122" y="3551505"/>
            <a:chExt cx="274320" cy="137160"/>
          </a:xfrm>
        </p:grpSpPr>
        <p:cxnSp>
          <p:nvCxnSpPr>
            <p:cNvPr id="103" name="Straight Connector 102"/>
            <p:cNvCxnSpPr>
              <a:stCxn id="106" idx="4"/>
              <a:endCxn id="142" idx="2"/>
            </p:cNvCxnSpPr>
            <p:nvPr/>
          </p:nvCxnSpPr>
          <p:spPr>
            <a:xfrm>
              <a:off x="6353282" y="3620085"/>
              <a:ext cx="137160" cy="363"/>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rot="16200000">
              <a:off x="6216122" y="3551505"/>
              <a:ext cx="137160" cy="137160"/>
              <a:chOff x="4507917" y="2788920"/>
              <a:chExt cx="137160" cy="137160"/>
            </a:xfrm>
            <a:effectLst>
              <a:outerShdw blurRad="63500" sx="101000" sy="101000" algn="ctr" rotWithShape="0">
                <a:srgbClr val="000000">
                  <a:alpha val="40000"/>
                </a:srgbClr>
              </a:outerShdw>
            </a:effectLst>
          </p:grpSpPr>
          <p:sp>
            <p:nvSpPr>
              <p:cNvPr id="105" name="Oval 104"/>
              <p:cNvSpPr/>
              <p:nvPr/>
            </p:nvSpPr>
            <p:spPr>
              <a:xfrm>
                <a:off x="4526205"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06" name="Oval 105"/>
              <p:cNvSpPr/>
              <p:nvPr/>
            </p:nvSpPr>
            <p:spPr>
              <a:xfrm>
                <a:off x="4507917"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07" name="Group 106"/>
          <p:cNvGrpSpPr/>
          <p:nvPr/>
        </p:nvGrpSpPr>
        <p:grpSpPr>
          <a:xfrm>
            <a:off x="872811" y="4600936"/>
            <a:ext cx="274321" cy="137160"/>
            <a:chOff x="6216122" y="3558678"/>
            <a:chExt cx="274321" cy="137160"/>
          </a:xfrm>
        </p:grpSpPr>
        <p:cxnSp>
          <p:nvCxnSpPr>
            <p:cNvPr id="108" name="Straight Connector 107"/>
            <p:cNvCxnSpPr>
              <a:stCxn id="111" idx="4"/>
              <a:endCxn id="141" idx="2"/>
            </p:cNvCxnSpPr>
            <p:nvPr/>
          </p:nvCxnSpPr>
          <p:spPr>
            <a:xfrm>
              <a:off x="6353282" y="3627258"/>
              <a:ext cx="137161" cy="26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110" name="Oval 109"/>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1" name="Oval 110"/>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12" name="Group 111"/>
          <p:cNvGrpSpPr/>
          <p:nvPr/>
        </p:nvGrpSpPr>
        <p:grpSpPr>
          <a:xfrm>
            <a:off x="893628" y="2559052"/>
            <a:ext cx="137160" cy="274320"/>
            <a:chOff x="41324" y="3589251"/>
            <a:chExt cx="137160" cy="274320"/>
          </a:xfrm>
        </p:grpSpPr>
        <p:cxnSp>
          <p:nvCxnSpPr>
            <p:cNvPr id="113" name="Straight Connector 112"/>
            <p:cNvCxnSpPr>
              <a:stCxn id="116"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115" name="Oval 114"/>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6" name="Oval 115"/>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17" name="Group 116"/>
          <p:cNvGrpSpPr/>
          <p:nvPr/>
        </p:nvGrpSpPr>
        <p:grpSpPr>
          <a:xfrm>
            <a:off x="6312402" y="2481562"/>
            <a:ext cx="137160" cy="274320"/>
            <a:chOff x="41324" y="3589251"/>
            <a:chExt cx="137160" cy="274320"/>
          </a:xfrm>
        </p:grpSpPr>
        <p:cxnSp>
          <p:nvCxnSpPr>
            <p:cNvPr id="118" name="Straight Connector 117"/>
            <p:cNvCxnSpPr>
              <a:stCxn id="121"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120" name="Oval 119"/>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1" name="Oval 120"/>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28" name="Group 127"/>
          <p:cNvGrpSpPr/>
          <p:nvPr/>
        </p:nvGrpSpPr>
        <p:grpSpPr>
          <a:xfrm>
            <a:off x="4574883" y="121920"/>
            <a:ext cx="137160" cy="137160"/>
            <a:chOff x="4503420" y="2788920"/>
            <a:chExt cx="137160" cy="137160"/>
          </a:xfrm>
        </p:grpSpPr>
        <p:sp>
          <p:nvSpPr>
            <p:cNvPr id="129" name="Oval 128"/>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30" name="Oval 129"/>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nvGrpSpPr>
          <p:cNvPr id="131" name="Group 130"/>
          <p:cNvGrpSpPr/>
          <p:nvPr/>
        </p:nvGrpSpPr>
        <p:grpSpPr>
          <a:xfrm>
            <a:off x="4374773" y="2129663"/>
            <a:ext cx="137160" cy="137160"/>
            <a:chOff x="4503420" y="2788920"/>
            <a:chExt cx="137160" cy="137160"/>
          </a:xfrm>
        </p:grpSpPr>
        <p:sp>
          <p:nvSpPr>
            <p:cNvPr id="132" name="Oval 131"/>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33" name="Oval 132"/>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nvGrpSpPr>
          <p:cNvPr id="134" name="Group 133"/>
          <p:cNvGrpSpPr/>
          <p:nvPr/>
        </p:nvGrpSpPr>
        <p:grpSpPr>
          <a:xfrm>
            <a:off x="5417910" y="2161032"/>
            <a:ext cx="64008" cy="64008"/>
            <a:chOff x="9734311" y="2960010"/>
            <a:chExt cx="64008" cy="64008"/>
          </a:xfrm>
        </p:grpSpPr>
        <p:sp>
          <p:nvSpPr>
            <p:cNvPr id="135" name="Oval 134"/>
            <p:cNvSpPr/>
            <p:nvPr/>
          </p:nvSpPr>
          <p:spPr>
            <a:xfrm>
              <a:off x="9748027" y="2973726"/>
              <a:ext cx="36576" cy="365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36" name="Oval 135"/>
            <p:cNvSpPr/>
            <p:nvPr/>
          </p:nvSpPr>
          <p:spPr>
            <a:xfrm>
              <a:off x="9734311" y="2960010"/>
              <a:ext cx="64008" cy="64008"/>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141" name="Oval 140"/>
          <p:cNvSpPr/>
          <p:nvPr/>
        </p:nvSpPr>
        <p:spPr>
          <a:xfrm>
            <a:off x="1147126" y="4212578"/>
            <a:ext cx="914400" cy="9144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1" name="TextBox 30"/>
          <p:cNvSpPr txBox="1"/>
          <p:nvPr/>
        </p:nvSpPr>
        <p:spPr>
          <a:xfrm>
            <a:off x="1278162" y="4330726"/>
            <a:ext cx="652338" cy="478132"/>
          </a:xfrm>
          <a:prstGeom prst="rect">
            <a:avLst/>
          </a:prstGeom>
          <a:noFill/>
        </p:spPr>
        <p:txBody>
          <a:bodyPr wrap="none" lIns="84889" tIns="42444" rIns="84889" bIns="42444" rtlCol="0">
            <a:spAutoFit/>
          </a:bodyPr>
          <a:lstStyle/>
          <a:p>
            <a:pPr algn="ctr" defTabSz="848876">
              <a:lnSpc>
                <a:spcPct val="75000"/>
              </a:lnSpc>
            </a:pPr>
            <a:r>
              <a:rPr lang="en-US" dirty="0">
                <a:solidFill>
                  <a:prstClr val="white"/>
                </a:solidFill>
                <a:latin typeface="Franklin Gothic Medium Cond" pitchFamily="34" charset="0"/>
              </a:rPr>
              <a:t>4</a:t>
            </a:r>
          </a:p>
          <a:p>
            <a:pPr algn="ctr" defTabSz="848876">
              <a:lnSpc>
                <a:spcPct val="75000"/>
              </a:lnSpc>
            </a:pPr>
            <a:r>
              <a:rPr lang="en-US" sz="1600" dirty="0">
                <a:solidFill>
                  <a:prstClr val="white"/>
                </a:solidFill>
                <a:latin typeface="Franklin Gothic Medium Cond" pitchFamily="34" charset="0"/>
              </a:rPr>
              <a:t>Billion</a:t>
            </a:r>
          </a:p>
        </p:txBody>
      </p:sp>
      <p:sp>
        <p:nvSpPr>
          <p:cNvPr id="142" name="Oval 141"/>
          <p:cNvSpPr/>
          <p:nvPr/>
        </p:nvSpPr>
        <p:spPr>
          <a:xfrm>
            <a:off x="3106183" y="4212578"/>
            <a:ext cx="914400" cy="9144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8" name="TextBox 37"/>
          <p:cNvSpPr txBox="1"/>
          <p:nvPr/>
        </p:nvSpPr>
        <p:spPr>
          <a:xfrm>
            <a:off x="3118428" y="4330726"/>
            <a:ext cx="884453" cy="478132"/>
          </a:xfrm>
          <a:prstGeom prst="rect">
            <a:avLst/>
          </a:prstGeom>
          <a:noFill/>
        </p:spPr>
        <p:txBody>
          <a:bodyPr wrap="none" lIns="84889" tIns="42444" rIns="84889" bIns="42444" rtlCol="0">
            <a:spAutoFit/>
          </a:bodyPr>
          <a:lstStyle/>
          <a:p>
            <a:pPr algn="ctr" defTabSz="848876">
              <a:lnSpc>
                <a:spcPct val="75000"/>
              </a:lnSpc>
            </a:pPr>
            <a:r>
              <a:rPr lang="en-US" dirty="0">
                <a:solidFill>
                  <a:prstClr val="white"/>
                </a:solidFill>
                <a:latin typeface="Franklin Gothic Medium Cond" pitchFamily="34" charset="0"/>
              </a:rPr>
              <a:t>235</a:t>
            </a:r>
          </a:p>
          <a:p>
            <a:pPr algn="ctr" defTabSz="848876">
              <a:lnSpc>
                <a:spcPct val="75000"/>
              </a:lnSpc>
            </a:pPr>
            <a:r>
              <a:rPr lang="en-US" sz="1600" dirty="0">
                <a:solidFill>
                  <a:prstClr val="white"/>
                </a:solidFill>
                <a:latin typeface="Franklin Gothic Medium Cond" pitchFamily="34" charset="0"/>
              </a:rPr>
              <a:t>Terabytes</a:t>
            </a:r>
          </a:p>
        </p:txBody>
      </p:sp>
      <p:sp>
        <p:nvSpPr>
          <p:cNvPr id="168" name="Oval 167"/>
          <p:cNvSpPr/>
          <p:nvPr/>
        </p:nvSpPr>
        <p:spPr>
          <a:xfrm>
            <a:off x="7544290" y="4829536"/>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6" name="Rectangle 65"/>
          <p:cNvSpPr/>
          <p:nvPr/>
        </p:nvSpPr>
        <p:spPr>
          <a:xfrm>
            <a:off x="7565345" y="4889650"/>
            <a:ext cx="415092" cy="331938"/>
          </a:xfrm>
          <a:prstGeom prst="rect">
            <a:avLst/>
          </a:prstGeom>
        </p:spPr>
        <p:txBody>
          <a:bodyPr wrap="none" lIns="84889" tIns="42444" rIns="84889" bIns="42444" anchor="ctr">
            <a:spAutoFit/>
          </a:bodyPr>
          <a:lstStyle/>
          <a:p>
            <a:pPr algn="ctr" defTabSz="848876"/>
            <a:r>
              <a:rPr lang="en-US" sz="1600" dirty="0">
                <a:solidFill>
                  <a:prstClr val="white"/>
                </a:solidFill>
                <a:latin typeface="Franklin Gothic Medium Cond" pitchFamily="34" charset="0"/>
              </a:rPr>
              <a:t>5%</a:t>
            </a:r>
            <a:endParaRPr lang="en-US" sz="1600" dirty="0">
              <a:solidFill>
                <a:srgbClr val="000000"/>
              </a:solidFill>
              <a:latin typeface="Franklin Gothic Medium Cond" pitchFamily="34" charset="0"/>
            </a:endParaRPr>
          </a:p>
        </p:txBody>
      </p:sp>
      <p:sp>
        <p:nvSpPr>
          <p:cNvPr id="170" name="Oval 169"/>
          <p:cNvSpPr/>
          <p:nvPr/>
        </p:nvSpPr>
        <p:spPr>
          <a:xfrm>
            <a:off x="5852268" y="4829536"/>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7" name="TextBox 96"/>
          <p:cNvSpPr txBox="1"/>
          <p:nvPr/>
        </p:nvSpPr>
        <p:spPr>
          <a:xfrm>
            <a:off x="4071709" y="91583"/>
            <a:ext cx="2054472" cy="861774"/>
          </a:xfrm>
          <a:prstGeom prst="rect">
            <a:avLst/>
          </a:prstGeom>
          <a:noFill/>
        </p:spPr>
        <p:txBody>
          <a:bodyPr wrap="none" rtlCol="0">
            <a:spAutoFit/>
          </a:bodyPr>
          <a:lstStyle/>
          <a:p>
            <a:pPr algn="ctr"/>
            <a:r>
              <a:rPr lang="en-US" sz="5000" spc="-250" dirty="0">
                <a:solidFill>
                  <a:srgbClr val="262626"/>
                </a:solidFill>
                <a:effectLst>
                  <a:outerShdw blurRad="63500" sx="102000" sy="102000" algn="ctr" rotWithShape="0">
                    <a:srgbClr val="000000">
                      <a:alpha val="40000"/>
                    </a:srgbClr>
                  </a:outerShdw>
                </a:effectLst>
                <a:latin typeface="Franklin Gothic Medium Cond" pitchFamily="34" charset="0"/>
              </a:rPr>
              <a:t>XPLODIN</a:t>
            </a:r>
            <a:endParaRPr lang="en-US" sz="5000" spc="-250" dirty="0">
              <a:solidFill>
                <a:srgbClr val="262626"/>
              </a:solidFill>
              <a:effectLst>
                <a:outerShdw blurRad="63500" sx="102000" sy="102000" algn="ctr" rotWithShape="0">
                  <a:srgbClr val="000000">
                    <a:alpha val="40000"/>
                  </a:srgbClr>
                </a:outerShdw>
              </a:effectLst>
              <a:latin typeface="Franklin Gothic Medium Cond" pitchFamily="34" charset="0"/>
            </a:endParaRPr>
          </a:p>
        </p:txBody>
      </p:sp>
      <p:sp>
        <p:nvSpPr>
          <p:cNvPr id="57" name="Rectangle 56"/>
          <p:cNvSpPr/>
          <p:nvPr/>
        </p:nvSpPr>
        <p:spPr>
          <a:xfrm>
            <a:off x="5825877" y="4892167"/>
            <a:ext cx="519288" cy="331938"/>
          </a:xfrm>
          <a:prstGeom prst="rect">
            <a:avLst/>
          </a:prstGeom>
        </p:spPr>
        <p:txBody>
          <a:bodyPr wrap="none" lIns="84889" tIns="42444" rIns="84889" bIns="42444" anchor="ctr">
            <a:spAutoFit/>
          </a:bodyPr>
          <a:lstStyle/>
          <a:p>
            <a:pPr algn="ctr" defTabSz="848876"/>
            <a:r>
              <a:rPr lang="en-US" sz="1600" dirty="0">
                <a:solidFill>
                  <a:prstClr val="white"/>
                </a:solidFill>
                <a:latin typeface="Franklin Gothic Medium Cond" pitchFamily="34" charset="0"/>
              </a:rPr>
              <a:t>40%</a:t>
            </a:r>
            <a:endParaRPr lang="en-US" sz="1600" dirty="0">
              <a:solidFill>
                <a:srgbClr val="000000"/>
              </a:solidFill>
              <a:latin typeface="Franklin Gothic Medium Cond" pitchFamily="34" charset="0"/>
            </a:endParaRPr>
          </a:p>
        </p:txBody>
      </p:sp>
      <p:sp>
        <p:nvSpPr>
          <p:cNvPr id="90" name="TextBox 89"/>
          <p:cNvSpPr txBox="1"/>
          <p:nvPr/>
        </p:nvSpPr>
        <p:spPr>
          <a:xfrm>
            <a:off x="4041031" y="438507"/>
            <a:ext cx="2082109" cy="1446550"/>
          </a:xfrm>
          <a:prstGeom prst="rect">
            <a:avLst/>
          </a:prstGeom>
          <a:noFill/>
        </p:spPr>
        <p:txBody>
          <a:bodyPr wrap="none" rtlCol="0" anchor="ctr">
            <a:spAutoFit/>
          </a:bodyPr>
          <a:lstStyle/>
          <a:p>
            <a:pPr algn="ctr"/>
            <a:r>
              <a:rPr lang="en-US" sz="8800" spc="-400" dirty="0">
                <a:solidFill>
                  <a:schemeClr val="bg1"/>
                </a:solidFill>
                <a:effectLst>
                  <a:outerShdw blurRad="63500" sx="102000" sy="102000" algn="ctr" rotWithShape="0">
                    <a:srgbClr val="000000">
                      <a:alpha val="40000"/>
                    </a:srgbClr>
                  </a:outerShdw>
                </a:effectLst>
                <a:latin typeface="Franklin Gothic Medium Cond" pitchFamily="34" charset="0"/>
              </a:rPr>
              <a:t>DATA</a:t>
            </a:r>
            <a:endParaRPr lang="en-US" sz="8800" spc="-400" dirty="0">
              <a:solidFill>
                <a:schemeClr val="bg1"/>
              </a:solidFill>
              <a:effectLst>
                <a:outerShdw blurRad="63500" sx="102000" sy="102000" algn="ctr" rotWithShape="0">
                  <a:srgbClr val="000000">
                    <a:alpha val="40000"/>
                  </a:srgbClr>
                </a:outerShdw>
              </a:effectLst>
              <a:latin typeface="Franklin Gothic Medium Cond" pitchFamily="34" charset="0"/>
            </a:endParaRPr>
          </a:p>
        </p:txBody>
      </p:sp>
      <p:sp>
        <p:nvSpPr>
          <p:cNvPr id="94" name="Oval 93"/>
          <p:cNvSpPr/>
          <p:nvPr/>
        </p:nvSpPr>
        <p:spPr>
          <a:xfrm>
            <a:off x="4065016" y="231648"/>
            <a:ext cx="2029968" cy="2029968"/>
          </a:xfrm>
          <a:prstGeom prst="ellipse">
            <a:avLst/>
          </a:prstGeom>
          <a:noFill/>
          <a:ln w="38100">
            <a:solidFill>
              <a:srgbClr val="C00000">
                <a:alpha val="60000"/>
              </a:srgbClr>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2" name="TextBox 91"/>
          <p:cNvSpPr txBox="1"/>
          <p:nvPr/>
        </p:nvSpPr>
        <p:spPr>
          <a:xfrm>
            <a:off x="4560659" y="1579561"/>
            <a:ext cx="1042848" cy="523220"/>
          </a:xfrm>
          <a:prstGeom prst="rect">
            <a:avLst/>
          </a:prstGeom>
          <a:noFill/>
        </p:spPr>
        <p:txBody>
          <a:bodyPr wrap="square" rtlCol="0" anchor="ctr">
            <a:spAutoFit/>
          </a:bodyPr>
          <a:lstStyle/>
          <a:p>
            <a:pPr algn="ctr"/>
            <a:r>
              <a:rPr lang="en-US" sz="1400" spc="-80" dirty="0">
                <a:solidFill>
                  <a:srgbClr val="262626"/>
                </a:solidFill>
                <a:effectLst>
                  <a:outerShdw blurRad="63500" sx="101000" sy="101000" algn="ctr" rotWithShape="0">
                    <a:srgbClr val="000000">
                      <a:alpha val="40000"/>
                    </a:srgbClr>
                  </a:outerShdw>
                </a:effectLst>
                <a:latin typeface="Franklin Gothic Medium Cond" pitchFamily="34" charset="0"/>
              </a:rPr>
              <a:t>THE POTENTIAL OF BIG DATA</a:t>
            </a:r>
            <a:endParaRPr lang="en-US" sz="1400" spc="-80" dirty="0">
              <a:solidFill>
                <a:srgbClr val="262626"/>
              </a:solidFill>
              <a:effectLst>
                <a:outerShdw blurRad="63500" sx="101000" sy="101000" algn="ctr" rotWithShape="0">
                  <a:srgbClr val="000000">
                    <a:alpha val="40000"/>
                  </a:srgbClr>
                </a:outerShdw>
              </a:effectLst>
              <a:latin typeface="Franklin Gothic Medium Cond" pitchFamily="34" charset="0"/>
            </a:endParaRPr>
          </a:p>
        </p:txBody>
      </p:sp>
      <p:sp>
        <p:nvSpPr>
          <p:cNvPr id="93" name="TextBox 92"/>
          <p:cNvSpPr txBox="1"/>
          <p:nvPr/>
        </p:nvSpPr>
        <p:spPr>
          <a:xfrm>
            <a:off x="3766165" y="91583"/>
            <a:ext cx="2713563" cy="861774"/>
          </a:xfrm>
          <a:prstGeom prst="rect">
            <a:avLst/>
          </a:prstGeom>
          <a:noFill/>
        </p:spPr>
        <p:txBody>
          <a:bodyPr wrap="none" rtlCol="0">
            <a:spAutoFit/>
          </a:bodyPr>
          <a:lstStyle/>
          <a:p>
            <a:pPr algn="ctr"/>
            <a:r>
              <a:rPr lang="en-US" sz="5000" spc="-70" dirty="0">
                <a:solidFill>
                  <a:srgbClr val="262626"/>
                </a:solidFill>
                <a:effectLst>
                  <a:outerShdw blurRad="63500" sx="102000" sy="102000" algn="ctr" rotWithShape="0">
                    <a:srgbClr val="000000">
                      <a:alpha val="40000"/>
                    </a:srgbClr>
                  </a:outerShdw>
                </a:effectLst>
                <a:latin typeface="Franklin Gothic Medium Cond" pitchFamily="34" charset="0"/>
              </a:rPr>
              <a:t>E                 G</a:t>
            </a:r>
            <a:endParaRPr lang="en-US" sz="5000" spc="-70" dirty="0">
              <a:solidFill>
                <a:srgbClr val="262626"/>
              </a:solidFill>
              <a:effectLst>
                <a:outerShdw blurRad="63500" sx="102000" sy="102000" algn="ctr" rotWithShape="0">
                  <a:srgbClr val="000000">
                    <a:alpha val="40000"/>
                  </a:srgbClr>
                </a:outerShdw>
              </a:effectLst>
              <a:latin typeface="Franklin Gothic Medium Cond" pitchFamily="34" charset="0"/>
            </a:endParaRPr>
          </a:p>
        </p:txBody>
      </p:sp>
    </p:spTree>
    <p:extLst>
      <p:ext uri="{BB962C8B-B14F-4D97-AF65-F5344CB8AC3E}">
        <p14:creationId xmlns:p14="http://schemas.microsoft.com/office/powerpoint/2010/main" val="34365178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autoRev="1" fill="hold" grpId="0" nodeType="withEffect">
                                  <p:stCondLst>
                                    <p:cond delay="0"/>
                                  </p:stCondLst>
                                  <p:childTnLst>
                                    <p:animScale>
                                      <p:cBhvr>
                                        <p:cTn id="6" dur="10000" fill="hold"/>
                                        <p:tgtEl>
                                          <p:spTgt spid="93"/>
                                        </p:tgtEl>
                                      </p:cBhvr>
                                      <p:by x="110000" y="110000"/>
                                    </p:animScale>
                                  </p:childTnLst>
                                </p:cTn>
                              </p:par>
                              <p:par>
                                <p:cTn id="7" presetID="6" presetClass="emph" presetSubtype="0" accel="50000" decel="50000" autoRev="1" fill="hold" grpId="0" nodeType="withEffect">
                                  <p:stCondLst>
                                    <p:cond delay="0"/>
                                  </p:stCondLst>
                                  <p:childTnLst>
                                    <p:animScale>
                                      <p:cBhvr>
                                        <p:cTn id="8" dur="10000" fill="hold"/>
                                        <p:tgtEl>
                                          <p:spTgt spid="97"/>
                                        </p:tgtEl>
                                      </p:cBhvr>
                                      <p:by x="110000" y="110000"/>
                                    </p:animScale>
                                  </p:childTnLst>
                                </p:cTn>
                              </p:par>
                              <p:par>
                                <p:cTn id="9" presetID="6" presetClass="emph" presetSubtype="0" accel="50000" decel="50000" autoRev="1" fill="hold" grpId="0" nodeType="withEffect">
                                  <p:stCondLst>
                                    <p:cond delay="0"/>
                                  </p:stCondLst>
                                  <p:childTnLst>
                                    <p:animScale>
                                      <p:cBhvr>
                                        <p:cTn id="10" dur="10000" fill="hold"/>
                                        <p:tgtEl>
                                          <p:spTgt spid="90"/>
                                        </p:tgtEl>
                                      </p:cBhvr>
                                      <p:by x="90000" y="90000"/>
                                    </p:animScale>
                                  </p:childTnLst>
                                </p:cTn>
                              </p:par>
                              <p:par>
                                <p:cTn id="11" presetID="6" presetClass="emph" presetSubtype="0" accel="50000" decel="50000" autoRev="1" fill="hold" grpId="0" nodeType="withEffect">
                                  <p:stCondLst>
                                    <p:cond delay="0"/>
                                  </p:stCondLst>
                                  <p:childTnLst>
                                    <p:animScale>
                                      <p:cBhvr>
                                        <p:cTn id="12" dur="10000" fill="hold"/>
                                        <p:tgtEl>
                                          <p:spTgt spid="9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0" grpId="0"/>
      <p:bldP spid="92" grpId="0"/>
      <p:bldP spid="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8" name="Straight Connector 477"/>
          <p:cNvCxnSpPr>
            <a:stCxn id="482" idx="4"/>
            <a:endCxn id="484" idx="0"/>
          </p:cNvCxnSpPr>
          <p:nvPr/>
        </p:nvCxnSpPr>
        <p:spPr>
          <a:xfrm flipH="1">
            <a:off x="1258556" y="4950745"/>
            <a:ext cx="859" cy="213637"/>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6" name="Straight Connector 485"/>
          <p:cNvCxnSpPr>
            <a:stCxn id="489" idx="4"/>
            <a:endCxn id="491" idx="0"/>
          </p:cNvCxnSpPr>
          <p:nvPr/>
        </p:nvCxnSpPr>
        <p:spPr>
          <a:xfrm>
            <a:off x="2528111" y="4948455"/>
            <a:ext cx="1225" cy="215576"/>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3" name="Straight Connector 492"/>
          <p:cNvCxnSpPr>
            <a:stCxn id="496" idx="4"/>
            <a:endCxn id="498" idx="0"/>
          </p:cNvCxnSpPr>
          <p:nvPr/>
        </p:nvCxnSpPr>
        <p:spPr>
          <a:xfrm>
            <a:off x="3771989" y="4934740"/>
            <a:ext cx="948" cy="229638"/>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81" name="Group 480"/>
          <p:cNvGrpSpPr>
            <a:grpSpLocks noChangeAspect="1"/>
          </p:cNvGrpSpPr>
          <p:nvPr/>
        </p:nvGrpSpPr>
        <p:grpSpPr>
          <a:xfrm>
            <a:off x="1130484" y="4714374"/>
            <a:ext cx="257861" cy="257861"/>
            <a:chOff x="4297680" y="2583180"/>
            <a:chExt cx="548640" cy="548640"/>
          </a:xfrm>
        </p:grpSpPr>
        <p:sp>
          <p:nvSpPr>
            <p:cNvPr id="482" name="Oval 481"/>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83" name="Oval 482"/>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85" name="Oval 484"/>
          <p:cNvSpPr/>
          <p:nvPr/>
        </p:nvSpPr>
        <p:spPr>
          <a:xfrm>
            <a:off x="1141125" y="4568209"/>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488" name="Group 487"/>
          <p:cNvGrpSpPr>
            <a:grpSpLocks noChangeAspect="1"/>
          </p:cNvGrpSpPr>
          <p:nvPr/>
        </p:nvGrpSpPr>
        <p:grpSpPr>
          <a:xfrm>
            <a:off x="2401918" y="4717112"/>
            <a:ext cx="252374" cy="252374"/>
            <a:chOff x="4297680" y="2583180"/>
            <a:chExt cx="548640" cy="548640"/>
          </a:xfrm>
        </p:grpSpPr>
        <p:sp>
          <p:nvSpPr>
            <p:cNvPr id="489" name="Oval 488"/>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90" name="Oval 489"/>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92" name="Oval 491"/>
          <p:cNvSpPr/>
          <p:nvPr/>
        </p:nvSpPr>
        <p:spPr>
          <a:xfrm>
            <a:off x="2415684" y="4564061"/>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495" name="Group 494"/>
          <p:cNvGrpSpPr/>
          <p:nvPr/>
        </p:nvGrpSpPr>
        <p:grpSpPr>
          <a:xfrm>
            <a:off x="3662260" y="4733571"/>
            <a:ext cx="219456" cy="219456"/>
            <a:chOff x="4302252" y="2587752"/>
            <a:chExt cx="219456" cy="219456"/>
          </a:xfrm>
        </p:grpSpPr>
        <p:sp>
          <p:nvSpPr>
            <p:cNvPr id="496" name="Oval 495"/>
            <p:cNvSpPr>
              <a:spLocks noChangeAspect="1"/>
            </p:cNvSpPr>
            <p:nvPr/>
          </p:nvSpPr>
          <p:spPr>
            <a:xfrm>
              <a:off x="4320540" y="2606040"/>
              <a:ext cx="182880" cy="18288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97" name="Oval 496"/>
            <p:cNvSpPr>
              <a:spLocks noChangeAspect="1"/>
            </p:cNvSpPr>
            <p:nvPr/>
          </p:nvSpPr>
          <p:spPr>
            <a:xfrm>
              <a:off x="4302252" y="2587752"/>
              <a:ext cx="219456" cy="219456"/>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99" name="Oval 498"/>
          <p:cNvSpPr/>
          <p:nvPr/>
        </p:nvSpPr>
        <p:spPr>
          <a:xfrm>
            <a:off x="3657285" y="4582922"/>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500" name="Picture 4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565" y="4661251"/>
            <a:ext cx="243840" cy="243840"/>
          </a:xfrm>
          <a:prstGeom prst="rect">
            <a:avLst/>
          </a:prstGeom>
        </p:spPr>
      </p:pic>
      <p:pic>
        <p:nvPicPr>
          <p:cNvPr id="507" name="Picture 5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599" y="4598539"/>
            <a:ext cx="146304" cy="146304"/>
          </a:xfrm>
          <a:prstGeom prst="rect">
            <a:avLst/>
          </a:prstGeom>
        </p:spPr>
      </p:pic>
      <p:pic>
        <p:nvPicPr>
          <p:cNvPr id="508" name="Picture 50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6832" y="4605555"/>
            <a:ext cx="146304" cy="146304"/>
          </a:xfrm>
          <a:prstGeom prst="rect">
            <a:avLst/>
          </a:prstGeom>
        </p:spPr>
      </p:pic>
      <p:pic>
        <p:nvPicPr>
          <p:cNvPr id="509" name="Picture 5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4049" y="4598540"/>
            <a:ext cx="195072" cy="195072"/>
          </a:xfrm>
          <a:prstGeom prst="rect">
            <a:avLst/>
          </a:prstGeom>
        </p:spPr>
      </p:pic>
      <p:cxnSp>
        <p:nvCxnSpPr>
          <p:cNvPr id="403" name="Straight Connector 402"/>
          <p:cNvCxnSpPr>
            <a:stCxn id="408" idx="4"/>
            <a:endCxn id="410" idx="0"/>
          </p:cNvCxnSpPr>
          <p:nvPr/>
        </p:nvCxnSpPr>
        <p:spPr>
          <a:xfrm flipH="1">
            <a:off x="1264522" y="3618047"/>
            <a:ext cx="2324" cy="234903"/>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07" name="Group 406"/>
          <p:cNvGrpSpPr>
            <a:grpSpLocks noChangeAspect="1"/>
          </p:cNvGrpSpPr>
          <p:nvPr/>
        </p:nvGrpSpPr>
        <p:grpSpPr>
          <a:xfrm>
            <a:off x="1091281" y="3296172"/>
            <a:ext cx="351130" cy="351130"/>
            <a:chOff x="4297680" y="2583180"/>
            <a:chExt cx="548640" cy="548640"/>
          </a:xfrm>
        </p:grpSpPr>
        <p:sp>
          <p:nvSpPr>
            <p:cNvPr id="408" name="Oval 407"/>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09" name="Oval 408"/>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11" name="Oval 410"/>
          <p:cNvSpPr/>
          <p:nvPr/>
        </p:nvSpPr>
        <p:spPr>
          <a:xfrm>
            <a:off x="1150876" y="3175577"/>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413" name="Straight Connector 412"/>
          <p:cNvCxnSpPr>
            <a:stCxn id="416" idx="4"/>
            <a:endCxn id="418" idx="0"/>
          </p:cNvCxnSpPr>
          <p:nvPr/>
        </p:nvCxnSpPr>
        <p:spPr>
          <a:xfrm>
            <a:off x="2535302" y="3612155"/>
            <a:ext cx="0" cy="240449"/>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15" name="Group 414"/>
          <p:cNvGrpSpPr>
            <a:grpSpLocks noChangeAspect="1"/>
          </p:cNvGrpSpPr>
          <p:nvPr/>
        </p:nvGrpSpPr>
        <p:grpSpPr>
          <a:xfrm>
            <a:off x="2367967" y="3305368"/>
            <a:ext cx="334670" cy="334670"/>
            <a:chOff x="4297680" y="2583180"/>
            <a:chExt cx="548640" cy="548640"/>
          </a:xfrm>
        </p:grpSpPr>
        <p:sp>
          <p:nvSpPr>
            <p:cNvPr id="416" name="Oval 415"/>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17" name="Oval 416"/>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19" name="Oval 418"/>
          <p:cNvSpPr/>
          <p:nvPr/>
        </p:nvSpPr>
        <p:spPr>
          <a:xfrm>
            <a:off x="2421656" y="3172945"/>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420" name="Straight Connector 419"/>
          <p:cNvCxnSpPr>
            <a:stCxn id="424" idx="4"/>
            <a:endCxn id="426" idx="0"/>
          </p:cNvCxnSpPr>
          <p:nvPr/>
        </p:nvCxnSpPr>
        <p:spPr>
          <a:xfrm flipH="1">
            <a:off x="3778908" y="3599759"/>
            <a:ext cx="654" cy="25319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23" name="Group 422"/>
          <p:cNvGrpSpPr>
            <a:grpSpLocks noChangeAspect="1"/>
          </p:cNvGrpSpPr>
          <p:nvPr/>
        </p:nvGrpSpPr>
        <p:grpSpPr>
          <a:xfrm>
            <a:off x="3625943" y="3318118"/>
            <a:ext cx="307238" cy="307238"/>
            <a:chOff x="4297680" y="2583180"/>
            <a:chExt cx="548640" cy="548640"/>
          </a:xfrm>
        </p:grpSpPr>
        <p:sp>
          <p:nvSpPr>
            <p:cNvPr id="424" name="Oval 423"/>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25" name="Oval 424"/>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27" name="Oval 426"/>
          <p:cNvSpPr/>
          <p:nvPr/>
        </p:nvSpPr>
        <p:spPr>
          <a:xfrm>
            <a:off x="3665262" y="3179387"/>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428" name="Straight Connector 427"/>
          <p:cNvCxnSpPr>
            <a:stCxn id="431" idx="4"/>
            <a:endCxn id="433" idx="0"/>
          </p:cNvCxnSpPr>
          <p:nvPr/>
        </p:nvCxnSpPr>
        <p:spPr>
          <a:xfrm>
            <a:off x="5049688" y="3595187"/>
            <a:ext cx="0" cy="257417"/>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0" name="Group 429"/>
          <p:cNvGrpSpPr>
            <a:grpSpLocks noChangeAspect="1"/>
          </p:cNvGrpSpPr>
          <p:nvPr/>
        </p:nvGrpSpPr>
        <p:grpSpPr>
          <a:xfrm>
            <a:off x="4901555" y="3323604"/>
            <a:ext cx="296266" cy="296266"/>
            <a:chOff x="4297680" y="2583180"/>
            <a:chExt cx="548640" cy="548640"/>
          </a:xfrm>
        </p:grpSpPr>
        <p:sp>
          <p:nvSpPr>
            <p:cNvPr id="431" name="Oval 430"/>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32" name="Oval 431"/>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34" name="Oval 433"/>
          <p:cNvSpPr/>
          <p:nvPr/>
        </p:nvSpPr>
        <p:spPr>
          <a:xfrm>
            <a:off x="4936042" y="3177623"/>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435" name="Straight Connector 434"/>
          <p:cNvCxnSpPr>
            <a:stCxn id="439" idx="4"/>
            <a:endCxn id="441" idx="0"/>
          </p:cNvCxnSpPr>
          <p:nvPr/>
        </p:nvCxnSpPr>
        <p:spPr>
          <a:xfrm flipH="1">
            <a:off x="6322688" y="3594860"/>
            <a:ext cx="2516" cy="258089"/>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8" name="Group 437"/>
          <p:cNvGrpSpPr>
            <a:grpSpLocks noChangeAspect="1"/>
          </p:cNvGrpSpPr>
          <p:nvPr/>
        </p:nvGrpSpPr>
        <p:grpSpPr>
          <a:xfrm>
            <a:off x="6179819" y="3328313"/>
            <a:ext cx="290779" cy="290779"/>
            <a:chOff x="4297680" y="2583180"/>
            <a:chExt cx="548640" cy="548640"/>
          </a:xfrm>
        </p:grpSpPr>
        <p:sp>
          <p:nvSpPr>
            <p:cNvPr id="439" name="Oval 438"/>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40" name="Oval 439"/>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42" name="Oval 441"/>
          <p:cNvSpPr/>
          <p:nvPr/>
        </p:nvSpPr>
        <p:spPr>
          <a:xfrm>
            <a:off x="6204068" y="3188592"/>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443" name="Straight Connector 442"/>
          <p:cNvCxnSpPr>
            <a:stCxn id="446" idx="4"/>
            <a:endCxn id="448" idx="0"/>
          </p:cNvCxnSpPr>
          <p:nvPr/>
        </p:nvCxnSpPr>
        <p:spPr>
          <a:xfrm>
            <a:off x="7593473" y="3589830"/>
            <a:ext cx="1" cy="262773"/>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45" name="Group 444"/>
          <p:cNvGrpSpPr>
            <a:grpSpLocks noChangeAspect="1"/>
          </p:cNvGrpSpPr>
          <p:nvPr/>
        </p:nvGrpSpPr>
        <p:grpSpPr>
          <a:xfrm>
            <a:off x="7450827" y="3328313"/>
            <a:ext cx="285293" cy="285293"/>
            <a:chOff x="4297680" y="2583180"/>
            <a:chExt cx="548640" cy="548640"/>
          </a:xfrm>
        </p:grpSpPr>
        <p:sp>
          <p:nvSpPr>
            <p:cNvPr id="446" name="Oval 445"/>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47" name="Oval 446"/>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49" name="Oval 448"/>
          <p:cNvSpPr/>
          <p:nvPr/>
        </p:nvSpPr>
        <p:spPr>
          <a:xfrm>
            <a:off x="7479822" y="3199269"/>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450" name="Straight Connector 449"/>
          <p:cNvCxnSpPr>
            <a:stCxn id="453" idx="4"/>
            <a:endCxn id="455" idx="0"/>
          </p:cNvCxnSpPr>
          <p:nvPr/>
        </p:nvCxnSpPr>
        <p:spPr>
          <a:xfrm flipH="1">
            <a:off x="8837074" y="3589746"/>
            <a:ext cx="1904" cy="263198"/>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52" name="Group 451"/>
          <p:cNvGrpSpPr>
            <a:grpSpLocks noChangeAspect="1"/>
          </p:cNvGrpSpPr>
          <p:nvPr/>
        </p:nvGrpSpPr>
        <p:grpSpPr>
          <a:xfrm>
            <a:off x="8699075" y="3333257"/>
            <a:ext cx="279806" cy="279806"/>
            <a:chOff x="4297680" y="2583180"/>
            <a:chExt cx="548640" cy="548640"/>
          </a:xfrm>
        </p:grpSpPr>
        <p:sp>
          <p:nvSpPr>
            <p:cNvPr id="453" name="Oval 452"/>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54" name="Oval 453"/>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456" name="Oval 455"/>
          <p:cNvSpPr/>
          <p:nvPr/>
        </p:nvSpPr>
        <p:spPr>
          <a:xfrm>
            <a:off x="8727353" y="3199882"/>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462" name="Picture 4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9484" y="3216725"/>
            <a:ext cx="146304" cy="146304"/>
          </a:xfrm>
          <a:prstGeom prst="rect">
            <a:avLst/>
          </a:prstGeom>
        </p:spPr>
      </p:pic>
      <p:pic>
        <p:nvPicPr>
          <p:cNvPr id="463" name="Picture 4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538" y="3349817"/>
            <a:ext cx="243840" cy="243840"/>
          </a:xfrm>
          <a:prstGeom prst="rect">
            <a:avLst/>
          </a:prstGeom>
        </p:spPr>
      </p:pic>
      <p:pic>
        <p:nvPicPr>
          <p:cNvPr id="464" name="Picture 4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504" y="3199557"/>
            <a:ext cx="146304" cy="146304"/>
          </a:xfrm>
          <a:prstGeom prst="rect">
            <a:avLst/>
          </a:prstGeom>
        </p:spPr>
      </p:pic>
      <p:pic>
        <p:nvPicPr>
          <p:cNvPr id="465" name="Picture 4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9536" y="3229740"/>
            <a:ext cx="146304" cy="146304"/>
          </a:xfrm>
          <a:prstGeom prst="rect">
            <a:avLst/>
          </a:prstGeom>
        </p:spPr>
      </p:pic>
      <p:pic>
        <p:nvPicPr>
          <p:cNvPr id="466" name="Picture 4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95933" y="3216379"/>
            <a:ext cx="195072" cy="195072"/>
          </a:xfrm>
          <a:prstGeom prst="rect">
            <a:avLst/>
          </a:prstGeom>
        </p:spPr>
      </p:pic>
      <p:pic>
        <p:nvPicPr>
          <p:cNvPr id="467" name="Picture 4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5331" y="3255242"/>
            <a:ext cx="146304" cy="146304"/>
          </a:xfrm>
          <a:prstGeom prst="rect">
            <a:avLst/>
          </a:prstGeom>
        </p:spPr>
      </p:pic>
      <p:pic>
        <p:nvPicPr>
          <p:cNvPr id="470" name="Picture 4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3391" y="3200461"/>
            <a:ext cx="146304" cy="146304"/>
          </a:xfrm>
          <a:prstGeom prst="rect">
            <a:avLst/>
          </a:prstGeom>
        </p:spPr>
      </p:pic>
      <p:pic>
        <p:nvPicPr>
          <p:cNvPr id="471" name="Picture 4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4959" y="3216379"/>
            <a:ext cx="109728" cy="146304"/>
          </a:xfrm>
          <a:prstGeom prst="rect">
            <a:avLst/>
          </a:prstGeom>
        </p:spPr>
      </p:pic>
      <p:cxnSp>
        <p:nvCxnSpPr>
          <p:cNvPr id="19" name="Straight Connector 18"/>
          <p:cNvCxnSpPr>
            <a:endCxn id="262" idx="0"/>
          </p:cNvCxnSpPr>
          <p:nvPr/>
        </p:nvCxnSpPr>
        <p:spPr>
          <a:xfrm flipH="1">
            <a:off x="1269169" y="2431668"/>
            <a:ext cx="654" cy="9213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995503" y="1928748"/>
            <a:ext cx="548640" cy="548640"/>
            <a:chOff x="4297680" y="2583180"/>
            <a:chExt cx="548640" cy="548640"/>
          </a:xfrm>
        </p:grpSpPr>
        <p:sp>
          <p:nvSpPr>
            <p:cNvPr id="258" name="Oval 257"/>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61" name="Oval 260"/>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259" name="Oval 258"/>
          <p:cNvSpPr/>
          <p:nvPr/>
        </p:nvSpPr>
        <p:spPr>
          <a:xfrm>
            <a:off x="1155523" y="1799890"/>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260" name="Picture 2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00248" y="1835501"/>
            <a:ext cx="146304" cy="146304"/>
          </a:xfrm>
          <a:prstGeom prst="rect">
            <a:avLst/>
          </a:prstGeom>
        </p:spPr>
      </p:pic>
      <p:cxnSp>
        <p:nvCxnSpPr>
          <p:cNvPr id="302" name="Straight Connector 301"/>
          <p:cNvCxnSpPr>
            <a:stCxn id="305" idx="4"/>
            <a:endCxn id="307" idx="0"/>
          </p:cNvCxnSpPr>
          <p:nvPr/>
        </p:nvCxnSpPr>
        <p:spPr>
          <a:xfrm flipH="1">
            <a:off x="2539955" y="2417414"/>
            <a:ext cx="651" cy="10604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04" name="Group 303"/>
          <p:cNvGrpSpPr>
            <a:grpSpLocks noChangeAspect="1"/>
          </p:cNvGrpSpPr>
          <p:nvPr/>
        </p:nvGrpSpPr>
        <p:grpSpPr>
          <a:xfrm>
            <a:off x="2293715" y="1964790"/>
            <a:ext cx="493776" cy="493776"/>
            <a:chOff x="4297683" y="2583184"/>
            <a:chExt cx="548640" cy="548640"/>
          </a:xfrm>
        </p:grpSpPr>
        <p:sp>
          <p:nvSpPr>
            <p:cNvPr id="305" name="Oval 304"/>
            <p:cNvSpPr>
              <a:spLocks noChangeAspect="1"/>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06" name="Oval 305"/>
            <p:cNvSpPr>
              <a:spLocks noChangeAspect="1"/>
            </p:cNvSpPr>
            <p:nvPr/>
          </p:nvSpPr>
          <p:spPr>
            <a:xfrm>
              <a:off x="4297683" y="2583184"/>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308" name="Oval 307"/>
          <p:cNvSpPr/>
          <p:nvPr/>
        </p:nvSpPr>
        <p:spPr>
          <a:xfrm>
            <a:off x="2429127" y="1813184"/>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350" name="Straight Connector 349"/>
          <p:cNvCxnSpPr>
            <a:cxnSpLocks noChangeAspect="1"/>
            <a:stCxn id="354" idx="4"/>
            <a:endCxn id="356" idx="0"/>
          </p:cNvCxnSpPr>
          <p:nvPr/>
        </p:nvCxnSpPr>
        <p:spPr>
          <a:xfrm>
            <a:off x="3783281" y="2399130"/>
            <a:ext cx="274" cy="12467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53" name="Group 352"/>
          <p:cNvGrpSpPr>
            <a:grpSpLocks noChangeAspect="1"/>
          </p:cNvGrpSpPr>
          <p:nvPr/>
        </p:nvGrpSpPr>
        <p:grpSpPr>
          <a:xfrm>
            <a:off x="3558345" y="1986742"/>
            <a:ext cx="449885" cy="449885"/>
            <a:chOff x="4351262" y="2625125"/>
            <a:chExt cx="548640" cy="548640"/>
          </a:xfrm>
        </p:grpSpPr>
        <p:sp>
          <p:nvSpPr>
            <p:cNvPr id="354" name="Oval 353"/>
            <p:cNvSpPr>
              <a:spLocks noChangeAspect="1"/>
            </p:cNvSpPr>
            <p:nvPr/>
          </p:nvSpPr>
          <p:spPr>
            <a:xfrm>
              <a:off x="4396982" y="2670845"/>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55" name="Oval 354"/>
            <p:cNvSpPr>
              <a:spLocks noChangeAspect="1"/>
            </p:cNvSpPr>
            <p:nvPr/>
          </p:nvSpPr>
          <p:spPr>
            <a:xfrm>
              <a:off x="4351262" y="2625125"/>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357" name="Oval 356"/>
          <p:cNvSpPr/>
          <p:nvPr/>
        </p:nvSpPr>
        <p:spPr>
          <a:xfrm>
            <a:off x="3674049" y="1841300"/>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359" name="Straight Connector 358"/>
          <p:cNvCxnSpPr>
            <a:stCxn id="362" idx="4"/>
            <a:endCxn id="364" idx="0"/>
          </p:cNvCxnSpPr>
          <p:nvPr/>
        </p:nvCxnSpPr>
        <p:spPr>
          <a:xfrm flipH="1">
            <a:off x="5054335" y="2389170"/>
            <a:ext cx="654" cy="134284"/>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61" name="Group 360"/>
          <p:cNvGrpSpPr>
            <a:grpSpLocks noChangeAspect="1"/>
          </p:cNvGrpSpPr>
          <p:nvPr/>
        </p:nvGrpSpPr>
        <p:grpSpPr>
          <a:xfrm>
            <a:off x="4832790" y="1981805"/>
            <a:ext cx="444398" cy="444398"/>
            <a:chOff x="4297680" y="2583180"/>
            <a:chExt cx="548640" cy="548640"/>
          </a:xfrm>
        </p:grpSpPr>
        <p:sp>
          <p:nvSpPr>
            <p:cNvPr id="362" name="Oval 361"/>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63" name="Oval 362"/>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365" name="Oval 364"/>
          <p:cNvSpPr/>
          <p:nvPr/>
        </p:nvSpPr>
        <p:spPr>
          <a:xfrm>
            <a:off x="4939714" y="1849079"/>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367" name="Straight Connector 366"/>
          <p:cNvCxnSpPr>
            <a:stCxn id="371" idx="4"/>
            <a:endCxn id="373" idx="0"/>
          </p:cNvCxnSpPr>
          <p:nvPr/>
        </p:nvCxnSpPr>
        <p:spPr>
          <a:xfrm>
            <a:off x="6327335" y="2377740"/>
            <a:ext cx="0" cy="1460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0" name="Group 369"/>
          <p:cNvGrpSpPr>
            <a:grpSpLocks noChangeAspect="1"/>
          </p:cNvGrpSpPr>
          <p:nvPr/>
        </p:nvGrpSpPr>
        <p:grpSpPr>
          <a:xfrm>
            <a:off x="6118852" y="1995521"/>
            <a:ext cx="416966" cy="416966"/>
            <a:chOff x="4297680" y="2583180"/>
            <a:chExt cx="548640" cy="548640"/>
          </a:xfrm>
        </p:grpSpPr>
        <p:sp>
          <p:nvSpPr>
            <p:cNvPr id="371" name="Oval 370"/>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72" name="Oval 371"/>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374" name="Oval 373"/>
          <p:cNvSpPr/>
          <p:nvPr/>
        </p:nvSpPr>
        <p:spPr>
          <a:xfrm>
            <a:off x="6218336" y="1865705"/>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376" name="Straight Connector 375"/>
          <p:cNvCxnSpPr>
            <a:stCxn id="379" idx="4"/>
            <a:endCxn id="381" idx="0"/>
          </p:cNvCxnSpPr>
          <p:nvPr/>
        </p:nvCxnSpPr>
        <p:spPr>
          <a:xfrm>
            <a:off x="7597528" y="2360423"/>
            <a:ext cx="593" cy="163037"/>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8" name="Group 377"/>
          <p:cNvGrpSpPr>
            <a:grpSpLocks noChangeAspect="1"/>
          </p:cNvGrpSpPr>
          <p:nvPr/>
        </p:nvGrpSpPr>
        <p:grpSpPr>
          <a:xfrm>
            <a:off x="7416471" y="2028490"/>
            <a:ext cx="362102" cy="362102"/>
            <a:chOff x="4297680" y="2583180"/>
            <a:chExt cx="548640" cy="548640"/>
          </a:xfrm>
        </p:grpSpPr>
        <p:sp>
          <p:nvSpPr>
            <p:cNvPr id="379" name="Oval 378"/>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80" name="Oval 379"/>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382" name="Oval 381"/>
          <p:cNvSpPr/>
          <p:nvPr/>
        </p:nvSpPr>
        <p:spPr>
          <a:xfrm>
            <a:off x="7484469" y="1887393"/>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384" name="Straight Connector 383"/>
          <p:cNvCxnSpPr>
            <a:stCxn id="388" idx="4"/>
            <a:endCxn id="390" idx="0"/>
          </p:cNvCxnSpPr>
          <p:nvPr/>
        </p:nvCxnSpPr>
        <p:spPr>
          <a:xfrm flipH="1">
            <a:off x="8841721" y="2368600"/>
            <a:ext cx="1380" cy="15520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87" name="Group 386"/>
          <p:cNvGrpSpPr>
            <a:grpSpLocks noChangeAspect="1"/>
          </p:cNvGrpSpPr>
          <p:nvPr/>
        </p:nvGrpSpPr>
        <p:grpSpPr>
          <a:xfrm>
            <a:off x="8662050" y="2036673"/>
            <a:ext cx="362102" cy="362102"/>
            <a:chOff x="4297680" y="2583180"/>
            <a:chExt cx="548640" cy="548640"/>
          </a:xfrm>
        </p:grpSpPr>
        <p:sp>
          <p:nvSpPr>
            <p:cNvPr id="388" name="Oval 387"/>
            <p:cNvSpPr/>
            <p:nvPr/>
          </p:nvSpPr>
          <p:spPr>
            <a:xfrm>
              <a:off x="4343400" y="262890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89" name="Oval 388"/>
            <p:cNvSpPr/>
            <p:nvPr/>
          </p:nvSpPr>
          <p:spPr>
            <a:xfrm>
              <a:off x="4297680" y="2583180"/>
              <a:ext cx="548640" cy="548640"/>
            </a:xfrm>
            <a:prstGeom prst="ellipse">
              <a:avLst/>
            </a:prstGeom>
            <a:noFill/>
            <a:ln w="19050">
              <a:solidFill>
                <a:srgbClr val="C00000"/>
              </a:solid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sp>
        <p:nvSpPr>
          <p:cNvPr id="391" name="Oval 390"/>
          <p:cNvSpPr/>
          <p:nvPr/>
        </p:nvSpPr>
        <p:spPr>
          <a:xfrm>
            <a:off x="8728075" y="1895737"/>
            <a:ext cx="228600" cy="22860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401" name="Picture 40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29345" y="1877922"/>
            <a:ext cx="109728" cy="146304"/>
          </a:xfrm>
          <a:prstGeom prst="rect">
            <a:avLst/>
          </a:prstGeom>
        </p:spPr>
      </p:pic>
      <p:pic>
        <p:nvPicPr>
          <p:cNvPr id="402" name="Picture 40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70275" y="1841458"/>
            <a:ext cx="146304" cy="146304"/>
          </a:xfrm>
          <a:prstGeom prst="rect">
            <a:avLst/>
          </a:prstGeom>
        </p:spPr>
      </p:pic>
      <p:pic>
        <p:nvPicPr>
          <p:cNvPr id="460" name="Picture 45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65963" y="1901316"/>
            <a:ext cx="146304" cy="146304"/>
          </a:xfrm>
          <a:prstGeom prst="rect">
            <a:avLst/>
          </a:prstGeom>
        </p:spPr>
      </p:pic>
      <p:pic>
        <p:nvPicPr>
          <p:cNvPr id="461" name="Picture 4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03065" y="1908398"/>
            <a:ext cx="195072" cy="195072"/>
          </a:xfrm>
          <a:prstGeom prst="rect">
            <a:avLst/>
          </a:prstGeom>
        </p:spPr>
      </p:pic>
      <p:pic>
        <p:nvPicPr>
          <p:cNvPr id="468" name="Picture 4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764576" y="1928748"/>
            <a:ext cx="146304" cy="146304"/>
          </a:xfrm>
          <a:prstGeom prst="rect">
            <a:avLst/>
          </a:prstGeom>
        </p:spPr>
      </p:pic>
      <p:pic>
        <p:nvPicPr>
          <p:cNvPr id="472" name="Picture 47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0208" y="1891638"/>
            <a:ext cx="146304" cy="146304"/>
          </a:xfrm>
          <a:prstGeom prst="rect">
            <a:avLst/>
          </a:prstGeom>
        </p:spPr>
      </p:pic>
      <p:sp>
        <p:nvSpPr>
          <p:cNvPr id="262" name="Oval 261"/>
          <p:cNvSpPr/>
          <p:nvPr/>
        </p:nvSpPr>
        <p:spPr>
          <a:xfrm>
            <a:off x="1132009" y="2523800"/>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07" name="Oval 306"/>
          <p:cNvSpPr/>
          <p:nvPr/>
        </p:nvSpPr>
        <p:spPr>
          <a:xfrm>
            <a:off x="2402789" y="252345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56" name="Oval 355"/>
          <p:cNvSpPr/>
          <p:nvPr/>
        </p:nvSpPr>
        <p:spPr>
          <a:xfrm>
            <a:off x="3646395" y="2523800"/>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64" name="Oval 363"/>
          <p:cNvSpPr/>
          <p:nvPr/>
        </p:nvSpPr>
        <p:spPr>
          <a:xfrm>
            <a:off x="4917175" y="252345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73" name="Oval 372"/>
          <p:cNvSpPr/>
          <p:nvPr/>
        </p:nvSpPr>
        <p:spPr>
          <a:xfrm>
            <a:off x="6190175" y="2523800"/>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81" name="Oval 380"/>
          <p:cNvSpPr/>
          <p:nvPr/>
        </p:nvSpPr>
        <p:spPr>
          <a:xfrm>
            <a:off x="7460955" y="252345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390" name="Oval 389"/>
          <p:cNvSpPr/>
          <p:nvPr/>
        </p:nvSpPr>
        <p:spPr>
          <a:xfrm>
            <a:off x="8704561" y="2523800"/>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10" name="Oval 409"/>
          <p:cNvSpPr/>
          <p:nvPr/>
        </p:nvSpPr>
        <p:spPr>
          <a:xfrm>
            <a:off x="1127362" y="385294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18" name="Oval 417"/>
          <p:cNvSpPr/>
          <p:nvPr/>
        </p:nvSpPr>
        <p:spPr>
          <a:xfrm>
            <a:off x="2398142" y="3852598"/>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26" name="Oval 425"/>
          <p:cNvSpPr/>
          <p:nvPr/>
        </p:nvSpPr>
        <p:spPr>
          <a:xfrm>
            <a:off x="3641748" y="385294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33" name="Oval 432"/>
          <p:cNvSpPr/>
          <p:nvPr/>
        </p:nvSpPr>
        <p:spPr>
          <a:xfrm>
            <a:off x="4912528" y="3852598"/>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41" name="Oval 440"/>
          <p:cNvSpPr/>
          <p:nvPr/>
        </p:nvSpPr>
        <p:spPr>
          <a:xfrm>
            <a:off x="6185528" y="385294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48" name="Oval 447"/>
          <p:cNvSpPr/>
          <p:nvPr/>
        </p:nvSpPr>
        <p:spPr>
          <a:xfrm>
            <a:off x="7456308" y="3852598"/>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55" name="Oval 454"/>
          <p:cNvSpPr/>
          <p:nvPr/>
        </p:nvSpPr>
        <p:spPr>
          <a:xfrm>
            <a:off x="8699914" y="3852944"/>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84" name="Oval 483"/>
          <p:cNvSpPr/>
          <p:nvPr/>
        </p:nvSpPr>
        <p:spPr>
          <a:xfrm>
            <a:off x="1121390" y="5164377"/>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91" name="Oval 490"/>
          <p:cNvSpPr/>
          <p:nvPr/>
        </p:nvSpPr>
        <p:spPr>
          <a:xfrm>
            <a:off x="2392170" y="5164031"/>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98" name="Oval 497"/>
          <p:cNvSpPr/>
          <p:nvPr/>
        </p:nvSpPr>
        <p:spPr>
          <a:xfrm>
            <a:off x="3635776" y="5164377"/>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160" name="Straight Connector 50"/>
          <p:cNvCxnSpPr/>
          <p:nvPr/>
        </p:nvCxnSpPr>
        <p:spPr>
          <a:xfrm flipH="1">
            <a:off x="4274826" y="4866608"/>
            <a:ext cx="1677808" cy="26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0" name="Group 249"/>
          <p:cNvGrpSpPr/>
          <p:nvPr/>
        </p:nvGrpSpPr>
        <p:grpSpPr>
          <a:xfrm>
            <a:off x="5952634" y="4798028"/>
            <a:ext cx="277472" cy="137160"/>
            <a:chOff x="6216122" y="3558678"/>
            <a:chExt cx="277472" cy="137160"/>
          </a:xfrm>
        </p:grpSpPr>
        <p:cxnSp>
          <p:nvCxnSpPr>
            <p:cNvPr id="251" name="Straight Connector 250"/>
            <p:cNvCxnSpPr>
              <a:stCxn id="254" idx="4"/>
              <a:endCxn id="512" idx="2"/>
            </p:cNvCxnSpPr>
            <p:nvPr/>
          </p:nvCxnSpPr>
          <p:spPr>
            <a:xfrm flipV="1">
              <a:off x="6353282" y="3627227"/>
              <a:ext cx="140312" cy="3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2" name="Group 251"/>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253" name="Oval 252"/>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54" name="Oval 253"/>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512" name="Oval 511"/>
          <p:cNvSpPr/>
          <p:nvPr/>
        </p:nvSpPr>
        <p:spPr>
          <a:xfrm>
            <a:off x="6230106" y="4409377"/>
            <a:ext cx="914400" cy="9144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34" name="Oval 233"/>
          <p:cNvSpPr/>
          <p:nvPr/>
        </p:nvSpPr>
        <p:spPr>
          <a:xfrm>
            <a:off x="960143" y="51995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55" name="Oval 254"/>
          <p:cNvSpPr/>
          <p:nvPr/>
        </p:nvSpPr>
        <p:spPr>
          <a:xfrm>
            <a:off x="963922" y="93615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56" name="Oval 255"/>
          <p:cNvSpPr/>
          <p:nvPr/>
        </p:nvSpPr>
        <p:spPr>
          <a:xfrm>
            <a:off x="1385438" y="51995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57" name="Oval 256"/>
          <p:cNvSpPr/>
          <p:nvPr/>
        </p:nvSpPr>
        <p:spPr>
          <a:xfrm>
            <a:off x="1388340" y="93615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66" name="Oval 265"/>
          <p:cNvSpPr/>
          <p:nvPr/>
        </p:nvSpPr>
        <p:spPr>
          <a:xfrm>
            <a:off x="1809083" y="51995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67" name="Oval 266"/>
          <p:cNvSpPr/>
          <p:nvPr/>
        </p:nvSpPr>
        <p:spPr>
          <a:xfrm>
            <a:off x="1812862" y="93615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68" name="Oval 267"/>
          <p:cNvSpPr/>
          <p:nvPr/>
        </p:nvSpPr>
        <p:spPr>
          <a:xfrm>
            <a:off x="2234378" y="51995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69" name="Oval 268"/>
          <p:cNvSpPr/>
          <p:nvPr/>
        </p:nvSpPr>
        <p:spPr>
          <a:xfrm>
            <a:off x="2237280" y="93615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0" name="Oval 269"/>
          <p:cNvSpPr/>
          <p:nvPr/>
        </p:nvSpPr>
        <p:spPr>
          <a:xfrm>
            <a:off x="2660432" y="52190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1" name="Oval 270"/>
          <p:cNvSpPr/>
          <p:nvPr/>
        </p:nvSpPr>
        <p:spPr>
          <a:xfrm>
            <a:off x="2664211" y="93810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2" name="Oval 271"/>
          <p:cNvSpPr/>
          <p:nvPr/>
        </p:nvSpPr>
        <p:spPr>
          <a:xfrm>
            <a:off x="3085727" y="52190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3" name="Oval 272"/>
          <p:cNvSpPr/>
          <p:nvPr/>
        </p:nvSpPr>
        <p:spPr>
          <a:xfrm>
            <a:off x="3088629" y="93810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4" name="Oval 273"/>
          <p:cNvSpPr/>
          <p:nvPr/>
        </p:nvSpPr>
        <p:spPr>
          <a:xfrm>
            <a:off x="3509372" y="52190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5" name="Oval 274"/>
          <p:cNvSpPr/>
          <p:nvPr/>
        </p:nvSpPr>
        <p:spPr>
          <a:xfrm>
            <a:off x="3513151" y="938108"/>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6" name="Oval 275"/>
          <p:cNvSpPr/>
          <p:nvPr/>
        </p:nvSpPr>
        <p:spPr>
          <a:xfrm>
            <a:off x="3934667" y="521907"/>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7" name="Oval 276"/>
          <p:cNvSpPr/>
          <p:nvPr/>
        </p:nvSpPr>
        <p:spPr>
          <a:xfrm>
            <a:off x="3937569" y="938108"/>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78" name="Oval 277"/>
          <p:cNvSpPr/>
          <p:nvPr/>
        </p:nvSpPr>
        <p:spPr>
          <a:xfrm>
            <a:off x="4361535" y="519957"/>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20" name="Straight Connector 50"/>
          <p:cNvCxnSpPr/>
          <p:nvPr/>
        </p:nvCxnSpPr>
        <p:spPr>
          <a:xfrm flipV="1">
            <a:off x="4927600" y="-126998"/>
            <a:ext cx="0" cy="319936"/>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50"/>
          <p:cNvCxnSpPr/>
          <p:nvPr/>
        </p:nvCxnSpPr>
        <p:spPr>
          <a:xfrm flipV="1">
            <a:off x="3560651" y="-126998"/>
            <a:ext cx="0" cy="226058"/>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Connector 50"/>
          <p:cNvCxnSpPr/>
          <p:nvPr/>
        </p:nvCxnSpPr>
        <p:spPr>
          <a:xfrm flipH="1">
            <a:off x="984569" y="99060"/>
            <a:ext cx="2573770"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2"/>
          <p:cNvCxnSpPr/>
          <p:nvPr/>
        </p:nvCxnSpPr>
        <p:spPr>
          <a:xfrm>
            <a:off x="962134" y="99060"/>
            <a:ext cx="0" cy="93878"/>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53456" y="181196"/>
            <a:ext cx="2713270" cy="242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6" name="TextBox 25"/>
          <p:cNvSpPr txBox="1"/>
          <p:nvPr/>
        </p:nvSpPr>
        <p:spPr>
          <a:xfrm>
            <a:off x="984572" y="136599"/>
            <a:ext cx="1305273" cy="331938"/>
          </a:xfrm>
          <a:prstGeom prst="rect">
            <a:avLst/>
          </a:prstGeom>
          <a:noFill/>
        </p:spPr>
        <p:txBody>
          <a:bodyPr wrap="none" lIns="84889" tIns="42444" rIns="84889" bIns="42444" rtlCol="0" anchor="ctr">
            <a:spAutoFit/>
          </a:bodyPr>
          <a:lstStyle/>
          <a:p>
            <a:pPr defTabSz="848876"/>
            <a:r>
              <a:rPr lang="en-US" sz="1600" dirty="0">
                <a:solidFill>
                  <a:prstClr val="white"/>
                </a:solidFill>
                <a:latin typeface="Franklin Gothic Medium Cond" pitchFamily="34" charset="0"/>
              </a:rPr>
              <a:t>DATA SECTORS</a:t>
            </a:r>
            <a:endParaRPr lang="en-US" sz="1600" dirty="0">
              <a:solidFill>
                <a:prstClr val="white"/>
              </a:solidFill>
              <a:latin typeface="Franklin Gothic Medium Cond" pitchFamily="34" charset="0"/>
            </a:endParaRPr>
          </a:p>
        </p:txBody>
      </p:sp>
      <p:cxnSp>
        <p:nvCxnSpPr>
          <p:cNvPr id="27" name="Straight Connector 50"/>
          <p:cNvCxnSpPr/>
          <p:nvPr/>
        </p:nvCxnSpPr>
        <p:spPr>
          <a:xfrm flipH="1">
            <a:off x="3661266" y="410434"/>
            <a:ext cx="1466997"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Connector 50"/>
          <p:cNvCxnSpPr/>
          <p:nvPr/>
        </p:nvCxnSpPr>
        <p:spPr>
          <a:xfrm flipH="1">
            <a:off x="4925537" y="192937"/>
            <a:ext cx="1275716"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2"/>
          <p:cNvCxnSpPr>
            <a:endCxn id="239" idx="0"/>
          </p:cNvCxnSpPr>
          <p:nvPr/>
        </p:nvCxnSpPr>
        <p:spPr>
          <a:xfrm>
            <a:off x="6230106" y="192938"/>
            <a:ext cx="0" cy="11213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Connector 50"/>
          <p:cNvCxnSpPr>
            <a:stCxn id="244" idx="0"/>
          </p:cNvCxnSpPr>
          <p:nvPr/>
        </p:nvCxnSpPr>
        <p:spPr>
          <a:xfrm flipH="1" flipV="1">
            <a:off x="5125788" y="410435"/>
            <a:ext cx="1292" cy="222866"/>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253416" y="829963"/>
            <a:ext cx="581998" cy="578159"/>
          </a:xfrm>
          <a:prstGeom prst="rect">
            <a:avLst/>
          </a:prstGeom>
        </p:spPr>
        <p:txBody>
          <a:bodyPr wrap="none" lIns="84889" tIns="42444" rIns="84889" bIns="42444">
            <a:spAutoFit/>
          </a:bodyPr>
          <a:lstStyle/>
          <a:p>
            <a:pPr defTabSz="848876"/>
            <a:r>
              <a:rPr lang="en-US" sz="3200" dirty="0">
                <a:solidFill>
                  <a:srgbClr val="C00000"/>
                </a:solidFill>
                <a:latin typeface="Franklin Gothic Medium Cond" pitchFamily="34" charset="0"/>
              </a:rPr>
              <a:t>15</a:t>
            </a:r>
            <a:endParaRPr lang="en-US" sz="1600" dirty="0">
              <a:solidFill>
                <a:srgbClr val="C00000"/>
              </a:solidFill>
              <a:latin typeface="Franklin Gothic Medium Cond" pitchFamily="34" charset="0"/>
            </a:endParaRPr>
          </a:p>
        </p:txBody>
      </p:sp>
      <p:sp>
        <p:nvSpPr>
          <p:cNvPr id="50" name="Rectangle 49"/>
          <p:cNvSpPr/>
          <p:nvPr/>
        </p:nvSpPr>
        <p:spPr>
          <a:xfrm>
            <a:off x="4823265" y="829962"/>
            <a:ext cx="561992" cy="578159"/>
          </a:xfrm>
          <a:prstGeom prst="rect">
            <a:avLst/>
          </a:prstGeom>
        </p:spPr>
        <p:txBody>
          <a:bodyPr wrap="none" lIns="84889" tIns="42444" rIns="84889" bIns="42444">
            <a:spAutoFit/>
          </a:bodyPr>
          <a:lstStyle/>
          <a:p>
            <a:pPr defTabSz="848876"/>
            <a:r>
              <a:rPr lang="en-US" sz="3200" dirty="0">
                <a:solidFill>
                  <a:srgbClr val="000000"/>
                </a:solidFill>
                <a:latin typeface="Franklin Gothic Medium Cond" pitchFamily="34" charset="0"/>
              </a:rPr>
              <a:t>17</a:t>
            </a:r>
          </a:p>
        </p:txBody>
      </p:sp>
      <p:sp>
        <p:nvSpPr>
          <p:cNvPr id="51" name="Rectangle 50"/>
          <p:cNvSpPr/>
          <p:nvPr/>
        </p:nvSpPr>
        <p:spPr>
          <a:xfrm>
            <a:off x="4676055" y="976913"/>
            <a:ext cx="323722" cy="331938"/>
          </a:xfrm>
          <a:prstGeom prst="rect">
            <a:avLst/>
          </a:prstGeom>
        </p:spPr>
        <p:txBody>
          <a:bodyPr wrap="none" lIns="84889" tIns="42444" rIns="84889" bIns="42444">
            <a:spAutoFit/>
          </a:bodyPr>
          <a:lstStyle/>
          <a:p>
            <a:pPr algn="ctr" defTabSz="848876"/>
            <a:r>
              <a:rPr lang="en-US" sz="800" dirty="0">
                <a:solidFill>
                  <a:srgbClr val="000000"/>
                </a:solidFill>
                <a:latin typeface="Franklin Gothic Medium Cond" pitchFamily="34" charset="0"/>
              </a:rPr>
              <a:t>OUT</a:t>
            </a:r>
          </a:p>
          <a:p>
            <a:pPr algn="ctr" defTabSz="848876"/>
            <a:r>
              <a:rPr lang="en-US" sz="800" dirty="0">
                <a:solidFill>
                  <a:srgbClr val="000000"/>
                </a:solidFill>
                <a:latin typeface="Franklin Gothic Medium Cond" pitchFamily="34" charset="0"/>
              </a:rPr>
              <a:t>OF</a:t>
            </a:r>
            <a:endParaRPr lang="en-US" sz="800" dirty="0">
              <a:solidFill>
                <a:srgbClr val="000000"/>
              </a:solidFill>
              <a:latin typeface="Franklin Gothic Medium Cond" pitchFamily="34" charset="0"/>
            </a:endParaRPr>
          </a:p>
        </p:txBody>
      </p:sp>
      <p:sp>
        <p:nvSpPr>
          <p:cNvPr id="52" name="TextBox 51"/>
          <p:cNvSpPr txBox="1"/>
          <p:nvPr/>
        </p:nvSpPr>
        <p:spPr>
          <a:xfrm>
            <a:off x="5296474" y="927267"/>
            <a:ext cx="3365581" cy="393494"/>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SECTORS IN THE UNITED STATES HAVE MORE DATA PER COMPANY THAN THE US LIBRARY OF CONGRESS</a:t>
            </a:r>
          </a:p>
        </p:txBody>
      </p:sp>
      <p:cxnSp>
        <p:nvCxnSpPr>
          <p:cNvPr id="53" name="Straight Connector 50"/>
          <p:cNvCxnSpPr/>
          <p:nvPr/>
        </p:nvCxnSpPr>
        <p:spPr>
          <a:xfrm flipH="1">
            <a:off x="984567" y="1393358"/>
            <a:ext cx="4119694"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22"/>
          <p:cNvCxnSpPr>
            <a:endCxn id="249" idx="0"/>
          </p:cNvCxnSpPr>
          <p:nvPr/>
        </p:nvCxnSpPr>
        <p:spPr>
          <a:xfrm>
            <a:off x="948724" y="1391221"/>
            <a:ext cx="0" cy="89295"/>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38203" y="1409701"/>
            <a:ext cx="3365581" cy="393494"/>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AMOUNT OF STORED STATE BY SECTOR:</a:t>
            </a:r>
            <a:br>
              <a:rPr lang="en-US" sz="1000" dirty="0">
                <a:solidFill>
                  <a:srgbClr val="000000">
                    <a:lumMod val="85000"/>
                    <a:lumOff val="15000"/>
                  </a:srgbClr>
                </a:solidFill>
                <a:latin typeface="Cambria" pitchFamily="18" charset="0"/>
              </a:rPr>
            </a:br>
            <a:r>
              <a:rPr lang="en-US" sz="1000" dirty="0">
                <a:solidFill>
                  <a:srgbClr val="000000">
                    <a:lumMod val="85000"/>
                    <a:lumOff val="15000"/>
                  </a:srgbClr>
                </a:solidFill>
                <a:latin typeface="Cambria" pitchFamily="18" charset="0"/>
              </a:rPr>
              <a:t>(IN PETABYTES, 2009)</a:t>
            </a:r>
          </a:p>
        </p:txBody>
      </p:sp>
      <p:sp>
        <p:nvSpPr>
          <p:cNvPr id="65" name="Rectangle 64"/>
          <p:cNvSpPr/>
          <p:nvPr/>
        </p:nvSpPr>
        <p:spPr>
          <a:xfrm>
            <a:off x="1087191" y="2540865"/>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966</a:t>
            </a:r>
            <a:endParaRPr lang="en-US" sz="1600" dirty="0">
              <a:solidFill>
                <a:srgbClr val="000000"/>
              </a:solidFill>
              <a:latin typeface="Franklin Gothic Medium Cond" pitchFamily="34" charset="0"/>
            </a:endParaRPr>
          </a:p>
        </p:txBody>
      </p:sp>
      <p:sp>
        <p:nvSpPr>
          <p:cNvPr id="66" name="Rectangle 65"/>
          <p:cNvSpPr/>
          <p:nvPr/>
        </p:nvSpPr>
        <p:spPr>
          <a:xfrm>
            <a:off x="2351491" y="2540865"/>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848</a:t>
            </a:r>
            <a:endParaRPr lang="en-US" sz="1600" dirty="0">
              <a:solidFill>
                <a:srgbClr val="000000"/>
              </a:solidFill>
              <a:latin typeface="Franklin Gothic Medium Cond" pitchFamily="34" charset="0"/>
            </a:endParaRPr>
          </a:p>
        </p:txBody>
      </p:sp>
      <p:sp>
        <p:nvSpPr>
          <p:cNvPr id="72" name="TextBox 71"/>
          <p:cNvSpPr txBox="1"/>
          <p:nvPr/>
        </p:nvSpPr>
        <p:spPr>
          <a:xfrm>
            <a:off x="644865" y="2751486"/>
            <a:ext cx="1242967" cy="362716"/>
          </a:xfrm>
          <a:prstGeom prst="rect">
            <a:avLst/>
          </a:prstGeom>
          <a:noFill/>
        </p:spPr>
        <p:txBody>
          <a:bodyPr wrap="square" lIns="84889" tIns="42444" rIns="84889" bIns="42444" rtlCol="0" anchor="ctr">
            <a:spAutoFit/>
          </a:bodyPr>
          <a:lstStyle/>
          <a:p>
            <a:pPr algn="ctr" defTabSz="848876"/>
            <a:r>
              <a:rPr lang="en-US" sz="900" dirty="0">
                <a:solidFill>
                  <a:srgbClr val="000000">
                    <a:lumMod val="85000"/>
                    <a:lumOff val="15000"/>
                  </a:srgbClr>
                </a:solidFill>
                <a:latin typeface="Cambria" pitchFamily="18" charset="0"/>
              </a:rPr>
              <a:t>DISCRETE</a:t>
            </a:r>
          </a:p>
          <a:p>
            <a:pPr algn="ctr" defTabSz="848876"/>
            <a:r>
              <a:rPr lang="en-US" sz="900" dirty="0">
                <a:solidFill>
                  <a:srgbClr val="000000">
                    <a:lumMod val="85000"/>
                    <a:lumOff val="15000"/>
                  </a:srgbClr>
                </a:solidFill>
                <a:latin typeface="Cambria" pitchFamily="18" charset="0"/>
              </a:rPr>
              <a:t>MANUFACTURING</a:t>
            </a:r>
          </a:p>
        </p:txBody>
      </p:sp>
      <p:sp>
        <p:nvSpPr>
          <p:cNvPr id="73" name="TextBox 72"/>
          <p:cNvSpPr txBox="1"/>
          <p:nvPr/>
        </p:nvSpPr>
        <p:spPr>
          <a:xfrm>
            <a:off x="1924649" y="2751487"/>
            <a:ext cx="1242967" cy="224216"/>
          </a:xfrm>
          <a:prstGeom prst="rect">
            <a:avLst/>
          </a:prstGeom>
          <a:noFill/>
        </p:spPr>
        <p:txBody>
          <a:bodyPr wrap="square" lIns="84889" tIns="42444" rIns="84889" bIns="42444" rtlCol="0" anchor="ctr">
            <a:spAutoFit/>
          </a:bodyPr>
          <a:lstStyle/>
          <a:p>
            <a:pPr algn="ctr" defTabSz="848876"/>
            <a:r>
              <a:rPr lang="en-US" sz="900" dirty="0">
                <a:solidFill>
                  <a:srgbClr val="000000">
                    <a:lumMod val="85000"/>
                    <a:lumOff val="15000"/>
                  </a:srgbClr>
                </a:solidFill>
                <a:latin typeface="Cambria" pitchFamily="18" charset="0"/>
              </a:rPr>
              <a:t>GOVERNMENT</a:t>
            </a:r>
            <a:endParaRPr lang="en-US" sz="1000" dirty="0">
              <a:solidFill>
                <a:srgbClr val="000000">
                  <a:lumMod val="85000"/>
                  <a:lumOff val="15000"/>
                </a:srgbClr>
              </a:solidFill>
              <a:latin typeface="Cambria" pitchFamily="18" charset="0"/>
            </a:endParaRPr>
          </a:p>
        </p:txBody>
      </p:sp>
      <p:sp>
        <p:nvSpPr>
          <p:cNvPr id="74" name="TextBox 73"/>
          <p:cNvSpPr txBox="1"/>
          <p:nvPr/>
        </p:nvSpPr>
        <p:spPr>
          <a:xfrm>
            <a:off x="3111860" y="2751487"/>
            <a:ext cx="1342857" cy="224216"/>
          </a:xfrm>
          <a:prstGeom prst="rect">
            <a:avLst/>
          </a:prstGeom>
          <a:noFill/>
        </p:spPr>
        <p:txBody>
          <a:bodyPr wrap="square" lIns="84889" tIns="42444" rIns="84889" bIns="42444" rtlCol="0" anchor="ctr">
            <a:spAutoFit/>
          </a:bodyPr>
          <a:lstStyle/>
          <a:p>
            <a:pPr algn="ctr" defTabSz="848876"/>
            <a:r>
              <a:rPr lang="en-US" sz="900" dirty="0">
                <a:solidFill>
                  <a:srgbClr val="000000">
                    <a:lumMod val="85000"/>
                    <a:lumOff val="15000"/>
                  </a:srgbClr>
                </a:solidFill>
                <a:latin typeface="Cambria" pitchFamily="18" charset="0"/>
              </a:rPr>
              <a:t>COMMUNICATIONS</a:t>
            </a:r>
            <a:endParaRPr lang="en-US" sz="1000" dirty="0">
              <a:solidFill>
                <a:srgbClr val="000000">
                  <a:lumMod val="85000"/>
                  <a:lumOff val="15000"/>
                </a:srgbClr>
              </a:solidFill>
              <a:latin typeface="Cambria" pitchFamily="18" charset="0"/>
            </a:endParaRPr>
          </a:p>
        </p:txBody>
      </p:sp>
      <p:sp>
        <p:nvSpPr>
          <p:cNvPr id="75" name="TextBox 74"/>
          <p:cNvSpPr txBox="1"/>
          <p:nvPr/>
        </p:nvSpPr>
        <p:spPr>
          <a:xfrm>
            <a:off x="5862266" y="1291676"/>
            <a:ext cx="1342857" cy="362716"/>
          </a:xfrm>
          <a:prstGeom prst="rect">
            <a:avLst/>
          </a:prstGeom>
          <a:noFill/>
        </p:spPr>
        <p:txBody>
          <a:bodyPr wrap="square" lIns="84889" tIns="42444" rIns="84889" bIns="42444" rtlCol="0" anchor="ctr">
            <a:spAutoFit/>
          </a:bodyPr>
          <a:lstStyle/>
          <a:p>
            <a:pPr algn="ctr" defTabSz="848876"/>
            <a:r>
              <a:rPr lang="en-US" sz="900" dirty="0">
                <a:solidFill>
                  <a:srgbClr val="000000">
                    <a:lumMod val="85000"/>
                    <a:lumOff val="15000"/>
                  </a:srgbClr>
                </a:solidFill>
                <a:latin typeface="Cambria" pitchFamily="18" charset="0"/>
              </a:rPr>
              <a:t>PROCESS</a:t>
            </a:r>
          </a:p>
          <a:p>
            <a:pPr algn="ctr" defTabSz="848876"/>
            <a:r>
              <a:rPr lang="en-US" sz="900" dirty="0">
                <a:solidFill>
                  <a:srgbClr val="000000">
                    <a:lumMod val="85000"/>
                    <a:lumOff val="15000"/>
                  </a:srgbClr>
                </a:solidFill>
                <a:latin typeface="Cambria" pitchFamily="18" charset="0"/>
              </a:rPr>
              <a:t>MANUFACTURING</a:t>
            </a:r>
            <a:endParaRPr lang="en-US" sz="1000" dirty="0">
              <a:solidFill>
                <a:srgbClr val="000000">
                  <a:lumMod val="85000"/>
                  <a:lumOff val="15000"/>
                </a:srgbClr>
              </a:solidFill>
              <a:latin typeface="Cambria" pitchFamily="18" charset="0"/>
            </a:endParaRPr>
          </a:p>
        </p:txBody>
      </p:sp>
      <p:sp>
        <p:nvSpPr>
          <p:cNvPr id="76" name="TextBox 75"/>
          <p:cNvSpPr txBox="1"/>
          <p:nvPr/>
        </p:nvSpPr>
        <p:spPr>
          <a:xfrm>
            <a:off x="5656566" y="2751487"/>
            <a:ext cx="1342857" cy="224216"/>
          </a:xfrm>
          <a:prstGeom prst="rect">
            <a:avLst/>
          </a:prstGeom>
          <a:noFill/>
        </p:spPr>
        <p:txBody>
          <a:bodyPr wrap="square" lIns="84889" tIns="42444" rIns="84889" bIns="42444" rtlCol="0" anchor="ctr">
            <a:spAutoFit/>
          </a:bodyPr>
          <a:lstStyle/>
          <a:p>
            <a:pPr algn="ctr" defTabSz="848876"/>
            <a:r>
              <a:rPr lang="en-US" sz="900" dirty="0">
                <a:solidFill>
                  <a:srgbClr val="000000">
                    <a:lumMod val="85000"/>
                    <a:lumOff val="15000"/>
                  </a:srgbClr>
                </a:solidFill>
                <a:latin typeface="Cambria" pitchFamily="18" charset="0"/>
              </a:rPr>
              <a:t>BANK</a:t>
            </a:r>
            <a:endParaRPr lang="en-US" sz="1000" dirty="0">
              <a:solidFill>
                <a:srgbClr val="000000">
                  <a:lumMod val="85000"/>
                  <a:lumOff val="15000"/>
                </a:srgbClr>
              </a:solidFill>
              <a:latin typeface="Cambria" pitchFamily="18" charset="0"/>
            </a:endParaRPr>
          </a:p>
        </p:txBody>
      </p:sp>
      <p:sp>
        <p:nvSpPr>
          <p:cNvPr id="77" name="TextBox 76"/>
          <p:cNvSpPr txBox="1"/>
          <p:nvPr/>
        </p:nvSpPr>
        <p:spPr>
          <a:xfrm>
            <a:off x="6926100" y="2751487"/>
            <a:ext cx="1342857" cy="224216"/>
          </a:xfrm>
          <a:prstGeom prst="rect">
            <a:avLst/>
          </a:prstGeom>
          <a:noFill/>
        </p:spPr>
        <p:txBody>
          <a:bodyPr wrap="square" lIns="84889" tIns="42444" rIns="84889" bIns="42444" rtlCol="0" anchor="ctr">
            <a:spAutoFit/>
          </a:bodyPr>
          <a:lstStyle/>
          <a:p>
            <a:pPr algn="ctr" defTabSz="848876"/>
            <a:r>
              <a:rPr lang="en-US" sz="900" dirty="0">
                <a:solidFill>
                  <a:srgbClr val="000000">
                    <a:lumMod val="85000"/>
                    <a:lumOff val="15000"/>
                  </a:srgbClr>
                </a:solidFill>
                <a:latin typeface="Cambria" pitchFamily="18" charset="0"/>
              </a:rPr>
              <a:t>HEALTHCARE</a:t>
            </a:r>
            <a:endParaRPr lang="en-US" sz="1000" dirty="0">
              <a:solidFill>
                <a:srgbClr val="000000">
                  <a:lumMod val="85000"/>
                  <a:lumOff val="15000"/>
                </a:srgbClr>
              </a:solidFill>
              <a:latin typeface="Cambria" pitchFamily="18" charset="0"/>
            </a:endParaRPr>
          </a:p>
        </p:txBody>
      </p:sp>
      <p:sp>
        <p:nvSpPr>
          <p:cNvPr id="78" name="TextBox 77"/>
          <p:cNvSpPr txBox="1"/>
          <p:nvPr/>
        </p:nvSpPr>
        <p:spPr>
          <a:xfrm>
            <a:off x="8170297" y="2751486"/>
            <a:ext cx="1342857" cy="362716"/>
          </a:xfrm>
          <a:prstGeom prst="rect">
            <a:avLst/>
          </a:prstGeom>
          <a:noFill/>
        </p:spPr>
        <p:txBody>
          <a:bodyPr wrap="square" lIns="84889" tIns="42444" rIns="84889" bIns="42444" rtlCol="0" anchor="ctr">
            <a:spAutoFit/>
          </a:bodyPr>
          <a:lstStyle/>
          <a:p>
            <a:pPr algn="ctr" defTabSz="848876"/>
            <a:r>
              <a:rPr lang="en-US" sz="900" dirty="0">
                <a:solidFill>
                  <a:srgbClr val="000000"/>
                </a:solidFill>
                <a:latin typeface="Cambria" pitchFamily="18" charset="0"/>
              </a:rPr>
              <a:t>SECURITIES &amp;</a:t>
            </a:r>
          </a:p>
          <a:p>
            <a:pPr algn="ctr" defTabSz="848876"/>
            <a:r>
              <a:rPr lang="en-US" sz="900" dirty="0">
                <a:solidFill>
                  <a:srgbClr val="000000"/>
                </a:solidFill>
                <a:latin typeface="Cambria" pitchFamily="18" charset="0"/>
              </a:rPr>
              <a:t>INVESTMENTS</a:t>
            </a:r>
            <a:endParaRPr lang="en-US" sz="1000" dirty="0">
              <a:solidFill>
                <a:srgbClr val="000000"/>
              </a:solidFill>
              <a:latin typeface="Cambria" pitchFamily="18" charset="0"/>
            </a:endParaRPr>
          </a:p>
        </p:txBody>
      </p:sp>
      <p:sp>
        <p:nvSpPr>
          <p:cNvPr id="93" name="TextBox 92"/>
          <p:cNvSpPr txBox="1"/>
          <p:nvPr/>
        </p:nvSpPr>
        <p:spPr>
          <a:xfrm>
            <a:off x="643043" y="4084987"/>
            <a:ext cx="1242967" cy="3627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PROFESSIONAL SERVICES</a:t>
            </a:r>
          </a:p>
        </p:txBody>
      </p:sp>
      <p:sp>
        <p:nvSpPr>
          <p:cNvPr id="94" name="TextBox 93"/>
          <p:cNvSpPr txBox="1"/>
          <p:nvPr/>
        </p:nvSpPr>
        <p:spPr>
          <a:xfrm>
            <a:off x="1911328" y="4084272"/>
            <a:ext cx="1242967" cy="2242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RETAIL</a:t>
            </a:r>
            <a:endParaRPr lang="en-US" sz="1000" dirty="0">
              <a:solidFill>
                <a:srgbClr val="000000">
                  <a:lumMod val="85000"/>
                  <a:lumOff val="15000"/>
                </a:srgbClr>
              </a:solidFill>
              <a:latin typeface="Cambria" pitchFamily="18" charset="0"/>
            </a:endParaRPr>
          </a:p>
        </p:txBody>
      </p:sp>
      <p:sp>
        <p:nvSpPr>
          <p:cNvPr id="95" name="TextBox 94"/>
          <p:cNvSpPr txBox="1"/>
          <p:nvPr/>
        </p:nvSpPr>
        <p:spPr>
          <a:xfrm>
            <a:off x="3100567" y="4084988"/>
            <a:ext cx="1342857" cy="2242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EDUCATION</a:t>
            </a:r>
            <a:endParaRPr lang="en-US" sz="1000" dirty="0">
              <a:solidFill>
                <a:srgbClr val="000000">
                  <a:lumMod val="85000"/>
                  <a:lumOff val="15000"/>
                </a:srgbClr>
              </a:solidFill>
              <a:latin typeface="Cambria" pitchFamily="18" charset="0"/>
            </a:endParaRPr>
          </a:p>
        </p:txBody>
      </p:sp>
      <p:sp>
        <p:nvSpPr>
          <p:cNvPr id="96" name="TextBox 95"/>
          <p:cNvSpPr txBox="1"/>
          <p:nvPr/>
        </p:nvSpPr>
        <p:spPr>
          <a:xfrm>
            <a:off x="4378592" y="4084272"/>
            <a:ext cx="1342857" cy="2242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INSURANCE</a:t>
            </a:r>
            <a:endParaRPr lang="en-US" sz="1000" dirty="0">
              <a:solidFill>
                <a:srgbClr val="000000">
                  <a:lumMod val="85000"/>
                  <a:lumOff val="15000"/>
                </a:srgbClr>
              </a:solidFill>
              <a:latin typeface="Cambria" pitchFamily="18" charset="0"/>
            </a:endParaRPr>
          </a:p>
        </p:txBody>
      </p:sp>
      <p:sp>
        <p:nvSpPr>
          <p:cNvPr id="97" name="TextBox 96"/>
          <p:cNvSpPr txBox="1"/>
          <p:nvPr/>
        </p:nvSpPr>
        <p:spPr>
          <a:xfrm>
            <a:off x="5652315" y="4084988"/>
            <a:ext cx="1342857" cy="2242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TRANSPORTATION</a:t>
            </a:r>
            <a:endParaRPr lang="en-US" sz="1000" dirty="0">
              <a:solidFill>
                <a:srgbClr val="000000">
                  <a:lumMod val="85000"/>
                  <a:lumOff val="15000"/>
                </a:srgbClr>
              </a:solidFill>
              <a:latin typeface="Cambria" pitchFamily="18" charset="0"/>
            </a:endParaRPr>
          </a:p>
        </p:txBody>
      </p:sp>
      <p:sp>
        <p:nvSpPr>
          <p:cNvPr id="98" name="TextBox 97"/>
          <p:cNvSpPr txBox="1"/>
          <p:nvPr/>
        </p:nvSpPr>
        <p:spPr>
          <a:xfrm>
            <a:off x="6929178" y="4084272"/>
            <a:ext cx="1342857" cy="2242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WHOLESALE</a:t>
            </a:r>
            <a:endParaRPr lang="en-US" sz="1000" dirty="0">
              <a:solidFill>
                <a:srgbClr val="000000">
                  <a:lumMod val="85000"/>
                  <a:lumOff val="15000"/>
                </a:srgbClr>
              </a:solidFill>
              <a:latin typeface="Cambria" pitchFamily="18" charset="0"/>
            </a:endParaRPr>
          </a:p>
        </p:txBody>
      </p:sp>
      <p:sp>
        <p:nvSpPr>
          <p:cNvPr id="99" name="TextBox 98"/>
          <p:cNvSpPr txBox="1"/>
          <p:nvPr/>
        </p:nvSpPr>
        <p:spPr>
          <a:xfrm>
            <a:off x="8166305" y="4084272"/>
            <a:ext cx="1342857" cy="224216"/>
          </a:xfrm>
          <a:prstGeom prst="rect">
            <a:avLst/>
          </a:prstGeom>
          <a:noFill/>
        </p:spPr>
        <p:txBody>
          <a:bodyPr wrap="square" lIns="84889" tIns="42444" rIns="84889" bIns="42444" rtlCol="0">
            <a:spAutoFit/>
          </a:bodyPr>
          <a:lstStyle/>
          <a:p>
            <a:pPr algn="ctr" defTabSz="848876"/>
            <a:r>
              <a:rPr lang="en-US" sz="900" dirty="0">
                <a:solidFill>
                  <a:srgbClr val="000000"/>
                </a:solidFill>
                <a:latin typeface="Cambria" pitchFamily="18" charset="0"/>
              </a:rPr>
              <a:t>UTILITIES</a:t>
            </a:r>
            <a:endParaRPr lang="en-US" sz="1000" dirty="0">
              <a:solidFill>
                <a:srgbClr val="000000"/>
              </a:solidFill>
              <a:latin typeface="Cambria" pitchFamily="18" charset="0"/>
            </a:endParaRPr>
          </a:p>
        </p:txBody>
      </p:sp>
      <p:sp>
        <p:nvSpPr>
          <p:cNvPr id="106" name="TextBox 105"/>
          <p:cNvSpPr txBox="1"/>
          <p:nvPr/>
        </p:nvSpPr>
        <p:spPr>
          <a:xfrm>
            <a:off x="635051" y="5395467"/>
            <a:ext cx="1242967" cy="3627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RESOURCE INDUSTRIES</a:t>
            </a:r>
          </a:p>
        </p:txBody>
      </p:sp>
      <p:sp>
        <p:nvSpPr>
          <p:cNvPr id="107" name="TextBox 106"/>
          <p:cNvSpPr txBox="1"/>
          <p:nvPr/>
        </p:nvSpPr>
        <p:spPr>
          <a:xfrm>
            <a:off x="1906628" y="5400554"/>
            <a:ext cx="1242967" cy="3627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CONSUMER RECREATIONAL</a:t>
            </a:r>
            <a:endParaRPr lang="en-US" sz="1000" dirty="0">
              <a:solidFill>
                <a:srgbClr val="000000">
                  <a:lumMod val="85000"/>
                  <a:lumOff val="15000"/>
                </a:srgbClr>
              </a:solidFill>
              <a:latin typeface="Cambria" pitchFamily="18" charset="0"/>
            </a:endParaRPr>
          </a:p>
        </p:txBody>
      </p:sp>
      <p:sp>
        <p:nvSpPr>
          <p:cNvPr id="108" name="TextBox 107"/>
          <p:cNvSpPr txBox="1"/>
          <p:nvPr/>
        </p:nvSpPr>
        <p:spPr>
          <a:xfrm>
            <a:off x="3100566" y="5400555"/>
            <a:ext cx="1342857" cy="224216"/>
          </a:xfrm>
          <a:prstGeom prst="rect">
            <a:avLst/>
          </a:prstGeom>
          <a:noFill/>
        </p:spPr>
        <p:txBody>
          <a:bodyPr wrap="square" lIns="84889" tIns="42444" rIns="84889" bIns="42444" rtlCol="0">
            <a:spAutoFit/>
          </a:bodyPr>
          <a:lstStyle/>
          <a:p>
            <a:pPr algn="ctr" defTabSz="848876"/>
            <a:r>
              <a:rPr lang="en-US" sz="900" dirty="0">
                <a:solidFill>
                  <a:srgbClr val="000000">
                    <a:lumMod val="85000"/>
                    <a:lumOff val="15000"/>
                  </a:srgbClr>
                </a:solidFill>
                <a:latin typeface="Cambria" pitchFamily="18" charset="0"/>
              </a:rPr>
              <a:t>CONSTRUCTION</a:t>
            </a:r>
            <a:endParaRPr lang="en-US" sz="1000" dirty="0">
              <a:solidFill>
                <a:srgbClr val="000000">
                  <a:lumMod val="85000"/>
                  <a:lumOff val="15000"/>
                </a:srgbClr>
              </a:solidFill>
              <a:latin typeface="Cambria" pitchFamily="18" charset="0"/>
            </a:endParaRPr>
          </a:p>
        </p:txBody>
      </p:sp>
      <p:sp>
        <p:nvSpPr>
          <p:cNvPr id="163" name="Rectangle 162"/>
          <p:cNvSpPr/>
          <p:nvPr/>
        </p:nvSpPr>
        <p:spPr>
          <a:xfrm>
            <a:off x="6036523" y="4521902"/>
            <a:ext cx="1298780" cy="584775"/>
          </a:xfrm>
          <a:prstGeom prst="rect">
            <a:avLst/>
          </a:prstGeom>
        </p:spPr>
        <p:txBody>
          <a:bodyPr wrap="square">
            <a:spAutoFit/>
          </a:bodyPr>
          <a:lstStyle/>
          <a:p>
            <a:pPr algn="ctr" defTabSz="848876"/>
            <a:r>
              <a:rPr lang="en-US" sz="1600" dirty="0">
                <a:solidFill>
                  <a:prstClr val="white"/>
                </a:solidFill>
                <a:latin typeface="Franklin Gothic Medium Cond" pitchFamily="34" charset="0"/>
              </a:rPr>
              <a:t>3.8</a:t>
            </a:r>
          </a:p>
          <a:p>
            <a:pPr algn="ctr" defTabSz="848876"/>
            <a:r>
              <a:rPr lang="en-US" sz="1600" dirty="0">
                <a:solidFill>
                  <a:prstClr val="white"/>
                </a:solidFill>
                <a:latin typeface="Franklin Gothic Medium Cond" pitchFamily="34" charset="0"/>
              </a:rPr>
              <a:t>PETABYTES</a:t>
            </a:r>
            <a:endParaRPr lang="en-US" sz="1200" dirty="0">
              <a:solidFill>
                <a:prstClr val="white"/>
              </a:solidFill>
              <a:latin typeface="Franklin Gothic Medium Cond" pitchFamily="34" charset="0"/>
            </a:endParaRPr>
          </a:p>
        </p:txBody>
      </p:sp>
      <p:sp>
        <p:nvSpPr>
          <p:cNvPr id="164" name="TextBox 163"/>
          <p:cNvSpPr txBox="1"/>
          <p:nvPr/>
        </p:nvSpPr>
        <p:spPr>
          <a:xfrm>
            <a:off x="7197537" y="4523927"/>
            <a:ext cx="2166006"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ON AVERAGE, A SECURITIES AND INVESTMENT FIRM WITH UNDER 1,000 EMPLOYEES WILL HAVE 3.8 PETABYTES OF DATA STORED.</a:t>
            </a:r>
          </a:p>
        </p:txBody>
      </p:sp>
      <p:cxnSp>
        <p:nvCxnSpPr>
          <p:cNvPr id="166" name="Straight Connector 50"/>
          <p:cNvCxnSpPr/>
          <p:nvPr/>
        </p:nvCxnSpPr>
        <p:spPr>
          <a:xfrm flipV="1">
            <a:off x="5138093" y="4891470"/>
            <a:ext cx="0" cy="93691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35" name="Group 234"/>
          <p:cNvGrpSpPr/>
          <p:nvPr/>
        </p:nvGrpSpPr>
        <p:grpSpPr>
          <a:xfrm>
            <a:off x="6161526" y="305068"/>
            <a:ext cx="137160" cy="274320"/>
            <a:chOff x="41324" y="3589251"/>
            <a:chExt cx="137160" cy="274320"/>
          </a:xfrm>
        </p:grpSpPr>
        <p:cxnSp>
          <p:nvCxnSpPr>
            <p:cNvPr id="236" name="Straight Connector 235"/>
            <p:cNvCxnSpPr>
              <a:stCxn id="239"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238" name="Oval 237"/>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39" name="Oval 238"/>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240" name="Group 239"/>
          <p:cNvGrpSpPr/>
          <p:nvPr/>
        </p:nvGrpSpPr>
        <p:grpSpPr>
          <a:xfrm>
            <a:off x="5058500" y="633300"/>
            <a:ext cx="137160" cy="274320"/>
            <a:chOff x="41324" y="3589251"/>
            <a:chExt cx="137160" cy="274320"/>
          </a:xfrm>
        </p:grpSpPr>
        <p:cxnSp>
          <p:nvCxnSpPr>
            <p:cNvPr id="241" name="Straight Connector 240"/>
            <p:cNvCxnSpPr>
              <a:stCxn id="244"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2" name="Group 241"/>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243" name="Oval 242"/>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44" name="Oval 243"/>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245" name="Group 244"/>
          <p:cNvGrpSpPr/>
          <p:nvPr/>
        </p:nvGrpSpPr>
        <p:grpSpPr>
          <a:xfrm>
            <a:off x="880144" y="1480510"/>
            <a:ext cx="137160" cy="274320"/>
            <a:chOff x="41324" y="3589251"/>
            <a:chExt cx="137160" cy="274320"/>
          </a:xfrm>
        </p:grpSpPr>
        <p:cxnSp>
          <p:nvCxnSpPr>
            <p:cNvPr id="246" name="Straight Connector 245"/>
            <p:cNvCxnSpPr>
              <a:stCxn id="249"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248" name="Oval 247"/>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249" name="Oval 248"/>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cxnSp>
        <p:nvCxnSpPr>
          <p:cNvPr id="279" name="Straight Connector 50"/>
          <p:cNvCxnSpPr/>
          <p:nvPr/>
        </p:nvCxnSpPr>
        <p:spPr>
          <a:xfrm flipV="1">
            <a:off x="5125945" y="1301926"/>
            <a:ext cx="0" cy="89295"/>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8" name="Picture 22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73822" y="579960"/>
            <a:ext cx="243840" cy="243840"/>
          </a:xfrm>
          <a:prstGeom prst="rect">
            <a:avLst/>
          </a:prstGeom>
        </p:spPr>
      </p:pic>
      <p:pic>
        <p:nvPicPr>
          <p:cNvPr id="229" name="Picture 2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80877" y="989150"/>
            <a:ext cx="243840" cy="243840"/>
          </a:xfrm>
          <a:prstGeom prst="rect">
            <a:avLst/>
          </a:prstGeom>
        </p:spPr>
      </p:pic>
      <p:pic>
        <p:nvPicPr>
          <p:cNvPr id="230" name="Picture 2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1816" y="564292"/>
            <a:ext cx="243840" cy="243840"/>
          </a:xfrm>
          <a:prstGeom prst="rect">
            <a:avLst/>
          </a:prstGeom>
        </p:spPr>
      </p:pic>
      <p:pic>
        <p:nvPicPr>
          <p:cNvPr id="231" name="Picture 2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49589" y="575101"/>
            <a:ext cx="243840" cy="243840"/>
          </a:xfrm>
          <a:prstGeom prst="rect">
            <a:avLst/>
          </a:prstGeom>
        </p:spPr>
      </p:pic>
      <p:pic>
        <p:nvPicPr>
          <p:cNvPr id="233" name="Picture 2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79780" y="571148"/>
            <a:ext cx="182880" cy="243840"/>
          </a:xfrm>
          <a:prstGeom prst="rect">
            <a:avLst/>
          </a:prstGeom>
        </p:spPr>
      </p:pic>
      <p:pic>
        <p:nvPicPr>
          <p:cNvPr id="280" name="Picture 27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34207" y="1013938"/>
            <a:ext cx="243840" cy="243840"/>
          </a:xfrm>
          <a:prstGeom prst="rect">
            <a:avLst/>
          </a:prstGeom>
        </p:spPr>
      </p:pic>
      <p:pic>
        <p:nvPicPr>
          <p:cNvPr id="282" name="Picture 28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1121" y="969244"/>
            <a:ext cx="243840" cy="243840"/>
          </a:xfrm>
          <a:prstGeom prst="rect">
            <a:avLst/>
          </a:prstGeom>
        </p:spPr>
      </p:pic>
      <p:pic>
        <p:nvPicPr>
          <p:cNvPr id="283" name="Picture 2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6201" y="996246"/>
            <a:ext cx="243840" cy="243840"/>
          </a:xfrm>
          <a:prstGeom prst="rect">
            <a:avLst/>
          </a:prstGeom>
        </p:spPr>
      </p:pic>
      <p:pic>
        <p:nvPicPr>
          <p:cNvPr id="284" name="Picture 2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8750" y="925413"/>
            <a:ext cx="390144" cy="390144"/>
          </a:xfrm>
          <a:prstGeom prst="rect">
            <a:avLst/>
          </a:prstGeom>
        </p:spPr>
      </p:pic>
      <p:pic>
        <p:nvPicPr>
          <p:cNvPr id="285" name="Picture 2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991791" y="571148"/>
            <a:ext cx="243840" cy="243840"/>
          </a:xfrm>
          <a:prstGeom prst="rect">
            <a:avLst/>
          </a:prstGeom>
        </p:spPr>
      </p:pic>
      <p:pic>
        <p:nvPicPr>
          <p:cNvPr id="286" name="Picture 2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397" y="990872"/>
            <a:ext cx="243840" cy="243840"/>
          </a:xfrm>
          <a:prstGeom prst="rect">
            <a:avLst/>
          </a:prstGeom>
        </p:spPr>
      </p:pic>
      <p:pic>
        <p:nvPicPr>
          <p:cNvPr id="287" name="Picture 28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25172" y="558791"/>
            <a:ext cx="243840" cy="243840"/>
          </a:xfrm>
          <a:prstGeom prst="rect">
            <a:avLst/>
          </a:prstGeom>
        </p:spPr>
      </p:pic>
      <p:pic>
        <p:nvPicPr>
          <p:cNvPr id="288" name="Picture 28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53048" y="950301"/>
            <a:ext cx="341376" cy="341376"/>
          </a:xfrm>
          <a:prstGeom prst="rect">
            <a:avLst/>
          </a:prstGeom>
        </p:spPr>
      </p:pic>
      <p:pic>
        <p:nvPicPr>
          <p:cNvPr id="289" name="Picture 2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498" y="564292"/>
            <a:ext cx="243840" cy="243840"/>
          </a:xfrm>
          <a:prstGeom prst="rect">
            <a:avLst/>
          </a:prstGeom>
        </p:spPr>
      </p:pic>
      <p:pic>
        <p:nvPicPr>
          <p:cNvPr id="290" name="Picture 2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702" y="571148"/>
            <a:ext cx="243840" cy="243840"/>
          </a:xfrm>
          <a:prstGeom prst="rect">
            <a:avLst/>
          </a:prstGeom>
        </p:spPr>
      </p:pic>
      <p:pic>
        <p:nvPicPr>
          <p:cNvPr id="291" name="Picture 2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10232" y="989150"/>
            <a:ext cx="182880" cy="243840"/>
          </a:xfrm>
          <a:prstGeom prst="rect">
            <a:avLst/>
          </a:prstGeom>
        </p:spPr>
      </p:pic>
      <p:pic>
        <p:nvPicPr>
          <p:cNvPr id="292" name="Picture 29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3727" y="534099"/>
            <a:ext cx="341376" cy="341376"/>
          </a:xfrm>
          <a:prstGeom prst="rect">
            <a:avLst/>
          </a:prstGeom>
        </p:spPr>
      </p:pic>
      <p:sp>
        <p:nvSpPr>
          <p:cNvPr id="351" name="Rectangle 350"/>
          <p:cNvSpPr/>
          <p:nvPr/>
        </p:nvSpPr>
        <p:spPr>
          <a:xfrm>
            <a:off x="3594169" y="2537310"/>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715</a:t>
            </a:r>
            <a:endParaRPr lang="en-US" sz="1600" dirty="0">
              <a:solidFill>
                <a:srgbClr val="000000"/>
              </a:solidFill>
              <a:latin typeface="Franklin Gothic Medium Cond" pitchFamily="34" charset="0"/>
            </a:endParaRPr>
          </a:p>
        </p:txBody>
      </p:sp>
      <p:sp>
        <p:nvSpPr>
          <p:cNvPr id="352" name="Rectangle 351"/>
          <p:cNvSpPr/>
          <p:nvPr/>
        </p:nvSpPr>
        <p:spPr>
          <a:xfrm>
            <a:off x="4862899" y="2537534"/>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694</a:t>
            </a:r>
            <a:endParaRPr lang="en-US" sz="1600" dirty="0">
              <a:solidFill>
                <a:srgbClr val="000000"/>
              </a:solidFill>
              <a:latin typeface="Franklin Gothic Medium Cond" pitchFamily="34" charset="0"/>
            </a:endParaRPr>
          </a:p>
        </p:txBody>
      </p:sp>
      <p:sp>
        <p:nvSpPr>
          <p:cNvPr id="368" name="Rectangle 367"/>
          <p:cNvSpPr/>
          <p:nvPr/>
        </p:nvSpPr>
        <p:spPr>
          <a:xfrm>
            <a:off x="6140547" y="2540865"/>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619</a:t>
            </a:r>
            <a:endParaRPr lang="en-US" sz="1600" dirty="0">
              <a:solidFill>
                <a:srgbClr val="000000"/>
              </a:solidFill>
              <a:latin typeface="Franklin Gothic Medium Cond" pitchFamily="34" charset="0"/>
            </a:endParaRPr>
          </a:p>
        </p:txBody>
      </p:sp>
      <p:sp>
        <p:nvSpPr>
          <p:cNvPr id="377" name="Rectangle 376"/>
          <p:cNvSpPr/>
          <p:nvPr/>
        </p:nvSpPr>
        <p:spPr>
          <a:xfrm>
            <a:off x="7408410" y="2540520"/>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434</a:t>
            </a:r>
            <a:endParaRPr lang="en-US" sz="1600" dirty="0">
              <a:solidFill>
                <a:srgbClr val="000000"/>
              </a:solidFill>
              <a:latin typeface="Franklin Gothic Medium Cond" pitchFamily="34" charset="0"/>
            </a:endParaRPr>
          </a:p>
        </p:txBody>
      </p:sp>
      <p:sp>
        <p:nvSpPr>
          <p:cNvPr id="385" name="Rectangle 384"/>
          <p:cNvSpPr/>
          <p:nvPr/>
        </p:nvSpPr>
        <p:spPr>
          <a:xfrm>
            <a:off x="8650286" y="2540866"/>
            <a:ext cx="378224" cy="247300"/>
          </a:xfrm>
          <a:prstGeom prst="rect">
            <a:avLst/>
          </a:prstGeom>
        </p:spPr>
        <p:txBody>
          <a:bodyPr wrap="none" lIns="84889" tIns="42444" rIns="84889" bIns="42444" anchor="ctr">
            <a:spAutoFit/>
          </a:bodyPr>
          <a:lstStyle/>
          <a:p>
            <a:pPr algn="ctr" defTabSz="848876"/>
            <a:r>
              <a:rPr lang="en-US" sz="1050" dirty="0">
                <a:solidFill>
                  <a:prstClr val="white"/>
                </a:solidFill>
                <a:latin typeface="Franklin Gothic Medium Cond" pitchFamily="34" charset="0"/>
              </a:rPr>
              <a:t>429</a:t>
            </a:r>
            <a:endParaRPr lang="en-US" sz="1600" dirty="0">
              <a:solidFill>
                <a:srgbClr val="000000"/>
              </a:solidFill>
              <a:latin typeface="Franklin Gothic Medium Cond" pitchFamily="34" charset="0"/>
            </a:endParaRPr>
          </a:p>
        </p:txBody>
      </p:sp>
      <p:sp>
        <p:nvSpPr>
          <p:cNvPr id="404" name="Rectangle 403"/>
          <p:cNvSpPr/>
          <p:nvPr/>
        </p:nvSpPr>
        <p:spPr>
          <a:xfrm>
            <a:off x="1077733" y="3870010"/>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411</a:t>
            </a:r>
            <a:endParaRPr lang="en-US" sz="1600" dirty="0">
              <a:solidFill>
                <a:srgbClr val="000000"/>
              </a:solidFill>
              <a:latin typeface="Franklin Gothic Medium Cond" pitchFamily="34" charset="0"/>
            </a:endParaRPr>
          </a:p>
        </p:txBody>
      </p:sp>
      <p:sp>
        <p:nvSpPr>
          <p:cNvPr id="414" name="Rectangle 413"/>
          <p:cNvSpPr/>
          <p:nvPr/>
        </p:nvSpPr>
        <p:spPr>
          <a:xfrm>
            <a:off x="2348514" y="3869664"/>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364</a:t>
            </a:r>
            <a:endParaRPr lang="en-US" sz="1600" dirty="0">
              <a:solidFill>
                <a:srgbClr val="000000"/>
              </a:solidFill>
              <a:latin typeface="Franklin Gothic Medium Cond" pitchFamily="34" charset="0"/>
            </a:endParaRPr>
          </a:p>
        </p:txBody>
      </p:sp>
      <p:sp>
        <p:nvSpPr>
          <p:cNvPr id="421" name="Rectangle 420"/>
          <p:cNvSpPr/>
          <p:nvPr/>
        </p:nvSpPr>
        <p:spPr>
          <a:xfrm>
            <a:off x="3592119" y="3870010"/>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269</a:t>
            </a:r>
            <a:endParaRPr lang="en-US" sz="1600" dirty="0">
              <a:solidFill>
                <a:srgbClr val="000000"/>
              </a:solidFill>
              <a:latin typeface="Franklin Gothic Medium Cond" pitchFamily="34" charset="0"/>
            </a:endParaRPr>
          </a:p>
        </p:txBody>
      </p:sp>
      <p:sp>
        <p:nvSpPr>
          <p:cNvPr id="429" name="Rectangle 428"/>
          <p:cNvSpPr/>
          <p:nvPr/>
        </p:nvSpPr>
        <p:spPr>
          <a:xfrm>
            <a:off x="4858079" y="3871906"/>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243</a:t>
            </a:r>
            <a:endParaRPr lang="en-US" sz="1600" dirty="0">
              <a:solidFill>
                <a:srgbClr val="000000"/>
              </a:solidFill>
              <a:latin typeface="Franklin Gothic Medium Cond" pitchFamily="34" charset="0"/>
            </a:endParaRPr>
          </a:p>
        </p:txBody>
      </p:sp>
      <p:sp>
        <p:nvSpPr>
          <p:cNvPr id="436" name="Rectangle 435"/>
          <p:cNvSpPr/>
          <p:nvPr/>
        </p:nvSpPr>
        <p:spPr>
          <a:xfrm>
            <a:off x="6133575" y="3870785"/>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227</a:t>
            </a:r>
            <a:endParaRPr lang="en-US" sz="1600" dirty="0">
              <a:solidFill>
                <a:srgbClr val="000000"/>
              </a:solidFill>
              <a:latin typeface="Franklin Gothic Medium Cond" pitchFamily="34" charset="0"/>
            </a:endParaRPr>
          </a:p>
        </p:txBody>
      </p:sp>
      <p:sp>
        <p:nvSpPr>
          <p:cNvPr id="437" name="Rectangle 436"/>
          <p:cNvSpPr/>
          <p:nvPr/>
        </p:nvSpPr>
        <p:spPr>
          <a:xfrm>
            <a:off x="7404355" y="3862403"/>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202</a:t>
            </a:r>
            <a:endParaRPr lang="en-US" sz="1600" dirty="0">
              <a:solidFill>
                <a:srgbClr val="000000"/>
              </a:solidFill>
              <a:latin typeface="Franklin Gothic Medium Cond" pitchFamily="34" charset="0"/>
            </a:endParaRPr>
          </a:p>
        </p:txBody>
      </p:sp>
      <p:sp>
        <p:nvSpPr>
          <p:cNvPr id="451" name="Rectangle 450"/>
          <p:cNvSpPr/>
          <p:nvPr/>
        </p:nvSpPr>
        <p:spPr>
          <a:xfrm>
            <a:off x="8650286" y="3870010"/>
            <a:ext cx="378224" cy="247300"/>
          </a:xfrm>
          <a:prstGeom prst="rect">
            <a:avLst/>
          </a:prstGeom>
        </p:spPr>
        <p:txBody>
          <a:bodyPr wrap="none" lIns="84889" tIns="42444" rIns="84889" bIns="42444" anchor="ctr">
            <a:spAutoFit/>
          </a:bodyPr>
          <a:lstStyle/>
          <a:p>
            <a:pPr algn="ctr" defTabSz="848876"/>
            <a:r>
              <a:rPr lang="en-US" sz="1050" dirty="0">
                <a:solidFill>
                  <a:prstClr val="white"/>
                </a:solidFill>
                <a:latin typeface="Franklin Gothic Medium Cond" pitchFamily="34" charset="0"/>
              </a:rPr>
              <a:t>194</a:t>
            </a:r>
            <a:endParaRPr lang="en-US" sz="1600" dirty="0">
              <a:solidFill>
                <a:srgbClr val="000000"/>
              </a:solidFill>
              <a:latin typeface="Franklin Gothic Medium Cond" pitchFamily="34" charset="0"/>
            </a:endParaRPr>
          </a:p>
        </p:txBody>
      </p:sp>
      <p:sp>
        <p:nvSpPr>
          <p:cNvPr id="479" name="Rectangle 478"/>
          <p:cNvSpPr/>
          <p:nvPr/>
        </p:nvSpPr>
        <p:spPr>
          <a:xfrm>
            <a:off x="1067418" y="5181443"/>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116</a:t>
            </a:r>
            <a:endParaRPr lang="en-US" sz="1600" dirty="0">
              <a:solidFill>
                <a:srgbClr val="000000"/>
              </a:solidFill>
              <a:latin typeface="Franklin Gothic Medium Cond" pitchFamily="34" charset="0"/>
            </a:endParaRPr>
          </a:p>
        </p:txBody>
      </p:sp>
      <p:sp>
        <p:nvSpPr>
          <p:cNvPr id="480" name="Rectangle 479"/>
          <p:cNvSpPr/>
          <p:nvPr/>
        </p:nvSpPr>
        <p:spPr>
          <a:xfrm>
            <a:off x="2338993" y="5177887"/>
            <a:ext cx="378224" cy="247300"/>
          </a:xfrm>
          <a:prstGeom prst="rect">
            <a:avLst/>
          </a:prstGeom>
        </p:spPr>
        <p:txBody>
          <a:bodyPr wrap="none" lIns="84889" tIns="42444" rIns="84889" bIns="42444">
            <a:spAutoFit/>
          </a:bodyPr>
          <a:lstStyle/>
          <a:p>
            <a:pPr algn="ctr" defTabSz="848876"/>
            <a:r>
              <a:rPr lang="en-US" sz="1050" dirty="0">
                <a:solidFill>
                  <a:prstClr val="white"/>
                </a:solidFill>
                <a:latin typeface="Franklin Gothic Medium Cond" pitchFamily="34" charset="0"/>
              </a:rPr>
              <a:t>106</a:t>
            </a:r>
            <a:endParaRPr lang="en-US" sz="1600" dirty="0">
              <a:solidFill>
                <a:srgbClr val="000000"/>
              </a:solidFill>
              <a:latin typeface="Franklin Gothic Medium Cond" pitchFamily="34" charset="0"/>
            </a:endParaRPr>
          </a:p>
        </p:txBody>
      </p:sp>
      <p:sp>
        <p:nvSpPr>
          <p:cNvPr id="494" name="Rectangle 493"/>
          <p:cNvSpPr/>
          <p:nvPr/>
        </p:nvSpPr>
        <p:spPr>
          <a:xfrm>
            <a:off x="3618944" y="5181443"/>
            <a:ext cx="309295" cy="247300"/>
          </a:xfrm>
          <a:prstGeom prst="rect">
            <a:avLst/>
          </a:prstGeom>
        </p:spPr>
        <p:txBody>
          <a:bodyPr wrap="none" lIns="84889" tIns="42444" rIns="84889" bIns="42444" anchor="ctr">
            <a:spAutoFit/>
          </a:bodyPr>
          <a:lstStyle/>
          <a:p>
            <a:pPr algn="ctr" defTabSz="848876"/>
            <a:r>
              <a:rPr lang="en-US" sz="1050" dirty="0">
                <a:solidFill>
                  <a:prstClr val="white"/>
                </a:solidFill>
                <a:latin typeface="Franklin Gothic Medium Cond" pitchFamily="34" charset="0"/>
              </a:rPr>
              <a:t>51</a:t>
            </a:r>
            <a:endParaRPr lang="en-US" sz="1600" dirty="0">
              <a:solidFill>
                <a:srgbClr val="000000"/>
              </a:solidFill>
              <a:latin typeface="Franklin Gothic Medium Cond" pitchFamily="34" charset="0"/>
            </a:endParaRPr>
          </a:p>
        </p:txBody>
      </p:sp>
      <p:sp>
        <p:nvSpPr>
          <p:cNvPr id="264" name="TextBox 263"/>
          <p:cNvSpPr txBox="1"/>
          <p:nvPr/>
        </p:nvSpPr>
        <p:spPr>
          <a:xfrm>
            <a:off x="4460160" y="2751486"/>
            <a:ext cx="1189667" cy="362716"/>
          </a:xfrm>
          <a:prstGeom prst="rect">
            <a:avLst/>
          </a:prstGeom>
          <a:noFill/>
        </p:spPr>
        <p:txBody>
          <a:bodyPr wrap="square" lIns="84889" tIns="42444" rIns="84889" bIns="42444" rtlCol="0" anchor="ctr">
            <a:spAutoFit/>
          </a:bodyPr>
          <a:lstStyle/>
          <a:p>
            <a:pPr algn="ctr" defTabSz="848876"/>
            <a:r>
              <a:rPr lang="en-US" sz="900" dirty="0">
                <a:solidFill>
                  <a:srgbClr val="000000"/>
                </a:solidFill>
                <a:latin typeface="Cambria" pitchFamily="18" charset="0"/>
              </a:rPr>
              <a:t>PROCESS MANUFACTURING</a:t>
            </a:r>
            <a:endParaRPr lang="en-US" sz="1000" dirty="0">
              <a:solidFill>
                <a:srgbClr val="000000"/>
              </a:solidFill>
              <a:latin typeface="Cambria" pitchFamily="18" charset="0"/>
            </a:endParaRPr>
          </a:p>
        </p:txBody>
      </p:sp>
    </p:spTree>
    <p:extLst>
      <p:ext uri="{BB962C8B-B14F-4D97-AF65-F5344CB8AC3E}">
        <p14:creationId xmlns:p14="http://schemas.microsoft.com/office/powerpoint/2010/main" val="140091316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2" name="Straight Connector 231"/>
          <p:cNvCxnSpPr>
            <a:stCxn id="144" idx="4"/>
            <a:endCxn id="140" idx="0"/>
          </p:cNvCxnSpPr>
          <p:nvPr/>
        </p:nvCxnSpPr>
        <p:spPr>
          <a:xfrm flipH="1">
            <a:off x="1949161" y="5049526"/>
            <a:ext cx="499" cy="33479"/>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145" idx="4"/>
            <a:endCxn id="141" idx="0"/>
          </p:cNvCxnSpPr>
          <p:nvPr/>
        </p:nvCxnSpPr>
        <p:spPr>
          <a:xfrm flipH="1">
            <a:off x="3655797" y="4942846"/>
            <a:ext cx="913" cy="140159"/>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146" idx="4"/>
            <a:endCxn id="142" idx="0"/>
          </p:cNvCxnSpPr>
          <p:nvPr/>
        </p:nvCxnSpPr>
        <p:spPr>
          <a:xfrm flipH="1">
            <a:off x="5191305" y="4668526"/>
            <a:ext cx="1654" cy="41448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147" idx="4"/>
            <a:endCxn id="152" idx="0"/>
          </p:cNvCxnSpPr>
          <p:nvPr/>
        </p:nvCxnSpPr>
        <p:spPr>
          <a:xfrm flipH="1">
            <a:off x="6826548" y="4574546"/>
            <a:ext cx="1706" cy="50846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148" idx="4"/>
            <a:endCxn id="153" idx="0"/>
          </p:cNvCxnSpPr>
          <p:nvPr/>
        </p:nvCxnSpPr>
        <p:spPr>
          <a:xfrm flipH="1">
            <a:off x="8360766" y="4493266"/>
            <a:ext cx="632" cy="58974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1720555" y="5082999"/>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1" name="Oval 140"/>
          <p:cNvSpPr/>
          <p:nvPr/>
        </p:nvSpPr>
        <p:spPr>
          <a:xfrm>
            <a:off x="3427191" y="5082999"/>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2" name="Oval 141"/>
          <p:cNvSpPr/>
          <p:nvPr/>
        </p:nvSpPr>
        <p:spPr>
          <a:xfrm>
            <a:off x="4962705" y="5083001"/>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52" name="Oval 151"/>
          <p:cNvSpPr/>
          <p:nvPr/>
        </p:nvSpPr>
        <p:spPr>
          <a:xfrm>
            <a:off x="6597948" y="5083001"/>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53" name="Oval 152"/>
          <p:cNvSpPr/>
          <p:nvPr/>
        </p:nvSpPr>
        <p:spPr>
          <a:xfrm>
            <a:off x="8132166" y="5083001"/>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231" name="Straight Connector 50"/>
          <p:cNvCxnSpPr>
            <a:stCxn id="120" idx="0"/>
          </p:cNvCxnSpPr>
          <p:nvPr/>
        </p:nvCxnSpPr>
        <p:spPr>
          <a:xfrm flipH="1">
            <a:off x="1015850" y="3502396"/>
            <a:ext cx="2212389"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9" name="Straight Connector 50"/>
          <p:cNvCxnSpPr>
            <a:stCxn id="149" idx="2"/>
          </p:cNvCxnSpPr>
          <p:nvPr/>
        </p:nvCxnSpPr>
        <p:spPr>
          <a:xfrm flipH="1">
            <a:off x="4175597" y="2752156"/>
            <a:ext cx="2593461" cy="12811"/>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149" idx="0"/>
          </p:cNvCxnSpPr>
          <p:nvPr/>
        </p:nvCxnSpPr>
        <p:spPr>
          <a:xfrm flipH="1">
            <a:off x="6951938" y="2462282"/>
            <a:ext cx="497" cy="106988"/>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1" name="Straight Connector 270"/>
          <p:cNvCxnSpPr>
            <a:endCxn id="150" idx="0"/>
          </p:cNvCxnSpPr>
          <p:nvPr/>
        </p:nvCxnSpPr>
        <p:spPr>
          <a:xfrm>
            <a:off x="8360690" y="2462282"/>
            <a:ext cx="0" cy="113288"/>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2" name="Straight Connector 22"/>
          <p:cNvCxnSpPr>
            <a:stCxn id="151" idx="4"/>
          </p:cNvCxnSpPr>
          <p:nvPr/>
        </p:nvCxnSpPr>
        <p:spPr>
          <a:xfrm>
            <a:off x="1014710" y="1797281"/>
            <a:ext cx="0" cy="43448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9" name="Straight Connector 22"/>
          <p:cNvCxnSpPr>
            <a:stCxn id="115" idx="2"/>
          </p:cNvCxnSpPr>
          <p:nvPr/>
        </p:nvCxnSpPr>
        <p:spPr>
          <a:xfrm>
            <a:off x="1014710" y="2368929"/>
            <a:ext cx="684" cy="112357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946136" y="2231763"/>
            <a:ext cx="274321" cy="137160"/>
            <a:chOff x="6216122" y="3558678"/>
            <a:chExt cx="274321" cy="137160"/>
          </a:xfrm>
        </p:grpSpPr>
        <p:cxnSp>
          <p:nvCxnSpPr>
            <p:cNvPr id="112" name="Straight Connector 111"/>
            <p:cNvCxnSpPr>
              <a:stCxn id="115" idx="4"/>
            </p:cNvCxnSpPr>
            <p:nvPr/>
          </p:nvCxnSpPr>
          <p:spPr>
            <a:xfrm>
              <a:off x="6353282" y="3627258"/>
              <a:ext cx="137161" cy="26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114" name="Oval 113"/>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5" name="Oval 114"/>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cxnSp>
        <p:nvCxnSpPr>
          <p:cNvPr id="230" name="Straight Connector 50"/>
          <p:cNvCxnSpPr>
            <a:endCxn id="143" idx="6"/>
          </p:cNvCxnSpPr>
          <p:nvPr/>
        </p:nvCxnSpPr>
        <p:spPr>
          <a:xfrm flipH="1">
            <a:off x="2229628" y="2300201"/>
            <a:ext cx="1250177"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6769052" y="2569270"/>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50" name="Oval 149"/>
          <p:cNvSpPr/>
          <p:nvPr/>
        </p:nvSpPr>
        <p:spPr>
          <a:xfrm>
            <a:off x="8177810" y="2575570"/>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3" name="Oval 142"/>
          <p:cNvSpPr/>
          <p:nvPr/>
        </p:nvSpPr>
        <p:spPr>
          <a:xfrm>
            <a:off x="1223783" y="1797281"/>
            <a:ext cx="1005840" cy="10058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238" name="Straight Connector 22"/>
          <p:cNvCxnSpPr/>
          <p:nvPr/>
        </p:nvCxnSpPr>
        <p:spPr>
          <a:xfrm>
            <a:off x="694198" y="411079"/>
            <a:ext cx="0" cy="543092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9" name="Straight Connector 50"/>
          <p:cNvCxnSpPr/>
          <p:nvPr/>
        </p:nvCxnSpPr>
        <p:spPr>
          <a:xfrm flipV="1">
            <a:off x="5138093" y="-126999"/>
            <a:ext cx="0" cy="299437"/>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0" name="Straight Connector 50"/>
          <p:cNvCxnSpPr/>
          <p:nvPr/>
        </p:nvCxnSpPr>
        <p:spPr>
          <a:xfrm flipH="1">
            <a:off x="5138100" y="190500"/>
            <a:ext cx="1261669"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1" name="Straight Connector 50"/>
          <p:cNvCxnSpPr/>
          <p:nvPr/>
        </p:nvCxnSpPr>
        <p:spPr>
          <a:xfrm flipV="1">
            <a:off x="6434436" y="189401"/>
            <a:ext cx="0" cy="221678"/>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2" name="Straight Connector 50"/>
          <p:cNvCxnSpPr/>
          <p:nvPr/>
        </p:nvCxnSpPr>
        <p:spPr>
          <a:xfrm flipH="1">
            <a:off x="4893617" y="406518"/>
            <a:ext cx="1506153"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3" name="Straight Connector 50"/>
          <p:cNvCxnSpPr/>
          <p:nvPr/>
        </p:nvCxnSpPr>
        <p:spPr>
          <a:xfrm flipH="1">
            <a:off x="694204" y="406518"/>
            <a:ext cx="1515341"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4" name="Straight Connector 22"/>
          <p:cNvCxnSpPr>
            <a:endCxn id="253" idx="0"/>
          </p:cNvCxnSpPr>
          <p:nvPr/>
        </p:nvCxnSpPr>
        <p:spPr>
          <a:xfrm>
            <a:off x="1012644" y="441532"/>
            <a:ext cx="3" cy="405686"/>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7" name="Rectangle 246"/>
          <p:cNvSpPr/>
          <p:nvPr/>
        </p:nvSpPr>
        <p:spPr>
          <a:xfrm>
            <a:off x="1178063" y="1919748"/>
            <a:ext cx="1097280" cy="861774"/>
          </a:xfrm>
          <a:prstGeom prst="rect">
            <a:avLst/>
          </a:prstGeom>
        </p:spPr>
        <p:txBody>
          <a:bodyPr wrap="square" anchor="ctr">
            <a:spAutoFit/>
          </a:bodyPr>
          <a:lstStyle/>
          <a:p>
            <a:pPr algn="ctr" defTabSz="848876"/>
            <a:r>
              <a:rPr lang="en-US" sz="3200" dirty="0">
                <a:solidFill>
                  <a:prstClr val="white"/>
                </a:solidFill>
                <a:latin typeface="Franklin Gothic Medium Cond" pitchFamily="34" charset="0"/>
              </a:rPr>
              <a:t>$300</a:t>
            </a:r>
          </a:p>
          <a:p>
            <a:pPr algn="ctr" defTabSz="848876"/>
            <a:r>
              <a:rPr lang="en-US" dirty="0">
                <a:solidFill>
                  <a:prstClr val="white"/>
                </a:solidFill>
                <a:latin typeface="Franklin Gothic Medium Cond" pitchFamily="34" charset="0"/>
              </a:rPr>
              <a:t>Billion</a:t>
            </a:r>
            <a:endParaRPr lang="en-US" sz="1400" dirty="0">
              <a:solidFill>
                <a:prstClr val="white"/>
              </a:solidFill>
              <a:latin typeface="Franklin Gothic Medium Cond" pitchFamily="34" charset="0"/>
            </a:endParaRPr>
          </a:p>
        </p:txBody>
      </p:sp>
      <p:sp>
        <p:nvSpPr>
          <p:cNvPr id="249" name="TextBox 248"/>
          <p:cNvSpPr txBox="1"/>
          <p:nvPr/>
        </p:nvSpPr>
        <p:spPr>
          <a:xfrm>
            <a:off x="2153831" y="415184"/>
            <a:ext cx="3313405" cy="855158"/>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Simply knowing that all this data is out there is one thing. Utilizing this data to turn a profit is another issue. Using big data has the potential to increase profitability across all sectors. However there are five sectors that stand to benefit the most.</a:t>
            </a:r>
          </a:p>
        </p:txBody>
      </p:sp>
      <p:sp>
        <p:nvSpPr>
          <p:cNvPr id="250" name="TextBox 249"/>
          <p:cNvSpPr txBox="1"/>
          <p:nvPr/>
        </p:nvSpPr>
        <p:spPr>
          <a:xfrm>
            <a:off x="1465264" y="1260731"/>
            <a:ext cx="3739126"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Healthcare has lagged behind many other industries when it comes to improving operational performance and adopting technology-enabled process improvements.</a:t>
            </a:r>
          </a:p>
        </p:txBody>
      </p:sp>
      <p:sp>
        <p:nvSpPr>
          <p:cNvPr id="253" name="Rectangle 252"/>
          <p:cNvSpPr/>
          <p:nvPr/>
        </p:nvSpPr>
        <p:spPr>
          <a:xfrm>
            <a:off x="639125" y="847218"/>
            <a:ext cx="747043" cy="331938"/>
          </a:xfrm>
          <a:prstGeom prst="rect">
            <a:avLst/>
          </a:prstGeom>
        </p:spPr>
        <p:txBody>
          <a:bodyPr wrap="none" lIns="84889" tIns="42444" rIns="84889" bIns="42444" anchor="ctr">
            <a:spAutoFit/>
          </a:bodyPr>
          <a:lstStyle/>
          <a:p>
            <a:pPr defTabSz="848876"/>
            <a:r>
              <a:rPr lang="en-US" sz="1600" dirty="0">
                <a:solidFill>
                  <a:srgbClr val="000000"/>
                </a:solidFill>
                <a:latin typeface="Franklin Gothic Medium Cond" pitchFamily="34" charset="0"/>
              </a:rPr>
              <a:t>HEALTH</a:t>
            </a:r>
          </a:p>
        </p:txBody>
      </p:sp>
      <p:cxnSp>
        <p:nvCxnSpPr>
          <p:cNvPr id="254" name="Straight Connector 50"/>
          <p:cNvCxnSpPr/>
          <p:nvPr/>
        </p:nvCxnSpPr>
        <p:spPr>
          <a:xfrm flipV="1">
            <a:off x="3479800" y="2048641"/>
            <a:ext cx="0" cy="231965"/>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5" name="Straight Connector 50"/>
          <p:cNvCxnSpPr/>
          <p:nvPr/>
        </p:nvCxnSpPr>
        <p:spPr>
          <a:xfrm flipH="1">
            <a:off x="3484232" y="2039704"/>
            <a:ext cx="452768"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3924644" y="1927240"/>
            <a:ext cx="2373454" cy="547382"/>
          </a:xfrm>
          <a:prstGeom prst="rect">
            <a:avLst/>
          </a:prstGeom>
          <a:noFill/>
        </p:spPr>
        <p:txBody>
          <a:bodyPr wrap="square" lIns="84889" tIns="42444" rIns="84889" bIns="42444" rtlCol="0" anchor="ctr">
            <a:spAutoFit/>
          </a:bodyPr>
          <a:lstStyle/>
          <a:p>
            <a:pPr algn="ctr" defTabSz="848876"/>
            <a:r>
              <a:rPr lang="en-US" sz="1000" dirty="0">
                <a:solidFill>
                  <a:srgbClr val="000000">
                    <a:lumMod val="85000"/>
                    <a:lumOff val="15000"/>
                  </a:srgbClr>
                </a:solidFill>
                <a:latin typeface="Cambria" pitchFamily="18" charset="0"/>
              </a:rPr>
              <a:t>AND BRING CURRENT HEALTHCARE EXPENDITURES BY THE US GOVERNMENT DOWN 8%</a:t>
            </a:r>
          </a:p>
        </p:txBody>
      </p:sp>
      <p:sp>
        <p:nvSpPr>
          <p:cNvPr id="257" name="TextBox 256"/>
          <p:cNvSpPr txBox="1"/>
          <p:nvPr/>
        </p:nvSpPr>
        <p:spPr>
          <a:xfrm>
            <a:off x="1012641" y="2852849"/>
            <a:ext cx="2689320" cy="547382"/>
          </a:xfrm>
          <a:prstGeom prst="rect">
            <a:avLst/>
          </a:prstGeom>
          <a:noFill/>
        </p:spPr>
        <p:txBody>
          <a:bodyPr wrap="square" lIns="84889" tIns="42444" rIns="84889" bIns="42444" rtlCol="0">
            <a:spAutoFit/>
          </a:bodyPr>
          <a:lstStyle/>
          <a:p>
            <a:pPr algn="ctr" defTabSz="848876"/>
            <a:r>
              <a:rPr lang="en-US" sz="1000" dirty="0">
                <a:solidFill>
                  <a:srgbClr val="000000">
                    <a:lumMod val="85000"/>
                    <a:lumOff val="15000"/>
                  </a:srgbClr>
                </a:solidFill>
                <a:latin typeface="Cambria" pitchFamily="18" charset="0"/>
              </a:rPr>
              <a:t>IN TEN YEARS, THE IMPLEMENTATION OF BIG DATA IN THE HEALTH INDUSTRY COULD CAPTURE $300 BILLION ANNUALLY</a:t>
            </a:r>
          </a:p>
        </p:txBody>
      </p:sp>
      <p:cxnSp>
        <p:nvCxnSpPr>
          <p:cNvPr id="258" name="Straight Connector 50"/>
          <p:cNvCxnSpPr/>
          <p:nvPr/>
        </p:nvCxnSpPr>
        <p:spPr>
          <a:xfrm flipV="1">
            <a:off x="4175590" y="2250051"/>
            <a:ext cx="0" cy="51491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a:off x="6731720" y="2585279"/>
            <a:ext cx="421697" cy="270383"/>
          </a:xfrm>
          <a:prstGeom prst="rect">
            <a:avLst/>
          </a:prstGeom>
        </p:spPr>
        <p:txBody>
          <a:bodyPr wrap="none" lIns="84889" tIns="42444" rIns="84889" bIns="42444">
            <a:spAutoFit/>
          </a:bodyPr>
          <a:lstStyle/>
          <a:p>
            <a:pPr defTabSz="848876"/>
            <a:r>
              <a:rPr lang="en-US" sz="1200" dirty="0">
                <a:solidFill>
                  <a:prstClr val="white"/>
                </a:solidFill>
                <a:latin typeface="Franklin Gothic Medium Cond" pitchFamily="34" charset="0"/>
              </a:rPr>
              <a:t>17%</a:t>
            </a:r>
            <a:endParaRPr lang="en-US" sz="1200" dirty="0">
              <a:solidFill>
                <a:srgbClr val="000000"/>
              </a:solidFill>
              <a:latin typeface="Franklin Gothic Medium Cond" pitchFamily="34" charset="0"/>
            </a:endParaRPr>
          </a:p>
        </p:txBody>
      </p:sp>
      <p:sp>
        <p:nvSpPr>
          <p:cNvPr id="273" name="Rectangle 272"/>
          <p:cNvSpPr/>
          <p:nvPr/>
        </p:nvSpPr>
        <p:spPr>
          <a:xfrm>
            <a:off x="8168372" y="2601575"/>
            <a:ext cx="384636" cy="301161"/>
          </a:xfrm>
          <a:prstGeom prst="rect">
            <a:avLst/>
          </a:prstGeom>
        </p:spPr>
        <p:txBody>
          <a:bodyPr wrap="none" lIns="84889" tIns="42444" rIns="84889" bIns="42444">
            <a:spAutoFit/>
          </a:bodyPr>
          <a:lstStyle/>
          <a:p>
            <a:pPr defTabSz="848876"/>
            <a:r>
              <a:rPr lang="en-US" sz="1400" dirty="0">
                <a:solidFill>
                  <a:prstClr val="white"/>
                </a:solidFill>
                <a:latin typeface="Franklin Gothic Medium Cond" pitchFamily="34" charset="0"/>
              </a:rPr>
              <a:t>9%</a:t>
            </a:r>
            <a:endParaRPr lang="en-US" sz="1400" dirty="0">
              <a:solidFill>
                <a:srgbClr val="000000"/>
              </a:solidFill>
              <a:latin typeface="Franklin Gothic Medium Cond" pitchFamily="34" charset="0"/>
            </a:endParaRPr>
          </a:p>
        </p:txBody>
      </p:sp>
      <p:sp>
        <p:nvSpPr>
          <p:cNvPr id="274" name="TextBox 273"/>
          <p:cNvSpPr txBox="1"/>
          <p:nvPr/>
        </p:nvSpPr>
        <p:spPr>
          <a:xfrm>
            <a:off x="6381427" y="3108967"/>
            <a:ext cx="2607964" cy="393494"/>
          </a:xfrm>
          <a:prstGeom prst="rect">
            <a:avLst/>
          </a:prstGeom>
          <a:noFill/>
        </p:spPr>
        <p:txBody>
          <a:bodyPr wrap="square" lIns="84889" tIns="42444" rIns="84889" bIns="42444" rtlCol="0" anchor="ctr">
            <a:spAutoFit/>
          </a:bodyPr>
          <a:lstStyle/>
          <a:p>
            <a:pPr algn="ctr" defTabSz="848876"/>
            <a:r>
              <a:rPr lang="en-US" sz="1000" dirty="0">
                <a:solidFill>
                  <a:srgbClr val="000000">
                    <a:lumMod val="85000"/>
                    <a:lumOff val="15000"/>
                  </a:srgbClr>
                </a:solidFill>
                <a:latin typeface="Cambria" pitchFamily="18" charset="0"/>
              </a:rPr>
              <a:t>HEALTHCARE EXPENDITURES AS A PERCENTAGE OF THE GDP</a:t>
            </a:r>
          </a:p>
        </p:txBody>
      </p:sp>
      <p:sp>
        <p:nvSpPr>
          <p:cNvPr id="275" name="Rectangle 274"/>
          <p:cNvSpPr/>
          <p:nvPr/>
        </p:nvSpPr>
        <p:spPr>
          <a:xfrm>
            <a:off x="6703572" y="2902731"/>
            <a:ext cx="485625"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2010</a:t>
            </a:r>
            <a:endParaRPr lang="en-US" sz="1600" dirty="0">
              <a:solidFill>
                <a:srgbClr val="000000"/>
              </a:solidFill>
              <a:latin typeface="Cambria" pitchFamily="18" charset="0"/>
            </a:endParaRPr>
          </a:p>
        </p:txBody>
      </p:sp>
      <p:sp>
        <p:nvSpPr>
          <p:cNvPr id="276" name="Rectangle 275"/>
          <p:cNvSpPr/>
          <p:nvPr/>
        </p:nvSpPr>
        <p:spPr>
          <a:xfrm>
            <a:off x="8117883" y="2902731"/>
            <a:ext cx="485625"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2020</a:t>
            </a:r>
            <a:endParaRPr lang="en-US" sz="1600" dirty="0">
              <a:solidFill>
                <a:srgbClr val="000000"/>
              </a:solidFill>
              <a:latin typeface="Cambria" pitchFamily="18" charset="0"/>
            </a:endParaRPr>
          </a:p>
        </p:txBody>
      </p:sp>
      <p:sp>
        <p:nvSpPr>
          <p:cNvPr id="288" name="TextBox 287"/>
          <p:cNvSpPr txBox="1"/>
          <p:nvPr/>
        </p:nvSpPr>
        <p:spPr>
          <a:xfrm>
            <a:off x="3372834" y="3372704"/>
            <a:ext cx="3025870" cy="239605"/>
          </a:xfrm>
          <a:prstGeom prst="rect">
            <a:avLst/>
          </a:prstGeom>
          <a:noFill/>
        </p:spPr>
        <p:txBody>
          <a:bodyPr wrap="square" lIns="84889" tIns="42444" rIns="84889" bIns="42444" rtlCol="0" anchor="ctr">
            <a:spAutoFit/>
          </a:bodyPr>
          <a:lstStyle/>
          <a:p>
            <a:pPr algn="ctr" defTabSz="848876"/>
            <a:r>
              <a:rPr lang="en-US" sz="1000" dirty="0">
                <a:solidFill>
                  <a:srgbClr val="000000">
                    <a:lumMod val="85000"/>
                    <a:lumOff val="15000"/>
                  </a:srgbClr>
                </a:solidFill>
                <a:latin typeface="Cambria" pitchFamily="18" charset="0"/>
              </a:rPr>
              <a:t>AREAS WHERE BIG DATA COULD BE UTILIZED</a:t>
            </a:r>
          </a:p>
        </p:txBody>
      </p:sp>
      <p:sp>
        <p:nvSpPr>
          <p:cNvPr id="290" name="Rectangle 289"/>
          <p:cNvSpPr/>
          <p:nvPr/>
        </p:nvSpPr>
        <p:spPr>
          <a:xfrm>
            <a:off x="1270199" y="3642669"/>
            <a:ext cx="450358" cy="254994"/>
          </a:xfrm>
          <a:prstGeom prst="rect">
            <a:avLst/>
          </a:prstGeom>
        </p:spPr>
        <p:txBody>
          <a:bodyPr wrap="none" lIns="84889" tIns="42444" rIns="84889" bIns="42444" anchor="ctr">
            <a:spAutoFit/>
          </a:bodyPr>
          <a:lstStyle/>
          <a:p>
            <a:pPr defTabSz="848876"/>
            <a:r>
              <a:rPr lang="en-US" sz="1100" dirty="0">
                <a:solidFill>
                  <a:srgbClr val="000000">
                    <a:lumMod val="85000"/>
                    <a:lumOff val="15000"/>
                  </a:srgbClr>
                </a:solidFill>
                <a:latin typeface="Cambria" pitchFamily="18" charset="0"/>
              </a:rPr>
              <a:t>R&amp;D</a:t>
            </a:r>
            <a:endParaRPr lang="en-US" sz="1100" dirty="0">
              <a:solidFill>
                <a:srgbClr val="000000"/>
              </a:solidFill>
              <a:latin typeface="Cambria" pitchFamily="18" charset="0"/>
            </a:endParaRPr>
          </a:p>
        </p:txBody>
      </p:sp>
      <p:sp>
        <p:nvSpPr>
          <p:cNvPr id="291" name="TextBox 290"/>
          <p:cNvSpPr txBox="1"/>
          <p:nvPr/>
        </p:nvSpPr>
        <p:spPr>
          <a:xfrm>
            <a:off x="1259566" y="3817864"/>
            <a:ext cx="1913943"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Research and development; clinical trail design; personalized medicine</a:t>
            </a:r>
          </a:p>
        </p:txBody>
      </p:sp>
      <p:sp>
        <p:nvSpPr>
          <p:cNvPr id="293" name="Rectangle 292"/>
          <p:cNvSpPr/>
          <p:nvPr/>
        </p:nvSpPr>
        <p:spPr>
          <a:xfrm>
            <a:off x="1586612" y="5484214"/>
            <a:ext cx="740503" cy="254994"/>
          </a:xfrm>
          <a:prstGeom prst="rect">
            <a:avLst/>
          </a:prstGeom>
        </p:spPr>
        <p:txBody>
          <a:bodyPr wrap="none" lIns="84889" tIns="42444" rIns="84889" bIns="42444">
            <a:spAutoFit/>
          </a:bodyPr>
          <a:lstStyle/>
          <a:p>
            <a:pPr algn="ct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294" name="Rectangle 293"/>
          <p:cNvSpPr/>
          <p:nvPr/>
        </p:nvSpPr>
        <p:spPr>
          <a:xfrm>
            <a:off x="1678866" y="5161025"/>
            <a:ext cx="530958" cy="301161"/>
          </a:xfrm>
          <a:prstGeom prst="rect">
            <a:avLst/>
          </a:prstGeom>
        </p:spPr>
        <p:txBody>
          <a:bodyPr wrap="none" lIns="84889" tIns="42444" rIns="84889" bIns="42444">
            <a:spAutoFit/>
          </a:bodyPr>
          <a:lstStyle/>
          <a:p>
            <a:pPr algn="ctr" defTabSz="848876"/>
            <a:r>
              <a:rPr lang="en-US" sz="1400" dirty="0">
                <a:solidFill>
                  <a:prstClr val="white"/>
                </a:solidFill>
                <a:latin typeface="Franklin Gothic Medium Cond" pitchFamily="34" charset="0"/>
              </a:rPr>
              <a:t>$108</a:t>
            </a:r>
            <a:endParaRPr lang="en-US" sz="1400" dirty="0">
              <a:solidFill>
                <a:srgbClr val="000000"/>
              </a:solidFill>
              <a:latin typeface="Franklin Gothic Medium Cond" pitchFamily="34" charset="0"/>
            </a:endParaRPr>
          </a:p>
        </p:txBody>
      </p:sp>
      <p:sp>
        <p:nvSpPr>
          <p:cNvPr id="296" name="Rectangle 295"/>
          <p:cNvSpPr/>
          <p:nvPr/>
        </p:nvSpPr>
        <p:spPr>
          <a:xfrm>
            <a:off x="3012164" y="3642669"/>
            <a:ext cx="759739"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CLINICAL</a:t>
            </a:r>
            <a:endParaRPr lang="en-US" sz="1100" dirty="0">
              <a:solidFill>
                <a:srgbClr val="000000"/>
              </a:solidFill>
              <a:latin typeface="Cambria" pitchFamily="18" charset="0"/>
            </a:endParaRPr>
          </a:p>
        </p:txBody>
      </p:sp>
      <p:sp>
        <p:nvSpPr>
          <p:cNvPr id="297" name="TextBox 296"/>
          <p:cNvSpPr txBox="1"/>
          <p:nvPr/>
        </p:nvSpPr>
        <p:spPr>
          <a:xfrm>
            <a:off x="3012159" y="3817864"/>
            <a:ext cx="1676400"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Transparency in clinical data and clinical decision support</a:t>
            </a:r>
          </a:p>
        </p:txBody>
      </p:sp>
      <p:sp>
        <p:nvSpPr>
          <p:cNvPr id="299" name="Rectangle 298"/>
          <p:cNvSpPr/>
          <p:nvPr/>
        </p:nvSpPr>
        <p:spPr>
          <a:xfrm>
            <a:off x="3285544" y="5484214"/>
            <a:ext cx="740503" cy="254994"/>
          </a:xfrm>
          <a:prstGeom prst="rect">
            <a:avLst/>
          </a:prstGeom>
        </p:spPr>
        <p:txBody>
          <a:bodyPr wrap="none" lIns="84889" tIns="42444" rIns="84889" bIns="42444">
            <a:spAutoFit/>
          </a:bodyPr>
          <a:lstStyle/>
          <a:p>
            <a:pPr algn="ct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300" name="Rectangle 299"/>
          <p:cNvSpPr/>
          <p:nvPr/>
        </p:nvSpPr>
        <p:spPr>
          <a:xfrm>
            <a:off x="3433931" y="5157009"/>
            <a:ext cx="445550" cy="301161"/>
          </a:xfrm>
          <a:prstGeom prst="rect">
            <a:avLst/>
          </a:prstGeom>
        </p:spPr>
        <p:txBody>
          <a:bodyPr wrap="none" lIns="84889" tIns="42444" rIns="84889" bIns="42444">
            <a:spAutoFit/>
          </a:bodyPr>
          <a:lstStyle/>
          <a:p>
            <a:pPr algn="ctr" defTabSz="848876"/>
            <a:r>
              <a:rPr lang="en-US" sz="1400" dirty="0">
                <a:solidFill>
                  <a:prstClr val="white"/>
                </a:solidFill>
                <a:latin typeface="Franklin Gothic Medium Cond" pitchFamily="34" charset="0"/>
              </a:rPr>
              <a:t>$65</a:t>
            </a:r>
            <a:endParaRPr lang="en-US" sz="1400" dirty="0">
              <a:solidFill>
                <a:srgbClr val="000000"/>
              </a:solidFill>
              <a:latin typeface="Franklin Gothic Medium Cond" pitchFamily="34" charset="0"/>
            </a:endParaRPr>
          </a:p>
        </p:txBody>
      </p:sp>
      <p:sp>
        <p:nvSpPr>
          <p:cNvPr id="302" name="Rectangle 301"/>
          <p:cNvSpPr/>
          <p:nvPr/>
        </p:nvSpPr>
        <p:spPr>
          <a:xfrm>
            <a:off x="4546796" y="3619501"/>
            <a:ext cx="1011410"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ACCOUNTING</a:t>
            </a:r>
            <a:endParaRPr lang="en-US" sz="1100" dirty="0">
              <a:solidFill>
                <a:srgbClr val="000000"/>
              </a:solidFill>
              <a:latin typeface="Cambria" pitchFamily="18" charset="0"/>
            </a:endParaRPr>
          </a:p>
        </p:txBody>
      </p:sp>
      <p:sp>
        <p:nvSpPr>
          <p:cNvPr id="303" name="TextBox 302"/>
          <p:cNvSpPr txBox="1"/>
          <p:nvPr/>
        </p:nvSpPr>
        <p:spPr>
          <a:xfrm>
            <a:off x="4536159" y="3794695"/>
            <a:ext cx="1635676"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Advanced fraud detection; performance-based drug pricing</a:t>
            </a:r>
          </a:p>
        </p:txBody>
      </p:sp>
      <p:sp>
        <p:nvSpPr>
          <p:cNvPr id="305" name="Rectangle 304"/>
          <p:cNvSpPr/>
          <p:nvPr/>
        </p:nvSpPr>
        <p:spPr>
          <a:xfrm>
            <a:off x="4822711" y="5484214"/>
            <a:ext cx="740503" cy="254994"/>
          </a:xfrm>
          <a:prstGeom prst="rect">
            <a:avLst/>
          </a:prstGeom>
        </p:spPr>
        <p:txBody>
          <a:bodyPr wrap="none" lIns="84889" tIns="42444" rIns="84889" bIns="42444" anchor="ctr">
            <a:spAutoFit/>
          </a:bodyPr>
          <a:lstStyle/>
          <a:p>
            <a:pPr algn="ct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306" name="Rectangle 305"/>
          <p:cNvSpPr/>
          <p:nvPr/>
        </p:nvSpPr>
        <p:spPr>
          <a:xfrm>
            <a:off x="4969382" y="5161025"/>
            <a:ext cx="436637" cy="301161"/>
          </a:xfrm>
          <a:prstGeom prst="rect">
            <a:avLst/>
          </a:prstGeom>
        </p:spPr>
        <p:txBody>
          <a:bodyPr wrap="none" lIns="84889" tIns="42444" rIns="84889" bIns="42444">
            <a:spAutoFit/>
          </a:bodyPr>
          <a:lstStyle/>
          <a:p>
            <a:pPr algn="ctr" defTabSz="848876"/>
            <a:r>
              <a:rPr lang="en-US" sz="1400" dirty="0">
                <a:solidFill>
                  <a:prstClr val="white"/>
                </a:solidFill>
                <a:latin typeface="Franklin Gothic Medium Cond" pitchFamily="34" charset="0"/>
              </a:rPr>
              <a:t>$47</a:t>
            </a:r>
            <a:endParaRPr lang="en-US" sz="1400" dirty="0">
              <a:solidFill>
                <a:srgbClr val="000000"/>
              </a:solidFill>
              <a:latin typeface="Franklin Gothic Medium Cond" pitchFamily="34" charset="0"/>
            </a:endParaRPr>
          </a:p>
        </p:txBody>
      </p:sp>
      <p:sp>
        <p:nvSpPr>
          <p:cNvPr id="308" name="Rectangle 307"/>
          <p:cNvSpPr/>
          <p:nvPr/>
        </p:nvSpPr>
        <p:spPr>
          <a:xfrm>
            <a:off x="6136363" y="3619501"/>
            <a:ext cx="1182931"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PUBLIC HEALTH</a:t>
            </a:r>
            <a:endParaRPr lang="en-US" sz="1100" dirty="0">
              <a:solidFill>
                <a:srgbClr val="000000"/>
              </a:solidFill>
              <a:latin typeface="Cambria" pitchFamily="18" charset="0"/>
            </a:endParaRPr>
          </a:p>
        </p:txBody>
      </p:sp>
      <p:sp>
        <p:nvSpPr>
          <p:cNvPr id="309" name="TextBox 308"/>
          <p:cNvSpPr txBox="1"/>
          <p:nvPr/>
        </p:nvSpPr>
        <p:spPr>
          <a:xfrm>
            <a:off x="6145301" y="3794696"/>
            <a:ext cx="1635676" cy="393494"/>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Public health surveillance and response systems</a:t>
            </a:r>
          </a:p>
        </p:txBody>
      </p:sp>
      <p:sp>
        <p:nvSpPr>
          <p:cNvPr id="311" name="Rectangle 310"/>
          <p:cNvSpPr/>
          <p:nvPr/>
        </p:nvSpPr>
        <p:spPr>
          <a:xfrm>
            <a:off x="6458006" y="5484980"/>
            <a:ext cx="740503" cy="254994"/>
          </a:xfrm>
          <a:prstGeom prst="rect">
            <a:avLst/>
          </a:prstGeom>
        </p:spPr>
        <p:txBody>
          <a:bodyPr wrap="none" lIns="84889" tIns="42444" rIns="84889" bIns="42444">
            <a:spAutoFit/>
          </a:bodyPr>
          <a:lstStyle/>
          <a:p>
            <a:pPr algn="ct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312" name="Rectangle 311"/>
          <p:cNvSpPr/>
          <p:nvPr/>
        </p:nvSpPr>
        <p:spPr>
          <a:xfrm>
            <a:off x="6642906" y="5161024"/>
            <a:ext cx="354179" cy="301161"/>
          </a:xfrm>
          <a:prstGeom prst="rect">
            <a:avLst/>
          </a:prstGeom>
        </p:spPr>
        <p:txBody>
          <a:bodyPr wrap="none" lIns="84889" tIns="42444" rIns="84889" bIns="42444">
            <a:spAutoFit/>
          </a:bodyPr>
          <a:lstStyle/>
          <a:p>
            <a:pPr algn="ctr" defTabSz="848876"/>
            <a:r>
              <a:rPr lang="en-US" sz="1400" dirty="0">
                <a:solidFill>
                  <a:prstClr val="white"/>
                </a:solidFill>
                <a:latin typeface="Franklin Gothic Medium Cond" pitchFamily="34" charset="0"/>
              </a:rPr>
              <a:t>$9</a:t>
            </a:r>
            <a:endParaRPr lang="en-US" sz="1400" dirty="0">
              <a:solidFill>
                <a:srgbClr val="000000"/>
              </a:solidFill>
              <a:latin typeface="Franklin Gothic Medium Cond" pitchFamily="34" charset="0"/>
            </a:endParaRPr>
          </a:p>
        </p:txBody>
      </p:sp>
      <p:sp>
        <p:nvSpPr>
          <p:cNvPr id="314" name="Rectangle 313"/>
          <p:cNvSpPr/>
          <p:nvPr/>
        </p:nvSpPr>
        <p:spPr>
          <a:xfrm>
            <a:off x="7671003" y="3619501"/>
            <a:ext cx="1610933"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NEW BUSINESS MODEL</a:t>
            </a:r>
            <a:endParaRPr lang="en-US" sz="1100" dirty="0">
              <a:solidFill>
                <a:srgbClr val="000000"/>
              </a:solidFill>
              <a:latin typeface="Cambria" pitchFamily="18" charset="0"/>
            </a:endParaRPr>
          </a:p>
        </p:txBody>
      </p:sp>
      <p:sp>
        <p:nvSpPr>
          <p:cNvPr id="315" name="TextBox 314"/>
          <p:cNvSpPr txBox="1"/>
          <p:nvPr/>
        </p:nvSpPr>
        <p:spPr>
          <a:xfrm>
            <a:off x="7660365" y="3794695"/>
            <a:ext cx="1763041"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Aggregation of patient records; online platforms and communities.</a:t>
            </a:r>
          </a:p>
        </p:txBody>
      </p:sp>
      <p:sp>
        <p:nvSpPr>
          <p:cNvPr id="317" name="Rectangle 316"/>
          <p:cNvSpPr/>
          <p:nvPr/>
        </p:nvSpPr>
        <p:spPr>
          <a:xfrm>
            <a:off x="7976245" y="5485789"/>
            <a:ext cx="740503" cy="254994"/>
          </a:xfrm>
          <a:prstGeom prst="rect">
            <a:avLst/>
          </a:prstGeom>
        </p:spPr>
        <p:txBody>
          <a:bodyPr wrap="none" lIns="84889" tIns="42444" rIns="84889" bIns="42444" anchor="ctr">
            <a:spAutoFit/>
          </a:bodyPr>
          <a:lstStyle/>
          <a:p>
            <a:pPr algn="ct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318" name="Rectangle 317"/>
          <p:cNvSpPr/>
          <p:nvPr/>
        </p:nvSpPr>
        <p:spPr>
          <a:xfrm>
            <a:off x="8169404" y="5157051"/>
            <a:ext cx="354179" cy="301161"/>
          </a:xfrm>
          <a:prstGeom prst="rect">
            <a:avLst/>
          </a:prstGeom>
        </p:spPr>
        <p:txBody>
          <a:bodyPr wrap="none" lIns="84889" tIns="42444" rIns="84889" bIns="42444" anchor="ctr">
            <a:spAutoFit/>
          </a:bodyPr>
          <a:lstStyle/>
          <a:p>
            <a:pPr algn="ctr" defTabSz="848876"/>
            <a:r>
              <a:rPr lang="en-US" sz="1400" dirty="0">
                <a:solidFill>
                  <a:prstClr val="white"/>
                </a:solidFill>
                <a:latin typeface="Franklin Gothic Medium Cond" pitchFamily="34" charset="0"/>
              </a:rPr>
              <a:t>$5</a:t>
            </a:r>
            <a:endParaRPr lang="en-US" sz="1400" dirty="0">
              <a:solidFill>
                <a:srgbClr val="000000"/>
              </a:solidFill>
              <a:latin typeface="Franklin Gothic Medium Cond" pitchFamily="34" charset="0"/>
            </a:endParaRPr>
          </a:p>
        </p:txBody>
      </p:sp>
      <p:sp>
        <p:nvSpPr>
          <p:cNvPr id="320" name="Rectangle 319"/>
          <p:cNvSpPr/>
          <p:nvPr/>
        </p:nvSpPr>
        <p:spPr>
          <a:xfrm>
            <a:off x="2193968" y="172440"/>
            <a:ext cx="2713270" cy="242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321" name="TextBox 320"/>
          <p:cNvSpPr txBox="1"/>
          <p:nvPr/>
        </p:nvSpPr>
        <p:spPr>
          <a:xfrm>
            <a:off x="2359299" y="143236"/>
            <a:ext cx="2022905" cy="301161"/>
          </a:xfrm>
          <a:prstGeom prst="rect">
            <a:avLst/>
          </a:prstGeom>
          <a:noFill/>
        </p:spPr>
        <p:txBody>
          <a:bodyPr wrap="none" lIns="84889" tIns="42444" rIns="84889" bIns="42444" rtlCol="0" anchor="ctr">
            <a:spAutoFit/>
          </a:bodyPr>
          <a:lstStyle/>
          <a:p>
            <a:pPr defTabSz="848876"/>
            <a:r>
              <a:rPr lang="en-US" sz="1400" dirty="0">
                <a:solidFill>
                  <a:prstClr val="white"/>
                </a:solidFill>
                <a:latin typeface="Franklin Gothic Medium Cond" pitchFamily="34" charset="0"/>
              </a:rPr>
              <a:t>WHAT IS THIS DATA WORTH?</a:t>
            </a:r>
            <a:endParaRPr lang="en-US" sz="1400" dirty="0">
              <a:solidFill>
                <a:prstClr val="white"/>
              </a:solidFill>
              <a:latin typeface="Franklin Gothic Medium Cond" pitchFamily="34" charset="0"/>
            </a:endParaRPr>
          </a:p>
        </p:txBody>
      </p:sp>
      <p:pic>
        <p:nvPicPr>
          <p:cNvPr id="322" name="Picture 3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462" y="1469416"/>
            <a:ext cx="243840" cy="203200"/>
          </a:xfrm>
          <a:prstGeom prst="rect">
            <a:avLst/>
          </a:prstGeom>
        </p:spPr>
      </p:pic>
      <p:grpSp>
        <p:nvGrpSpPr>
          <p:cNvPr id="106" name="Group 105"/>
          <p:cNvGrpSpPr/>
          <p:nvPr/>
        </p:nvGrpSpPr>
        <p:grpSpPr>
          <a:xfrm>
            <a:off x="947265" y="1157201"/>
            <a:ext cx="137160" cy="274320"/>
            <a:chOff x="41324" y="3589251"/>
            <a:chExt cx="137160" cy="274320"/>
          </a:xfrm>
        </p:grpSpPr>
        <p:cxnSp>
          <p:nvCxnSpPr>
            <p:cNvPr id="107" name="Straight Connector 106"/>
            <p:cNvCxnSpPr>
              <a:stCxn id="110" idx="4"/>
              <a:endCxn id="151" idx="0"/>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109" name="Oval 108"/>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0" name="Oval 109"/>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16" name="Group 115"/>
          <p:cNvGrpSpPr/>
          <p:nvPr/>
        </p:nvGrpSpPr>
        <p:grpSpPr>
          <a:xfrm>
            <a:off x="3228240" y="3433816"/>
            <a:ext cx="274321" cy="137160"/>
            <a:chOff x="6216122" y="3558678"/>
            <a:chExt cx="274321" cy="137160"/>
          </a:xfrm>
        </p:grpSpPr>
        <p:cxnSp>
          <p:nvCxnSpPr>
            <p:cNvPr id="117" name="Straight Connector 116"/>
            <p:cNvCxnSpPr>
              <a:stCxn id="120" idx="4"/>
            </p:cNvCxnSpPr>
            <p:nvPr/>
          </p:nvCxnSpPr>
          <p:spPr>
            <a:xfrm>
              <a:off x="6353282" y="3627258"/>
              <a:ext cx="137161" cy="26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119" name="Oval 118"/>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0" name="Oval 119"/>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21" name="Group 120"/>
          <p:cNvGrpSpPr/>
          <p:nvPr/>
        </p:nvGrpSpPr>
        <p:grpSpPr>
          <a:xfrm>
            <a:off x="6494732" y="2002915"/>
            <a:ext cx="914400" cy="914400"/>
            <a:chOff x="6322219" y="5122976"/>
            <a:chExt cx="914400" cy="914400"/>
          </a:xfrm>
          <a:effectLst>
            <a:outerShdw blurRad="25400" sx="101000" sy="101000" algn="ctr" rotWithShape="0">
              <a:prstClr val="black">
                <a:alpha val="40000"/>
              </a:prstClr>
            </a:outerShdw>
          </a:effectLst>
        </p:grpSpPr>
        <p:sp>
          <p:nvSpPr>
            <p:cNvPr id="122" name="Arc 121"/>
            <p:cNvSpPr/>
            <p:nvPr/>
          </p:nvSpPr>
          <p:spPr>
            <a:xfrm>
              <a:off x="6736080" y="5543055"/>
              <a:ext cx="91440" cy="914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3" name="Arc 122"/>
            <p:cNvSpPr/>
            <p:nvPr/>
          </p:nvSpPr>
          <p:spPr>
            <a:xfrm>
              <a:off x="6690360" y="5497335"/>
              <a:ext cx="182880" cy="1828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4" name="Arc 123"/>
            <p:cNvSpPr/>
            <p:nvPr/>
          </p:nvSpPr>
          <p:spPr>
            <a:xfrm>
              <a:off x="6644640" y="5451615"/>
              <a:ext cx="274320" cy="27432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5" name="Arc 124"/>
            <p:cNvSpPr/>
            <p:nvPr/>
          </p:nvSpPr>
          <p:spPr>
            <a:xfrm>
              <a:off x="6598920" y="5405895"/>
              <a:ext cx="365760" cy="36576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6" name="Arc 125"/>
            <p:cNvSpPr/>
            <p:nvPr/>
          </p:nvSpPr>
          <p:spPr>
            <a:xfrm>
              <a:off x="6553200" y="5360175"/>
              <a:ext cx="457200" cy="45720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7" name="Arc 126"/>
            <p:cNvSpPr/>
            <p:nvPr/>
          </p:nvSpPr>
          <p:spPr>
            <a:xfrm>
              <a:off x="6507480" y="5310676"/>
              <a:ext cx="548640" cy="5486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8" name="Arc 127"/>
            <p:cNvSpPr/>
            <p:nvPr/>
          </p:nvSpPr>
          <p:spPr>
            <a:xfrm>
              <a:off x="6461760" y="5264956"/>
              <a:ext cx="640080" cy="6400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29" name="Arc 128"/>
            <p:cNvSpPr/>
            <p:nvPr/>
          </p:nvSpPr>
          <p:spPr>
            <a:xfrm>
              <a:off x="6416040" y="5216687"/>
              <a:ext cx="731520" cy="73152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0" name="Arc 129"/>
            <p:cNvSpPr/>
            <p:nvPr/>
          </p:nvSpPr>
          <p:spPr>
            <a:xfrm>
              <a:off x="6370320" y="5168696"/>
              <a:ext cx="822960" cy="82296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1" name="Arc 130"/>
            <p:cNvSpPr/>
            <p:nvPr/>
          </p:nvSpPr>
          <p:spPr>
            <a:xfrm>
              <a:off x="6322219" y="5122976"/>
              <a:ext cx="914400" cy="91440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grpSp>
      <p:grpSp>
        <p:nvGrpSpPr>
          <p:cNvPr id="132" name="Group 131"/>
          <p:cNvGrpSpPr/>
          <p:nvPr/>
        </p:nvGrpSpPr>
        <p:grpSpPr>
          <a:xfrm>
            <a:off x="8044042" y="2139660"/>
            <a:ext cx="640080" cy="640080"/>
            <a:chOff x="6461760" y="5264956"/>
            <a:chExt cx="640080" cy="640080"/>
          </a:xfrm>
          <a:effectLst>
            <a:outerShdw blurRad="25400" sx="101000" sy="101000" algn="ctr" rotWithShape="0">
              <a:prstClr val="black">
                <a:alpha val="40000"/>
              </a:prstClr>
            </a:outerShdw>
          </a:effectLst>
        </p:grpSpPr>
        <p:sp>
          <p:nvSpPr>
            <p:cNvPr id="133" name="Arc 132"/>
            <p:cNvSpPr/>
            <p:nvPr/>
          </p:nvSpPr>
          <p:spPr>
            <a:xfrm>
              <a:off x="6736080" y="5543055"/>
              <a:ext cx="91440" cy="914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4" name="Arc 133"/>
            <p:cNvSpPr/>
            <p:nvPr/>
          </p:nvSpPr>
          <p:spPr>
            <a:xfrm>
              <a:off x="6690360" y="5497335"/>
              <a:ext cx="182880" cy="1828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5" name="Arc 134"/>
            <p:cNvSpPr/>
            <p:nvPr/>
          </p:nvSpPr>
          <p:spPr>
            <a:xfrm>
              <a:off x="6644640" y="5451615"/>
              <a:ext cx="274320" cy="27432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6" name="Arc 135"/>
            <p:cNvSpPr/>
            <p:nvPr/>
          </p:nvSpPr>
          <p:spPr>
            <a:xfrm>
              <a:off x="6598920" y="5405895"/>
              <a:ext cx="365760" cy="36576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7" name="Arc 136"/>
            <p:cNvSpPr/>
            <p:nvPr/>
          </p:nvSpPr>
          <p:spPr>
            <a:xfrm>
              <a:off x="6553200" y="5360175"/>
              <a:ext cx="457200" cy="45720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8" name="Arc 137"/>
            <p:cNvSpPr/>
            <p:nvPr/>
          </p:nvSpPr>
          <p:spPr>
            <a:xfrm>
              <a:off x="6507480" y="5310676"/>
              <a:ext cx="548640" cy="54864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sp>
          <p:nvSpPr>
            <p:cNvPr id="139" name="Arc 138"/>
            <p:cNvSpPr/>
            <p:nvPr/>
          </p:nvSpPr>
          <p:spPr>
            <a:xfrm>
              <a:off x="6461760" y="5264956"/>
              <a:ext cx="640080" cy="640080"/>
            </a:xfrm>
            <a:prstGeom prst="arc">
              <a:avLst>
                <a:gd name="adj1" fmla="val 10667754"/>
                <a:gd name="adj2" fmla="val 118579"/>
              </a:avLst>
            </a:prstGeom>
            <a:ln w="25400" cap="rnd">
              <a:solidFill>
                <a:srgbClr val="C00000"/>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848876"/>
              <a:endParaRPr lang="en-US" sz="1600" dirty="0">
                <a:solidFill>
                  <a:srgbClr val="000000"/>
                </a:solidFill>
                <a:latin typeface="Cambria" pitchFamily="18" charset="0"/>
              </a:endParaRPr>
            </a:p>
          </p:txBody>
        </p:sp>
      </p:grpSp>
      <p:sp>
        <p:nvSpPr>
          <p:cNvPr id="144" name="Oval 143"/>
          <p:cNvSpPr/>
          <p:nvPr/>
        </p:nvSpPr>
        <p:spPr>
          <a:xfrm>
            <a:off x="1583894" y="4318000"/>
            <a:ext cx="731520" cy="7315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5" name="Oval 144"/>
          <p:cNvSpPr/>
          <p:nvPr/>
        </p:nvSpPr>
        <p:spPr>
          <a:xfrm>
            <a:off x="3336664" y="4302760"/>
            <a:ext cx="640080" cy="64008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6" name="Oval 145"/>
          <p:cNvSpPr/>
          <p:nvPr/>
        </p:nvSpPr>
        <p:spPr>
          <a:xfrm>
            <a:off x="5010079" y="4302760"/>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7" name="Oval 146"/>
          <p:cNvSpPr/>
          <p:nvPr/>
        </p:nvSpPr>
        <p:spPr>
          <a:xfrm>
            <a:off x="6691094" y="4300220"/>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8" name="Oval 147"/>
          <p:cNvSpPr/>
          <p:nvPr/>
        </p:nvSpPr>
        <p:spPr>
          <a:xfrm>
            <a:off x="8269958" y="4310380"/>
            <a:ext cx="182880" cy="18288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51" name="Oval 150"/>
          <p:cNvSpPr/>
          <p:nvPr/>
        </p:nvSpPr>
        <p:spPr>
          <a:xfrm>
            <a:off x="831830" y="1431521"/>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172" name="Picture 1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23" y="1443713"/>
            <a:ext cx="341376" cy="341376"/>
          </a:xfrm>
          <a:prstGeom prst="rect">
            <a:avLst/>
          </a:prstGeom>
        </p:spPr>
      </p:pic>
      <p:sp>
        <p:nvSpPr>
          <p:cNvPr id="154" name="TextBox 153"/>
          <p:cNvSpPr txBox="1"/>
          <p:nvPr/>
        </p:nvSpPr>
        <p:spPr>
          <a:xfrm>
            <a:off x="944874" y="3874501"/>
            <a:ext cx="325324" cy="1756423"/>
          </a:xfrm>
          <a:prstGeom prst="rect">
            <a:avLst/>
          </a:prstGeom>
          <a:noFill/>
        </p:spPr>
        <p:txBody>
          <a:bodyPr vert="vert270"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POTENTIAL WORTH OF DATA</a:t>
            </a:r>
          </a:p>
        </p:txBody>
      </p:sp>
    </p:spTree>
    <p:extLst>
      <p:ext uri="{BB962C8B-B14F-4D97-AF65-F5344CB8AC3E}">
        <p14:creationId xmlns:p14="http://schemas.microsoft.com/office/powerpoint/2010/main" val="425671356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22"/>
          <p:cNvCxnSpPr>
            <a:endCxn id="100" idx="0"/>
          </p:cNvCxnSpPr>
          <p:nvPr/>
        </p:nvCxnSpPr>
        <p:spPr>
          <a:xfrm>
            <a:off x="5116507" y="127000"/>
            <a:ext cx="0" cy="25223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047927" y="379238"/>
            <a:ext cx="137160" cy="276757"/>
            <a:chOff x="41324" y="3589251"/>
            <a:chExt cx="137160" cy="276757"/>
          </a:xfrm>
        </p:grpSpPr>
        <p:cxnSp>
          <p:nvCxnSpPr>
            <p:cNvPr id="97" name="Straight Connector 96"/>
            <p:cNvCxnSpPr>
              <a:stCxn id="100" idx="4"/>
              <a:endCxn id="136" idx="0"/>
            </p:cNvCxnSpPr>
            <p:nvPr/>
          </p:nvCxnSpPr>
          <p:spPr>
            <a:xfrm flipH="1">
              <a:off x="109336" y="3726411"/>
              <a:ext cx="568" cy="139597"/>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99" name="Oval 98"/>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00" name="Oval 99"/>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cxnSp>
        <p:nvCxnSpPr>
          <p:cNvPr id="40" name="Straight Connector 22"/>
          <p:cNvCxnSpPr>
            <a:stCxn id="136" idx="4"/>
            <a:endCxn id="123" idx="6"/>
          </p:cNvCxnSpPr>
          <p:nvPr/>
        </p:nvCxnSpPr>
        <p:spPr>
          <a:xfrm>
            <a:off x="5115944" y="1021755"/>
            <a:ext cx="567" cy="683397"/>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0"/>
          <p:cNvCxnSpPr>
            <a:stCxn id="115" idx="6"/>
            <a:endCxn id="137" idx="4"/>
          </p:cNvCxnSpPr>
          <p:nvPr/>
        </p:nvCxnSpPr>
        <p:spPr>
          <a:xfrm flipH="1" flipV="1">
            <a:off x="5896533" y="3507966"/>
            <a:ext cx="1240" cy="63477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5828521" y="2867881"/>
            <a:ext cx="137160" cy="274320"/>
            <a:chOff x="41324" y="3589251"/>
            <a:chExt cx="137160" cy="274320"/>
          </a:xfrm>
        </p:grpSpPr>
        <p:cxnSp>
          <p:nvCxnSpPr>
            <p:cNvPr id="144" name="Straight Connector 143"/>
            <p:cNvCxnSpPr>
              <a:stCxn id="147" idx="4"/>
              <a:endCxn id="137" idx="0"/>
            </p:cNvCxnSpPr>
            <p:nvPr/>
          </p:nvCxnSpPr>
          <p:spPr>
            <a:xfrm flipH="1">
              <a:off x="109336" y="3726411"/>
              <a:ext cx="568"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146" name="Oval 145"/>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47" name="Oval 146"/>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137" name="Oval 136"/>
          <p:cNvSpPr/>
          <p:nvPr/>
        </p:nvSpPr>
        <p:spPr>
          <a:xfrm>
            <a:off x="5713653" y="3142201"/>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36" name="Oval 135"/>
          <p:cNvSpPr/>
          <p:nvPr/>
        </p:nvSpPr>
        <p:spPr>
          <a:xfrm>
            <a:off x="4933059" y="655989"/>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16" name="Straight Connector 22"/>
          <p:cNvCxnSpPr>
            <a:stCxn id="132" idx="4"/>
            <a:endCxn id="110" idx="6"/>
          </p:cNvCxnSpPr>
          <p:nvPr/>
        </p:nvCxnSpPr>
        <p:spPr>
          <a:xfrm flipH="1">
            <a:off x="1020976" y="1074608"/>
            <a:ext cx="781" cy="61225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 name="Straight Connector 50"/>
          <p:cNvCxnSpPr>
            <a:stCxn id="105" idx="2"/>
          </p:cNvCxnSpPr>
          <p:nvPr/>
        </p:nvCxnSpPr>
        <p:spPr>
          <a:xfrm flipH="1">
            <a:off x="724682" y="503108"/>
            <a:ext cx="228495"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953171" y="434528"/>
            <a:ext cx="137160" cy="274320"/>
            <a:chOff x="41324" y="3589251"/>
            <a:chExt cx="137160" cy="274320"/>
          </a:xfrm>
        </p:grpSpPr>
        <p:cxnSp>
          <p:nvCxnSpPr>
            <p:cNvPr id="102" name="Straight Connector 101"/>
            <p:cNvCxnSpPr>
              <a:stCxn id="105"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104" name="Oval 103"/>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05" name="Oval 104"/>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132" name="Oval 131"/>
          <p:cNvSpPr/>
          <p:nvPr/>
        </p:nvSpPr>
        <p:spPr>
          <a:xfrm>
            <a:off x="838871" y="708848"/>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106" name="Group 105"/>
          <p:cNvGrpSpPr/>
          <p:nvPr/>
        </p:nvGrpSpPr>
        <p:grpSpPr>
          <a:xfrm>
            <a:off x="952390" y="1686858"/>
            <a:ext cx="274842" cy="137160"/>
            <a:chOff x="6216122" y="3558678"/>
            <a:chExt cx="274842" cy="137160"/>
          </a:xfrm>
        </p:grpSpPr>
        <p:cxnSp>
          <p:nvCxnSpPr>
            <p:cNvPr id="107" name="Straight Connector 106"/>
            <p:cNvCxnSpPr>
              <a:stCxn id="110" idx="4"/>
              <a:endCxn id="117" idx="2"/>
            </p:cNvCxnSpPr>
            <p:nvPr/>
          </p:nvCxnSpPr>
          <p:spPr>
            <a:xfrm>
              <a:off x="6353282" y="3627258"/>
              <a:ext cx="137682" cy="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109" name="Oval 108"/>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0" name="Oval 109"/>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119" name="Group 118"/>
          <p:cNvGrpSpPr/>
          <p:nvPr/>
        </p:nvGrpSpPr>
        <p:grpSpPr>
          <a:xfrm>
            <a:off x="5047931" y="1705146"/>
            <a:ext cx="278347" cy="137160"/>
            <a:chOff x="6216122" y="3558678"/>
            <a:chExt cx="278347" cy="137160"/>
          </a:xfrm>
        </p:grpSpPr>
        <p:cxnSp>
          <p:nvCxnSpPr>
            <p:cNvPr id="120" name="Straight Connector 119"/>
            <p:cNvCxnSpPr>
              <a:stCxn id="123" idx="4"/>
              <a:endCxn id="124" idx="2"/>
            </p:cNvCxnSpPr>
            <p:nvPr/>
          </p:nvCxnSpPr>
          <p:spPr>
            <a:xfrm>
              <a:off x="6353282" y="3627258"/>
              <a:ext cx="141187" cy="26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122" name="Oval 121"/>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3" name="Oval 122"/>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cxnSp>
        <p:nvCxnSpPr>
          <p:cNvPr id="7" name="Straight Connector 6"/>
          <p:cNvCxnSpPr>
            <a:stCxn id="126" idx="4"/>
          </p:cNvCxnSpPr>
          <p:nvPr/>
        </p:nvCxnSpPr>
        <p:spPr>
          <a:xfrm>
            <a:off x="1481402" y="4668525"/>
            <a:ext cx="0" cy="126205"/>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8" idx="4"/>
            <a:endCxn id="131" idx="0"/>
          </p:cNvCxnSpPr>
          <p:nvPr/>
        </p:nvCxnSpPr>
        <p:spPr>
          <a:xfrm>
            <a:off x="4536481" y="4485646"/>
            <a:ext cx="0" cy="253693"/>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7" idx="4"/>
            <a:endCxn id="130" idx="0"/>
          </p:cNvCxnSpPr>
          <p:nvPr/>
        </p:nvCxnSpPr>
        <p:spPr>
          <a:xfrm>
            <a:off x="3096930" y="4302766"/>
            <a:ext cx="0" cy="436573"/>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5829193" y="4142740"/>
            <a:ext cx="271382" cy="137160"/>
            <a:chOff x="6216122" y="3558678"/>
            <a:chExt cx="271382" cy="137160"/>
          </a:xfrm>
        </p:grpSpPr>
        <p:cxnSp>
          <p:nvCxnSpPr>
            <p:cNvPr id="112" name="Straight Connector 111"/>
            <p:cNvCxnSpPr>
              <a:stCxn id="115" idx="4"/>
              <a:endCxn id="125" idx="2"/>
            </p:cNvCxnSpPr>
            <p:nvPr/>
          </p:nvCxnSpPr>
          <p:spPr>
            <a:xfrm flipV="1">
              <a:off x="6353282" y="3627256"/>
              <a:ext cx="134222" cy="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114" name="Oval 113"/>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5" name="Oval 114"/>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131" name="Oval 130"/>
          <p:cNvSpPr/>
          <p:nvPr/>
        </p:nvSpPr>
        <p:spPr>
          <a:xfrm>
            <a:off x="4307881" y="4739333"/>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30" name="Oval 129"/>
          <p:cNvSpPr/>
          <p:nvPr/>
        </p:nvSpPr>
        <p:spPr>
          <a:xfrm>
            <a:off x="2868330" y="4739333"/>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9" name="Oval 128"/>
          <p:cNvSpPr/>
          <p:nvPr/>
        </p:nvSpPr>
        <p:spPr>
          <a:xfrm>
            <a:off x="1252802" y="4741610"/>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5" name="Oval 124"/>
          <p:cNvSpPr/>
          <p:nvPr/>
        </p:nvSpPr>
        <p:spPr>
          <a:xfrm>
            <a:off x="6100575" y="3708398"/>
            <a:ext cx="1005840" cy="10058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4" name="Oval 123"/>
          <p:cNvSpPr/>
          <p:nvPr/>
        </p:nvSpPr>
        <p:spPr>
          <a:xfrm>
            <a:off x="5326273" y="1271068"/>
            <a:ext cx="1005840" cy="10058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17" name="Oval 116"/>
          <p:cNvSpPr/>
          <p:nvPr/>
        </p:nvSpPr>
        <p:spPr>
          <a:xfrm>
            <a:off x="1227232" y="1252518"/>
            <a:ext cx="1005840" cy="10058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6" name="Straight Connector 50"/>
          <p:cNvCxnSpPr>
            <a:endCxn id="117" idx="6"/>
          </p:cNvCxnSpPr>
          <p:nvPr/>
        </p:nvCxnSpPr>
        <p:spPr>
          <a:xfrm flipH="1">
            <a:off x="2233078" y="1755438"/>
            <a:ext cx="1316161"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22"/>
          <p:cNvCxnSpPr/>
          <p:nvPr/>
        </p:nvCxnSpPr>
        <p:spPr>
          <a:xfrm>
            <a:off x="694198" y="-127000"/>
            <a:ext cx="0" cy="596900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35792" y="1324814"/>
            <a:ext cx="1188720" cy="861774"/>
          </a:xfrm>
          <a:prstGeom prst="rect">
            <a:avLst/>
          </a:prstGeom>
        </p:spPr>
        <p:txBody>
          <a:bodyPr wrap="square" anchor="ctr">
            <a:spAutoFit/>
          </a:bodyPr>
          <a:lstStyle/>
          <a:p>
            <a:pPr algn="ctr" defTabSz="848876"/>
            <a:r>
              <a:rPr lang="en-US" sz="3200" dirty="0">
                <a:solidFill>
                  <a:prstClr val="white"/>
                </a:solidFill>
                <a:latin typeface="Franklin Gothic Medium Cond" pitchFamily="34" charset="0"/>
              </a:rPr>
              <a:t>€300</a:t>
            </a:r>
          </a:p>
          <a:p>
            <a:pPr algn="ctr" defTabSz="848876"/>
            <a:r>
              <a:rPr lang="en-US" dirty="0">
                <a:solidFill>
                  <a:prstClr val="white"/>
                </a:solidFill>
                <a:latin typeface="Franklin Gothic Medium Cond" pitchFamily="34" charset="0"/>
              </a:rPr>
              <a:t>BILLION</a:t>
            </a:r>
            <a:endParaRPr lang="en-US" sz="1400" dirty="0">
              <a:solidFill>
                <a:prstClr val="white"/>
              </a:solidFill>
              <a:latin typeface="Franklin Gothic Medium Cond" pitchFamily="34" charset="0"/>
            </a:endParaRPr>
          </a:p>
        </p:txBody>
      </p:sp>
      <p:sp>
        <p:nvSpPr>
          <p:cNvPr id="15" name="TextBox 14"/>
          <p:cNvSpPr txBox="1"/>
          <p:nvPr/>
        </p:nvSpPr>
        <p:spPr>
          <a:xfrm>
            <a:off x="1312681" y="466491"/>
            <a:ext cx="3611265"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Governments in many parts of the world need to increase their productivity through digital means. Examining the public sector of the European Union, we can where the utilization of big data can create value through efficiency.</a:t>
            </a:r>
          </a:p>
        </p:txBody>
      </p:sp>
      <p:sp>
        <p:nvSpPr>
          <p:cNvPr id="17" name="Rectangle 16"/>
          <p:cNvSpPr/>
          <p:nvPr/>
        </p:nvSpPr>
        <p:spPr>
          <a:xfrm>
            <a:off x="700462" y="127000"/>
            <a:ext cx="1248847" cy="331938"/>
          </a:xfrm>
          <a:prstGeom prst="rect">
            <a:avLst/>
          </a:prstGeom>
        </p:spPr>
        <p:txBody>
          <a:bodyPr wrap="none" lIns="84889" tIns="42444" rIns="84889" bIns="42444" anchor="ctr">
            <a:spAutoFit/>
          </a:bodyPr>
          <a:lstStyle/>
          <a:p>
            <a:pPr algn="ctr" defTabSz="848876"/>
            <a:r>
              <a:rPr lang="en-US" sz="1600" dirty="0">
                <a:solidFill>
                  <a:srgbClr val="000000"/>
                </a:solidFill>
                <a:latin typeface="Franklin Gothic Medium Cond" pitchFamily="34" charset="0"/>
              </a:rPr>
              <a:t>GOVERNMENT</a:t>
            </a:r>
            <a:endParaRPr lang="en-US" sz="1600" dirty="0">
              <a:solidFill>
                <a:srgbClr val="000000"/>
              </a:solidFill>
              <a:latin typeface="Franklin Gothic Medium Cond" pitchFamily="34" charset="0"/>
            </a:endParaRPr>
          </a:p>
        </p:txBody>
      </p:sp>
      <p:cxnSp>
        <p:nvCxnSpPr>
          <p:cNvPr id="18" name="Straight Connector 50"/>
          <p:cNvCxnSpPr/>
          <p:nvPr/>
        </p:nvCxnSpPr>
        <p:spPr>
          <a:xfrm flipV="1">
            <a:off x="3543808" y="1374363"/>
            <a:ext cx="0" cy="349339"/>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50"/>
          <p:cNvCxnSpPr/>
          <p:nvPr/>
        </p:nvCxnSpPr>
        <p:spPr>
          <a:xfrm flipH="1">
            <a:off x="3566668" y="1374356"/>
            <a:ext cx="499872"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8363" y="2365057"/>
            <a:ext cx="2525344" cy="547382"/>
          </a:xfrm>
          <a:prstGeom prst="rect">
            <a:avLst/>
          </a:prstGeom>
          <a:noFill/>
        </p:spPr>
        <p:txBody>
          <a:bodyPr wrap="square" lIns="84889" tIns="42444" rIns="84889" bIns="42444" rtlCol="0">
            <a:spAutoFit/>
          </a:bodyPr>
          <a:lstStyle/>
          <a:p>
            <a:pPr algn="ctr" defTabSz="848876"/>
            <a:r>
              <a:rPr lang="en-US" sz="1000" dirty="0">
                <a:solidFill>
                  <a:srgbClr val="000000">
                    <a:lumMod val="85000"/>
                    <a:lumOff val="15000"/>
                  </a:srgbClr>
                </a:solidFill>
                <a:latin typeface="Cambria" pitchFamily="18" charset="0"/>
              </a:rPr>
              <a:t>UTILIZING BIG DATA, EUROPE’S PUBLIC SECTOR COULD REDUCE COSTS BY 20% OR 300 BILLION EUROS</a:t>
            </a:r>
          </a:p>
        </p:txBody>
      </p:sp>
      <p:sp>
        <p:nvSpPr>
          <p:cNvPr id="21" name="TextBox 20"/>
          <p:cNvSpPr txBox="1"/>
          <p:nvPr/>
        </p:nvSpPr>
        <p:spPr>
          <a:xfrm>
            <a:off x="700462" y="2955266"/>
            <a:ext cx="2911337" cy="239605"/>
          </a:xfrm>
          <a:prstGeom prst="rect">
            <a:avLst/>
          </a:prstGeom>
          <a:noFill/>
        </p:spPr>
        <p:txBody>
          <a:bodyPr wrap="square" lIns="84889" tIns="42444" rIns="84889" bIns="42444" rtlCol="0">
            <a:spAutoFit/>
          </a:bodyPr>
          <a:lstStyle/>
          <a:p>
            <a:pPr algn="ctr" defTabSz="848876"/>
            <a:r>
              <a:rPr lang="en-US" sz="1000" dirty="0">
                <a:solidFill>
                  <a:srgbClr val="000000">
                    <a:lumMod val="85000"/>
                    <a:lumOff val="15000"/>
                  </a:srgbClr>
                </a:solidFill>
                <a:latin typeface="Cambria" pitchFamily="18" charset="0"/>
              </a:rPr>
              <a:t>AREAS WHERE BIG DATA COULD BE UTILIZED</a:t>
            </a:r>
          </a:p>
        </p:txBody>
      </p:sp>
      <p:sp>
        <p:nvSpPr>
          <p:cNvPr id="23" name="Rectangle 22"/>
          <p:cNvSpPr/>
          <p:nvPr/>
        </p:nvSpPr>
        <p:spPr>
          <a:xfrm>
            <a:off x="644316" y="3494666"/>
            <a:ext cx="1674181" cy="424271"/>
          </a:xfrm>
          <a:prstGeom prst="rect">
            <a:avLst/>
          </a:prstGeom>
        </p:spPr>
        <p:txBody>
          <a:bodyPr wrap="square" lIns="84889" tIns="42444" rIns="84889" bIns="42444">
            <a:spAutoFit/>
          </a:bodyPr>
          <a:lstStyle/>
          <a:p>
            <a:pPr algn="ctr" defTabSz="848876"/>
            <a:r>
              <a:rPr lang="en-US" sz="1100" dirty="0">
                <a:solidFill>
                  <a:srgbClr val="000000">
                    <a:lumMod val="85000"/>
                    <a:lumOff val="15000"/>
                  </a:srgbClr>
                </a:solidFill>
                <a:latin typeface="Cambria" pitchFamily="18" charset="0"/>
              </a:rPr>
              <a:t>OPERATIONAL EFFICIENCY SAVINGS</a:t>
            </a:r>
            <a:endParaRPr lang="en-US" sz="1100" dirty="0">
              <a:solidFill>
                <a:srgbClr val="000000"/>
              </a:solidFill>
              <a:latin typeface="Cambria" pitchFamily="18" charset="0"/>
            </a:endParaRPr>
          </a:p>
        </p:txBody>
      </p:sp>
      <p:sp>
        <p:nvSpPr>
          <p:cNvPr id="25" name="Rectangle 24"/>
          <p:cNvSpPr/>
          <p:nvPr/>
        </p:nvSpPr>
        <p:spPr>
          <a:xfrm>
            <a:off x="1111155" y="5165126"/>
            <a:ext cx="740503" cy="254994"/>
          </a:xfrm>
          <a:prstGeom prst="rect">
            <a:avLst/>
          </a:prstGeom>
        </p:spPr>
        <p:txBody>
          <a:bodyPr wrap="none" lIns="84889" tIns="42444" rIns="84889" bIns="42444">
            <a:spAutoFit/>
          </a:bodyPr>
          <a:lstStyle/>
          <a:p>
            <a:pP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26" name="Rectangle 25"/>
          <p:cNvSpPr/>
          <p:nvPr/>
        </p:nvSpPr>
        <p:spPr>
          <a:xfrm>
            <a:off x="1202427" y="4811941"/>
            <a:ext cx="557948" cy="316549"/>
          </a:xfrm>
          <a:prstGeom prst="rect">
            <a:avLst/>
          </a:prstGeom>
        </p:spPr>
        <p:txBody>
          <a:bodyPr wrap="square" lIns="84889" tIns="42444" rIns="84889" bIns="42444" anchor="ctr">
            <a:spAutoFit/>
          </a:bodyPr>
          <a:lstStyle/>
          <a:p>
            <a:pPr algn="ctr" defTabSz="848876"/>
            <a:r>
              <a:rPr lang="en-US" sz="1500" dirty="0">
                <a:solidFill>
                  <a:prstClr val="white"/>
                </a:solidFill>
                <a:latin typeface="Franklin Gothic Medium Cond" pitchFamily="34" charset="0"/>
              </a:rPr>
              <a:t>€200</a:t>
            </a:r>
            <a:endParaRPr lang="en-US" sz="1500" dirty="0">
              <a:solidFill>
                <a:srgbClr val="000000"/>
              </a:solidFill>
              <a:latin typeface="Franklin Gothic Medium Cond" pitchFamily="34" charset="0"/>
            </a:endParaRPr>
          </a:p>
        </p:txBody>
      </p:sp>
      <p:sp>
        <p:nvSpPr>
          <p:cNvPr id="28" name="Rectangle 27"/>
          <p:cNvSpPr/>
          <p:nvPr/>
        </p:nvSpPr>
        <p:spPr>
          <a:xfrm>
            <a:off x="2324513" y="3481811"/>
            <a:ext cx="1548838" cy="424271"/>
          </a:xfrm>
          <a:prstGeom prst="rect">
            <a:avLst/>
          </a:prstGeom>
        </p:spPr>
        <p:txBody>
          <a:bodyPr wrap="square" lIns="84889" tIns="42444" rIns="84889" bIns="42444">
            <a:spAutoFit/>
          </a:bodyPr>
          <a:lstStyle/>
          <a:p>
            <a:pPr algn="ctr" defTabSz="848876"/>
            <a:r>
              <a:rPr lang="en-US" sz="1100" dirty="0">
                <a:solidFill>
                  <a:srgbClr val="000000">
                    <a:lumMod val="85000"/>
                    <a:lumOff val="15000"/>
                  </a:srgbClr>
                </a:solidFill>
                <a:latin typeface="Cambria" pitchFamily="18" charset="0"/>
              </a:rPr>
              <a:t>REDUCTION IN FRAUD AND ERROR</a:t>
            </a:r>
            <a:endParaRPr lang="en-US" sz="1100" dirty="0">
              <a:solidFill>
                <a:srgbClr val="000000"/>
              </a:solidFill>
              <a:latin typeface="Cambria" pitchFamily="18" charset="0"/>
            </a:endParaRPr>
          </a:p>
        </p:txBody>
      </p:sp>
      <p:sp>
        <p:nvSpPr>
          <p:cNvPr id="30" name="Rectangle 29"/>
          <p:cNvSpPr/>
          <p:nvPr/>
        </p:nvSpPr>
        <p:spPr>
          <a:xfrm>
            <a:off x="2726733" y="5165198"/>
            <a:ext cx="740503" cy="254994"/>
          </a:xfrm>
          <a:prstGeom prst="rect">
            <a:avLst/>
          </a:prstGeom>
        </p:spPr>
        <p:txBody>
          <a:bodyPr wrap="none" lIns="84889" tIns="42444" rIns="84889" bIns="42444">
            <a:spAutoFit/>
          </a:bodyPr>
          <a:lstStyle/>
          <a:p>
            <a:pP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31" name="Rectangle 30"/>
          <p:cNvSpPr/>
          <p:nvPr/>
        </p:nvSpPr>
        <p:spPr>
          <a:xfrm>
            <a:off x="2864537" y="4811941"/>
            <a:ext cx="464786" cy="316549"/>
          </a:xfrm>
          <a:prstGeom prst="rect">
            <a:avLst/>
          </a:prstGeom>
        </p:spPr>
        <p:txBody>
          <a:bodyPr wrap="none" lIns="84889" tIns="42444" rIns="84889" bIns="42444">
            <a:spAutoFit/>
          </a:bodyPr>
          <a:lstStyle/>
          <a:p>
            <a:pPr defTabSz="848876"/>
            <a:r>
              <a:rPr lang="en-US" sz="1500" dirty="0">
                <a:solidFill>
                  <a:prstClr val="white"/>
                </a:solidFill>
                <a:latin typeface="Franklin Gothic Medium Cond" pitchFamily="34" charset="0"/>
              </a:rPr>
              <a:t>€30</a:t>
            </a:r>
            <a:endParaRPr lang="en-US" sz="1500" dirty="0">
              <a:solidFill>
                <a:srgbClr val="000000"/>
              </a:solidFill>
              <a:latin typeface="Franklin Gothic Medium Cond" pitchFamily="34" charset="0"/>
            </a:endParaRPr>
          </a:p>
        </p:txBody>
      </p:sp>
      <p:sp>
        <p:nvSpPr>
          <p:cNvPr id="33" name="Rectangle 32"/>
          <p:cNvSpPr/>
          <p:nvPr/>
        </p:nvSpPr>
        <p:spPr>
          <a:xfrm>
            <a:off x="3840886" y="3480776"/>
            <a:ext cx="1391201" cy="424271"/>
          </a:xfrm>
          <a:prstGeom prst="rect">
            <a:avLst/>
          </a:prstGeom>
        </p:spPr>
        <p:txBody>
          <a:bodyPr wrap="square" lIns="84889" tIns="42444" rIns="84889" bIns="42444">
            <a:spAutoFit/>
          </a:bodyPr>
          <a:lstStyle/>
          <a:p>
            <a:pPr algn="ctr" defTabSz="848876"/>
            <a:r>
              <a:rPr lang="en-US" sz="1100" dirty="0">
                <a:solidFill>
                  <a:srgbClr val="000000">
                    <a:lumMod val="85000"/>
                    <a:lumOff val="15000"/>
                  </a:srgbClr>
                </a:solidFill>
                <a:latin typeface="Cambria" pitchFamily="18" charset="0"/>
              </a:rPr>
              <a:t>INCREASE IN TAX COLLECTION</a:t>
            </a:r>
            <a:endParaRPr lang="en-US" sz="1100" dirty="0">
              <a:solidFill>
                <a:srgbClr val="000000"/>
              </a:solidFill>
              <a:latin typeface="Cambria" pitchFamily="18" charset="0"/>
            </a:endParaRPr>
          </a:p>
        </p:txBody>
      </p:sp>
      <p:sp>
        <p:nvSpPr>
          <p:cNvPr id="35" name="Rectangle 34"/>
          <p:cNvSpPr/>
          <p:nvPr/>
        </p:nvSpPr>
        <p:spPr>
          <a:xfrm>
            <a:off x="4166236" y="5165198"/>
            <a:ext cx="740503" cy="254994"/>
          </a:xfrm>
          <a:prstGeom prst="rect">
            <a:avLst/>
          </a:prstGeom>
        </p:spPr>
        <p:txBody>
          <a:bodyPr wrap="none" lIns="84889" tIns="42444" rIns="84889" bIns="42444">
            <a:spAutoFit/>
          </a:bodyPr>
          <a:lstStyle/>
          <a:p>
            <a:pP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36" name="Rectangle 35"/>
          <p:cNvSpPr/>
          <p:nvPr/>
        </p:nvSpPr>
        <p:spPr>
          <a:xfrm>
            <a:off x="4264197" y="4788775"/>
            <a:ext cx="546923" cy="316549"/>
          </a:xfrm>
          <a:prstGeom prst="rect">
            <a:avLst/>
          </a:prstGeom>
        </p:spPr>
        <p:txBody>
          <a:bodyPr wrap="none" lIns="84889" tIns="42444" rIns="84889" bIns="42444">
            <a:spAutoFit/>
          </a:bodyPr>
          <a:lstStyle/>
          <a:p>
            <a:pPr defTabSz="848876"/>
            <a:r>
              <a:rPr lang="en-US" sz="1500" dirty="0">
                <a:solidFill>
                  <a:prstClr val="white"/>
                </a:solidFill>
                <a:latin typeface="Franklin Gothic Medium Cond" pitchFamily="34" charset="0"/>
              </a:rPr>
              <a:t>€110</a:t>
            </a:r>
            <a:endParaRPr lang="en-US" sz="1500" dirty="0">
              <a:solidFill>
                <a:srgbClr val="000000"/>
              </a:solidFill>
              <a:latin typeface="Franklin Gothic Medium Cond" pitchFamily="34" charset="0"/>
            </a:endParaRPr>
          </a:p>
        </p:txBody>
      </p:sp>
      <p:cxnSp>
        <p:nvCxnSpPr>
          <p:cNvPr id="37" name="Straight Connector 50"/>
          <p:cNvCxnSpPr/>
          <p:nvPr/>
        </p:nvCxnSpPr>
        <p:spPr>
          <a:xfrm flipH="1">
            <a:off x="724683" y="127000"/>
            <a:ext cx="4378739"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174076" y="129977"/>
            <a:ext cx="681319" cy="331938"/>
          </a:xfrm>
          <a:prstGeom prst="rect">
            <a:avLst/>
          </a:prstGeom>
        </p:spPr>
        <p:txBody>
          <a:bodyPr wrap="none" lIns="84889" tIns="42444" rIns="84889" bIns="42444" anchor="ctr">
            <a:spAutoFit/>
          </a:bodyPr>
          <a:lstStyle/>
          <a:p>
            <a:pPr algn="ctr" defTabSz="848876"/>
            <a:r>
              <a:rPr lang="en-US" sz="1600" dirty="0">
                <a:solidFill>
                  <a:srgbClr val="000000"/>
                </a:solidFill>
                <a:latin typeface="Franklin Gothic Medium Cond" pitchFamily="34" charset="0"/>
              </a:rPr>
              <a:t>RETAIL</a:t>
            </a:r>
            <a:endParaRPr lang="en-US" sz="1600" dirty="0">
              <a:solidFill>
                <a:srgbClr val="000000"/>
              </a:solidFill>
              <a:latin typeface="Franklin Gothic Medium Cond" pitchFamily="34" charset="0"/>
            </a:endParaRPr>
          </a:p>
        </p:txBody>
      </p:sp>
      <p:sp>
        <p:nvSpPr>
          <p:cNvPr id="46" name="Rectangle 45"/>
          <p:cNvSpPr/>
          <p:nvPr/>
        </p:nvSpPr>
        <p:spPr>
          <a:xfrm>
            <a:off x="5345974" y="1481606"/>
            <a:ext cx="965105" cy="584775"/>
          </a:xfrm>
          <a:prstGeom prst="rect">
            <a:avLst/>
          </a:prstGeom>
        </p:spPr>
        <p:txBody>
          <a:bodyPr wrap="square" anchor="ctr">
            <a:spAutoFit/>
          </a:bodyPr>
          <a:lstStyle/>
          <a:p>
            <a:pPr algn="ctr" defTabSz="848876"/>
            <a:r>
              <a:rPr lang="en-US" sz="3200" dirty="0">
                <a:solidFill>
                  <a:prstClr val="white"/>
                </a:solidFill>
                <a:latin typeface="Franklin Gothic Medium Cond" pitchFamily="34" charset="0"/>
              </a:rPr>
              <a:t>60%</a:t>
            </a:r>
            <a:endParaRPr lang="en-US" sz="1400" dirty="0">
              <a:solidFill>
                <a:prstClr val="white"/>
              </a:solidFill>
              <a:latin typeface="Franklin Gothic Medium Cond" pitchFamily="34" charset="0"/>
            </a:endParaRPr>
          </a:p>
        </p:txBody>
      </p:sp>
      <p:sp>
        <p:nvSpPr>
          <p:cNvPr id="47" name="TextBox 46"/>
          <p:cNvSpPr txBox="1"/>
          <p:nvPr/>
        </p:nvSpPr>
        <p:spPr>
          <a:xfrm>
            <a:off x="5476462" y="467763"/>
            <a:ext cx="3718338"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The use of technology and digital data in the retail industry has allowed for a boost in profitability and productivity over the decade. The continued adoption of big data has the potential for further profitability.</a:t>
            </a:r>
          </a:p>
        </p:txBody>
      </p:sp>
      <p:cxnSp>
        <p:nvCxnSpPr>
          <p:cNvPr id="48" name="Straight Connector 50"/>
          <p:cNvCxnSpPr/>
          <p:nvPr/>
        </p:nvCxnSpPr>
        <p:spPr>
          <a:xfrm flipV="1">
            <a:off x="4089400" y="1374362"/>
            <a:ext cx="0" cy="1267243"/>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50"/>
          <p:cNvCxnSpPr/>
          <p:nvPr/>
        </p:nvCxnSpPr>
        <p:spPr>
          <a:xfrm flipH="1">
            <a:off x="3626105" y="2641600"/>
            <a:ext cx="440436"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22"/>
          <p:cNvCxnSpPr>
            <a:endCxn id="95" idx="0"/>
          </p:cNvCxnSpPr>
          <p:nvPr/>
        </p:nvCxnSpPr>
        <p:spPr>
          <a:xfrm>
            <a:off x="3617813" y="2638753"/>
            <a:ext cx="0" cy="366293"/>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530357" y="1542630"/>
            <a:ext cx="2359644"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THE POTENTIAL INCREASE IN RETAILERS’ OPERATING MARGINS FROM BIG DATA COULD BE 60%</a:t>
            </a:r>
          </a:p>
        </p:txBody>
      </p:sp>
      <p:cxnSp>
        <p:nvCxnSpPr>
          <p:cNvPr id="53" name="Straight Connector 50"/>
          <p:cNvCxnSpPr/>
          <p:nvPr/>
        </p:nvCxnSpPr>
        <p:spPr>
          <a:xfrm flipH="1">
            <a:off x="727490" y="5651500"/>
            <a:ext cx="4733510"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06228" y="3750610"/>
            <a:ext cx="325324" cy="1756423"/>
          </a:xfrm>
          <a:prstGeom prst="rect">
            <a:avLst/>
          </a:prstGeom>
          <a:noFill/>
        </p:spPr>
        <p:txBody>
          <a:bodyPr vert="vert270"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POTENTIAL WORTH OF DATA</a:t>
            </a:r>
          </a:p>
        </p:txBody>
      </p:sp>
      <p:cxnSp>
        <p:nvCxnSpPr>
          <p:cNvPr id="55" name="Straight Connector 50"/>
          <p:cNvCxnSpPr/>
          <p:nvPr/>
        </p:nvCxnSpPr>
        <p:spPr>
          <a:xfrm flipV="1">
            <a:off x="5450190" y="2703613"/>
            <a:ext cx="10705" cy="2916884"/>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689600" y="2549723"/>
            <a:ext cx="1517958" cy="331938"/>
          </a:xfrm>
          <a:prstGeom prst="rect">
            <a:avLst/>
          </a:prstGeom>
        </p:spPr>
        <p:txBody>
          <a:bodyPr wrap="none" lIns="84889" tIns="42444" rIns="84889" bIns="42444" anchor="ctr">
            <a:spAutoFit/>
          </a:bodyPr>
          <a:lstStyle/>
          <a:p>
            <a:pPr algn="ctr" defTabSz="848876"/>
            <a:r>
              <a:rPr lang="en-US" sz="1600" dirty="0">
                <a:solidFill>
                  <a:srgbClr val="000000"/>
                </a:solidFill>
                <a:latin typeface="Franklin Gothic Medium Cond" pitchFamily="34" charset="0"/>
              </a:rPr>
              <a:t>MANUFACTURING</a:t>
            </a:r>
            <a:endParaRPr lang="en-US" sz="1600" dirty="0">
              <a:solidFill>
                <a:srgbClr val="000000"/>
              </a:solidFill>
              <a:latin typeface="Franklin Gothic Medium Cond" pitchFamily="34" charset="0"/>
            </a:endParaRPr>
          </a:p>
        </p:txBody>
      </p:sp>
      <p:cxnSp>
        <p:nvCxnSpPr>
          <p:cNvPr id="57" name="Straight Connector 50"/>
          <p:cNvCxnSpPr/>
          <p:nvPr/>
        </p:nvCxnSpPr>
        <p:spPr>
          <a:xfrm flipH="1">
            <a:off x="5476462" y="2703611"/>
            <a:ext cx="249486"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120168" y="3918937"/>
            <a:ext cx="966665" cy="584775"/>
          </a:xfrm>
          <a:prstGeom prst="rect">
            <a:avLst/>
          </a:prstGeom>
        </p:spPr>
        <p:txBody>
          <a:bodyPr wrap="square" anchor="ctr">
            <a:spAutoFit/>
          </a:bodyPr>
          <a:lstStyle/>
          <a:p>
            <a:pPr algn="ctr" defTabSz="848876"/>
            <a:r>
              <a:rPr lang="en-US" sz="3200" dirty="0">
                <a:solidFill>
                  <a:prstClr val="white"/>
                </a:solidFill>
                <a:latin typeface="Franklin Gothic Medium Cond" pitchFamily="34" charset="0"/>
              </a:rPr>
              <a:t>50%</a:t>
            </a:r>
            <a:endParaRPr lang="en-US" sz="1400" dirty="0">
              <a:solidFill>
                <a:prstClr val="white"/>
              </a:solidFill>
              <a:latin typeface="Franklin Gothic Medium Cond" pitchFamily="34" charset="0"/>
            </a:endParaRPr>
          </a:p>
        </p:txBody>
      </p:sp>
      <p:sp>
        <p:nvSpPr>
          <p:cNvPr id="65" name="TextBox 64"/>
          <p:cNvSpPr txBox="1"/>
          <p:nvPr/>
        </p:nvSpPr>
        <p:spPr>
          <a:xfrm>
            <a:off x="7259437" y="3888304"/>
            <a:ext cx="2087769"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BIG DATA HAS THE POTENTIAL TO CUT OPERATING COSTS BY NEARLY 50% ACROSS ALL SECTORS OF MANUFACTURING</a:t>
            </a:r>
          </a:p>
        </p:txBody>
      </p:sp>
      <p:sp>
        <p:nvSpPr>
          <p:cNvPr id="66" name="TextBox 65"/>
          <p:cNvSpPr txBox="1"/>
          <p:nvPr/>
        </p:nvSpPr>
        <p:spPr>
          <a:xfrm>
            <a:off x="6223001" y="2883684"/>
            <a:ext cx="3200400"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The manufacturing sector has adopted data in the use of information technology and automation. Continued adoption of big data could lead to increased production and decreased costs.</a:t>
            </a:r>
          </a:p>
        </p:txBody>
      </p:sp>
      <p:grpSp>
        <p:nvGrpSpPr>
          <p:cNvPr id="91" name="Group 90"/>
          <p:cNvGrpSpPr/>
          <p:nvPr/>
        </p:nvGrpSpPr>
        <p:grpSpPr>
          <a:xfrm>
            <a:off x="3549233" y="3005041"/>
            <a:ext cx="137160" cy="274320"/>
            <a:chOff x="41324" y="3589251"/>
            <a:chExt cx="137160" cy="274320"/>
          </a:xfrm>
        </p:grpSpPr>
        <p:cxnSp>
          <p:nvCxnSpPr>
            <p:cNvPr id="92" name="Straight Connector 91"/>
            <p:cNvCxnSpPr>
              <a:stCxn id="95"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94" name="Oval 93"/>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5" name="Oval 94"/>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126" name="Oval 125"/>
          <p:cNvSpPr/>
          <p:nvPr/>
        </p:nvSpPr>
        <p:spPr>
          <a:xfrm>
            <a:off x="1115642" y="3937000"/>
            <a:ext cx="731520" cy="7315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7" name="Oval 126"/>
          <p:cNvSpPr/>
          <p:nvPr/>
        </p:nvSpPr>
        <p:spPr>
          <a:xfrm>
            <a:off x="2914050" y="3937000"/>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128" name="Oval 127"/>
          <p:cNvSpPr/>
          <p:nvPr/>
        </p:nvSpPr>
        <p:spPr>
          <a:xfrm>
            <a:off x="4262161" y="3937000"/>
            <a:ext cx="548640" cy="5486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133" name="Picture 1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97" y="751034"/>
            <a:ext cx="243840" cy="243840"/>
          </a:xfrm>
          <a:prstGeom prst="rect">
            <a:avLst/>
          </a:prstGeom>
        </p:spPr>
      </p:pic>
      <p:pic>
        <p:nvPicPr>
          <p:cNvPr id="134" name="Picture 1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080" y="690242"/>
            <a:ext cx="243840" cy="243840"/>
          </a:xfrm>
          <a:prstGeom prst="rect">
            <a:avLst/>
          </a:prstGeom>
        </p:spPr>
      </p:pic>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853" y="3194865"/>
            <a:ext cx="243840" cy="243840"/>
          </a:xfrm>
          <a:prstGeom prst="rect">
            <a:avLst/>
          </a:prstGeom>
        </p:spPr>
      </p:pic>
    </p:spTree>
    <p:extLst>
      <p:ext uri="{BB962C8B-B14F-4D97-AF65-F5344CB8AC3E}">
        <p14:creationId xmlns:p14="http://schemas.microsoft.com/office/powerpoint/2010/main" val="172630401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stCxn id="66" idx="6"/>
            <a:endCxn id="71" idx="2"/>
          </p:cNvCxnSpPr>
          <p:nvPr/>
        </p:nvCxnSpPr>
        <p:spPr>
          <a:xfrm>
            <a:off x="7706471" y="2362202"/>
            <a:ext cx="595959" cy="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8" idx="6"/>
          </p:cNvCxnSpPr>
          <p:nvPr/>
        </p:nvCxnSpPr>
        <p:spPr>
          <a:xfrm>
            <a:off x="7386431" y="4277365"/>
            <a:ext cx="915999" cy="26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7" idx="6"/>
            <a:endCxn id="70" idx="2"/>
          </p:cNvCxnSpPr>
          <p:nvPr/>
        </p:nvCxnSpPr>
        <p:spPr>
          <a:xfrm>
            <a:off x="7477865" y="3323559"/>
            <a:ext cx="812792" cy="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6792065" y="1905002"/>
            <a:ext cx="914400" cy="9144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7" name="Oval 66"/>
          <p:cNvSpPr/>
          <p:nvPr/>
        </p:nvSpPr>
        <p:spPr>
          <a:xfrm>
            <a:off x="7020665" y="3094959"/>
            <a:ext cx="457200" cy="45720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8" name="Oval 67"/>
          <p:cNvSpPr/>
          <p:nvPr/>
        </p:nvSpPr>
        <p:spPr>
          <a:xfrm>
            <a:off x="7112105" y="4140200"/>
            <a:ext cx="274320" cy="27432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9" name="Oval 68"/>
          <p:cNvSpPr/>
          <p:nvPr/>
        </p:nvSpPr>
        <p:spPr>
          <a:xfrm>
            <a:off x="8279841" y="3995715"/>
            <a:ext cx="548640" cy="5486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70" name="Oval 69"/>
          <p:cNvSpPr/>
          <p:nvPr/>
        </p:nvSpPr>
        <p:spPr>
          <a:xfrm>
            <a:off x="8290657" y="3049239"/>
            <a:ext cx="548640" cy="5486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71" name="Oval 70"/>
          <p:cNvSpPr/>
          <p:nvPr/>
        </p:nvSpPr>
        <p:spPr>
          <a:xfrm>
            <a:off x="8302424" y="2087882"/>
            <a:ext cx="548640" cy="5486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cxnSp>
        <p:nvCxnSpPr>
          <p:cNvPr id="100" name="Straight Connector 50"/>
          <p:cNvCxnSpPr/>
          <p:nvPr/>
        </p:nvCxnSpPr>
        <p:spPr>
          <a:xfrm flipH="1">
            <a:off x="724682" y="503108"/>
            <a:ext cx="228495"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22"/>
          <p:cNvCxnSpPr/>
          <p:nvPr/>
        </p:nvCxnSpPr>
        <p:spPr>
          <a:xfrm>
            <a:off x="694198" y="-127000"/>
            <a:ext cx="0" cy="630108"/>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12681" y="466491"/>
            <a:ext cx="3611265"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Personal location data volumes has increased rapidly with the adoption of mobile phones. The potential for this data is far greater than any other, because it is not confined to a single sector, but cuts across all industries.</a:t>
            </a:r>
          </a:p>
        </p:txBody>
      </p:sp>
      <p:sp>
        <p:nvSpPr>
          <p:cNvPr id="16" name="Rectangle 15"/>
          <p:cNvSpPr/>
          <p:nvPr/>
        </p:nvSpPr>
        <p:spPr>
          <a:xfrm>
            <a:off x="700457" y="127000"/>
            <a:ext cx="2855184" cy="331938"/>
          </a:xfrm>
          <a:prstGeom prst="rect">
            <a:avLst/>
          </a:prstGeom>
        </p:spPr>
        <p:txBody>
          <a:bodyPr wrap="none" lIns="84889" tIns="42444" rIns="84889" bIns="42444">
            <a:spAutoFit/>
          </a:bodyPr>
          <a:lstStyle/>
          <a:p>
            <a:pPr defTabSz="848876"/>
            <a:r>
              <a:rPr lang="en-US" sz="1600" dirty="0">
                <a:solidFill>
                  <a:srgbClr val="000000"/>
                </a:solidFill>
                <a:latin typeface="Franklin Gothic Medium Cond" pitchFamily="34" charset="0"/>
              </a:rPr>
              <a:t>PERSONAL LOCATION TECHNOLOGY</a:t>
            </a:r>
            <a:endParaRPr lang="en-US" sz="1600" dirty="0">
              <a:solidFill>
                <a:srgbClr val="000000"/>
              </a:solidFill>
              <a:latin typeface="Franklin Gothic Medium Cond" pitchFamily="34" charset="0"/>
            </a:endParaRPr>
          </a:p>
        </p:txBody>
      </p:sp>
      <p:cxnSp>
        <p:nvCxnSpPr>
          <p:cNvPr id="17" name="Straight Connector 50"/>
          <p:cNvCxnSpPr/>
          <p:nvPr/>
        </p:nvCxnSpPr>
        <p:spPr>
          <a:xfrm flipV="1">
            <a:off x="3479800" y="1478287"/>
            <a:ext cx="0" cy="27715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50"/>
          <p:cNvCxnSpPr>
            <a:stCxn id="76" idx="0"/>
          </p:cNvCxnSpPr>
          <p:nvPr/>
        </p:nvCxnSpPr>
        <p:spPr>
          <a:xfrm flipH="1">
            <a:off x="3479800" y="1460762"/>
            <a:ext cx="1478188"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8364" y="2404098"/>
            <a:ext cx="2310684" cy="547382"/>
          </a:xfrm>
          <a:prstGeom prst="rect">
            <a:avLst/>
          </a:prstGeom>
          <a:noFill/>
        </p:spPr>
        <p:txBody>
          <a:bodyPr wrap="square" lIns="84889" tIns="42444" rIns="84889" bIns="42444" rtlCol="0">
            <a:spAutoFit/>
          </a:bodyPr>
          <a:lstStyle/>
          <a:p>
            <a:pPr algn="ctr" defTabSz="848876"/>
            <a:r>
              <a:rPr lang="en-US" sz="1000" dirty="0">
                <a:solidFill>
                  <a:srgbClr val="000000">
                    <a:lumMod val="85000"/>
                    <a:lumOff val="15000"/>
                  </a:srgbClr>
                </a:solidFill>
                <a:latin typeface="Cambria" pitchFamily="18" charset="0"/>
              </a:rPr>
              <a:t>THE POTENTIAL ANNUAL CONSUMER SURPLUS FROM GLOBAL PERSONAL LOCATION DATA IS $600 BILLION</a:t>
            </a:r>
          </a:p>
        </p:txBody>
      </p:sp>
      <p:sp>
        <p:nvSpPr>
          <p:cNvPr id="20" name="TextBox 19"/>
          <p:cNvSpPr txBox="1"/>
          <p:nvPr/>
        </p:nvSpPr>
        <p:spPr>
          <a:xfrm>
            <a:off x="5156206" y="1354709"/>
            <a:ext cx="2911337" cy="239605"/>
          </a:xfrm>
          <a:prstGeom prst="rect">
            <a:avLst/>
          </a:prstGeom>
          <a:noFill/>
        </p:spPr>
        <p:txBody>
          <a:bodyPr wrap="square" lIns="84889" tIns="42444" rIns="84889" bIns="42444" rtlCol="0">
            <a:spAutoFit/>
          </a:bodyPr>
          <a:lstStyle/>
          <a:p>
            <a:pPr algn="ctr" defTabSz="848876"/>
            <a:r>
              <a:rPr lang="en-US" sz="1000" dirty="0">
                <a:solidFill>
                  <a:srgbClr val="000000">
                    <a:lumMod val="85000"/>
                    <a:lumOff val="15000"/>
                  </a:srgbClr>
                </a:solidFill>
                <a:latin typeface="Cambria" pitchFamily="18" charset="0"/>
              </a:rPr>
              <a:t>AREAS WHERE BIG DATA COULD BE UTILIZED</a:t>
            </a:r>
          </a:p>
        </p:txBody>
      </p:sp>
      <p:sp>
        <p:nvSpPr>
          <p:cNvPr id="22" name="Rectangle 21"/>
          <p:cNvSpPr/>
          <p:nvPr/>
        </p:nvSpPr>
        <p:spPr>
          <a:xfrm>
            <a:off x="8194730" y="2625228"/>
            <a:ext cx="740503" cy="254994"/>
          </a:xfrm>
          <a:prstGeom prst="rect">
            <a:avLst/>
          </a:prstGeom>
        </p:spPr>
        <p:txBody>
          <a:bodyPr wrap="none" lIns="84889" tIns="42444" rIns="84889" bIns="42444">
            <a:spAutoFit/>
          </a:bodyPr>
          <a:lstStyle/>
          <a:p>
            <a:pP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25" name="Rectangle 24"/>
          <p:cNvSpPr/>
          <p:nvPr/>
        </p:nvSpPr>
        <p:spPr>
          <a:xfrm>
            <a:off x="8291491" y="2200624"/>
            <a:ext cx="575799" cy="323165"/>
          </a:xfrm>
          <a:prstGeom prst="rect">
            <a:avLst/>
          </a:prstGeom>
        </p:spPr>
        <p:txBody>
          <a:bodyPr wrap="none" anchor="ctr">
            <a:spAutoFit/>
          </a:bodyPr>
          <a:lstStyle/>
          <a:p>
            <a:pPr algn="ctr" defTabSz="848876"/>
            <a:r>
              <a:rPr lang="en-US" sz="1500" dirty="0">
                <a:solidFill>
                  <a:prstClr val="white"/>
                </a:solidFill>
                <a:latin typeface="Franklin Gothic Medium Cond" pitchFamily="34" charset="0"/>
              </a:rPr>
              <a:t>$500</a:t>
            </a:r>
            <a:endParaRPr lang="en-US" sz="1500" dirty="0">
              <a:solidFill>
                <a:srgbClr val="000000"/>
              </a:solidFill>
              <a:latin typeface="Franklin Gothic Medium Cond" pitchFamily="34" charset="0"/>
            </a:endParaRPr>
          </a:p>
        </p:txBody>
      </p:sp>
      <p:sp>
        <p:nvSpPr>
          <p:cNvPr id="26" name="Rectangle 25"/>
          <p:cNvSpPr/>
          <p:nvPr/>
        </p:nvSpPr>
        <p:spPr>
          <a:xfrm>
            <a:off x="8194730" y="3574303"/>
            <a:ext cx="740503" cy="254994"/>
          </a:xfrm>
          <a:prstGeom prst="rect">
            <a:avLst/>
          </a:prstGeom>
        </p:spPr>
        <p:txBody>
          <a:bodyPr wrap="none" lIns="84889" tIns="42444" rIns="84889" bIns="42444">
            <a:spAutoFit/>
          </a:bodyPr>
          <a:lstStyle/>
          <a:p>
            <a:pP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sp>
        <p:nvSpPr>
          <p:cNvPr id="29" name="Rectangle 28"/>
          <p:cNvSpPr/>
          <p:nvPr/>
        </p:nvSpPr>
        <p:spPr>
          <a:xfrm>
            <a:off x="8280564" y="3149841"/>
            <a:ext cx="569387" cy="323165"/>
          </a:xfrm>
          <a:prstGeom prst="rect">
            <a:avLst/>
          </a:prstGeom>
        </p:spPr>
        <p:txBody>
          <a:bodyPr wrap="none" anchor="ctr">
            <a:spAutoFit/>
          </a:bodyPr>
          <a:lstStyle/>
          <a:p>
            <a:pPr algn="ctr" defTabSz="848876"/>
            <a:r>
              <a:rPr lang="en-US" sz="1500" dirty="0">
                <a:solidFill>
                  <a:prstClr val="white"/>
                </a:solidFill>
                <a:latin typeface="Franklin Gothic Medium Cond" pitchFamily="34" charset="0"/>
              </a:rPr>
              <a:t>$100</a:t>
            </a:r>
            <a:endParaRPr lang="en-US" sz="1500" dirty="0">
              <a:solidFill>
                <a:srgbClr val="000000"/>
              </a:solidFill>
              <a:latin typeface="Franklin Gothic Medium Cond" pitchFamily="34" charset="0"/>
            </a:endParaRPr>
          </a:p>
        </p:txBody>
      </p:sp>
      <p:sp>
        <p:nvSpPr>
          <p:cNvPr id="34" name="Rectangle 33"/>
          <p:cNvSpPr/>
          <p:nvPr/>
        </p:nvSpPr>
        <p:spPr>
          <a:xfrm>
            <a:off x="8183915" y="4521497"/>
            <a:ext cx="740503" cy="254994"/>
          </a:xfrm>
          <a:prstGeom prst="rect">
            <a:avLst/>
          </a:prstGeom>
        </p:spPr>
        <p:txBody>
          <a:bodyPr wrap="none" lIns="84889" tIns="42444" rIns="84889" bIns="42444">
            <a:spAutoFit/>
          </a:bodyPr>
          <a:lstStyle/>
          <a:p>
            <a:pPr defTabSz="848876"/>
            <a:r>
              <a:rPr lang="en-US" sz="1100" b="1" dirty="0">
                <a:solidFill>
                  <a:srgbClr val="000000">
                    <a:lumMod val="85000"/>
                    <a:lumOff val="15000"/>
                  </a:srgbClr>
                </a:solidFill>
                <a:latin typeface="Cambria" pitchFamily="18" charset="0"/>
              </a:rPr>
              <a:t>BILLION </a:t>
            </a:r>
            <a:endParaRPr lang="en-US" sz="1600" b="1" dirty="0">
              <a:solidFill>
                <a:srgbClr val="000000"/>
              </a:solidFill>
              <a:latin typeface="Cambria" pitchFamily="18" charset="0"/>
            </a:endParaRPr>
          </a:p>
        </p:txBody>
      </p:sp>
      <p:cxnSp>
        <p:nvCxnSpPr>
          <p:cNvPr id="36" name="Straight Connector 50"/>
          <p:cNvCxnSpPr/>
          <p:nvPr/>
        </p:nvCxnSpPr>
        <p:spPr>
          <a:xfrm flipV="1">
            <a:off x="3784600" y="1485992"/>
            <a:ext cx="0" cy="1155615"/>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Connector 50"/>
          <p:cNvCxnSpPr/>
          <p:nvPr/>
        </p:nvCxnSpPr>
        <p:spPr>
          <a:xfrm flipV="1">
            <a:off x="9492342" y="1485993"/>
            <a:ext cx="0" cy="3657513"/>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22"/>
          <p:cNvCxnSpPr/>
          <p:nvPr/>
        </p:nvCxnSpPr>
        <p:spPr>
          <a:xfrm>
            <a:off x="1011987" y="5162401"/>
            <a:ext cx="0" cy="743105"/>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194094" y="1905002"/>
            <a:ext cx="408680"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GPS</a:t>
            </a:r>
            <a:endParaRPr lang="en-US" sz="1100" dirty="0">
              <a:solidFill>
                <a:srgbClr val="000000"/>
              </a:solidFill>
              <a:latin typeface="Cambria" pitchFamily="18" charset="0"/>
            </a:endParaRPr>
          </a:p>
        </p:txBody>
      </p:sp>
      <p:sp>
        <p:nvSpPr>
          <p:cNvPr id="45" name="TextBox 44"/>
          <p:cNvSpPr txBox="1"/>
          <p:nvPr/>
        </p:nvSpPr>
        <p:spPr>
          <a:xfrm>
            <a:off x="5183463" y="2080196"/>
            <a:ext cx="1420545"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Navigation including smart routing based on real-time traffic</a:t>
            </a:r>
          </a:p>
        </p:txBody>
      </p:sp>
      <p:sp>
        <p:nvSpPr>
          <p:cNvPr id="46" name="Rectangle 45"/>
          <p:cNvSpPr/>
          <p:nvPr/>
        </p:nvSpPr>
        <p:spPr>
          <a:xfrm>
            <a:off x="5194102" y="2944169"/>
            <a:ext cx="945687"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MARKETING</a:t>
            </a:r>
            <a:endParaRPr lang="en-US" sz="1100" dirty="0">
              <a:solidFill>
                <a:srgbClr val="000000"/>
              </a:solidFill>
              <a:latin typeface="Cambria" pitchFamily="18" charset="0"/>
            </a:endParaRPr>
          </a:p>
        </p:txBody>
      </p:sp>
      <p:sp>
        <p:nvSpPr>
          <p:cNvPr id="47" name="TextBox 46"/>
          <p:cNvSpPr txBox="1"/>
          <p:nvPr/>
        </p:nvSpPr>
        <p:spPr>
          <a:xfrm>
            <a:off x="5183462" y="3119364"/>
            <a:ext cx="1725345"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Geo-targeted mobile advertising (advertising platform providers)</a:t>
            </a:r>
          </a:p>
        </p:txBody>
      </p:sp>
      <p:sp>
        <p:nvSpPr>
          <p:cNvPr id="48" name="Rectangle 47"/>
          <p:cNvSpPr/>
          <p:nvPr/>
        </p:nvSpPr>
        <p:spPr>
          <a:xfrm>
            <a:off x="5194101" y="3896669"/>
            <a:ext cx="623483" cy="254994"/>
          </a:xfrm>
          <a:prstGeom prst="rect">
            <a:avLst/>
          </a:prstGeom>
        </p:spPr>
        <p:txBody>
          <a:bodyPr wrap="none" lIns="84889" tIns="42444" rIns="84889" bIns="42444">
            <a:spAutoFit/>
          </a:bodyPr>
          <a:lstStyle/>
          <a:p>
            <a:pPr defTabSz="848876"/>
            <a:r>
              <a:rPr lang="en-US" sz="1100" dirty="0">
                <a:solidFill>
                  <a:srgbClr val="000000">
                    <a:lumMod val="85000"/>
                    <a:lumOff val="15000"/>
                  </a:srgbClr>
                </a:solidFill>
                <a:latin typeface="Cambria" pitchFamily="18" charset="0"/>
              </a:rPr>
              <a:t>SOCIAL</a:t>
            </a:r>
            <a:endParaRPr lang="en-US" sz="1100" dirty="0">
              <a:solidFill>
                <a:srgbClr val="000000"/>
              </a:solidFill>
              <a:latin typeface="Cambria" pitchFamily="18" charset="0"/>
            </a:endParaRPr>
          </a:p>
        </p:txBody>
      </p:sp>
      <p:sp>
        <p:nvSpPr>
          <p:cNvPr id="49" name="TextBox 48"/>
          <p:cNvSpPr txBox="1"/>
          <p:nvPr/>
        </p:nvSpPr>
        <p:spPr>
          <a:xfrm>
            <a:off x="5183463" y="4071862"/>
            <a:ext cx="1428413"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People tracking location sharing and entertainment</a:t>
            </a:r>
          </a:p>
        </p:txBody>
      </p:sp>
      <p:cxnSp>
        <p:nvCxnSpPr>
          <p:cNvPr id="50" name="Straight Connector 50"/>
          <p:cNvCxnSpPr/>
          <p:nvPr/>
        </p:nvCxnSpPr>
        <p:spPr>
          <a:xfrm flipH="1">
            <a:off x="7991336" y="1460763"/>
            <a:ext cx="1501006" cy="262"/>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53351" y="3001518"/>
            <a:ext cx="325324" cy="1872208"/>
          </a:xfrm>
          <a:prstGeom prst="rect">
            <a:avLst/>
          </a:prstGeom>
          <a:noFill/>
        </p:spPr>
        <p:txBody>
          <a:bodyPr vert="vert270"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POTENTIAL WORTH OF DATA</a:t>
            </a:r>
          </a:p>
        </p:txBody>
      </p:sp>
      <p:cxnSp>
        <p:nvCxnSpPr>
          <p:cNvPr id="52" name="Straight Connector 50"/>
          <p:cNvCxnSpPr/>
          <p:nvPr/>
        </p:nvCxnSpPr>
        <p:spPr>
          <a:xfrm flipH="1">
            <a:off x="1011995" y="5143500"/>
            <a:ext cx="8455511"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4957994" y="1392182"/>
            <a:ext cx="274321" cy="137160"/>
            <a:chOff x="6216122" y="3558678"/>
            <a:chExt cx="274321" cy="137160"/>
          </a:xfrm>
        </p:grpSpPr>
        <p:cxnSp>
          <p:nvCxnSpPr>
            <p:cNvPr id="73" name="Straight Connector 72"/>
            <p:cNvCxnSpPr>
              <a:stCxn id="76" idx="4"/>
            </p:cNvCxnSpPr>
            <p:nvPr/>
          </p:nvCxnSpPr>
          <p:spPr>
            <a:xfrm>
              <a:off x="6353282" y="3627258"/>
              <a:ext cx="137161" cy="26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75" name="Oval 74"/>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76" name="Oval 75"/>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cxnSp>
        <p:nvCxnSpPr>
          <p:cNvPr id="83" name="Straight Connector 22"/>
          <p:cNvCxnSpPr>
            <a:stCxn id="89" idx="4"/>
            <a:endCxn id="94" idx="6"/>
          </p:cNvCxnSpPr>
          <p:nvPr/>
        </p:nvCxnSpPr>
        <p:spPr>
          <a:xfrm flipH="1">
            <a:off x="1020976" y="1074608"/>
            <a:ext cx="781" cy="61225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953171" y="434528"/>
            <a:ext cx="137160" cy="274320"/>
            <a:chOff x="41324" y="3589251"/>
            <a:chExt cx="137160" cy="274320"/>
          </a:xfrm>
        </p:grpSpPr>
        <p:cxnSp>
          <p:nvCxnSpPr>
            <p:cNvPr id="85" name="Straight Connector 84"/>
            <p:cNvCxnSpPr>
              <a:stCxn id="88" idx="4"/>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87" name="Oval 86"/>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88" name="Oval 87"/>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89" name="Oval 88"/>
          <p:cNvSpPr/>
          <p:nvPr/>
        </p:nvSpPr>
        <p:spPr>
          <a:xfrm>
            <a:off x="838871" y="708848"/>
            <a:ext cx="365760" cy="365760"/>
          </a:xfrm>
          <a:prstGeom prst="ellipse">
            <a:avLst/>
          </a:prstGeom>
          <a:solidFill>
            <a:schemeClr val="tx1"/>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90" name="Group 89"/>
          <p:cNvGrpSpPr/>
          <p:nvPr/>
        </p:nvGrpSpPr>
        <p:grpSpPr>
          <a:xfrm>
            <a:off x="952390" y="1686858"/>
            <a:ext cx="274842" cy="137160"/>
            <a:chOff x="6216122" y="3558678"/>
            <a:chExt cx="274842" cy="137160"/>
          </a:xfrm>
        </p:grpSpPr>
        <p:cxnSp>
          <p:nvCxnSpPr>
            <p:cNvPr id="91" name="Straight Connector 90"/>
            <p:cNvCxnSpPr>
              <a:stCxn id="94" idx="4"/>
              <a:endCxn id="95" idx="2"/>
            </p:cNvCxnSpPr>
            <p:nvPr/>
          </p:nvCxnSpPr>
          <p:spPr>
            <a:xfrm>
              <a:off x="6353282" y="3627258"/>
              <a:ext cx="137682" cy="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93" name="Oval 92"/>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4" name="Oval 93"/>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95" name="Oval 94"/>
          <p:cNvSpPr/>
          <p:nvPr/>
        </p:nvSpPr>
        <p:spPr>
          <a:xfrm>
            <a:off x="1227232" y="1252518"/>
            <a:ext cx="1005840" cy="10058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99" name="Rectangle 98"/>
          <p:cNvSpPr/>
          <p:nvPr/>
        </p:nvSpPr>
        <p:spPr>
          <a:xfrm>
            <a:off x="1135792" y="1324552"/>
            <a:ext cx="1188720" cy="861774"/>
          </a:xfrm>
          <a:prstGeom prst="rect">
            <a:avLst/>
          </a:prstGeom>
        </p:spPr>
        <p:txBody>
          <a:bodyPr wrap="square" anchor="ctr">
            <a:spAutoFit/>
          </a:bodyPr>
          <a:lstStyle/>
          <a:p>
            <a:pPr algn="ctr" defTabSz="848876"/>
            <a:r>
              <a:rPr lang="en-US" sz="3200" dirty="0">
                <a:solidFill>
                  <a:prstClr val="white"/>
                </a:solidFill>
                <a:latin typeface="Franklin Gothic Medium Cond" pitchFamily="34" charset="0"/>
              </a:rPr>
              <a:t>$600</a:t>
            </a:r>
            <a:endParaRPr lang="en-US" sz="3200" dirty="0">
              <a:solidFill>
                <a:prstClr val="white"/>
              </a:solidFill>
              <a:latin typeface="Franklin Gothic Medium Cond" pitchFamily="34" charset="0"/>
            </a:endParaRPr>
          </a:p>
          <a:p>
            <a:pPr algn="ctr" defTabSz="848876"/>
            <a:r>
              <a:rPr lang="en-US" dirty="0">
                <a:solidFill>
                  <a:prstClr val="white"/>
                </a:solidFill>
                <a:latin typeface="Franklin Gothic Medium Cond" pitchFamily="34" charset="0"/>
              </a:rPr>
              <a:t>BILLION</a:t>
            </a:r>
            <a:endParaRPr lang="en-US" sz="1400" dirty="0">
              <a:solidFill>
                <a:prstClr val="white"/>
              </a:solidFill>
              <a:latin typeface="Franklin Gothic Medium Cond" pitchFamily="34" charset="0"/>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32" y="769808"/>
            <a:ext cx="243840" cy="243840"/>
          </a:xfrm>
          <a:prstGeom prst="rect">
            <a:avLst/>
          </a:prstGeom>
        </p:spPr>
      </p:pic>
      <p:cxnSp>
        <p:nvCxnSpPr>
          <p:cNvPr id="101" name="Straight Connector 50"/>
          <p:cNvCxnSpPr/>
          <p:nvPr/>
        </p:nvCxnSpPr>
        <p:spPr>
          <a:xfrm flipH="1">
            <a:off x="2233075" y="1755438"/>
            <a:ext cx="1246726"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281680" y="2667928"/>
            <a:ext cx="1005840" cy="100584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41" name="Rectangle 40"/>
          <p:cNvSpPr/>
          <p:nvPr/>
        </p:nvSpPr>
        <p:spPr>
          <a:xfrm>
            <a:off x="3190240" y="2576494"/>
            <a:ext cx="1188720" cy="984885"/>
          </a:xfrm>
          <a:prstGeom prst="rect">
            <a:avLst/>
          </a:prstGeom>
        </p:spPr>
        <p:txBody>
          <a:bodyPr wrap="square">
            <a:spAutoFit/>
          </a:bodyPr>
          <a:lstStyle/>
          <a:p>
            <a:pPr algn="ctr" defTabSz="848876"/>
            <a:r>
              <a:rPr lang="en-US" sz="4000" dirty="0">
                <a:solidFill>
                  <a:prstClr val="white"/>
                </a:solidFill>
                <a:latin typeface="Franklin Gothic Medium Cond" pitchFamily="34" charset="0"/>
              </a:rPr>
              <a:t>1</a:t>
            </a:r>
          </a:p>
          <a:p>
            <a:pPr algn="ctr" defTabSz="848876"/>
            <a:r>
              <a:rPr lang="en-US" dirty="0">
                <a:solidFill>
                  <a:prstClr val="white"/>
                </a:solidFill>
                <a:latin typeface="Franklin Gothic Medium Cond" pitchFamily="34" charset="0"/>
              </a:rPr>
              <a:t>Petabyte</a:t>
            </a:r>
            <a:endParaRPr lang="en-US" sz="1600" dirty="0">
              <a:solidFill>
                <a:prstClr val="white"/>
              </a:solidFill>
              <a:latin typeface="Franklin Gothic Medium Cond" pitchFamily="34" charset="0"/>
            </a:endParaRPr>
          </a:p>
        </p:txBody>
      </p:sp>
      <p:sp>
        <p:nvSpPr>
          <p:cNvPr id="60" name="Rectangle 59"/>
          <p:cNvSpPr/>
          <p:nvPr/>
        </p:nvSpPr>
        <p:spPr>
          <a:xfrm>
            <a:off x="8318522" y="4108458"/>
            <a:ext cx="471284" cy="323165"/>
          </a:xfrm>
          <a:prstGeom prst="rect">
            <a:avLst/>
          </a:prstGeom>
        </p:spPr>
        <p:txBody>
          <a:bodyPr wrap="none" anchor="ctr">
            <a:spAutoFit/>
          </a:bodyPr>
          <a:lstStyle/>
          <a:p>
            <a:pPr algn="ctr" defTabSz="848876"/>
            <a:r>
              <a:rPr lang="en-US" sz="1500" dirty="0">
                <a:solidFill>
                  <a:prstClr val="white"/>
                </a:solidFill>
                <a:latin typeface="Franklin Gothic Medium Cond" pitchFamily="34" charset="0"/>
              </a:rPr>
              <a:t>$57</a:t>
            </a:r>
            <a:endParaRPr lang="en-US" sz="1500" dirty="0">
              <a:solidFill>
                <a:srgbClr val="000000"/>
              </a:solidFill>
              <a:latin typeface="Franklin Gothic Medium Cond" pitchFamily="34" charset="0"/>
            </a:endParaRPr>
          </a:p>
        </p:txBody>
      </p:sp>
    </p:spTree>
    <p:extLst>
      <p:ext uri="{BB962C8B-B14F-4D97-AF65-F5344CB8AC3E}">
        <p14:creationId xmlns:p14="http://schemas.microsoft.com/office/powerpoint/2010/main" val="121241264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50"/>
          <p:cNvCxnSpPr/>
          <p:nvPr/>
        </p:nvCxnSpPr>
        <p:spPr>
          <a:xfrm flipV="1">
            <a:off x="5000526" y="380973"/>
            <a:ext cx="0" cy="268125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 name="Straight Connector 50"/>
          <p:cNvCxnSpPr/>
          <p:nvPr/>
        </p:nvCxnSpPr>
        <p:spPr>
          <a:xfrm flipH="1">
            <a:off x="4894484" y="361349"/>
            <a:ext cx="115035" cy="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22"/>
          <p:cNvCxnSpPr/>
          <p:nvPr/>
        </p:nvCxnSpPr>
        <p:spPr>
          <a:xfrm>
            <a:off x="1012607" y="-127000"/>
            <a:ext cx="0" cy="254000"/>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97124" y="127000"/>
            <a:ext cx="3897354" cy="242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7" name="TextBox 6"/>
          <p:cNvSpPr txBox="1"/>
          <p:nvPr/>
        </p:nvSpPr>
        <p:spPr>
          <a:xfrm>
            <a:off x="965205" y="114300"/>
            <a:ext cx="2910969" cy="254994"/>
          </a:xfrm>
          <a:prstGeom prst="rect">
            <a:avLst/>
          </a:prstGeom>
          <a:noFill/>
        </p:spPr>
        <p:txBody>
          <a:bodyPr wrap="none" lIns="84889" tIns="42444" rIns="84889" bIns="42444" rtlCol="0">
            <a:spAutoFit/>
          </a:bodyPr>
          <a:lstStyle/>
          <a:p>
            <a:pPr defTabSz="848876"/>
            <a:r>
              <a:rPr lang="en-US" sz="1100" dirty="0">
                <a:solidFill>
                  <a:prstClr val="white"/>
                </a:solidFill>
                <a:latin typeface="Franklin Gothic Medium Cond" pitchFamily="34" charset="0"/>
              </a:rPr>
              <a:t>CAN WE CAPTURE THE FULL POTENTIAL OF BIG DATA?</a:t>
            </a:r>
            <a:endParaRPr lang="en-US" sz="1100" dirty="0">
              <a:solidFill>
                <a:prstClr val="white"/>
              </a:solidFill>
              <a:latin typeface="Franklin Gothic Medium Cond" pitchFamily="34" charset="0"/>
            </a:endParaRPr>
          </a:p>
        </p:txBody>
      </p:sp>
      <p:sp>
        <p:nvSpPr>
          <p:cNvPr id="8" name="TextBox 7"/>
          <p:cNvSpPr txBox="1"/>
          <p:nvPr/>
        </p:nvSpPr>
        <p:spPr>
          <a:xfrm>
            <a:off x="960142" y="402262"/>
            <a:ext cx="3897354" cy="393494"/>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There are several issues that must be dealt with before all industry sectors can access the full potential of this big data.</a:t>
            </a:r>
          </a:p>
        </p:txBody>
      </p:sp>
      <p:cxnSp>
        <p:nvCxnSpPr>
          <p:cNvPr id="9" name="Straight Connector 50"/>
          <p:cNvCxnSpPr/>
          <p:nvPr/>
        </p:nvCxnSpPr>
        <p:spPr>
          <a:xfrm flipH="1">
            <a:off x="960143" y="762012"/>
            <a:ext cx="4391484" cy="1"/>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50"/>
          <p:cNvCxnSpPr>
            <a:stCxn id="52" idx="0"/>
          </p:cNvCxnSpPr>
          <p:nvPr/>
        </p:nvCxnSpPr>
        <p:spPr>
          <a:xfrm flipV="1">
            <a:off x="5353431" y="762012"/>
            <a:ext cx="0" cy="289743"/>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50"/>
          <p:cNvCxnSpPr>
            <a:stCxn id="62" idx="0"/>
          </p:cNvCxnSpPr>
          <p:nvPr/>
        </p:nvCxnSpPr>
        <p:spPr>
          <a:xfrm flipV="1">
            <a:off x="1313025" y="795757"/>
            <a:ext cx="0" cy="265134"/>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50"/>
          <p:cNvCxnSpPr/>
          <p:nvPr/>
        </p:nvCxnSpPr>
        <p:spPr>
          <a:xfrm flipV="1">
            <a:off x="960144" y="786483"/>
            <a:ext cx="0" cy="2275554"/>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32838" y="1335216"/>
            <a:ext cx="3392875" cy="1009047"/>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Big data raises several legal issues due to the fact that data is fundamentally different from other assets. Since data can be so easily copied, intellectual property becomes an urgent consideration to policy makers. Also, there is an issue of culpability. Who is liable for an inaccurate piece of data when it leads to negative consequences?</a:t>
            </a:r>
          </a:p>
        </p:txBody>
      </p:sp>
      <p:sp>
        <p:nvSpPr>
          <p:cNvPr id="18" name="Rectangle 17"/>
          <p:cNvSpPr/>
          <p:nvPr/>
        </p:nvSpPr>
        <p:spPr>
          <a:xfrm>
            <a:off x="1533189" y="1051749"/>
            <a:ext cx="1674181" cy="254994"/>
          </a:xfrm>
          <a:prstGeom prst="rect">
            <a:avLst/>
          </a:prstGeom>
        </p:spPr>
        <p:txBody>
          <a:bodyPr wrap="square" lIns="84889" tIns="42444" rIns="84889" bIns="42444">
            <a:spAutoFit/>
          </a:bodyPr>
          <a:lstStyle/>
          <a:p>
            <a:pPr defTabSz="848876"/>
            <a:r>
              <a:rPr lang="en-US" sz="1100" dirty="0">
                <a:solidFill>
                  <a:srgbClr val="000000">
                    <a:lumMod val="85000"/>
                    <a:lumOff val="15000"/>
                  </a:srgbClr>
                </a:solidFill>
                <a:latin typeface="Cambria" pitchFamily="18" charset="0"/>
              </a:rPr>
              <a:t>DATA POLICIES</a:t>
            </a:r>
            <a:endParaRPr lang="en-US" sz="1100" dirty="0">
              <a:solidFill>
                <a:srgbClr val="000000"/>
              </a:solidFill>
              <a:latin typeface="Cambria" pitchFamily="18" charset="0"/>
            </a:endParaRPr>
          </a:p>
        </p:txBody>
      </p:sp>
      <p:sp>
        <p:nvSpPr>
          <p:cNvPr id="19" name="TextBox 18"/>
          <p:cNvSpPr txBox="1"/>
          <p:nvPr/>
        </p:nvSpPr>
        <p:spPr>
          <a:xfrm>
            <a:off x="5572982" y="1334545"/>
            <a:ext cx="3392875" cy="855158"/>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Local systems and inferior standards/formats prevents the integration of big data in many sectors, especially the public sector. Making use of large datasets requires both adequate storage and compatible technology. These investment costs are sometimes far too large.</a:t>
            </a:r>
          </a:p>
        </p:txBody>
      </p:sp>
      <p:sp>
        <p:nvSpPr>
          <p:cNvPr id="20" name="Rectangle 19"/>
          <p:cNvSpPr/>
          <p:nvPr/>
        </p:nvSpPr>
        <p:spPr>
          <a:xfrm>
            <a:off x="5573333" y="1051083"/>
            <a:ext cx="1674181" cy="254994"/>
          </a:xfrm>
          <a:prstGeom prst="rect">
            <a:avLst/>
          </a:prstGeom>
        </p:spPr>
        <p:txBody>
          <a:bodyPr wrap="square" lIns="84889" tIns="42444" rIns="84889" bIns="42444">
            <a:spAutoFit/>
          </a:bodyPr>
          <a:lstStyle/>
          <a:p>
            <a:pPr defTabSz="848876"/>
            <a:r>
              <a:rPr lang="en-US" sz="1100" dirty="0">
                <a:solidFill>
                  <a:srgbClr val="000000">
                    <a:lumMod val="85000"/>
                    <a:lumOff val="15000"/>
                  </a:srgbClr>
                </a:solidFill>
                <a:latin typeface="Cambria" pitchFamily="18" charset="0"/>
              </a:rPr>
              <a:t>TECHNOLOGY</a:t>
            </a:r>
            <a:endParaRPr lang="en-US" sz="1100" dirty="0">
              <a:solidFill>
                <a:srgbClr val="000000"/>
              </a:solidFill>
              <a:latin typeface="Cambria" pitchFamily="18" charset="0"/>
            </a:endParaRPr>
          </a:p>
        </p:txBody>
      </p:sp>
      <p:sp>
        <p:nvSpPr>
          <p:cNvPr id="23" name="TextBox 22"/>
          <p:cNvSpPr txBox="1"/>
          <p:nvPr/>
        </p:nvSpPr>
        <p:spPr>
          <a:xfrm>
            <a:off x="5572982" y="3267673"/>
            <a:ext cx="3392875" cy="547382"/>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In many instances, there is a lack of skilled personnel needed to mine big data, create the necessary structures, and make use of big data through informed decisions.</a:t>
            </a:r>
          </a:p>
        </p:txBody>
      </p:sp>
      <p:sp>
        <p:nvSpPr>
          <p:cNvPr id="24" name="Rectangle 23"/>
          <p:cNvSpPr/>
          <p:nvPr/>
        </p:nvSpPr>
        <p:spPr>
          <a:xfrm>
            <a:off x="5573333" y="2984210"/>
            <a:ext cx="1674181" cy="254994"/>
          </a:xfrm>
          <a:prstGeom prst="rect">
            <a:avLst/>
          </a:prstGeom>
        </p:spPr>
        <p:txBody>
          <a:bodyPr wrap="square" lIns="84889" tIns="42444" rIns="84889" bIns="42444">
            <a:spAutoFit/>
          </a:bodyPr>
          <a:lstStyle/>
          <a:p>
            <a:pPr defTabSz="848876"/>
            <a:r>
              <a:rPr lang="en-US" sz="1100" dirty="0">
                <a:solidFill>
                  <a:srgbClr val="000000">
                    <a:lumMod val="85000"/>
                    <a:lumOff val="15000"/>
                  </a:srgbClr>
                </a:solidFill>
                <a:latin typeface="Cambria" pitchFamily="18" charset="0"/>
              </a:rPr>
              <a:t>TALENT</a:t>
            </a:r>
            <a:endParaRPr lang="en-US" sz="1100" dirty="0">
              <a:solidFill>
                <a:srgbClr val="000000"/>
              </a:solidFill>
              <a:latin typeface="Cambria" pitchFamily="18" charset="0"/>
            </a:endParaRPr>
          </a:p>
        </p:txBody>
      </p:sp>
      <p:cxnSp>
        <p:nvCxnSpPr>
          <p:cNvPr id="25" name="Straight Connector 50"/>
          <p:cNvCxnSpPr>
            <a:stCxn id="57" idx="2"/>
          </p:cNvCxnSpPr>
          <p:nvPr/>
        </p:nvCxnSpPr>
        <p:spPr>
          <a:xfrm flipH="1" flipV="1">
            <a:off x="5007421" y="3062037"/>
            <a:ext cx="272836" cy="186"/>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34382" y="3267963"/>
            <a:ext cx="3392875" cy="855158"/>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In order to create the most broad data available, companies will need to increasingly rely on third-party data sources and integrate external information with their own. Currently, there are not completely efficient markets that allow for this transfer and sharing of data..</a:t>
            </a:r>
          </a:p>
        </p:txBody>
      </p:sp>
      <p:sp>
        <p:nvSpPr>
          <p:cNvPr id="29" name="Rectangle 28"/>
          <p:cNvSpPr/>
          <p:nvPr/>
        </p:nvSpPr>
        <p:spPr>
          <a:xfrm>
            <a:off x="1534733" y="2984502"/>
            <a:ext cx="1674181" cy="254994"/>
          </a:xfrm>
          <a:prstGeom prst="rect">
            <a:avLst/>
          </a:prstGeom>
        </p:spPr>
        <p:txBody>
          <a:bodyPr wrap="square" lIns="84889" tIns="42444" rIns="84889" bIns="42444">
            <a:spAutoFit/>
          </a:bodyPr>
          <a:lstStyle/>
          <a:p>
            <a:pPr defTabSz="848876"/>
            <a:r>
              <a:rPr lang="en-US" sz="1100" dirty="0">
                <a:solidFill>
                  <a:srgbClr val="000000">
                    <a:lumMod val="85000"/>
                    <a:lumOff val="15000"/>
                  </a:srgbClr>
                </a:solidFill>
                <a:latin typeface="Cambria" pitchFamily="18" charset="0"/>
              </a:rPr>
              <a:t>DATA ACCESS</a:t>
            </a:r>
            <a:endParaRPr lang="en-US" sz="1100" dirty="0">
              <a:solidFill>
                <a:srgbClr val="000000"/>
              </a:solidFill>
              <a:latin typeface="Cambria" pitchFamily="18" charset="0"/>
            </a:endParaRPr>
          </a:p>
        </p:txBody>
      </p:sp>
      <p:cxnSp>
        <p:nvCxnSpPr>
          <p:cNvPr id="30" name="Straight Connector 50"/>
          <p:cNvCxnSpPr>
            <a:stCxn id="67" idx="2"/>
          </p:cNvCxnSpPr>
          <p:nvPr/>
        </p:nvCxnSpPr>
        <p:spPr>
          <a:xfrm flipH="1" flipV="1">
            <a:off x="960148" y="3062037"/>
            <a:ext cx="271757" cy="186"/>
          </a:xfrm>
          <a:prstGeom prst="straightConnector1">
            <a:avLst/>
          </a:prstGeom>
          <a:ln w="19050">
            <a:solidFill>
              <a:srgbClr val="C00000"/>
            </a:solidFill>
            <a:prstDash val="sysDot"/>
          </a:ln>
          <a:effectLst>
            <a:outerShdw blurRad="63500" sx="101000" sy="101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13030" y="4722078"/>
            <a:ext cx="4909977" cy="701270"/>
          </a:xfrm>
          <a:prstGeom prst="rect">
            <a:avLst/>
          </a:prstGeom>
          <a:noFill/>
        </p:spPr>
        <p:txBody>
          <a:bodyPr wrap="square" lIns="84889" tIns="42444" rIns="84889" bIns="42444" rtlCol="0">
            <a:spAutoFit/>
          </a:bodyPr>
          <a:lstStyle/>
          <a:p>
            <a:pPr defTabSz="848876"/>
            <a:r>
              <a:rPr lang="en-US" sz="1000" dirty="0">
                <a:solidFill>
                  <a:srgbClr val="000000">
                    <a:lumMod val="85000"/>
                    <a:lumOff val="15000"/>
                  </a:srgbClr>
                </a:solidFill>
                <a:latin typeface="Cambria" pitchFamily="18" charset="0"/>
              </a:rPr>
              <a:t>Sources:</a:t>
            </a:r>
          </a:p>
          <a:p>
            <a:pPr marL="159164" indent="-127331" defTabSz="848876">
              <a:buFont typeface="Arial" pitchFamily="34" charset="0"/>
              <a:buChar char="•"/>
            </a:pPr>
            <a:r>
              <a:rPr lang="en-US" sz="1000" dirty="0">
                <a:solidFill>
                  <a:srgbClr val="000000">
                    <a:lumMod val="85000"/>
                    <a:lumOff val="15000"/>
                  </a:srgbClr>
                </a:solidFill>
                <a:latin typeface="Cambria" pitchFamily="18" charset="0"/>
              </a:rPr>
              <a:t>“Big Data: The Next Frontier for Innovation, Competition and Productivity.”</a:t>
            </a:r>
          </a:p>
          <a:p>
            <a:pPr marL="31833" defTabSz="848876"/>
            <a:r>
              <a:rPr lang="en-US" sz="1000" dirty="0">
                <a:solidFill>
                  <a:srgbClr val="000000">
                    <a:lumMod val="85000"/>
                    <a:lumOff val="15000"/>
                  </a:srgbClr>
                </a:solidFill>
                <a:latin typeface="Cambria" pitchFamily="18" charset="0"/>
              </a:rPr>
              <a:t>          US Bureau of Labor Statistics | McKinsey Global Institute Analysis</a:t>
            </a:r>
          </a:p>
          <a:p>
            <a:pPr marL="159164" indent="-127331" defTabSz="848876">
              <a:buFont typeface="Arial" pitchFamily="34" charset="0"/>
              <a:buChar char="•"/>
            </a:pPr>
            <a:r>
              <a:rPr lang="en-US" sz="1000" dirty="0">
                <a:solidFill>
                  <a:srgbClr val="000000">
                    <a:lumMod val="85000"/>
                    <a:lumOff val="15000"/>
                  </a:srgbClr>
                </a:solidFill>
                <a:latin typeface="Cambria" pitchFamily="18" charset="0"/>
              </a:rPr>
              <a:t>Column Five </a:t>
            </a:r>
            <a:r>
              <a:rPr lang="en-US" sz="1000" dirty="0" err="1">
                <a:solidFill>
                  <a:srgbClr val="000000">
                    <a:lumMod val="85000"/>
                    <a:lumOff val="15000"/>
                  </a:srgbClr>
                </a:solidFill>
                <a:latin typeface="Cambria" pitchFamily="18" charset="0"/>
              </a:rPr>
              <a:t>Infographic</a:t>
            </a:r>
            <a:endParaRPr lang="en-US" sz="1000" dirty="0">
              <a:solidFill>
                <a:srgbClr val="000000">
                  <a:lumMod val="85000"/>
                  <a:lumOff val="15000"/>
                </a:srgbClr>
              </a:solidFill>
              <a:latin typeface="Cambria" pitchFamily="18" charset="0"/>
            </a:endParaRPr>
          </a:p>
        </p:txBody>
      </p:sp>
      <p:grpSp>
        <p:nvGrpSpPr>
          <p:cNvPr id="48" name="Group 47"/>
          <p:cNvGrpSpPr/>
          <p:nvPr/>
        </p:nvGrpSpPr>
        <p:grpSpPr>
          <a:xfrm>
            <a:off x="5284851" y="1051749"/>
            <a:ext cx="137160" cy="272864"/>
            <a:chOff x="41324" y="3589251"/>
            <a:chExt cx="137160" cy="272864"/>
          </a:xfrm>
        </p:grpSpPr>
        <p:cxnSp>
          <p:nvCxnSpPr>
            <p:cNvPr id="49" name="Straight Connector 48"/>
            <p:cNvCxnSpPr>
              <a:stCxn id="52" idx="4"/>
              <a:endCxn id="85" idx="0"/>
            </p:cNvCxnSpPr>
            <p:nvPr/>
          </p:nvCxnSpPr>
          <p:spPr>
            <a:xfrm>
              <a:off x="109904" y="3726411"/>
              <a:ext cx="572" cy="135704"/>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51" name="Oval 50"/>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52" name="Oval 51"/>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53" name="Group 52"/>
          <p:cNvGrpSpPr/>
          <p:nvPr/>
        </p:nvGrpSpPr>
        <p:grpSpPr>
          <a:xfrm>
            <a:off x="5280256" y="2993643"/>
            <a:ext cx="137160" cy="274320"/>
            <a:chOff x="41324" y="3589251"/>
            <a:chExt cx="137160" cy="274320"/>
          </a:xfrm>
        </p:grpSpPr>
        <p:cxnSp>
          <p:nvCxnSpPr>
            <p:cNvPr id="54" name="Straight Connector 53"/>
            <p:cNvCxnSpPr>
              <a:stCxn id="57" idx="4"/>
              <a:endCxn id="83" idx="0"/>
            </p:cNvCxnSpPr>
            <p:nvPr/>
          </p:nvCxnSpPr>
          <p:spPr>
            <a:xfrm>
              <a:off x="109904" y="3726411"/>
              <a:ext cx="0"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56" name="Oval 55"/>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57" name="Oval 56"/>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58" name="Group 57"/>
          <p:cNvGrpSpPr/>
          <p:nvPr/>
        </p:nvGrpSpPr>
        <p:grpSpPr>
          <a:xfrm>
            <a:off x="1244445" y="1060896"/>
            <a:ext cx="137160" cy="272521"/>
            <a:chOff x="41324" y="3589251"/>
            <a:chExt cx="137160" cy="272521"/>
          </a:xfrm>
        </p:grpSpPr>
        <p:cxnSp>
          <p:nvCxnSpPr>
            <p:cNvPr id="59" name="Straight Connector 58"/>
            <p:cNvCxnSpPr>
              <a:stCxn id="62" idx="4"/>
              <a:endCxn id="84" idx="0"/>
            </p:cNvCxnSpPr>
            <p:nvPr/>
          </p:nvCxnSpPr>
          <p:spPr>
            <a:xfrm>
              <a:off x="109904" y="3726411"/>
              <a:ext cx="0" cy="135361"/>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61" name="Oval 60"/>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2" name="Oval 61"/>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63" name="Group 62"/>
          <p:cNvGrpSpPr/>
          <p:nvPr/>
        </p:nvGrpSpPr>
        <p:grpSpPr>
          <a:xfrm>
            <a:off x="1231900" y="2993643"/>
            <a:ext cx="137160" cy="274320"/>
            <a:chOff x="41324" y="3589251"/>
            <a:chExt cx="137160" cy="274320"/>
          </a:xfrm>
        </p:grpSpPr>
        <p:cxnSp>
          <p:nvCxnSpPr>
            <p:cNvPr id="64" name="Straight Connector 63"/>
            <p:cNvCxnSpPr>
              <a:stCxn id="67" idx="4"/>
              <a:endCxn id="82" idx="0"/>
            </p:cNvCxnSpPr>
            <p:nvPr/>
          </p:nvCxnSpPr>
          <p:spPr>
            <a:xfrm flipH="1">
              <a:off x="108769" y="3726411"/>
              <a:ext cx="1135" cy="137160"/>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1324" y="3589251"/>
              <a:ext cx="137160" cy="137160"/>
              <a:chOff x="4503420" y="2788920"/>
              <a:chExt cx="137160" cy="137160"/>
            </a:xfrm>
            <a:effectLst>
              <a:outerShdw blurRad="63500" sx="101000" sy="101000" algn="ctr" rotWithShape="0">
                <a:srgbClr val="000000">
                  <a:alpha val="40000"/>
                </a:srgbClr>
              </a:outerShdw>
            </a:effectLst>
          </p:grpSpPr>
          <p:sp>
            <p:nvSpPr>
              <p:cNvPr id="66" name="Oval 65"/>
              <p:cNvSpPr/>
              <p:nvPr/>
            </p:nvSpPr>
            <p:spPr>
              <a:xfrm>
                <a:off x="4521708"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67" name="Oval 66"/>
              <p:cNvSpPr/>
              <p:nvPr/>
            </p:nvSpPr>
            <p:spPr>
              <a:xfrm>
                <a:off x="4503420"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grpSp>
        <p:nvGrpSpPr>
          <p:cNvPr id="68" name="Group 67"/>
          <p:cNvGrpSpPr/>
          <p:nvPr/>
        </p:nvGrpSpPr>
        <p:grpSpPr>
          <a:xfrm>
            <a:off x="1038710" y="4780820"/>
            <a:ext cx="274321" cy="137160"/>
            <a:chOff x="6216122" y="3558678"/>
            <a:chExt cx="274321" cy="137160"/>
          </a:xfrm>
        </p:grpSpPr>
        <p:cxnSp>
          <p:nvCxnSpPr>
            <p:cNvPr id="69" name="Straight Connector 68"/>
            <p:cNvCxnSpPr>
              <a:stCxn id="72" idx="4"/>
            </p:cNvCxnSpPr>
            <p:nvPr/>
          </p:nvCxnSpPr>
          <p:spPr>
            <a:xfrm>
              <a:off x="6353282" y="3627258"/>
              <a:ext cx="137161" cy="262"/>
            </a:xfrm>
            <a:prstGeom prst="line">
              <a:avLst/>
            </a:prstGeom>
            <a:ln w="19050" cap="rnd">
              <a:solidFill>
                <a:srgbClr val="C00000"/>
              </a:solidFill>
              <a:prstDash val="soli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rot="16200000">
              <a:off x="6216122" y="3558678"/>
              <a:ext cx="137160" cy="137160"/>
              <a:chOff x="4500744" y="2788920"/>
              <a:chExt cx="137160" cy="137160"/>
            </a:xfrm>
            <a:effectLst>
              <a:outerShdw blurRad="63500" sx="101000" sy="101000" algn="ctr" rotWithShape="0">
                <a:srgbClr val="000000">
                  <a:alpha val="40000"/>
                </a:srgbClr>
              </a:outerShdw>
            </a:effectLst>
          </p:grpSpPr>
          <p:sp>
            <p:nvSpPr>
              <p:cNvPr id="71" name="Oval 70"/>
              <p:cNvSpPr/>
              <p:nvPr/>
            </p:nvSpPr>
            <p:spPr>
              <a:xfrm>
                <a:off x="4519032" y="2807208"/>
                <a:ext cx="100584" cy="100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72" name="Oval 71"/>
              <p:cNvSpPr/>
              <p:nvPr/>
            </p:nvSpPr>
            <p:spPr>
              <a:xfrm>
                <a:off x="4500744" y="2788920"/>
                <a:ext cx="137160" cy="13716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grpSp>
      <p:sp>
        <p:nvSpPr>
          <p:cNvPr id="82" name="Oval 81"/>
          <p:cNvSpPr/>
          <p:nvPr/>
        </p:nvSpPr>
        <p:spPr>
          <a:xfrm>
            <a:off x="1116465" y="3267963"/>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83" name="Oval 82"/>
          <p:cNvSpPr/>
          <p:nvPr/>
        </p:nvSpPr>
        <p:spPr>
          <a:xfrm>
            <a:off x="5165956" y="3267963"/>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84" name="Oval 83"/>
          <p:cNvSpPr/>
          <p:nvPr/>
        </p:nvSpPr>
        <p:spPr>
          <a:xfrm>
            <a:off x="1130145" y="1333411"/>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
        <p:nvSpPr>
          <p:cNvPr id="85" name="Oval 84"/>
          <p:cNvSpPr/>
          <p:nvPr/>
        </p:nvSpPr>
        <p:spPr>
          <a:xfrm>
            <a:off x="5171123" y="1324613"/>
            <a:ext cx="365760" cy="365760"/>
          </a:xfrm>
          <a:prstGeom prst="ellipse">
            <a:avLst/>
          </a:prstGeom>
          <a:solidFill>
            <a:srgbClr val="C00000"/>
          </a:solidFill>
          <a:ln>
            <a:noFill/>
          </a:ln>
          <a:effectLst>
            <a:outerShdw blurRad="38100" sx="101000" sy="101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40" y="3313325"/>
            <a:ext cx="182880" cy="2438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083" y="1385574"/>
            <a:ext cx="243840" cy="24384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338" y="1345603"/>
            <a:ext cx="341376" cy="34137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6916" y="3328924"/>
            <a:ext cx="243840" cy="243840"/>
          </a:xfrm>
          <a:prstGeom prst="rect">
            <a:avLst/>
          </a:prstGeom>
        </p:spPr>
      </p:pic>
    </p:spTree>
    <p:extLst>
      <p:ext uri="{BB962C8B-B14F-4D97-AF65-F5344CB8AC3E}">
        <p14:creationId xmlns:p14="http://schemas.microsoft.com/office/powerpoint/2010/main" val="193509975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1193459" y="-18481"/>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82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Freeform 22"/>
          <p:cNvSpPr/>
          <p:nvPr/>
        </p:nvSpPr>
        <p:spPr>
          <a:xfrm>
            <a:off x="877274" y="-16687"/>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A4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Freeform 7"/>
          <p:cNvSpPr/>
          <p:nvPr/>
        </p:nvSpPr>
        <p:spPr>
          <a:xfrm>
            <a:off x="0" y="-16686"/>
            <a:ext cx="7375108"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C0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0" name="Text Placeholder 5"/>
          <p:cNvSpPr txBox="1">
            <a:spLocks/>
          </p:cNvSpPr>
          <p:nvPr/>
        </p:nvSpPr>
        <p:spPr>
          <a:xfrm>
            <a:off x="1297920" y="177986"/>
            <a:ext cx="8087783" cy="940963"/>
          </a:xfrm>
          <a:prstGeom prst="rect">
            <a:avLst/>
          </a:prstGeom>
        </p:spPr>
        <p:txBody>
          <a:bodyPr vert="horz" lIns="59390" tIns="29696" rIns="59390" bIns="29696" rtlCol="0" anchor="ctr">
            <a:noAutofit/>
          </a:bodyPr>
          <a:lstStyle>
            <a:defPPr>
              <a:defRPr lang="en-US"/>
            </a:defPPr>
            <a:lvl1pPr marL="0" indent="0" algn="ctr" defTabSz="914400" rtl="0" eaLnBrk="1" latinLnBrk="0" hangingPunct="1">
              <a:lnSpc>
                <a:spcPct val="75000"/>
              </a:lnSpc>
              <a:buFontTx/>
              <a:buNone/>
              <a:defRPr sz="5640" kern="1200" spc="-281">
                <a:solidFill>
                  <a:schemeClr val="bg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700" dirty="0" smtClean="0"/>
              <a:t>General Overview </a:t>
            </a:r>
            <a:endParaRPr lang="en-US" sz="4700" dirty="0"/>
          </a:p>
        </p:txBody>
      </p:sp>
      <p:sp>
        <p:nvSpPr>
          <p:cNvPr id="26" name="Content Placeholder 5"/>
          <p:cNvSpPr txBox="1">
            <a:spLocks/>
          </p:cNvSpPr>
          <p:nvPr/>
        </p:nvSpPr>
        <p:spPr>
          <a:xfrm>
            <a:off x="286261" y="1817480"/>
            <a:ext cx="9630049" cy="3619236"/>
          </a:xfrm>
          <a:prstGeom prst="rect">
            <a:avLst/>
          </a:prstGeom>
        </p:spPr>
        <p:txBody>
          <a:bodyPr>
            <a:noAutofit/>
          </a:bodyPr>
          <a:lstStyle>
            <a:lvl1pPr marL="274320" indent="-274320" algn="l" defTabSz="1097280" rtl="0" eaLnBrk="1" latinLnBrk="0" hangingPunct="1">
              <a:spcBef>
                <a:spcPts val="720"/>
              </a:spcBef>
              <a:buClr>
                <a:srgbClr val="FFC000"/>
              </a:buClr>
              <a:buFont typeface="Arial" pitchFamily="34" charset="0"/>
              <a:buChar char="•"/>
              <a:defRPr sz="3840" kern="1200">
                <a:solidFill>
                  <a:schemeClr val="tx1"/>
                </a:solidFill>
                <a:latin typeface="Cambria" pitchFamily="18" charset="0"/>
                <a:ea typeface="+mn-ea"/>
                <a:cs typeface="+mn-cs"/>
              </a:defRPr>
            </a:lvl1pPr>
            <a:lvl2pPr marL="548640" indent="-274320" algn="l" defTabSz="1097280" rtl="0" eaLnBrk="1" latinLnBrk="0" hangingPunct="1">
              <a:spcBef>
                <a:spcPts val="360"/>
              </a:spcBef>
              <a:spcAft>
                <a:spcPts val="360"/>
              </a:spcAft>
              <a:buClr>
                <a:srgbClr val="FFC000"/>
              </a:buClr>
              <a:buFont typeface="Arial" pitchFamily="34" charset="0"/>
              <a:buChar char="–"/>
              <a:defRPr sz="3360" kern="1200">
                <a:solidFill>
                  <a:schemeClr val="tx1"/>
                </a:solidFill>
                <a:latin typeface="Cambria" pitchFamily="18" charset="0"/>
                <a:ea typeface="+mn-ea"/>
                <a:cs typeface="+mn-cs"/>
              </a:defRPr>
            </a:lvl2pPr>
            <a:lvl3pPr marL="822960" indent="-274320" algn="l" defTabSz="1097280" rtl="0" eaLnBrk="1" latinLnBrk="0" hangingPunct="1">
              <a:spcBef>
                <a:spcPts val="0"/>
              </a:spcBef>
              <a:buClr>
                <a:srgbClr val="FFC000"/>
              </a:buClr>
              <a:buFont typeface="Arial" pitchFamily="34" charset="0"/>
              <a:buChar char="•"/>
              <a:defRPr sz="2880" kern="1200">
                <a:solidFill>
                  <a:schemeClr val="tx1"/>
                </a:solidFill>
                <a:latin typeface="Cambria" pitchFamily="18" charset="0"/>
                <a:ea typeface="+mn-ea"/>
                <a:cs typeface="+mn-cs"/>
              </a:defRPr>
            </a:lvl3pPr>
            <a:lvl4pPr marL="109728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4pPr>
            <a:lvl5pPr marL="137160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Clr>
                <a:srgbClr val="C00000"/>
              </a:buClr>
            </a:pPr>
            <a:r>
              <a:rPr lang="en-US" sz="2333" b="1" dirty="0"/>
              <a:t>Bullet</a:t>
            </a:r>
          </a:p>
          <a:p>
            <a:pPr lvl="2">
              <a:buClr>
                <a:srgbClr val="C00000"/>
              </a:buClr>
            </a:pPr>
            <a:r>
              <a:rPr lang="en-US" sz="2333" dirty="0"/>
              <a:t>Sub bullet</a:t>
            </a:r>
          </a:p>
          <a:p>
            <a:pPr lvl="1">
              <a:buClr>
                <a:srgbClr val="C00000"/>
              </a:buClr>
            </a:pPr>
            <a:r>
              <a:rPr lang="en-US" sz="2333" b="1" dirty="0"/>
              <a:t>Bullet 2</a:t>
            </a:r>
          </a:p>
          <a:p>
            <a:pPr lvl="1">
              <a:buClr>
                <a:srgbClr val="C00000"/>
              </a:buClr>
            </a:pPr>
            <a:r>
              <a:rPr lang="en-US" sz="2333" b="1" dirty="0"/>
              <a:t>Bullet 3</a:t>
            </a:r>
          </a:p>
          <a:p>
            <a:pPr lvl="1">
              <a:buClr>
                <a:srgbClr val="C00000"/>
              </a:buClr>
            </a:pPr>
            <a:r>
              <a:rPr lang="en-US" sz="2333" b="1" dirty="0"/>
              <a:t>Bullet 4</a:t>
            </a:r>
            <a:endParaRPr lang="en-US" sz="2333" dirty="0"/>
          </a:p>
        </p:txBody>
      </p:sp>
      <p:grpSp>
        <p:nvGrpSpPr>
          <p:cNvPr id="3" name="Group 2"/>
          <p:cNvGrpSpPr/>
          <p:nvPr/>
        </p:nvGrpSpPr>
        <p:grpSpPr>
          <a:xfrm>
            <a:off x="170902" y="104669"/>
            <a:ext cx="1222970" cy="1027407"/>
            <a:chOff x="205082" y="125603"/>
            <a:chExt cx="1467564" cy="1232888"/>
          </a:xfrm>
        </p:grpSpPr>
        <p:sp>
          <p:nvSpPr>
            <p:cNvPr id="13" name="Oval 12"/>
            <p:cNvSpPr/>
            <p:nvPr/>
          </p:nvSpPr>
          <p:spPr>
            <a:xfrm>
              <a:off x="343503" y="213580"/>
              <a:ext cx="1037374" cy="1021188"/>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90" tIns="29696" rIns="59390" bIns="29696" rtlCol="0" anchor="ctr"/>
            <a:lstStyle/>
            <a:p>
              <a:pPr algn="ctr" defTabSz="848707"/>
              <a:endParaRPr lang="ru-RU" sz="5100" dirty="0">
                <a:solidFill>
                  <a:prstClr val="white"/>
                </a:solidFill>
                <a:latin typeface="Cambria" pitchFamily="18"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82" y="125603"/>
              <a:ext cx="1467564" cy="1232888"/>
            </a:xfrm>
            <a:prstGeom prst="rect">
              <a:avLst/>
            </a:prstGeom>
          </p:spPr>
        </p:pic>
      </p:grpSp>
      <p:sp>
        <p:nvSpPr>
          <p:cNvPr id="10" name="Rectangle 9"/>
          <p:cNvSpPr/>
          <p:nvPr/>
        </p:nvSpPr>
        <p:spPr>
          <a:xfrm>
            <a:off x="5842000" y="3467100"/>
            <a:ext cx="3200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Please fill in bullets </a:t>
            </a:r>
            <a:endParaRPr lang="en-US" dirty="0"/>
          </a:p>
        </p:txBody>
      </p:sp>
    </p:spTree>
    <p:extLst>
      <p:ext uri="{BB962C8B-B14F-4D97-AF65-F5344CB8AC3E}">
        <p14:creationId xmlns:p14="http://schemas.microsoft.com/office/powerpoint/2010/main" val="307175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75" name="Slide Number Placeholder 74"/>
          <p:cNvSpPr>
            <a:spLocks noGrp="1"/>
          </p:cNvSpPr>
          <p:nvPr>
            <p:ph type="sldNum" sz="quarter" idx="4294967295"/>
          </p:nvPr>
        </p:nvSpPr>
        <p:spPr>
          <a:xfrm>
            <a:off x="169333" y="5296436"/>
            <a:ext cx="2370667" cy="304271"/>
          </a:xfrm>
        </p:spPr>
        <p:txBody>
          <a:bodyPr/>
          <a:lstStyle/>
          <a:p>
            <a:fld id="{AED84AC8-A13E-44EA-B0C3-A4C74ADA6638}" type="slidenum">
              <a:rPr lang="en-US" smtClean="0"/>
              <a:t>27</a:t>
            </a:fld>
            <a:endParaRPr lang="en-US"/>
          </a:p>
        </p:txBody>
      </p:sp>
      <p:sp>
        <p:nvSpPr>
          <p:cNvPr id="5" name="Rectangle 4"/>
          <p:cNvSpPr/>
          <p:nvPr/>
        </p:nvSpPr>
        <p:spPr>
          <a:xfrm>
            <a:off x="4476647" y="-872406"/>
            <a:ext cx="1188720" cy="222787"/>
          </a:xfrm>
          <a:prstGeom prst="rect">
            <a:avLst/>
          </a:prstGeom>
        </p:spPr>
        <p:txBody>
          <a:bodyPr wrap="square" lIns="71281" tIns="35640" rIns="71281" bIns="35640">
            <a:spAutoFit/>
          </a:bodyPr>
          <a:lstStyle/>
          <a:p>
            <a:pPr algn="ctr" defTabSz="848876">
              <a:lnSpc>
                <a:spcPct val="70000"/>
              </a:lnSpc>
            </a:pPr>
            <a:r>
              <a:rPr lang="en-US" sz="1400" spc="-74" dirty="0">
                <a:solidFill>
                  <a:srgbClr val="000000">
                    <a:lumMod val="85000"/>
                    <a:lumOff val="15000"/>
                  </a:srgbClr>
                </a:solidFill>
                <a:latin typeface="Cambria" pitchFamily="18" charset="0"/>
              </a:rPr>
              <a:t>Clustering</a:t>
            </a:r>
          </a:p>
        </p:txBody>
      </p:sp>
      <p:sp>
        <p:nvSpPr>
          <p:cNvPr id="6" name="Rectangle 5"/>
          <p:cNvSpPr/>
          <p:nvPr/>
        </p:nvSpPr>
        <p:spPr>
          <a:xfrm>
            <a:off x="7069429" y="-876623"/>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Validation &amp; Interpretation</a:t>
            </a:r>
          </a:p>
        </p:txBody>
      </p:sp>
      <p:sp>
        <p:nvSpPr>
          <p:cNvPr id="7" name="Rectangle 6"/>
          <p:cNvSpPr/>
          <p:nvPr/>
        </p:nvSpPr>
        <p:spPr>
          <a:xfrm>
            <a:off x="8371840" y="-876997"/>
            <a:ext cx="1188720" cy="212014"/>
          </a:xfrm>
          <a:prstGeom prst="rect">
            <a:avLst/>
          </a:prstGeom>
        </p:spPr>
        <p:txBody>
          <a:bodyPr wrap="square" lIns="71281" tIns="35640" rIns="71281" bIns="35640">
            <a:spAutoFit/>
          </a:bodyPr>
          <a:lstStyle/>
          <a:p>
            <a:pPr algn="ctr" defTabSz="848876">
              <a:lnSpc>
                <a:spcPct val="70000"/>
              </a:lnSpc>
            </a:pPr>
            <a:r>
              <a:rPr lang="en-US" sz="1300" spc="-74" dirty="0">
                <a:solidFill>
                  <a:srgbClr val="000000">
                    <a:lumMod val="85000"/>
                    <a:lumOff val="15000"/>
                  </a:srgbClr>
                </a:solidFill>
                <a:latin typeface="Cambria" pitchFamily="18" charset="0"/>
              </a:rPr>
              <a:t>Advanced Topics</a:t>
            </a:r>
          </a:p>
        </p:txBody>
      </p:sp>
      <p:sp>
        <p:nvSpPr>
          <p:cNvPr id="8" name="Rectangle 7"/>
          <p:cNvSpPr/>
          <p:nvPr/>
        </p:nvSpPr>
        <p:spPr>
          <a:xfrm>
            <a:off x="5781041" y="-872231"/>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Classification</a:t>
            </a:r>
          </a:p>
          <a:p>
            <a:pPr algn="ctr" defTabSz="848876">
              <a:lnSpc>
                <a:spcPct val="75000"/>
              </a:lnSpc>
            </a:pPr>
            <a:r>
              <a:rPr lang="en-US" sz="1300" spc="-74" dirty="0">
                <a:solidFill>
                  <a:srgbClr val="000000">
                    <a:lumMod val="85000"/>
                    <a:lumOff val="15000"/>
                  </a:srgbClr>
                </a:solidFill>
                <a:latin typeface="Cambria" pitchFamily="18" charset="0"/>
              </a:rPr>
              <a:t>&amp; Regression</a:t>
            </a:r>
          </a:p>
        </p:txBody>
      </p:sp>
      <p:sp>
        <p:nvSpPr>
          <p:cNvPr id="9" name="Rectangle 8"/>
          <p:cNvSpPr/>
          <p:nvPr/>
        </p:nvSpPr>
        <p:spPr>
          <a:xfrm>
            <a:off x="736600" y="-952498"/>
            <a:ext cx="914400" cy="789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0" name="Rectangle 9"/>
          <p:cNvSpPr/>
          <p:nvPr/>
        </p:nvSpPr>
        <p:spPr>
          <a:xfrm>
            <a:off x="2032000" y="-952498"/>
            <a:ext cx="9144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1" name="Rectangle 10"/>
          <p:cNvSpPr/>
          <p:nvPr/>
        </p:nvSpPr>
        <p:spPr>
          <a:xfrm>
            <a:off x="3327400" y="-952498"/>
            <a:ext cx="914400" cy="789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2" name="Rectangle 11"/>
          <p:cNvSpPr/>
          <p:nvPr/>
        </p:nvSpPr>
        <p:spPr>
          <a:xfrm>
            <a:off x="4622800" y="-951315"/>
            <a:ext cx="914400" cy="789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13" name="Rectangle 12"/>
          <p:cNvSpPr/>
          <p:nvPr/>
        </p:nvSpPr>
        <p:spPr>
          <a:xfrm>
            <a:off x="5918200" y="-952498"/>
            <a:ext cx="914400" cy="789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4" name="Rectangle 13"/>
          <p:cNvSpPr/>
          <p:nvPr/>
        </p:nvSpPr>
        <p:spPr>
          <a:xfrm>
            <a:off x="8509000" y="-952498"/>
            <a:ext cx="914400" cy="789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5" name="Rectangle 14"/>
          <p:cNvSpPr/>
          <p:nvPr/>
        </p:nvSpPr>
        <p:spPr>
          <a:xfrm>
            <a:off x="7213600" y="-951315"/>
            <a:ext cx="914400" cy="789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16" name="Rectangle 15"/>
          <p:cNvSpPr/>
          <p:nvPr/>
        </p:nvSpPr>
        <p:spPr>
          <a:xfrm>
            <a:off x="3190240" y="-872404"/>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Preprocessing</a:t>
            </a:r>
          </a:p>
        </p:txBody>
      </p:sp>
      <p:sp>
        <p:nvSpPr>
          <p:cNvPr id="17" name="Rectangle 16"/>
          <p:cNvSpPr/>
          <p:nvPr/>
        </p:nvSpPr>
        <p:spPr>
          <a:xfrm>
            <a:off x="1859598" y="-866462"/>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
        <p:nvSpPr>
          <p:cNvPr id="18" name="Rectangle 17"/>
          <p:cNvSpPr/>
          <p:nvPr/>
        </p:nvSpPr>
        <p:spPr>
          <a:xfrm>
            <a:off x="553721" y="-873588"/>
            <a:ext cx="1280160" cy="222017"/>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Preliminaries</a:t>
            </a:r>
          </a:p>
        </p:txBody>
      </p:sp>
      <p:sp>
        <p:nvSpPr>
          <p:cNvPr id="19" name="Rectangle 18"/>
          <p:cNvSpPr/>
          <p:nvPr/>
        </p:nvSpPr>
        <p:spPr>
          <a:xfrm>
            <a:off x="5237452" y="-284259"/>
            <a:ext cx="1188720" cy="212014"/>
          </a:xfrm>
          <a:prstGeom prst="rect">
            <a:avLst/>
          </a:prstGeom>
        </p:spPr>
        <p:txBody>
          <a:bodyPr wrap="square" lIns="71281" tIns="35640" rIns="71281" bIns="35640">
            <a:spAutoFit/>
          </a:bodyPr>
          <a:lstStyle/>
          <a:p>
            <a:pPr algn="ctr" defTabSz="848876">
              <a:lnSpc>
                <a:spcPct val="70000"/>
              </a:lnSpc>
            </a:pPr>
            <a:r>
              <a:rPr lang="en-US" sz="1300" spc="-74" dirty="0">
                <a:solidFill>
                  <a:srgbClr val="000000">
                    <a:lumMod val="85000"/>
                    <a:lumOff val="15000"/>
                  </a:srgbClr>
                </a:solidFill>
                <a:latin typeface="Cambria" pitchFamily="18" charset="0"/>
              </a:rPr>
              <a:t>Data Modeling</a:t>
            </a:r>
            <a:endParaRPr lang="en-US" sz="1400" spc="-74" dirty="0">
              <a:solidFill>
                <a:srgbClr val="000000">
                  <a:lumMod val="85000"/>
                  <a:lumOff val="15000"/>
                </a:srgbClr>
              </a:solidFill>
              <a:latin typeface="Cambria" pitchFamily="18" charset="0"/>
            </a:endParaRPr>
          </a:p>
        </p:txBody>
      </p:sp>
      <p:sp>
        <p:nvSpPr>
          <p:cNvPr id="20" name="Rectangle 19"/>
          <p:cNvSpPr/>
          <p:nvPr/>
        </p:nvSpPr>
        <p:spPr>
          <a:xfrm>
            <a:off x="6710681" y="-363741"/>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Validation &amp; Interpretation</a:t>
            </a:r>
          </a:p>
        </p:txBody>
      </p:sp>
      <p:sp>
        <p:nvSpPr>
          <p:cNvPr id="21" name="Rectangle 20"/>
          <p:cNvSpPr/>
          <p:nvPr/>
        </p:nvSpPr>
        <p:spPr>
          <a:xfrm>
            <a:off x="8234681" y="-368997"/>
            <a:ext cx="1188720" cy="212014"/>
          </a:xfrm>
          <a:prstGeom prst="rect">
            <a:avLst/>
          </a:prstGeom>
        </p:spPr>
        <p:txBody>
          <a:bodyPr wrap="square" lIns="71281" tIns="35640" rIns="71281" bIns="35640">
            <a:spAutoFit/>
          </a:bodyPr>
          <a:lstStyle/>
          <a:p>
            <a:pPr algn="ctr" defTabSz="848876">
              <a:lnSpc>
                <a:spcPct val="70000"/>
              </a:lnSpc>
            </a:pPr>
            <a:r>
              <a:rPr lang="en-US" sz="1300" spc="-74" dirty="0">
                <a:solidFill>
                  <a:srgbClr val="000000">
                    <a:lumMod val="85000"/>
                    <a:lumOff val="15000"/>
                  </a:srgbClr>
                </a:solidFill>
                <a:latin typeface="Cambria" pitchFamily="18" charset="0"/>
              </a:rPr>
              <a:t>Advanced Topics</a:t>
            </a:r>
          </a:p>
        </p:txBody>
      </p:sp>
      <p:sp>
        <p:nvSpPr>
          <p:cNvPr id="22" name="Rectangle 21"/>
          <p:cNvSpPr/>
          <p:nvPr/>
        </p:nvSpPr>
        <p:spPr>
          <a:xfrm>
            <a:off x="889000" y="-442083"/>
            <a:ext cx="914400" cy="789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23" name="Rectangle 22"/>
          <p:cNvSpPr/>
          <p:nvPr/>
        </p:nvSpPr>
        <p:spPr>
          <a:xfrm>
            <a:off x="2387282" y="-443511"/>
            <a:ext cx="914400" cy="789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24" name="Rectangle 23"/>
          <p:cNvSpPr/>
          <p:nvPr/>
        </p:nvSpPr>
        <p:spPr>
          <a:xfrm>
            <a:off x="3876040" y="-443512"/>
            <a:ext cx="914400" cy="789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25" name="Rectangle 24"/>
          <p:cNvSpPr/>
          <p:nvPr/>
        </p:nvSpPr>
        <p:spPr>
          <a:xfrm>
            <a:off x="5374775" y="-442328"/>
            <a:ext cx="914400" cy="789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prstClr val="white"/>
              </a:solidFill>
              <a:latin typeface="Cambria" pitchFamily="18" charset="0"/>
            </a:endParaRPr>
          </a:p>
        </p:txBody>
      </p:sp>
      <p:sp>
        <p:nvSpPr>
          <p:cNvPr id="26" name="Rectangle 25"/>
          <p:cNvSpPr/>
          <p:nvPr/>
        </p:nvSpPr>
        <p:spPr>
          <a:xfrm>
            <a:off x="5374775" y="-363170"/>
            <a:ext cx="914400" cy="7891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27" name="Rectangle 26"/>
          <p:cNvSpPr/>
          <p:nvPr/>
        </p:nvSpPr>
        <p:spPr>
          <a:xfrm>
            <a:off x="8371840" y="-444499"/>
            <a:ext cx="914400" cy="7891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28" name="Rectangle 27"/>
          <p:cNvSpPr/>
          <p:nvPr/>
        </p:nvSpPr>
        <p:spPr>
          <a:xfrm>
            <a:off x="6854852" y="-442328"/>
            <a:ext cx="914400" cy="789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71281" tIns="35640" rIns="71281" bIns="35640" rtlCol="0" anchor="ctr"/>
          <a:lstStyle/>
          <a:p>
            <a:pPr algn="ctr" defTabSz="848876"/>
            <a:endParaRPr lang="en-US" sz="1400" dirty="0">
              <a:solidFill>
                <a:srgbClr val="000000"/>
              </a:solidFill>
              <a:latin typeface="Cambria" pitchFamily="18" charset="0"/>
            </a:endParaRPr>
          </a:p>
        </p:txBody>
      </p:sp>
      <p:sp>
        <p:nvSpPr>
          <p:cNvPr id="29" name="Rectangle 28"/>
          <p:cNvSpPr/>
          <p:nvPr/>
        </p:nvSpPr>
        <p:spPr>
          <a:xfrm>
            <a:off x="3738881" y="-363417"/>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Preprocessing</a:t>
            </a:r>
          </a:p>
        </p:txBody>
      </p:sp>
      <p:sp>
        <p:nvSpPr>
          <p:cNvPr id="30" name="Rectangle 29"/>
          <p:cNvSpPr/>
          <p:nvPr/>
        </p:nvSpPr>
        <p:spPr>
          <a:xfrm>
            <a:off x="2239806" y="-363171"/>
            <a:ext cx="1188720" cy="372058"/>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Data Understanding</a:t>
            </a:r>
          </a:p>
        </p:txBody>
      </p:sp>
      <p:sp>
        <p:nvSpPr>
          <p:cNvPr id="31" name="Rectangle 30"/>
          <p:cNvSpPr/>
          <p:nvPr/>
        </p:nvSpPr>
        <p:spPr>
          <a:xfrm>
            <a:off x="706121" y="-363172"/>
            <a:ext cx="1280160" cy="222017"/>
          </a:xfrm>
          <a:prstGeom prst="rect">
            <a:avLst/>
          </a:prstGeom>
        </p:spPr>
        <p:txBody>
          <a:bodyPr wrap="square" lIns="71281" tIns="35640" rIns="71281" bIns="35640">
            <a:spAutoFit/>
          </a:bodyPr>
          <a:lstStyle/>
          <a:p>
            <a:pPr algn="ctr" defTabSz="848876">
              <a:lnSpc>
                <a:spcPct val="75000"/>
              </a:lnSpc>
            </a:pPr>
            <a:r>
              <a:rPr lang="en-US" sz="1300" spc="-74" dirty="0">
                <a:solidFill>
                  <a:srgbClr val="000000">
                    <a:lumMod val="85000"/>
                    <a:lumOff val="15000"/>
                  </a:srgbClr>
                </a:solidFill>
                <a:latin typeface="Cambria" pitchFamily="18" charset="0"/>
              </a:rPr>
              <a:t>Preliminaries</a:t>
            </a:r>
          </a:p>
        </p:txBody>
      </p:sp>
      <p:sp>
        <p:nvSpPr>
          <p:cNvPr id="34" name="TextBox 33"/>
          <p:cNvSpPr txBox="1"/>
          <p:nvPr/>
        </p:nvSpPr>
        <p:spPr>
          <a:xfrm>
            <a:off x="1010287" y="3556001"/>
            <a:ext cx="1124755" cy="212014"/>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Preliminaries</a:t>
            </a:r>
            <a:endParaRPr lang="en-US" sz="900" spc="-74" dirty="0">
              <a:solidFill>
                <a:srgbClr val="000000">
                  <a:lumMod val="85000"/>
                  <a:lumOff val="15000"/>
                </a:srgbClr>
              </a:solidFill>
              <a:latin typeface="Cambria" pitchFamily="18" charset="0"/>
            </a:endParaRPr>
          </a:p>
        </p:txBody>
      </p:sp>
      <p:sp>
        <p:nvSpPr>
          <p:cNvPr id="35" name="TextBox 34"/>
          <p:cNvSpPr txBox="1"/>
          <p:nvPr/>
        </p:nvSpPr>
        <p:spPr>
          <a:xfrm>
            <a:off x="2118865" y="3556005"/>
            <a:ext cx="1219358" cy="352053"/>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Data Understanding</a:t>
            </a:r>
            <a:endParaRPr lang="en-US" sz="900" spc="-74" dirty="0">
              <a:solidFill>
                <a:srgbClr val="000000">
                  <a:lumMod val="85000"/>
                  <a:lumOff val="15000"/>
                </a:srgbClr>
              </a:solidFill>
              <a:latin typeface="Cambria" pitchFamily="18" charset="0"/>
            </a:endParaRPr>
          </a:p>
        </p:txBody>
      </p:sp>
      <p:sp>
        <p:nvSpPr>
          <p:cNvPr id="36" name="TextBox 35"/>
          <p:cNvSpPr txBox="1"/>
          <p:nvPr/>
        </p:nvSpPr>
        <p:spPr>
          <a:xfrm>
            <a:off x="3268191" y="3556005"/>
            <a:ext cx="1297171" cy="352053"/>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Data Preprocessing</a:t>
            </a:r>
          </a:p>
        </p:txBody>
      </p:sp>
      <p:sp>
        <p:nvSpPr>
          <p:cNvPr id="37" name="TextBox 36"/>
          <p:cNvSpPr txBox="1"/>
          <p:nvPr/>
        </p:nvSpPr>
        <p:spPr>
          <a:xfrm>
            <a:off x="4517627" y="3556005"/>
            <a:ext cx="1124755" cy="352053"/>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Clustering &amp; Association</a:t>
            </a:r>
            <a:endParaRPr lang="en-US" sz="900" spc="-74" dirty="0">
              <a:solidFill>
                <a:srgbClr val="000000">
                  <a:lumMod val="85000"/>
                  <a:lumOff val="15000"/>
                </a:srgbClr>
              </a:solidFill>
              <a:latin typeface="Cambria" pitchFamily="18" charset="0"/>
            </a:endParaRPr>
          </a:p>
        </p:txBody>
      </p:sp>
      <p:sp>
        <p:nvSpPr>
          <p:cNvPr id="38" name="TextBox 37"/>
          <p:cNvSpPr txBox="1"/>
          <p:nvPr/>
        </p:nvSpPr>
        <p:spPr>
          <a:xfrm>
            <a:off x="5759277" y="3556005"/>
            <a:ext cx="1024780" cy="352053"/>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Classification &amp; Regression</a:t>
            </a:r>
            <a:endParaRPr lang="en-US" sz="900" spc="-74" dirty="0">
              <a:solidFill>
                <a:srgbClr val="000000">
                  <a:lumMod val="85000"/>
                  <a:lumOff val="15000"/>
                </a:srgbClr>
              </a:solidFill>
              <a:latin typeface="Cambria" pitchFamily="18" charset="0"/>
            </a:endParaRPr>
          </a:p>
        </p:txBody>
      </p:sp>
      <p:sp>
        <p:nvSpPr>
          <p:cNvPr id="39" name="TextBox 38"/>
          <p:cNvSpPr txBox="1"/>
          <p:nvPr/>
        </p:nvSpPr>
        <p:spPr>
          <a:xfrm>
            <a:off x="6846195" y="3556005"/>
            <a:ext cx="1180991" cy="352053"/>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Validation &amp; Interpretation</a:t>
            </a:r>
            <a:endParaRPr lang="en-US" sz="900" spc="-74" dirty="0">
              <a:solidFill>
                <a:srgbClr val="000000">
                  <a:lumMod val="85000"/>
                  <a:lumOff val="15000"/>
                </a:srgbClr>
              </a:solidFill>
              <a:latin typeface="Cambria" pitchFamily="18" charset="0"/>
            </a:endParaRPr>
          </a:p>
        </p:txBody>
      </p:sp>
      <p:sp>
        <p:nvSpPr>
          <p:cNvPr id="40" name="TextBox 39"/>
          <p:cNvSpPr txBox="1"/>
          <p:nvPr/>
        </p:nvSpPr>
        <p:spPr>
          <a:xfrm>
            <a:off x="7987993" y="3556001"/>
            <a:ext cx="1237826" cy="212014"/>
          </a:xfrm>
          <a:prstGeom prst="rect">
            <a:avLst/>
          </a:prstGeom>
          <a:noFill/>
        </p:spPr>
        <p:txBody>
          <a:bodyPr wrap="square" lIns="71281" tIns="35640" rIns="71281" bIns="35640" rtlCol="0">
            <a:spAutoFit/>
          </a:bodyPr>
          <a:lstStyle/>
          <a:p>
            <a:pPr algn="ctr" defTabSz="848876">
              <a:lnSpc>
                <a:spcPct val="70000"/>
              </a:lnSpc>
            </a:pPr>
            <a:r>
              <a:rPr lang="en-US" sz="1300" spc="-74" dirty="0">
                <a:solidFill>
                  <a:srgbClr val="000000">
                    <a:lumMod val="85000"/>
                    <a:lumOff val="15000"/>
                  </a:srgbClr>
                </a:solidFill>
                <a:latin typeface="Cambria" pitchFamily="18" charset="0"/>
              </a:rPr>
              <a:t>Advanced Topics</a:t>
            </a:r>
            <a:endParaRPr lang="en-US" sz="900" spc="-74" dirty="0">
              <a:solidFill>
                <a:srgbClr val="000000">
                  <a:lumMod val="85000"/>
                  <a:lumOff val="15000"/>
                </a:srgbClr>
              </a:solidFill>
              <a:latin typeface="Cambria" pitchFamily="18" charset="0"/>
            </a:endParaRPr>
          </a:p>
        </p:txBody>
      </p:sp>
      <p:grpSp>
        <p:nvGrpSpPr>
          <p:cNvPr id="42" name="Group 41"/>
          <p:cNvGrpSpPr/>
          <p:nvPr/>
        </p:nvGrpSpPr>
        <p:grpSpPr>
          <a:xfrm>
            <a:off x="4646956" y="2596072"/>
            <a:ext cx="914400" cy="914400"/>
            <a:chOff x="4114800" y="2603500"/>
            <a:chExt cx="914400" cy="914400"/>
          </a:xfrm>
        </p:grpSpPr>
        <p:sp>
          <p:nvSpPr>
            <p:cNvPr id="79" name="Oval 78"/>
            <p:cNvSpPr/>
            <p:nvPr/>
          </p:nvSpPr>
          <p:spPr>
            <a:xfrm>
              <a:off x="4114800" y="2603500"/>
              <a:ext cx="914400" cy="914400"/>
            </a:xfrm>
            <a:prstGeom prst="ellipse">
              <a:avLst/>
            </a:prstGeom>
            <a:solidFill>
              <a:srgbClr val="00B05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43" name="Group 42"/>
            <p:cNvGrpSpPr>
              <a:grpSpLocks noChangeAspect="1"/>
            </p:cNvGrpSpPr>
            <p:nvPr/>
          </p:nvGrpSpPr>
          <p:grpSpPr>
            <a:xfrm>
              <a:off x="4315199" y="2781298"/>
              <a:ext cx="530069" cy="579690"/>
              <a:chOff x="4380546" y="2184219"/>
              <a:chExt cx="521730" cy="675442"/>
            </a:xfrm>
          </p:grpSpPr>
          <p:sp>
            <p:nvSpPr>
              <p:cNvPr id="44" name="Oval 43"/>
              <p:cNvSpPr/>
              <p:nvPr userDrawn="1"/>
            </p:nvSpPr>
            <p:spPr>
              <a:xfrm>
                <a:off x="4691085" y="2739799"/>
                <a:ext cx="101225" cy="1198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45" name="Oval 44"/>
              <p:cNvSpPr/>
              <p:nvPr userDrawn="1"/>
            </p:nvSpPr>
            <p:spPr>
              <a:xfrm>
                <a:off x="4801051" y="2614855"/>
                <a:ext cx="101225" cy="1198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46" name="Oval 45"/>
              <p:cNvSpPr/>
              <p:nvPr userDrawn="1"/>
            </p:nvSpPr>
            <p:spPr>
              <a:xfrm>
                <a:off x="4380546" y="2184219"/>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47" name="Oval 46"/>
              <p:cNvSpPr/>
              <p:nvPr userDrawn="1"/>
            </p:nvSpPr>
            <p:spPr>
              <a:xfrm>
                <a:off x="4410299" y="2364013"/>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48" name="Oval 47"/>
              <p:cNvSpPr/>
              <p:nvPr userDrawn="1"/>
            </p:nvSpPr>
            <p:spPr>
              <a:xfrm>
                <a:off x="4532076" y="2244150"/>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grpSp>
      </p:grpSp>
      <p:grpSp>
        <p:nvGrpSpPr>
          <p:cNvPr id="49" name="Group 48"/>
          <p:cNvGrpSpPr/>
          <p:nvPr/>
        </p:nvGrpSpPr>
        <p:grpSpPr>
          <a:xfrm>
            <a:off x="5814467" y="2596072"/>
            <a:ext cx="914400" cy="914400"/>
            <a:chOff x="5326523" y="2628900"/>
            <a:chExt cx="914400" cy="914400"/>
          </a:xfrm>
        </p:grpSpPr>
        <p:sp>
          <p:nvSpPr>
            <p:cNvPr id="80" name="Oval 79"/>
            <p:cNvSpPr/>
            <p:nvPr/>
          </p:nvSpPr>
          <p:spPr>
            <a:xfrm>
              <a:off x="5326523" y="2628900"/>
              <a:ext cx="914400" cy="914400"/>
            </a:xfrm>
            <a:prstGeom prst="ellipse">
              <a:avLst/>
            </a:prstGeom>
            <a:solidFill>
              <a:srgbClr val="00B0F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51" name="Group 50"/>
            <p:cNvGrpSpPr>
              <a:grpSpLocks noChangeAspect="1"/>
            </p:cNvGrpSpPr>
            <p:nvPr/>
          </p:nvGrpSpPr>
          <p:grpSpPr>
            <a:xfrm>
              <a:off x="5540264" y="2857500"/>
              <a:ext cx="486918" cy="483537"/>
              <a:chOff x="4323959" y="2180639"/>
              <a:chExt cx="476641" cy="574006"/>
            </a:xfrm>
          </p:grpSpPr>
          <p:sp>
            <p:nvSpPr>
              <p:cNvPr id="52" name="Oval 51"/>
              <p:cNvSpPr/>
              <p:nvPr userDrawn="1"/>
            </p:nvSpPr>
            <p:spPr>
              <a:xfrm>
                <a:off x="4540885" y="2568482"/>
                <a:ext cx="100673" cy="12211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53" name="Oval 52"/>
              <p:cNvSpPr/>
              <p:nvPr userDrawn="1"/>
            </p:nvSpPr>
            <p:spPr>
              <a:xfrm>
                <a:off x="4681197" y="2632528"/>
                <a:ext cx="100673" cy="12211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54" name="Oval 53"/>
              <p:cNvSpPr/>
              <p:nvPr userDrawn="1"/>
            </p:nvSpPr>
            <p:spPr>
              <a:xfrm>
                <a:off x="4659803" y="2447704"/>
                <a:ext cx="100673" cy="12211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55" name="Oval 54"/>
              <p:cNvSpPr/>
              <p:nvPr/>
            </p:nvSpPr>
            <p:spPr>
              <a:xfrm>
                <a:off x="4435946" y="2180639"/>
                <a:ext cx="100673" cy="12211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56" name="Oval 55"/>
              <p:cNvSpPr/>
              <p:nvPr/>
            </p:nvSpPr>
            <p:spPr>
              <a:xfrm>
                <a:off x="4376522" y="2352769"/>
                <a:ext cx="100673" cy="12211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cxnSp>
            <p:nvCxnSpPr>
              <p:cNvPr id="57" name="Straight Connector 56"/>
              <p:cNvCxnSpPr/>
              <p:nvPr/>
            </p:nvCxnSpPr>
            <p:spPr>
              <a:xfrm flipH="1">
                <a:off x="4323959" y="2259896"/>
                <a:ext cx="476641" cy="423868"/>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0" name="Group 49"/>
          <p:cNvGrpSpPr/>
          <p:nvPr/>
        </p:nvGrpSpPr>
        <p:grpSpPr>
          <a:xfrm>
            <a:off x="6858886" y="2491234"/>
            <a:ext cx="1342960" cy="1309313"/>
            <a:chOff x="6394270" y="2524057"/>
            <a:chExt cx="1342960" cy="1309313"/>
          </a:xfrm>
        </p:grpSpPr>
        <p:sp>
          <p:nvSpPr>
            <p:cNvPr id="81" name="Oval 80"/>
            <p:cNvSpPr/>
            <p:nvPr/>
          </p:nvSpPr>
          <p:spPr>
            <a:xfrm>
              <a:off x="6512763" y="2628900"/>
              <a:ext cx="914400" cy="914400"/>
            </a:xfrm>
            <a:prstGeom prst="ellipse">
              <a:avLst/>
            </a:prstGeom>
            <a:solidFill>
              <a:srgbClr val="00206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60" name="Picture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4270" y="2524057"/>
              <a:ext cx="1342960" cy="1309313"/>
            </a:xfrm>
            <a:prstGeom prst="rect">
              <a:avLst/>
            </a:prstGeom>
          </p:spPr>
        </p:pic>
      </p:grpSp>
      <p:grpSp>
        <p:nvGrpSpPr>
          <p:cNvPr id="58" name="Group 57"/>
          <p:cNvGrpSpPr/>
          <p:nvPr/>
        </p:nvGrpSpPr>
        <p:grpSpPr>
          <a:xfrm>
            <a:off x="7994529" y="2350866"/>
            <a:ext cx="1357049" cy="1400085"/>
            <a:chOff x="7620000" y="2400300"/>
            <a:chExt cx="1357049" cy="1400085"/>
          </a:xfrm>
        </p:grpSpPr>
        <p:sp>
          <p:nvSpPr>
            <p:cNvPr id="82" name="Oval 81"/>
            <p:cNvSpPr/>
            <p:nvPr/>
          </p:nvSpPr>
          <p:spPr>
            <a:xfrm>
              <a:off x="7765642" y="2628900"/>
              <a:ext cx="914400" cy="914400"/>
            </a:xfrm>
            <a:prstGeom prst="ellipse">
              <a:avLst/>
            </a:prstGeom>
            <a:solidFill>
              <a:srgbClr val="7030A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2400300"/>
              <a:ext cx="1357049" cy="1400085"/>
            </a:xfrm>
            <a:prstGeom prst="rect">
              <a:avLst/>
            </a:prstGeom>
          </p:spPr>
        </p:pic>
      </p:grpSp>
      <p:grpSp>
        <p:nvGrpSpPr>
          <p:cNvPr id="2" name="Group 1"/>
          <p:cNvGrpSpPr/>
          <p:nvPr/>
        </p:nvGrpSpPr>
        <p:grpSpPr>
          <a:xfrm>
            <a:off x="889000" y="2441309"/>
            <a:ext cx="1480474" cy="1319553"/>
            <a:chOff x="402764" y="2476500"/>
            <a:chExt cx="1480474" cy="1319553"/>
          </a:xfrm>
        </p:grpSpPr>
        <p:sp>
          <p:nvSpPr>
            <p:cNvPr id="76" name="Oval 75"/>
            <p:cNvSpPr/>
            <p:nvPr/>
          </p:nvSpPr>
          <p:spPr>
            <a:xfrm>
              <a:off x="629222" y="2628900"/>
              <a:ext cx="914400" cy="914400"/>
            </a:xfrm>
            <a:prstGeom prst="ellipse">
              <a:avLst/>
            </a:prstGeom>
            <a:solidFill>
              <a:srgbClr val="C0000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764" y="2476500"/>
              <a:ext cx="1480474" cy="1319553"/>
            </a:xfrm>
            <a:prstGeom prst="rect">
              <a:avLst/>
            </a:prstGeom>
          </p:spPr>
        </p:pic>
      </p:grpSp>
      <p:grpSp>
        <p:nvGrpSpPr>
          <p:cNvPr id="3" name="Group 2"/>
          <p:cNvGrpSpPr/>
          <p:nvPr/>
        </p:nvGrpSpPr>
        <p:grpSpPr>
          <a:xfrm>
            <a:off x="2121919" y="2519873"/>
            <a:ext cx="1284849" cy="1099628"/>
            <a:chOff x="1635677" y="2552700"/>
            <a:chExt cx="1284849" cy="1099628"/>
          </a:xfrm>
        </p:grpSpPr>
        <p:sp>
          <p:nvSpPr>
            <p:cNvPr id="77" name="Oval 76"/>
            <p:cNvSpPr/>
            <p:nvPr/>
          </p:nvSpPr>
          <p:spPr>
            <a:xfrm>
              <a:off x="1795951" y="2628900"/>
              <a:ext cx="914400" cy="914400"/>
            </a:xfrm>
            <a:prstGeom prst="ellipse">
              <a:avLst/>
            </a:prstGeom>
            <a:solidFill>
              <a:srgbClr val="FF000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1393" y="2552700"/>
              <a:ext cx="1119133" cy="1091094"/>
            </a:xfrm>
            <a:prstGeom prst="rect">
              <a:avLst/>
            </a:prstGeom>
          </p:spPr>
        </p:pic>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5677" y="2552700"/>
              <a:ext cx="1234948" cy="1099628"/>
            </a:xfrm>
            <a:prstGeom prst="rect">
              <a:avLst/>
            </a:prstGeom>
          </p:spPr>
        </p:pic>
      </p:grpSp>
      <p:grpSp>
        <p:nvGrpSpPr>
          <p:cNvPr id="41" name="Group 40"/>
          <p:cNvGrpSpPr/>
          <p:nvPr/>
        </p:nvGrpSpPr>
        <p:grpSpPr>
          <a:xfrm>
            <a:off x="3237417" y="2519872"/>
            <a:ext cx="1371773" cy="1175828"/>
            <a:chOff x="2751176" y="2552700"/>
            <a:chExt cx="1371773" cy="1175828"/>
          </a:xfrm>
        </p:grpSpPr>
        <p:sp>
          <p:nvSpPr>
            <p:cNvPr id="78" name="Oval 77"/>
            <p:cNvSpPr/>
            <p:nvPr/>
          </p:nvSpPr>
          <p:spPr>
            <a:xfrm>
              <a:off x="2973334" y="2628900"/>
              <a:ext cx="914400" cy="914400"/>
            </a:xfrm>
            <a:prstGeom prst="ellipse">
              <a:avLst/>
            </a:prstGeom>
            <a:solidFill>
              <a:srgbClr val="FFC00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3816" y="2552700"/>
              <a:ext cx="1119133" cy="1091094"/>
            </a:xfrm>
            <a:prstGeom prst="rect">
              <a:avLst/>
            </a:prstGeom>
          </p:spPr>
        </p:pic>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51176" y="2628900"/>
              <a:ext cx="1233728" cy="1099628"/>
            </a:xfrm>
            <a:prstGeom prst="rect">
              <a:avLst/>
            </a:prstGeom>
          </p:spPr>
        </p:pic>
      </p:grpSp>
    </p:spTree>
    <p:extLst>
      <p:ext uri="{BB962C8B-B14F-4D97-AF65-F5344CB8AC3E}">
        <p14:creationId xmlns:p14="http://schemas.microsoft.com/office/powerpoint/2010/main" val="24185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ppt_x"/>
                                          </p:val>
                                        </p:tav>
                                        <p:tav tm="100000">
                                          <p:val>
                                            <p:strVal val="#ppt_x"/>
                                          </p:val>
                                        </p:tav>
                                      </p:tavLst>
                                    </p:anim>
                                    <p:anim calcmode="lin" valueType="num">
                                      <p:cBhvr additive="base">
                                        <p:cTn id="20" dur="75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ppt_x"/>
                                          </p:val>
                                        </p:tav>
                                        <p:tav tm="100000">
                                          <p:val>
                                            <p:strVal val="#ppt_x"/>
                                          </p:val>
                                        </p:tav>
                                      </p:tavLst>
                                    </p:anim>
                                    <p:anim calcmode="lin" valueType="num">
                                      <p:cBhvr additive="base">
                                        <p:cTn id="24" dur="750" fill="hold"/>
                                        <p:tgtEl>
                                          <p:spTgt spid="20"/>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750" fill="hold"/>
                                        <p:tgtEl>
                                          <p:spTgt spid="21"/>
                                        </p:tgtEl>
                                        <p:attrNameLst>
                                          <p:attrName>ppt_x</p:attrName>
                                        </p:attrNameLst>
                                      </p:cBhvr>
                                      <p:tavLst>
                                        <p:tav tm="0">
                                          <p:val>
                                            <p:strVal val="#ppt_x"/>
                                          </p:val>
                                        </p:tav>
                                        <p:tav tm="100000">
                                          <p:val>
                                            <p:strVal val="#ppt_x"/>
                                          </p:val>
                                        </p:tav>
                                      </p:tavLst>
                                    </p:anim>
                                    <p:anim calcmode="lin" valueType="num">
                                      <p:cBhvr additive="base">
                                        <p:cTn id="28" dur="75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ppt_x"/>
                                          </p:val>
                                        </p:tav>
                                        <p:tav tm="100000">
                                          <p:val>
                                            <p:strVal val="#ppt_x"/>
                                          </p:val>
                                        </p:tav>
                                      </p:tavLst>
                                    </p:anim>
                                    <p:anim calcmode="lin" valueType="num">
                                      <p:cBhvr additive="base">
                                        <p:cTn id="32" dur="750" fill="hold"/>
                                        <p:tgtEl>
                                          <p:spTgt spid="2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750" fill="hold"/>
                                        <p:tgtEl>
                                          <p:spTgt spid="23"/>
                                        </p:tgtEl>
                                        <p:attrNameLst>
                                          <p:attrName>ppt_x</p:attrName>
                                        </p:attrNameLst>
                                      </p:cBhvr>
                                      <p:tavLst>
                                        <p:tav tm="0">
                                          <p:val>
                                            <p:strVal val="#ppt_x"/>
                                          </p:val>
                                        </p:tav>
                                        <p:tav tm="100000">
                                          <p:val>
                                            <p:strVal val="#ppt_x"/>
                                          </p:val>
                                        </p:tav>
                                      </p:tavLst>
                                    </p:anim>
                                    <p:anim calcmode="lin" valueType="num">
                                      <p:cBhvr additive="base">
                                        <p:cTn id="36" dur="750" fill="hold"/>
                                        <p:tgtEl>
                                          <p:spTgt spid="23"/>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750" fill="hold"/>
                                        <p:tgtEl>
                                          <p:spTgt spid="24"/>
                                        </p:tgtEl>
                                        <p:attrNameLst>
                                          <p:attrName>ppt_x</p:attrName>
                                        </p:attrNameLst>
                                      </p:cBhvr>
                                      <p:tavLst>
                                        <p:tav tm="0">
                                          <p:val>
                                            <p:strVal val="#ppt_x"/>
                                          </p:val>
                                        </p:tav>
                                        <p:tav tm="100000">
                                          <p:val>
                                            <p:strVal val="#ppt_x"/>
                                          </p:val>
                                        </p:tav>
                                      </p:tavLst>
                                    </p:anim>
                                    <p:anim calcmode="lin" valueType="num">
                                      <p:cBhvr additive="base">
                                        <p:cTn id="40" dur="750" fill="hold"/>
                                        <p:tgtEl>
                                          <p:spTgt spid="24"/>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750" fill="hold"/>
                                        <p:tgtEl>
                                          <p:spTgt spid="25"/>
                                        </p:tgtEl>
                                        <p:attrNameLst>
                                          <p:attrName>ppt_x</p:attrName>
                                        </p:attrNameLst>
                                      </p:cBhvr>
                                      <p:tavLst>
                                        <p:tav tm="0">
                                          <p:val>
                                            <p:strVal val="#ppt_x"/>
                                          </p:val>
                                        </p:tav>
                                        <p:tav tm="100000">
                                          <p:val>
                                            <p:strVal val="#ppt_x"/>
                                          </p:val>
                                        </p:tav>
                                      </p:tavLst>
                                    </p:anim>
                                    <p:anim calcmode="lin" valueType="num">
                                      <p:cBhvr additive="base">
                                        <p:cTn id="44" dur="750" fill="hold"/>
                                        <p:tgtEl>
                                          <p:spTgt spid="25"/>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750" fill="hold"/>
                                        <p:tgtEl>
                                          <p:spTgt spid="26"/>
                                        </p:tgtEl>
                                        <p:attrNameLst>
                                          <p:attrName>ppt_x</p:attrName>
                                        </p:attrNameLst>
                                      </p:cBhvr>
                                      <p:tavLst>
                                        <p:tav tm="0">
                                          <p:val>
                                            <p:strVal val="#ppt_x"/>
                                          </p:val>
                                        </p:tav>
                                        <p:tav tm="100000">
                                          <p:val>
                                            <p:strVal val="#ppt_x"/>
                                          </p:val>
                                        </p:tav>
                                      </p:tavLst>
                                    </p:anim>
                                    <p:anim calcmode="lin" valueType="num">
                                      <p:cBhvr additive="base">
                                        <p:cTn id="48" dur="750" fill="hold"/>
                                        <p:tgtEl>
                                          <p:spTgt spid="26"/>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750" fill="hold"/>
                                        <p:tgtEl>
                                          <p:spTgt spid="28"/>
                                        </p:tgtEl>
                                        <p:attrNameLst>
                                          <p:attrName>ppt_x</p:attrName>
                                        </p:attrNameLst>
                                      </p:cBhvr>
                                      <p:tavLst>
                                        <p:tav tm="0">
                                          <p:val>
                                            <p:strVal val="#ppt_x"/>
                                          </p:val>
                                        </p:tav>
                                        <p:tav tm="100000">
                                          <p:val>
                                            <p:strVal val="#ppt_x"/>
                                          </p:val>
                                        </p:tav>
                                      </p:tavLst>
                                    </p:anim>
                                    <p:anim calcmode="lin" valueType="num">
                                      <p:cBhvr additive="base">
                                        <p:cTn id="52" dur="750" fill="hold"/>
                                        <p:tgtEl>
                                          <p:spTgt spid="28"/>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750" fill="hold"/>
                                        <p:tgtEl>
                                          <p:spTgt spid="27"/>
                                        </p:tgtEl>
                                        <p:attrNameLst>
                                          <p:attrName>ppt_x</p:attrName>
                                        </p:attrNameLst>
                                      </p:cBhvr>
                                      <p:tavLst>
                                        <p:tav tm="0">
                                          <p:val>
                                            <p:strVal val="#ppt_x"/>
                                          </p:val>
                                        </p:tav>
                                        <p:tav tm="100000">
                                          <p:val>
                                            <p:strVal val="#ppt_x"/>
                                          </p:val>
                                        </p:tav>
                                      </p:tavLst>
                                    </p:anim>
                                    <p:anim calcmode="lin" valueType="num">
                                      <p:cBhvr additive="base">
                                        <p:cTn id="56" dur="750" fill="hold"/>
                                        <p:tgtEl>
                                          <p:spTgt spid="27"/>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750" fill="hold"/>
                                        <p:tgtEl>
                                          <p:spTgt spid="18"/>
                                        </p:tgtEl>
                                        <p:attrNameLst>
                                          <p:attrName>ppt_x</p:attrName>
                                        </p:attrNameLst>
                                      </p:cBhvr>
                                      <p:tavLst>
                                        <p:tav tm="0">
                                          <p:val>
                                            <p:strVal val="#ppt_x"/>
                                          </p:val>
                                        </p:tav>
                                        <p:tav tm="100000">
                                          <p:val>
                                            <p:strVal val="#ppt_x"/>
                                          </p:val>
                                        </p:tav>
                                      </p:tavLst>
                                    </p:anim>
                                    <p:anim calcmode="lin" valueType="num">
                                      <p:cBhvr additive="base">
                                        <p:cTn id="60" dur="75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750" fill="hold"/>
                                        <p:tgtEl>
                                          <p:spTgt spid="17"/>
                                        </p:tgtEl>
                                        <p:attrNameLst>
                                          <p:attrName>ppt_x</p:attrName>
                                        </p:attrNameLst>
                                      </p:cBhvr>
                                      <p:tavLst>
                                        <p:tav tm="0">
                                          <p:val>
                                            <p:strVal val="#ppt_x"/>
                                          </p:val>
                                        </p:tav>
                                        <p:tav tm="100000">
                                          <p:val>
                                            <p:strVal val="#ppt_x"/>
                                          </p:val>
                                        </p:tav>
                                      </p:tavLst>
                                    </p:anim>
                                    <p:anim calcmode="lin" valueType="num">
                                      <p:cBhvr additive="base">
                                        <p:cTn id="64" dur="750" fill="hold"/>
                                        <p:tgtEl>
                                          <p:spTgt spid="17"/>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750" fill="hold"/>
                                        <p:tgtEl>
                                          <p:spTgt spid="16"/>
                                        </p:tgtEl>
                                        <p:attrNameLst>
                                          <p:attrName>ppt_x</p:attrName>
                                        </p:attrNameLst>
                                      </p:cBhvr>
                                      <p:tavLst>
                                        <p:tav tm="0">
                                          <p:val>
                                            <p:strVal val="#ppt_x"/>
                                          </p:val>
                                        </p:tav>
                                        <p:tav tm="100000">
                                          <p:val>
                                            <p:strVal val="#ppt_x"/>
                                          </p:val>
                                        </p:tav>
                                      </p:tavLst>
                                    </p:anim>
                                    <p:anim calcmode="lin" valueType="num">
                                      <p:cBhvr additive="base">
                                        <p:cTn id="68" dur="750" fill="hold"/>
                                        <p:tgtEl>
                                          <p:spTgt spid="16"/>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750" fill="hold"/>
                                        <p:tgtEl>
                                          <p:spTgt spid="5"/>
                                        </p:tgtEl>
                                        <p:attrNameLst>
                                          <p:attrName>ppt_x</p:attrName>
                                        </p:attrNameLst>
                                      </p:cBhvr>
                                      <p:tavLst>
                                        <p:tav tm="0">
                                          <p:val>
                                            <p:strVal val="#ppt_x"/>
                                          </p:val>
                                        </p:tav>
                                        <p:tav tm="100000">
                                          <p:val>
                                            <p:strVal val="#ppt_x"/>
                                          </p:val>
                                        </p:tav>
                                      </p:tavLst>
                                    </p:anim>
                                    <p:anim calcmode="lin" valueType="num">
                                      <p:cBhvr additive="base">
                                        <p:cTn id="72" dur="750" fill="hold"/>
                                        <p:tgtEl>
                                          <p:spTgt spid="5"/>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750" fill="hold"/>
                                        <p:tgtEl>
                                          <p:spTgt spid="8"/>
                                        </p:tgtEl>
                                        <p:attrNameLst>
                                          <p:attrName>ppt_x</p:attrName>
                                        </p:attrNameLst>
                                      </p:cBhvr>
                                      <p:tavLst>
                                        <p:tav tm="0">
                                          <p:val>
                                            <p:strVal val="#ppt_x"/>
                                          </p:val>
                                        </p:tav>
                                        <p:tav tm="100000">
                                          <p:val>
                                            <p:strVal val="#ppt_x"/>
                                          </p:val>
                                        </p:tav>
                                      </p:tavLst>
                                    </p:anim>
                                    <p:anim calcmode="lin" valueType="num">
                                      <p:cBhvr additive="base">
                                        <p:cTn id="76" dur="750" fill="hold"/>
                                        <p:tgtEl>
                                          <p:spTgt spid="8"/>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750" fill="hold"/>
                                        <p:tgtEl>
                                          <p:spTgt spid="6"/>
                                        </p:tgtEl>
                                        <p:attrNameLst>
                                          <p:attrName>ppt_x</p:attrName>
                                        </p:attrNameLst>
                                      </p:cBhvr>
                                      <p:tavLst>
                                        <p:tav tm="0">
                                          <p:val>
                                            <p:strVal val="#ppt_x"/>
                                          </p:val>
                                        </p:tav>
                                        <p:tav tm="100000">
                                          <p:val>
                                            <p:strVal val="#ppt_x"/>
                                          </p:val>
                                        </p:tav>
                                      </p:tavLst>
                                    </p:anim>
                                    <p:anim calcmode="lin" valueType="num">
                                      <p:cBhvr additive="base">
                                        <p:cTn id="80" dur="750" fill="hold"/>
                                        <p:tgtEl>
                                          <p:spTgt spid="6"/>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additive="base">
                                        <p:cTn id="83" dur="750" fill="hold"/>
                                        <p:tgtEl>
                                          <p:spTgt spid="7"/>
                                        </p:tgtEl>
                                        <p:attrNameLst>
                                          <p:attrName>ppt_x</p:attrName>
                                        </p:attrNameLst>
                                      </p:cBhvr>
                                      <p:tavLst>
                                        <p:tav tm="0">
                                          <p:val>
                                            <p:strVal val="#ppt_x"/>
                                          </p:val>
                                        </p:tav>
                                        <p:tav tm="100000">
                                          <p:val>
                                            <p:strVal val="#ppt_x"/>
                                          </p:val>
                                        </p:tav>
                                      </p:tavLst>
                                    </p:anim>
                                    <p:anim calcmode="lin" valueType="num">
                                      <p:cBhvr additive="base">
                                        <p:cTn id="84" dur="750" fill="hold"/>
                                        <p:tgtEl>
                                          <p:spTgt spid="7"/>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750" fill="hold"/>
                                        <p:tgtEl>
                                          <p:spTgt spid="9"/>
                                        </p:tgtEl>
                                        <p:attrNameLst>
                                          <p:attrName>ppt_x</p:attrName>
                                        </p:attrNameLst>
                                      </p:cBhvr>
                                      <p:tavLst>
                                        <p:tav tm="0">
                                          <p:val>
                                            <p:strVal val="#ppt_x"/>
                                          </p:val>
                                        </p:tav>
                                        <p:tav tm="100000">
                                          <p:val>
                                            <p:strVal val="#ppt_x"/>
                                          </p:val>
                                        </p:tav>
                                      </p:tavLst>
                                    </p:anim>
                                    <p:anim calcmode="lin" valueType="num">
                                      <p:cBhvr additive="base">
                                        <p:cTn id="88" dur="750" fill="hold"/>
                                        <p:tgtEl>
                                          <p:spTgt spid="9"/>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750" fill="hold"/>
                                        <p:tgtEl>
                                          <p:spTgt spid="10"/>
                                        </p:tgtEl>
                                        <p:attrNameLst>
                                          <p:attrName>ppt_x</p:attrName>
                                        </p:attrNameLst>
                                      </p:cBhvr>
                                      <p:tavLst>
                                        <p:tav tm="0">
                                          <p:val>
                                            <p:strVal val="#ppt_x"/>
                                          </p:val>
                                        </p:tav>
                                        <p:tav tm="100000">
                                          <p:val>
                                            <p:strVal val="#ppt_x"/>
                                          </p:val>
                                        </p:tav>
                                      </p:tavLst>
                                    </p:anim>
                                    <p:anim calcmode="lin" valueType="num">
                                      <p:cBhvr additive="base">
                                        <p:cTn id="92" dur="750" fill="hold"/>
                                        <p:tgtEl>
                                          <p:spTgt spid="10"/>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25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750" fill="hold"/>
                                        <p:tgtEl>
                                          <p:spTgt spid="11"/>
                                        </p:tgtEl>
                                        <p:attrNameLst>
                                          <p:attrName>ppt_x</p:attrName>
                                        </p:attrNameLst>
                                      </p:cBhvr>
                                      <p:tavLst>
                                        <p:tav tm="0">
                                          <p:val>
                                            <p:strVal val="#ppt_x"/>
                                          </p:val>
                                        </p:tav>
                                        <p:tav tm="100000">
                                          <p:val>
                                            <p:strVal val="#ppt_x"/>
                                          </p:val>
                                        </p:tav>
                                      </p:tavLst>
                                    </p:anim>
                                    <p:anim calcmode="lin" valueType="num">
                                      <p:cBhvr additive="base">
                                        <p:cTn id="96" dur="750" fill="hold"/>
                                        <p:tgtEl>
                                          <p:spTgt spid="11"/>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12"/>
                                        </p:tgtEl>
                                        <p:attrNameLst>
                                          <p:attrName>style.visibility</p:attrName>
                                        </p:attrNameLst>
                                      </p:cBhvr>
                                      <p:to>
                                        <p:strVal val="visible"/>
                                      </p:to>
                                    </p:set>
                                    <p:anim calcmode="lin" valueType="num">
                                      <p:cBhvr additive="base">
                                        <p:cTn id="99" dur="750" fill="hold"/>
                                        <p:tgtEl>
                                          <p:spTgt spid="12"/>
                                        </p:tgtEl>
                                        <p:attrNameLst>
                                          <p:attrName>ppt_x</p:attrName>
                                        </p:attrNameLst>
                                      </p:cBhvr>
                                      <p:tavLst>
                                        <p:tav tm="0">
                                          <p:val>
                                            <p:strVal val="#ppt_x"/>
                                          </p:val>
                                        </p:tav>
                                        <p:tav tm="100000">
                                          <p:val>
                                            <p:strVal val="#ppt_x"/>
                                          </p:val>
                                        </p:tav>
                                      </p:tavLst>
                                    </p:anim>
                                    <p:anim calcmode="lin" valueType="num">
                                      <p:cBhvr additive="base">
                                        <p:cTn id="100" dur="750" fill="hold"/>
                                        <p:tgtEl>
                                          <p:spTgt spid="12"/>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750" fill="hold"/>
                                        <p:tgtEl>
                                          <p:spTgt spid="13"/>
                                        </p:tgtEl>
                                        <p:attrNameLst>
                                          <p:attrName>ppt_x</p:attrName>
                                        </p:attrNameLst>
                                      </p:cBhvr>
                                      <p:tavLst>
                                        <p:tav tm="0">
                                          <p:val>
                                            <p:strVal val="#ppt_x"/>
                                          </p:val>
                                        </p:tav>
                                        <p:tav tm="100000">
                                          <p:val>
                                            <p:strVal val="#ppt_x"/>
                                          </p:val>
                                        </p:tav>
                                      </p:tavLst>
                                    </p:anim>
                                    <p:anim calcmode="lin" valueType="num">
                                      <p:cBhvr additive="base">
                                        <p:cTn id="104" dur="750" fill="hold"/>
                                        <p:tgtEl>
                                          <p:spTgt spid="13"/>
                                        </p:tgtEl>
                                        <p:attrNameLst>
                                          <p:attrName>ppt_y</p:attrName>
                                        </p:attrNameLst>
                                      </p:cBhvr>
                                      <p:tavLst>
                                        <p:tav tm="0">
                                          <p:val>
                                            <p:strVal val="0-#ppt_h/2"/>
                                          </p:val>
                                        </p:tav>
                                        <p:tav tm="100000">
                                          <p:val>
                                            <p:strVal val="#ppt_y"/>
                                          </p:val>
                                        </p:tav>
                                      </p:tavLst>
                                    </p:anim>
                                  </p:childTnLst>
                                </p:cTn>
                              </p:par>
                              <p:par>
                                <p:cTn id="105" presetID="2" presetClass="entr" presetSubtype="1" decel="100000" fill="hold" grpId="0" nodeType="withEffect">
                                  <p:stCondLst>
                                    <p:cond delay="250"/>
                                  </p:stCondLst>
                                  <p:childTnLst>
                                    <p:set>
                                      <p:cBhvr>
                                        <p:cTn id="106" dur="1" fill="hold">
                                          <p:stCondLst>
                                            <p:cond delay="0"/>
                                          </p:stCondLst>
                                        </p:cTn>
                                        <p:tgtEl>
                                          <p:spTgt spid="15"/>
                                        </p:tgtEl>
                                        <p:attrNameLst>
                                          <p:attrName>style.visibility</p:attrName>
                                        </p:attrNameLst>
                                      </p:cBhvr>
                                      <p:to>
                                        <p:strVal val="visible"/>
                                      </p:to>
                                    </p:set>
                                    <p:anim calcmode="lin" valueType="num">
                                      <p:cBhvr additive="base">
                                        <p:cTn id="107" dur="750" fill="hold"/>
                                        <p:tgtEl>
                                          <p:spTgt spid="15"/>
                                        </p:tgtEl>
                                        <p:attrNameLst>
                                          <p:attrName>ppt_x</p:attrName>
                                        </p:attrNameLst>
                                      </p:cBhvr>
                                      <p:tavLst>
                                        <p:tav tm="0">
                                          <p:val>
                                            <p:strVal val="#ppt_x"/>
                                          </p:val>
                                        </p:tav>
                                        <p:tav tm="100000">
                                          <p:val>
                                            <p:strVal val="#ppt_x"/>
                                          </p:val>
                                        </p:tav>
                                      </p:tavLst>
                                    </p:anim>
                                    <p:anim calcmode="lin" valueType="num">
                                      <p:cBhvr additive="base">
                                        <p:cTn id="108" dur="750" fill="hold"/>
                                        <p:tgtEl>
                                          <p:spTgt spid="15"/>
                                        </p:tgtEl>
                                        <p:attrNameLst>
                                          <p:attrName>ppt_y</p:attrName>
                                        </p:attrNameLst>
                                      </p:cBhvr>
                                      <p:tavLst>
                                        <p:tav tm="0">
                                          <p:val>
                                            <p:strVal val="0-#ppt_h/2"/>
                                          </p:val>
                                        </p:tav>
                                        <p:tav tm="100000">
                                          <p:val>
                                            <p:strVal val="#ppt_y"/>
                                          </p:val>
                                        </p:tav>
                                      </p:tavLst>
                                    </p:anim>
                                  </p:childTnLst>
                                </p:cTn>
                              </p:par>
                              <p:par>
                                <p:cTn id="109" presetID="2" presetClass="entr" presetSubtype="1" decel="100000" fill="hold" grpId="0" nodeType="withEffect">
                                  <p:stCondLst>
                                    <p:cond delay="25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750" fill="hold"/>
                                        <p:tgtEl>
                                          <p:spTgt spid="14"/>
                                        </p:tgtEl>
                                        <p:attrNameLst>
                                          <p:attrName>ppt_x</p:attrName>
                                        </p:attrNameLst>
                                      </p:cBhvr>
                                      <p:tavLst>
                                        <p:tav tm="0">
                                          <p:val>
                                            <p:strVal val="#ppt_x"/>
                                          </p:val>
                                        </p:tav>
                                        <p:tav tm="100000">
                                          <p:val>
                                            <p:strVal val="#ppt_x"/>
                                          </p:val>
                                        </p:tav>
                                      </p:tavLst>
                                    </p:anim>
                                    <p:anim calcmode="lin" valueType="num">
                                      <p:cBhvr additive="base">
                                        <p:cTn id="112" dur="750" fill="hold"/>
                                        <p:tgtEl>
                                          <p:spTgt spid="14"/>
                                        </p:tgtEl>
                                        <p:attrNameLst>
                                          <p:attrName>ppt_y</p:attrName>
                                        </p:attrNameLst>
                                      </p:cBhvr>
                                      <p:tavLst>
                                        <p:tav tm="0">
                                          <p:val>
                                            <p:strVal val="0-#ppt_h/2"/>
                                          </p:val>
                                        </p:tav>
                                        <p:tav tm="100000">
                                          <p:val>
                                            <p:strVal val="#ppt_y"/>
                                          </p:val>
                                        </p:tav>
                                      </p:tavLst>
                                    </p:anim>
                                  </p:childTnLst>
                                </p:cTn>
                              </p:par>
                              <p:par>
                                <p:cTn id="113" presetID="2" presetClass="entr" presetSubtype="4" decel="100000" fill="hold" nodeType="withEffect">
                                  <p:stCondLst>
                                    <p:cond delay="0"/>
                                  </p:stCondLst>
                                  <p:childTnLst>
                                    <p:set>
                                      <p:cBhvr>
                                        <p:cTn id="114" dur="1" fill="hold">
                                          <p:stCondLst>
                                            <p:cond delay="0"/>
                                          </p:stCondLst>
                                        </p:cTn>
                                        <p:tgtEl>
                                          <p:spTgt spid="2"/>
                                        </p:tgtEl>
                                        <p:attrNameLst>
                                          <p:attrName>style.visibility</p:attrName>
                                        </p:attrNameLst>
                                      </p:cBhvr>
                                      <p:to>
                                        <p:strVal val="visible"/>
                                      </p:to>
                                    </p:set>
                                    <p:anim calcmode="lin" valueType="num">
                                      <p:cBhvr additive="base">
                                        <p:cTn id="115" dur="750" fill="hold"/>
                                        <p:tgtEl>
                                          <p:spTgt spid="2"/>
                                        </p:tgtEl>
                                        <p:attrNameLst>
                                          <p:attrName>ppt_x</p:attrName>
                                        </p:attrNameLst>
                                      </p:cBhvr>
                                      <p:tavLst>
                                        <p:tav tm="0">
                                          <p:val>
                                            <p:strVal val="#ppt_x"/>
                                          </p:val>
                                        </p:tav>
                                        <p:tav tm="100000">
                                          <p:val>
                                            <p:strVal val="#ppt_x"/>
                                          </p:val>
                                        </p:tav>
                                      </p:tavLst>
                                    </p:anim>
                                    <p:anim calcmode="lin" valueType="num">
                                      <p:cBhvr additive="base">
                                        <p:cTn id="116" dur="750" fill="hold"/>
                                        <p:tgtEl>
                                          <p:spTgt spid="2"/>
                                        </p:tgtEl>
                                        <p:attrNameLst>
                                          <p:attrName>ppt_y</p:attrName>
                                        </p:attrNameLst>
                                      </p:cBhvr>
                                      <p:tavLst>
                                        <p:tav tm="0">
                                          <p:val>
                                            <p:strVal val="1+#ppt_h/2"/>
                                          </p:val>
                                        </p:tav>
                                        <p:tav tm="100000">
                                          <p:val>
                                            <p:strVal val="#ppt_y"/>
                                          </p:val>
                                        </p:tav>
                                      </p:tavLst>
                                    </p:anim>
                                  </p:childTnLst>
                                </p:cTn>
                              </p:par>
                              <p:par>
                                <p:cTn id="117" presetID="2" presetClass="entr" presetSubtype="4" decel="100000" fill="hold" grpId="0" nodeType="withEffect">
                                  <p:stCondLst>
                                    <p:cond delay="25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750" fill="hold"/>
                                        <p:tgtEl>
                                          <p:spTgt spid="34"/>
                                        </p:tgtEl>
                                        <p:attrNameLst>
                                          <p:attrName>ppt_x</p:attrName>
                                        </p:attrNameLst>
                                      </p:cBhvr>
                                      <p:tavLst>
                                        <p:tav tm="0">
                                          <p:val>
                                            <p:strVal val="#ppt_x"/>
                                          </p:val>
                                        </p:tav>
                                        <p:tav tm="100000">
                                          <p:val>
                                            <p:strVal val="#ppt_x"/>
                                          </p:val>
                                        </p:tav>
                                      </p:tavLst>
                                    </p:anim>
                                    <p:anim calcmode="lin" valueType="num">
                                      <p:cBhvr additive="base">
                                        <p:cTn id="120" dur="750" fill="hold"/>
                                        <p:tgtEl>
                                          <p:spTgt spid="34"/>
                                        </p:tgtEl>
                                        <p:attrNameLst>
                                          <p:attrName>ppt_y</p:attrName>
                                        </p:attrNameLst>
                                      </p:cBhvr>
                                      <p:tavLst>
                                        <p:tav tm="0">
                                          <p:val>
                                            <p:strVal val="1+#ppt_h/2"/>
                                          </p:val>
                                        </p:tav>
                                        <p:tav tm="100000">
                                          <p:val>
                                            <p:strVal val="#ppt_y"/>
                                          </p:val>
                                        </p:tav>
                                      </p:tavLst>
                                    </p:anim>
                                  </p:childTnLst>
                                </p:cTn>
                              </p:par>
                            </p:childTnLst>
                          </p:cTn>
                        </p:par>
                        <p:par>
                          <p:cTn id="121" fill="hold">
                            <p:stCondLst>
                              <p:cond delay="1000"/>
                            </p:stCondLst>
                            <p:childTnLst>
                              <p:par>
                                <p:cTn id="122" presetID="2" presetClass="entr" presetSubtype="4" decel="100000" fill="hold" nodeType="afterEffect">
                                  <p:stCondLst>
                                    <p:cond delay="0"/>
                                  </p:stCondLst>
                                  <p:childTnLst>
                                    <p:set>
                                      <p:cBhvr>
                                        <p:cTn id="123" dur="1" fill="hold">
                                          <p:stCondLst>
                                            <p:cond delay="0"/>
                                          </p:stCondLst>
                                        </p:cTn>
                                        <p:tgtEl>
                                          <p:spTgt spid="3"/>
                                        </p:tgtEl>
                                        <p:attrNameLst>
                                          <p:attrName>style.visibility</p:attrName>
                                        </p:attrNameLst>
                                      </p:cBhvr>
                                      <p:to>
                                        <p:strVal val="visible"/>
                                      </p:to>
                                    </p:set>
                                    <p:anim calcmode="lin" valueType="num">
                                      <p:cBhvr additive="base">
                                        <p:cTn id="124" dur="750" fill="hold"/>
                                        <p:tgtEl>
                                          <p:spTgt spid="3"/>
                                        </p:tgtEl>
                                        <p:attrNameLst>
                                          <p:attrName>ppt_x</p:attrName>
                                        </p:attrNameLst>
                                      </p:cBhvr>
                                      <p:tavLst>
                                        <p:tav tm="0">
                                          <p:val>
                                            <p:strVal val="#ppt_x"/>
                                          </p:val>
                                        </p:tav>
                                        <p:tav tm="100000">
                                          <p:val>
                                            <p:strVal val="#ppt_x"/>
                                          </p:val>
                                        </p:tav>
                                      </p:tavLst>
                                    </p:anim>
                                    <p:anim calcmode="lin" valueType="num">
                                      <p:cBhvr additive="base">
                                        <p:cTn id="125" dur="750" fill="hold"/>
                                        <p:tgtEl>
                                          <p:spTgt spid="3"/>
                                        </p:tgtEl>
                                        <p:attrNameLst>
                                          <p:attrName>ppt_y</p:attrName>
                                        </p:attrNameLst>
                                      </p:cBhvr>
                                      <p:tavLst>
                                        <p:tav tm="0">
                                          <p:val>
                                            <p:strVal val="1+#ppt_h/2"/>
                                          </p:val>
                                        </p:tav>
                                        <p:tav tm="100000">
                                          <p:val>
                                            <p:strVal val="#ppt_y"/>
                                          </p:val>
                                        </p:tav>
                                      </p:tavLst>
                                    </p:anim>
                                  </p:childTnLst>
                                </p:cTn>
                              </p:par>
                              <p:par>
                                <p:cTn id="126" presetID="2" presetClass="entr" presetSubtype="4" decel="100000" fill="hold" grpId="0" nodeType="withEffect">
                                  <p:stCondLst>
                                    <p:cond delay="250"/>
                                  </p:stCondLst>
                                  <p:childTnLst>
                                    <p:set>
                                      <p:cBhvr>
                                        <p:cTn id="127" dur="1" fill="hold">
                                          <p:stCondLst>
                                            <p:cond delay="0"/>
                                          </p:stCondLst>
                                        </p:cTn>
                                        <p:tgtEl>
                                          <p:spTgt spid="35"/>
                                        </p:tgtEl>
                                        <p:attrNameLst>
                                          <p:attrName>style.visibility</p:attrName>
                                        </p:attrNameLst>
                                      </p:cBhvr>
                                      <p:to>
                                        <p:strVal val="visible"/>
                                      </p:to>
                                    </p:set>
                                    <p:anim calcmode="lin" valueType="num">
                                      <p:cBhvr additive="base">
                                        <p:cTn id="128" dur="750" fill="hold"/>
                                        <p:tgtEl>
                                          <p:spTgt spid="35"/>
                                        </p:tgtEl>
                                        <p:attrNameLst>
                                          <p:attrName>ppt_x</p:attrName>
                                        </p:attrNameLst>
                                      </p:cBhvr>
                                      <p:tavLst>
                                        <p:tav tm="0">
                                          <p:val>
                                            <p:strVal val="#ppt_x"/>
                                          </p:val>
                                        </p:tav>
                                        <p:tav tm="100000">
                                          <p:val>
                                            <p:strVal val="#ppt_x"/>
                                          </p:val>
                                        </p:tav>
                                      </p:tavLst>
                                    </p:anim>
                                    <p:anim calcmode="lin" valueType="num">
                                      <p:cBhvr additive="base">
                                        <p:cTn id="129" dur="750" fill="hold"/>
                                        <p:tgtEl>
                                          <p:spTgt spid="35"/>
                                        </p:tgtEl>
                                        <p:attrNameLst>
                                          <p:attrName>ppt_y</p:attrName>
                                        </p:attrNameLst>
                                      </p:cBhvr>
                                      <p:tavLst>
                                        <p:tav tm="0">
                                          <p:val>
                                            <p:strVal val="1+#ppt_h/2"/>
                                          </p:val>
                                        </p:tav>
                                        <p:tav tm="100000">
                                          <p:val>
                                            <p:strVal val="#ppt_y"/>
                                          </p:val>
                                        </p:tav>
                                      </p:tavLst>
                                    </p:anim>
                                  </p:childTnLst>
                                </p:cTn>
                              </p:par>
                            </p:childTnLst>
                          </p:cTn>
                        </p:par>
                        <p:par>
                          <p:cTn id="130" fill="hold">
                            <p:stCondLst>
                              <p:cond delay="2000"/>
                            </p:stCondLst>
                            <p:childTnLst>
                              <p:par>
                                <p:cTn id="131" presetID="2" presetClass="entr" presetSubtype="4" decel="100000" fill="hold" nodeType="after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750" fill="hold"/>
                                        <p:tgtEl>
                                          <p:spTgt spid="41"/>
                                        </p:tgtEl>
                                        <p:attrNameLst>
                                          <p:attrName>ppt_x</p:attrName>
                                        </p:attrNameLst>
                                      </p:cBhvr>
                                      <p:tavLst>
                                        <p:tav tm="0">
                                          <p:val>
                                            <p:strVal val="#ppt_x"/>
                                          </p:val>
                                        </p:tav>
                                        <p:tav tm="100000">
                                          <p:val>
                                            <p:strVal val="#ppt_x"/>
                                          </p:val>
                                        </p:tav>
                                      </p:tavLst>
                                    </p:anim>
                                    <p:anim calcmode="lin" valueType="num">
                                      <p:cBhvr additive="base">
                                        <p:cTn id="134" dur="750" fill="hold"/>
                                        <p:tgtEl>
                                          <p:spTgt spid="41"/>
                                        </p:tgtEl>
                                        <p:attrNameLst>
                                          <p:attrName>ppt_y</p:attrName>
                                        </p:attrNameLst>
                                      </p:cBhvr>
                                      <p:tavLst>
                                        <p:tav tm="0">
                                          <p:val>
                                            <p:strVal val="1+#ppt_h/2"/>
                                          </p:val>
                                        </p:tav>
                                        <p:tav tm="100000">
                                          <p:val>
                                            <p:strVal val="#ppt_y"/>
                                          </p:val>
                                        </p:tav>
                                      </p:tavLst>
                                    </p:anim>
                                  </p:childTnLst>
                                </p:cTn>
                              </p:par>
                              <p:par>
                                <p:cTn id="135" presetID="2" presetClass="entr" presetSubtype="4" decel="100000" fill="hold" grpId="0" nodeType="withEffect">
                                  <p:stCondLst>
                                    <p:cond delay="250"/>
                                  </p:stCondLst>
                                  <p:childTnLst>
                                    <p:set>
                                      <p:cBhvr>
                                        <p:cTn id="136" dur="1" fill="hold">
                                          <p:stCondLst>
                                            <p:cond delay="0"/>
                                          </p:stCondLst>
                                        </p:cTn>
                                        <p:tgtEl>
                                          <p:spTgt spid="36"/>
                                        </p:tgtEl>
                                        <p:attrNameLst>
                                          <p:attrName>style.visibility</p:attrName>
                                        </p:attrNameLst>
                                      </p:cBhvr>
                                      <p:to>
                                        <p:strVal val="visible"/>
                                      </p:to>
                                    </p:set>
                                    <p:anim calcmode="lin" valueType="num">
                                      <p:cBhvr additive="base">
                                        <p:cTn id="137" dur="750" fill="hold"/>
                                        <p:tgtEl>
                                          <p:spTgt spid="36"/>
                                        </p:tgtEl>
                                        <p:attrNameLst>
                                          <p:attrName>ppt_x</p:attrName>
                                        </p:attrNameLst>
                                      </p:cBhvr>
                                      <p:tavLst>
                                        <p:tav tm="0">
                                          <p:val>
                                            <p:strVal val="#ppt_x"/>
                                          </p:val>
                                        </p:tav>
                                        <p:tav tm="100000">
                                          <p:val>
                                            <p:strVal val="#ppt_x"/>
                                          </p:val>
                                        </p:tav>
                                      </p:tavLst>
                                    </p:anim>
                                    <p:anim calcmode="lin" valueType="num">
                                      <p:cBhvr additive="base">
                                        <p:cTn id="138" dur="750" fill="hold"/>
                                        <p:tgtEl>
                                          <p:spTgt spid="36"/>
                                        </p:tgtEl>
                                        <p:attrNameLst>
                                          <p:attrName>ppt_y</p:attrName>
                                        </p:attrNameLst>
                                      </p:cBhvr>
                                      <p:tavLst>
                                        <p:tav tm="0">
                                          <p:val>
                                            <p:strVal val="1+#ppt_h/2"/>
                                          </p:val>
                                        </p:tav>
                                        <p:tav tm="100000">
                                          <p:val>
                                            <p:strVal val="#ppt_y"/>
                                          </p:val>
                                        </p:tav>
                                      </p:tavLst>
                                    </p:anim>
                                  </p:childTnLst>
                                </p:cTn>
                              </p:par>
                            </p:childTnLst>
                          </p:cTn>
                        </p:par>
                        <p:par>
                          <p:cTn id="139" fill="hold">
                            <p:stCondLst>
                              <p:cond delay="3000"/>
                            </p:stCondLst>
                            <p:childTnLst>
                              <p:par>
                                <p:cTn id="140" presetID="2" presetClass="entr" presetSubtype="4" decel="100000" fill="hold" nodeType="afterEffect">
                                  <p:stCondLst>
                                    <p:cond delay="0"/>
                                  </p:stCondLst>
                                  <p:childTnLst>
                                    <p:set>
                                      <p:cBhvr>
                                        <p:cTn id="141" dur="1" fill="hold">
                                          <p:stCondLst>
                                            <p:cond delay="0"/>
                                          </p:stCondLst>
                                        </p:cTn>
                                        <p:tgtEl>
                                          <p:spTgt spid="42"/>
                                        </p:tgtEl>
                                        <p:attrNameLst>
                                          <p:attrName>style.visibility</p:attrName>
                                        </p:attrNameLst>
                                      </p:cBhvr>
                                      <p:to>
                                        <p:strVal val="visible"/>
                                      </p:to>
                                    </p:set>
                                    <p:anim calcmode="lin" valueType="num">
                                      <p:cBhvr additive="base">
                                        <p:cTn id="142" dur="750" fill="hold"/>
                                        <p:tgtEl>
                                          <p:spTgt spid="42"/>
                                        </p:tgtEl>
                                        <p:attrNameLst>
                                          <p:attrName>ppt_x</p:attrName>
                                        </p:attrNameLst>
                                      </p:cBhvr>
                                      <p:tavLst>
                                        <p:tav tm="0">
                                          <p:val>
                                            <p:strVal val="#ppt_x"/>
                                          </p:val>
                                        </p:tav>
                                        <p:tav tm="100000">
                                          <p:val>
                                            <p:strVal val="#ppt_x"/>
                                          </p:val>
                                        </p:tav>
                                      </p:tavLst>
                                    </p:anim>
                                    <p:anim calcmode="lin" valueType="num">
                                      <p:cBhvr additive="base">
                                        <p:cTn id="143" dur="750" fill="hold"/>
                                        <p:tgtEl>
                                          <p:spTgt spid="42"/>
                                        </p:tgtEl>
                                        <p:attrNameLst>
                                          <p:attrName>ppt_y</p:attrName>
                                        </p:attrNameLst>
                                      </p:cBhvr>
                                      <p:tavLst>
                                        <p:tav tm="0">
                                          <p:val>
                                            <p:strVal val="1+#ppt_h/2"/>
                                          </p:val>
                                        </p:tav>
                                        <p:tav tm="100000">
                                          <p:val>
                                            <p:strVal val="#ppt_y"/>
                                          </p:val>
                                        </p:tav>
                                      </p:tavLst>
                                    </p:anim>
                                  </p:childTnLst>
                                </p:cTn>
                              </p:par>
                              <p:par>
                                <p:cTn id="144" presetID="2" presetClass="entr" presetSubtype="4" decel="100000" fill="hold" grpId="0" nodeType="withEffect">
                                  <p:stCondLst>
                                    <p:cond delay="250"/>
                                  </p:stCondLst>
                                  <p:childTnLst>
                                    <p:set>
                                      <p:cBhvr>
                                        <p:cTn id="145" dur="1" fill="hold">
                                          <p:stCondLst>
                                            <p:cond delay="0"/>
                                          </p:stCondLst>
                                        </p:cTn>
                                        <p:tgtEl>
                                          <p:spTgt spid="37"/>
                                        </p:tgtEl>
                                        <p:attrNameLst>
                                          <p:attrName>style.visibility</p:attrName>
                                        </p:attrNameLst>
                                      </p:cBhvr>
                                      <p:to>
                                        <p:strVal val="visible"/>
                                      </p:to>
                                    </p:set>
                                    <p:anim calcmode="lin" valueType="num">
                                      <p:cBhvr additive="base">
                                        <p:cTn id="146" dur="750" fill="hold"/>
                                        <p:tgtEl>
                                          <p:spTgt spid="37"/>
                                        </p:tgtEl>
                                        <p:attrNameLst>
                                          <p:attrName>ppt_x</p:attrName>
                                        </p:attrNameLst>
                                      </p:cBhvr>
                                      <p:tavLst>
                                        <p:tav tm="0">
                                          <p:val>
                                            <p:strVal val="#ppt_x"/>
                                          </p:val>
                                        </p:tav>
                                        <p:tav tm="100000">
                                          <p:val>
                                            <p:strVal val="#ppt_x"/>
                                          </p:val>
                                        </p:tav>
                                      </p:tavLst>
                                    </p:anim>
                                    <p:anim calcmode="lin" valueType="num">
                                      <p:cBhvr additive="base">
                                        <p:cTn id="147" dur="750" fill="hold"/>
                                        <p:tgtEl>
                                          <p:spTgt spid="37"/>
                                        </p:tgtEl>
                                        <p:attrNameLst>
                                          <p:attrName>ppt_y</p:attrName>
                                        </p:attrNameLst>
                                      </p:cBhvr>
                                      <p:tavLst>
                                        <p:tav tm="0">
                                          <p:val>
                                            <p:strVal val="1+#ppt_h/2"/>
                                          </p:val>
                                        </p:tav>
                                        <p:tav tm="100000">
                                          <p:val>
                                            <p:strVal val="#ppt_y"/>
                                          </p:val>
                                        </p:tav>
                                      </p:tavLst>
                                    </p:anim>
                                  </p:childTnLst>
                                </p:cTn>
                              </p:par>
                            </p:childTnLst>
                          </p:cTn>
                        </p:par>
                        <p:par>
                          <p:cTn id="148" fill="hold">
                            <p:stCondLst>
                              <p:cond delay="4000"/>
                            </p:stCondLst>
                            <p:childTnLst>
                              <p:par>
                                <p:cTn id="149" presetID="2" presetClass="entr" presetSubtype="4" decel="100000" fill="hold" nodeType="afterEffect">
                                  <p:stCondLst>
                                    <p:cond delay="0"/>
                                  </p:stCondLst>
                                  <p:childTnLst>
                                    <p:set>
                                      <p:cBhvr>
                                        <p:cTn id="150" dur="1" fill="hold">
                                          <p:stCondLst>
                                            <p:cond delay="0"/>
                                          </p:stCondLst>
                                        </p:cTn>
                                        <p:tgtEl>
                                          <p:spTgt spid="49"/>
                                        </p:tgtEl>
                                        <p:attrNameLst>
                                          <p:attrName>style.visibility</p:attrName>
                                        </p:attrNameLst>
                                      </p:cBhvr>
                                      <p:to>
                                        <p:strVal val="visible"/>
                                      </p:to>
                                    </p:set>
                                    <p:anim calcmode="lin" valueType="num">
                                      <p:cBhvr additive="base">
                                        <p:cTn id="151" dur="750" fill="hold"/>
                                        <p:tgtEl>
                                          <p:spTgt spid="49"/>
                                        </p:tgtEl>
                                        <p:attrNameLst>
                                          <p:attrName>ppt_x</p:attrName>
                                        </p:attrNameLst>
                                      </p:cBhvr>
                                      <p:tavLst>
                                        <p:tav tm="0">
                                          <p:val>
                                            <p:strVal val="#ppt_x"/>
                                          </p:val>
                                        </p:tav>
                                        <p:tav tm="100000">
                                          <p:val>
                                            <p:strVal val="#ppt_x"/>
                                          </p:val>
                                        </p:tav>
                                      </p:tavLst>
                                    </p:anim>
                                    <p:anim calcmode="lin" valueType="num">
                                      <p:cBhvr additive="base">
                                        <p:cTn id="152" dur="750" fill="hold"/>
                                        <p:tgtEl>
                                          <p:spTgt spid="49"/>
                                        </p:tgtEl>
                                        <p:attrNameLst>
                                          <p:attrName>ppt_y</p:attrName>
                                        </p:attrNameLst>
                                      </p:cBhvr>
                                      <p:tavLst>
                                        <p:tav tm="0">
                                          <p:val>
                                            <p:strVal val="1+#ppt_h/2"/>
                                          </p:val>
                                        </p:tav>
                                        <p:tav tm="100000">
                                          <p:val>
                                            <p:strVal val="#ppt_y"/>
                                          </p:val>
                                        </p:tav>
                                      </p:tavLst>
                                    </p:anim>
                                  </p:childTnLst>
                                </p:cTn>
                              </p:par>
                              <p:par>
                                <p:cTn id="153" presetID="2" presetClass="entr" presetSubtype="4" decel="100000" fill="hold" grpId="0" nodeType="withEffect">
                                  <p:stCondLst>
                                    <p:cond delay="250"/>
                                  </p:stCondLst>
                                  <p:childTnLst>
                                    <p:set>
                                      <p:cBhvr>
                                        <p:cTn id="154" dur="1" fill="hold">
                                          <p:stCondLst>
                                            <p:cond delay="0"/>
                                          </p:stCondLst>
                                        </p:cTn>
                                        <p:tgtEl>
                                          <p:spTgt spid="38"/>
                                        </p:tgtEl>
                                        <p:attrNameLst>
                                          <p:attrName>style.visibility</p:attrName>
                                        </p:attrNameLst>
                                      </p:cBhvr>
                                      <p:to>
                                        <p:strVal val="visible"/>
                                      </p:to>
                                    </p:set>
                                    <p:anim calcmode="lin" valueType="num">
                                      <p:cBhvr additive="base">
                                        <p:cTn id="155" dur="750" fill="hold"/>
                                        <p:tgtEl>
                                          <p:spTgt spid="38"/>
                                        </p:tgtEl>
                                        <p:attrNameLst>
                                          <p:attrName>ppt_x</p:attrName>
                                        </p:attrNameLst>
                                      </p:cBhvr>
                                      <p:tavLst>
                                        <p:tav tm="0">
                                          <p:val>
                                            <p:strVal val="#ppt_x"/>
                                          </p:val>
                                        </p:tav>
                                        <p:tav tm="100000">
                                          <p:val>
                                            <p:strVal val="#ppt_x"/>
                                          </p:val>
                                        </p:tav>
                                      </p:tavLst>
                                    </p:anim>
                                    <p:anim calcmode="lin" valueType="num">
                                      <p:cBhvr additive="base">
                                        <p:cTn id="156" dur="750" fill="hold"/>
                                        <p:tgtEl>
                                          <p:spTgt spid="38"/>
                                        </p:tgtEl>
                                        <p:attrNameLst>
                                          <p:attrName>ppt_y</p:attrName>
                                        </p:attrNameLst>
                                      </p:cBhvr>
                                      <p:tavLst>
                                        <p:tav tm="0">
                                          <p:val>
                                            <p:strVal val="1+#ppt_h/2"/>
                                          </p:val>
                                        </p:tav>
                                        <p:tav tm="100000">
                                          <p:val>
                                            <p:strVal val="#ppt_y"/>
                                          </p:val>
                                        </p:tav>
                                      </p:tavLst>
                                    </p:anim>
                                  </p:childTnLst>
                                </p:cTn>
                              </p:par>
                            </p:childTnLst>
                          </p:cTn>
                        </p:par>
                        <p:par>
                          <p:cTn id="157" fill="hold">
                            <p:stCondLst>
                              <p:cond delay="5000"/>
                            </p:stCondLst>
                            <p:childTnLst>
                              <p:par>
                                <p:cTn id="158" presetID="2" presetClass="entr" presetSubtype="4" decel="100000" fill="hold" nodeType="afterEffect">
                                  <p:stCondLst>
                                    <p:cond delay="0"/>
                                  </p:stCondLst>
                                  <p:childTnLst>
                                    <p:set>
                                      <p:cBhvr>
                                        <p:cTn id="159" dur="1" fill="hold">
                                          <p:stCondLst>
                                            <p:cond delay="0"/>
                                          </p:stCondLst>
                                        </p:cTn>
                                        <p:tgtEl>
                                          <p:spTgt spid="50"/>
                                        </p:tgtEl>
                                        <p:attrNameLst>
                                          <p:attrName>style.visibility</p:attrName>
                                        </p:attrNameLst>
                                      </p:cBhvr>
                                      <p:to>
                                        <p:strVal val="visible"/>
                                      </p:to>
                                    </p:set>
                                    <p:anim calcmode="lin" valueType="num">
                                      <p:cBhvr additive="base">
                                        <p:cTn id="160" dur="750" fill="hold"/>
                                        <p:tgtEl>
                                          <p:spTgt spid="50"/>
                                        </p:tgtEl>
                                        <p:attrNameLst>
                                          <p:attrName>ppt_x</p:attrName>
                                        </p:attrNameLst>
                                      </p:cBhvr>
                                      <p:tavLst>
                                        <p:tav tm="0">
                                          <p:val>
                                            <p:strVal val="#ppt_x"/>
                                          </p:val>
                                        </p:tav>
                                        <p:tav tm="100000">
                                          <p:val>
                                            <p:strVal val="#ppt_x"/>
                                          </p:val>
                                        </p:tav>
                                      </p:tavLst>
                                    </p:anim>
                                    <p:anim calcmode="lin" valueType="num">
                                      <p:cBhvr additive="base">
                                        <p:cTn id="161" dur="750" fill="hold"/>
                                        <p:tgtEl>
                                          <p:spTgt spid="50"/>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250"/>
                                  </p:stCondLst>
                                  <p:childTnLst>
                                    <p:set>
                                      <p:cBhvr>
                                        <p:cTn id="163" dur="1" fill="hold">
                                          <p:stCondLst>
                                            <p:cond delay="0"/>
                                          </p:stCondLst>
                                        </p:cTn>
                                        <p:tgtEl>
                                          <p:spTgt spid="39"/>
                                        </p:tgtEl>
                                        <p:attrNameLst>
                                          <p:attrName>style.visibility</p:attrName>
                                        </p:attrNameLst>
                                      </p:cBhvr>
                                      <p:to>
                                        <p:strVal val="visible"/>
                                      </p:to>
                                    </p:set>
                                    <p:anim calcmode="lin" valueType="num">
                                      <p:cBhvr additive="base">
                                        <p:cTn id="164" dur="750" fill="hold"/>
                                        <p:tgtEl>
                                          <p:spTgt spid="39"/>
                                        </p:tgtEl>
                                        <p:attrNameLst>
                                          <p:attrName>ppt_x</p:attrName>
                                        </p:attrNameLst>
                                      </p:cBhvr>
                                      <p:tavLst>
                                        <p:tav tm="0">
                                          <p:val>
                                            <p:strVal val="#ppt_x"/>
                                          </p:val>
                                        </p:tav>
                                        <p:tav tm="100000">
                                          <p:val>
                                            <p:strVal val="#ppt_x"/>
                                          </p:val>
                                        </p:tav>
                                      </p:tavLst>
                                    </p:anim>
                                    <p:anim calcmode="lin" valueType="num">
                                      <p:cBhvr additive="base">
                                        <p:cTn id="165" dur="750" fill="hold"/>
                                        <p:tgtEl>
                                          <p:spTgt spid="39"/>
                                        </p:tgtEl>
                                        <p:attrNameLst>
                                          <p:attrName>ppt_y</p:attrName>
                                        </p:attrNameLst>
                                      </p:cBhvr>
                                      <p:tavLst>
                                        <p:tav tm="0">
                                          <p:val>
                                            <p:strVal val="1+#ppt_h/2"/>
                                          </p:val>
                                        </p:tav>
                                        <p:tav tm="100000">
                                          <p:val>
                                            <p:strVal val="#ppt_y"/>
                                          </p:val>
                                        </p:tav>
                                      </p:tavLst>
                                    </p:anim>
                                  </p:childTnLst>
                                </p:cTn>
                              </p:par>
                            </p:childTnLst>
                          </p:cTn>
                        </p:par>
                        <p:par>
                          <p:cTn id="166" fill="hold">
                            <p:stCondLst>
                              <p:cond delay="6000"/>
                            </p:stCondLst>
                            <p:childTnLst>
                              <p:par>
                                <p:cTn id="167" presetID="2" presetClass="entr" presetSubtype="4" decel="100000" fill="hold" nodeType="afterEffect">
                                  <p:stCondLst>
                                    <p:cond delay="0"/>
                                  </p:stCondLst>
                                  <p:childTnLst>
                                    <p:set>
                                      <p:cBhvr>
                                        <p:cTn id="168" dur="1" fill="hold">
                                          <p:stCondLst>
                                            <p:cond delay="0"/>
                                          </p:stCondLst>
                                        </p:cTn>
                                        <p:tgtEl>
                                          <p:spTgt spid="58"/>
                                        </p:tgtEl>
                                        <p:attrNameLst>
                                          <p:attrName>style.visibility</p:attrName>
                                        </p:attrNameLst>
                                      </p:cBhvr>
                                      <p:to>
                                        <p:strVal val="visible"/>
                                      </p:to>
                                    </p:set>
                                    <p:anim calcmode="lin" valueType="num">
                                      <p:cBhvr additive="base">
                                        <p:cTn id="169" dur="750" fill="hold"/>
                                        <p:tgtEl>
                                          <p:spTgt spid="58"/>
                                        </p:tgtEl>
                                        <p:attrNameLst>
                                          <p:attrName>ppt_x</p:attrName>
                                        </p:attrNameLst>
                                      </p:cBhvr>
                                      <p:tavLst>
                                        <p:tav tm="0">
                                          <p:val>
                                            <p:strVal val="#ppt_x"/>
                                          </p:val>
                                        </p:tav>
                                        <p:tav tm="100000">
                                          <p:val>
                                            <p:strVal val="#ppt_x"/>
                                          </p:val>
                                        </p:tav>
                                      </p:tavLst>
                                    </p:anim>
                                    <p:anim calcmode="lin" valueType="num">
                                      <p:cBhvr additive="base">
                                        <p:cTn id="170" dur="750" fill="hold"/>
                                        <p:tgtEl>
                                          <p:spTgt spid="58"/>
                                        </p:tgtEl>
                                        <p:attrNameLst>
                                          <p:attrName>ppt_y</p:attrName>
                                        </p:attrNameLst>
                                      </p:cBhvr>
                                      <p:tavLst>
                                        <p:tav tm="0">
                                          <p:val>
                                            <p:strVal val="1+#ppt_h/2"/>
                                          </p:val>
                                        </p:tav>
                                        <p:tav tm="100000">
                                          <p:val>
                                            <p:strVal val="#ppt_y"/>
                                          </p:val>
                                        </p:tav>
                                      </p:tavLst>
                                    </p:anim>
                                  </p:childTnLst>
                                </p:cTn>
                              </p:par>
                              <p:par>
                                <p:cTn id="171" presetID="2" presetClass="entr" presetSubtype="4" decel="100000" fill="hold" grpId="0" nodeType="withEffect">
                                  <p:stCondLst>
                                    <p:cond delay="25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750" fill="hold"/>
                                        <p:tgtEl>
                                          <p:spTgt spid="40"/>
                                        </p:tgtEl>
                                        <p:attrNameLst>
                                          <p:attrName>ppt_x</p:attrName>
                                        </p:attrNameLst>
                                      </p:cBhvr>
                                      <p:tavLst>
                                        <p:tav tm="0">
                                          <p:val>
                                            <p:strVal val="#ppt_x"/>
                                          </p:val>
                                        </p:tav>
                                        <p:tav tm="100000">
                                          <p:val>
                                            <p:strVal val="#ppt_x"/>
                                          </p:val>
                                        </p:tav>
                                      </p:tavLst>
                                    </p:anim>
                                    <p:anim calcmode="lin" valueType="num">
                                      <p:cBhvr additive="base">
                                        <p:cTn id="174" dur="7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animBg="1"/>
      <p:bldP spid="23" grpId="0" animBg="1"/>
      <p:bldP spid="24" grpId="0" animBg="1"/>
      <p:bldP spid="25" grpId="0" animBg="1"/>
      <p:bldP spid="26" grpId="0" animBg="1"/>
      <p:bldP spid="27" grpId="0" animBg="1"/>
      <p:bldP spid="28" grpId="0" animBg="1"/>
      <p:bldP spid="29" grpId="0"/>
      <p:bldP spid="30" grpId="0"/>
      <p:bldP spid="31" grpId="0"/>
      <p:bldP spid="34" grpId="0"/>
      <p:bldP spid="35" grpId="0"/>
      <p:bldP spid="36" grpId="0"/>
      <p:bldP spid="37" grpId="0"/>
      <p:bldP spid="38" grpId="0"/>
      <p:bldP spid="39"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Topics</a:t>
            </a:r>
            <a:endParaRPr lang="en-US" dirty="0"/>
          </a:p>
        </p:txBody>
      </p:sp>
      <p:sp>
        <p:nvSpPr>
          <p:cNvPr id="7" name="TextBox 66"/>
          <p:cNvSpPr txBox="1"/>
          <p:nvPr/>
        </p:nvSpPr>
        <p:spPr>
          <a:xfrm>
            <a:off x="2479438" y="2400300"/>
            <a:ext cx="7020162" cy="1809266"/>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kern="3000" dirty="0">
                <a:solidFill>
                  <a:srgbClr val="000000">
                    <a:lumMod val="85000"/>
                    <a:lumOff val="15000"/>
                  </a:srgbClr>
                </a:solidFill>
                <a:latin typeface="Cambria" pitchFamily="18" charset="0"/>
              </a:rPr>
              <a:t>Types of data; information and uncertainty; classes and attributes; interactions among attributes; relative distributions; summary statistics; data visualization</a:t>
            </a:r>
            <a:endParaRPr lang="en-US" sz="2800" kern="3000" dirty="0">
              <a:solidFill>
                <a:srgbClr val="000000">
                  <a:lumMod val="85000"/>
                  <a:lumOff val="15000"/>
                </a:srgbClr>
              </a:solidFill>
              <a:latin typeface="Cambria" pitchFamily="18" charset="0"/>
            </a:endParaRPr>
          </a:p>
        </p:txBody>
      </p:sp>
      <p:sp>
        <p:nvSpPr>
          <p:cNvPr id="8" name="TextBox 74"/>
          <p:cNvSpPr txBox="1"/>
          <p:nvPr/>
        </p:nvSpPr>
        <p:spPr>
          <a:xfrm>
            <a:off x="2458858" y="1562105"/>
            <a:ext cx="7802742" cy="762825"/>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kern="3000" dirty="0">
                <a:solidFill>
                  <a:srgbClr val="000000">
                    <a:lumMod val="85000"/>
                    <a:lumOff val="15000"/>
                  </a:srgbClr>
                </a:solidFill>
                <a:latin typeface="Cambria" pitchFamily="18" charset="0"/>
              </a:rPr>
              <a:t>Data Understanding</a:t>
            </a:r>
            <a:endParaRPr lang="en-US" sz="4400" kern="3000" dirty="0">
              <a:solidFill>
                <a:srgbClr val="000000">
                  <a:lumMod val="85000"/>
                  <a:lumOff val="15000"/>
                </a:srgbClr>
              </a:solidFill>
              <a:latin typeface="Cambria" pitchFamily="18" charset="0"/>
            </a:endParaRPr>
          </a:p>
        </p:txBody>
      </p:sp>
      <p:grpSp>
        <p:nvGrpSpPr>
          <p:cNvPr id="14" name="Group 13"/>
          <p:cNvGrpSpPr/>
          <p:nvPr/>
        </p:nvGrpSpPr>
        <p:grpSpPr>
          <a:xfrm>
            <a:off x="254001" y="1575645"/>
            <a:ext cx="2285211" cy="1955780"/>
            <a:chOff x="1635677" y="2552700"/>
            <a:chExt cx="1284849" cy="1099628"/>
          </a:xfrm>
        </p:grpSpPr>
        <p:sp>
          <p:nvSpPr>
            <p:cNvPr id="15" name="Oval 14"/>
            <p:cNvSpPr/>
            <p:nvPr/>
          </p:nvSpPr>
          <p:spPr>
            <a:xfrm>
              <a:off x="1795951" y="2628900"/>
              <a:ext cx="914400" cy="914400"/>
            </a:xfrm>
            <a:prstGeom prst="ellipse">
              <a:avLst/>
            </a:prstGeom>
            <a:solidFill>
              <a:srgbClr val="FF000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1393" y="2552700"/>
              <a:ext cx="1119133" cy="1091094"/>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677" y="2552700"/>
              <a:ext cx="1234948" cy="1099628"/>
            </a:xfrm>
            <a:prstGeom prst="rect">
              <a:avLst/>
            </a:prstGeom>
          </p:spPr>
        </p:pic>
      </p:grpSp>
    </p:spTree>
    <p:extLst>
      <p:ext uri="{BB962C8B-B14F-4D97-AF65-F5344CB8AC3E}">
        <p14:creationId xmlns:p14="http://schemas.microsoft.com/office/powerpoint/2010/main" val="2617426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Topics</a:t>
            </a:r>
            <a:endParaRPr lang="en-US" dirty="0"/>
          </a:p>
        </p:txBody>
      </p:sp>
      <p:sp>
        <p:nvSpPr>
          <p:cNvPr id="7" name="TextBox 66"/>
          <p:cNvSpPr txBox="1"/>
          <p:nvPr/>
        </p:nvSpPr>
        <p:spPr>
          <a:xfrm>
            <a:off x="2479438" y="2400300"/>
            <a:ext cx="7020162" cy="947491"/>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kern="3000" dirty="0">
                <a:solidFill>
                  <a:srgbClr val="000000">
                    <a:lumMod val="85000"/>
                    <a:lumOff val="15000"/>
                  </a:srgbClr>
                </a:solidFill>
                <a:latin typeface="Cambria" pitchFamily="18" charset="0"/>
              </a:rPr>
              <a:t>Standardizing data; sampling data; using principal components to eliminate attributes</a:t>
            </a:r>
            <a:endParaRPr lang="en-US" sz="2800" kern="3000" dirty="0">
              <a:solidFill>
                <a:srgbClr val="000000">
                  <a:lumMod val="85000"/>
                  <a:lumOff val="15000"/>
                </a:srgbClr>
              </a:solidFill>
              <a:latin typeface="Cambria" pitchFamily="18" charset="0"/>
            </a:endParaRPr>
          </a:p>
        </p:txBody>
      </p:sp>
      <p:sp>
        <p:nvSpPr>
          <p:cNvPr id="8" name="TextBox 74"/>
          <p:cNvSpPr txBox="1"/>
          <p:nvPr/>
        </p:nvSpPr>
        <p:spPr>
          <a:xfrm>
            <a:off x="2458858" y="1562105"/>
            <a:ext cx="7802742" cy="762825"/>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kern="3000" dirty="0">
                <a:solidFill>
                  <a:srgbClr val="000000">
                    <a:lumMod val="85000"/>
                    <a:lumOff val="15000"/>
                  </a:srgbClr>
                </a:solidFill>
                <a:latin typeface="Cambria" pitchFamily="18" charset="0"/>
              </a:rPr>
              <a:t>Data Preprocessing</a:t>
            </a:r>
            <a:endParaRPr lang="en-US" sz="4400" kern="3000" dirty="0">
              <a:solidFill>
                <a:srgbClr val="000000">
                  <a:lumMod val="85000"/>
                  <a:lumOff val="15000"/>
                </a:srgbClr>
              </a:solidFill>
              <a:latin typeface="Cambria" pitchFamily="18" charset="0"/>
            </a:endParaRPr>
          </a:p>
        </p:txBody>
      </p:sp>
      <p:grpSp>
        <p:nvGrpSpPr>
          <p:cNvPr id="9" name="Group 8"/>
          <p:cNvGrpSpPr/>
          <p:nvPr/>
        </p:nvGrpSpPr>
        <p:grpSpPr>
          <a:xfrm>
            <a:off x="50800" y="1485900"/>
            <a:ext cx="2587864" cy="2218212"/>
            <a:chOff x="2751176" y="2552700"/>
            <a:chExt cx="1371773" cy="1175828"/>
          </a:xfrm>
        </p:grpSpPr>
        <p:sp>
          <p:nvSpPr>
            <p:cNvPr id="10" name="Oval 9"/>
            <p:cNvSpPr/>
            <p:nvPr/>
          </p:nvSpPr>
          <p:spPr>
            <a:xfrm>
              <a:off x="2973334" y="2628900"/>
              <a:ext cx="914400" cy="914400"/>
            </a:xfrm>
            <a:prstGeom prst="ellipse">
              <a:avLst/>
            </a:prstGeom>
            <a:solidFill>
              <a:srgbClr val="FFC00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3816" y="2552700"/>
              <a:ext cx="1119133" cy="109109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1176" y="2628900"/>
              <a:ext cx="1233728" cy="1099628"/>
            </a:xfrm>
            <a:prstGeom prst="rect">
              <a:avLst/>
            </a:prstGeom>
          </p:spPr>
        </p:pic>
      </p:grpSp>
    </p:spTree>
    <p:extLst>
      <p:ext uri="{BB962C8B-B14F-4D97-AF65-F5344CB8AC3E}">
        <p14:creationId xmlns:p14="http://schemas.microsoft.com/office/powerpoint/2010/main" val="1483739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 More Textbooks?</a:t>
            </a:r>
            <a:endParaRPr lang="en-US" dirty="0"/>
          </a:p>
        </p:txBody>
      </p:sp>
      <p:sp>
        <p:nvSpPr>
          <p:cNvPr id="6" name="Rectangle 5"/>
          <p:cNvSpPr/>
          <p:nvPr/>
        </p:nvSpPr>
        <p:spPr>
          <a:xfrm>
            <a:off x="950519" y="1562101"/>
            <a:ext cx="8305946" cy="2564966"/>
          </a:xfrm>
          <a:prstGeom prst="rect">
            <a:avLst/>
          </a:prstGeom>
        </p:spPr>
        <p:txBody>
          <a:bodyPr wrap="square" lIns="71281" tIns="35640" rIns="71281" bIns="35640" anchor="ctr">
            <a:spAutoFit/>
          </a:bodyPr>
          <a:lstStyle/>
          <a:p>
            <a:pPr defTabSz="848876"/>
            <a:r>
              <a:rPr lang="en-US" sz="2400" i="1" dirty="0">
                <a:solidFill>
                  <a:srgbClr val="C00000"/>
                </a:solidFill>
                <a:latin typeface="Cambria" pitchFamily="18" charset="0"/>
              </a:rPr>
              <a:t>“Data mining is the set of methods and techniques for exploring and </a:t>
            </a:r>
            <a:r>
              <a:rPr lang="en-US" sz="2400" i="1" dirty="0" err="1">
                <a:solidFill>
                  <a:srgbClr val="C00000"/>
                </a:solidFill>
                <a:latin typeface="Cambria" pitchFamily="18" charset="0"/>
              </a:rPr>
              <a:t>analysing</a:t>
            </a:r>
            <a:r>
              <a:rPr lang="en-US" sz="2400" i="1" dirty="0">
                <a:solidFill>
                  <a:srgbClr val="C00000"/>
                </a:solidFill>
                <a:latin typeface="Cambria" pitchFamily="18" charset="0"/>
              </a:rPr>
              <a:t> data sets (which are often large), in an automatic or semi-automatic way, in order to find among these data certain unknown or hidden rules, associations or tendencies; special systems output the essentials of the useful information while reducing the quantity of data.”</a:t>
            </a:r>
          </a:p>
          <a:p>
            <a:pPr marL="424438" lvl="1" defTabSz="848876"/>
            <a:r>
              <a:rPr lang="en-US" dirty="0">
                <a:solidFill>
                  <a:srgbClr val="C00000"/>
                </a:solidFill>
                <a:latin typeface="Cambria" pitchFamily="18" charset="0"/>
              </a:rPr>
              <a:t>—</a:t>
            </a:r>
            <a:r>
              <a:rPr lang="en-US" i="1" dirty="0">
                <a:solidFill>
                  <a:srgbClr val="C00000"/>
                </a:solidFill>
                <a:latin typeface="Cambria" pitchFamily="18" charset="0"/>
              </a:rPr>
              <a:t>Data Mining and Statistics for Decision Making (</a:t>
            </a:r>
            <a:r>
              <a:rPr lang="en-US" i="1" dirty="0" err="1">
                <a:solidFill>
                  <a:srgbClr val="C00000"/>
                </a:solidFill>
                <a:latin typeface="Cambria" pitchFamily="18" charset="0"/>
              </a:rPr>
              <a:t>Tuffery</a:t>
            </a:r>
            <a:r>
              <a:rPr lang="en-US" i="1" dirty="0">
                <a:solidFill>
                  <a:srgbClr val="C00000"/>
                </a:solidFill>
                <a:latin typeface="Cambria" pitchFamily="18" charset="0"/>
              </a:rPr>
              <a:t>)</a:t>
            </a:r>
          </a:p>
        </p:txBody>
      </p:sp>
      <p:sp>
        <p:nvSpPr>
          <p:cNvPr id="5" name="Rectangle 4"/>
          <p:cNvSpPr/>
          <p:nvPr/>
        </p:nvSpPr>
        <p:spPr>
          <a:xfrm>
            <a:off x="7975600" y="4610100"/>
            <a:ext cx="148184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a:t>
            </a:r>
            <a:endParaRPr lang="en-US" dirty="0"/>
          </a:p>
        </p:txBody>
      </p:sp>
    </p:spTree>
    <p:extLst>
      <p:ext uri="{BB962C8B-B14F-4D97-AF65-F5344CB8AC3E}">
        <p14:creationId xmlns:p14="http://schemas.microsoft.com/office/powerpoint/2010/main" val="3811295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Topics</a:t>
            </a:r>
            <a:endParaRPr lang="en-US" dirty="0"/>
          </a:p>
        </p:txBody>
      </p:sp>
      <p:sp>
        <p:nvSpPr>
          <p:cNvPr id="7" name="TextBox 66"/>
          <p:cNvSpPr txBox="1"/>
          <p:nvPr/>
        </p:nvSpPr>
        <p:spPr>
          <a:xfrm>
            <a:off x="2479438" y="2400300"/>
            <a:ext cx="7248762" cy="1378379"/>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kern="3000" dirty="0">
                <a:solidFill>
                  <a:srgbClr val="000000">
                    <a:lumMod val="85000"/>
                    <a:lumOff val="15000"/>
                  </a:srgbClr>
                </a:solidFill>
                <a:latin typeface="Cambria" pitchFamily="18" charset="0"/>
              </a:rPr>
              <a:t>Dissimilarity and scatter; </a:t>
            </a:r>
            <a:r>
              <a:rPr lang="en-US" sz="2800" i="1" kern="3000" dirty="0">
                <a:solidFill>
                  <a:srgbClr val="000000">
                    <a:lumMod val="85000"/>
                    <a:lumOff val="15000"/>
                  </a:srgbClr>
                </a:solidFill>
                <a:latin typeface="Cambria" pitchFamily="18" charset="0"/>
              </a:rPr>
              <a:t>k</a:t>
            </a:r>
            <a:r>
              <a:rPr lang="en-US" sz="2800" kern="3000" dirty="0">
                <a:solidFill>
                  <a:srgbClr val="000000">
                    <a:lumMod val="85000"/>
                    <a:lumOff val="15000"/>
                  </a:srgbClr>
                </a:solidFill>
                <a:latin typeface="Cambria" pitchFamily="18" charset="0"/>
              </a:rPr>
              <a:t>-means clustering; hierarchical clustering; determining the number of clusters</a:t>
            </a:r>
            <a:endParaRPr lang="en-US" sz="2800" kern="3000" dirty="0">
              <a:solidFill>
                <a:srgbClr val="000000">
                  <a:lumMod val="85000"/>
                  <a:lumOff val="15000"/>
                </a:srgbClr>
              </a:solidFill>
              <a:latin typeface="Cambria" pitchFamily="18" charset="0"/>
            </a:endParaRPr>
          </a:p>
        </p:txBody>
      </p:sp>
      <p:sp>
        <p:nvSpPr>
          <p:cNvPr id="8" name="TextBox 74"/>
          <p:cNvSpPr txBox="1"/>
          <p:nvPr/>
        </p:nvSpPr>
        <p:spPr>
          <a:xfrm>
            <a:off x="2458858" y="1562105"/>
            <a:ext cx="7802742" cy="762825"/>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kern="3000" dirty="0">
                <a:solidFill>
                  <a:srgbClr val="000000">
                    <a:lumMod val="85000"/>
                    <a:lumOff val="15000"/>
                  </a:srgbClr>
                </a:solidFill>
                <a:latin typeface="Cambria" pitchFamily="18" charset="0"/>
              </a:rPr>
              <a:t>Clustering and Association</a:t>
            </a:r>
            <a:endParaRPr lang="en-US" sz="4400" kern="3000" dirty="0">
              <a:solidFill>
                <a:srgbClr val="000000">
                  <a:lumMod val="85000"/>
                  <a:lumOff val="15000"/>
                </a:srgbClr>
              </a:solidFill>
              <a:latin typeface="Cambria" pitchFamily="18" charset="0"/>
            </a:endParaRPr>
          </a:p>
        </p:txBody>
      </p:sp>
      <p:grpSp>
        <p:nvGrpSpPr>
          <p:cNvPr id="13" name="Group 12"/>
          <p:cNvGrpSpPr/>
          <p:nvPr/>
        </p:nvGrpSpPr>
        <p:grpSpPr>
          <a:xfrm>
            <a:off x="413396" y="1638300"/>
            <a:ext cx="1781531" cy="1781531"/>
            <a:chOff x="4114800" y="2603500"/>
            <a:chExt cx="914400" cy="914400"/>
          </a:xfrm>
        </p:grpSpPr>
        <p:sp>
          <p:nvSpPr>
            <p:cNvPr id="14" name="Oval 13"/>
            <p:cNvSpPr/>
            <p:nvPr/>
          </p:nvSpPr>
          <p:spPr>
            <a:xfrm>
              <a:off x="4114800" y="2603500"/>
              <a:ext cx="914400" cy="914400"/>
            </a:xfrm>
            <a:prstGeom prst="ellipse">
              <a:avLst/>
            </a:prstGeom>
            <a:solidFill>
              <a:srgbClr val="00B05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15" name="Group 14"/>
            <p:cNvGrpSpPr>
              <a:grpSpLocks noChangeAspect="1"/>
            </p:cNvGrpSpPr>
            <p:nvPr/>
          </p:nvGrpSpPr>
          <p:grpSpPr>
            <a:xfrm>
              <a:off x="4315199" y="2781298"/>
              <a:ext cx="530069" cy="579690"/>
              <a:chOff x="4380546" y="2184219"/>
              <a:chExt cx="521730" cy="675442"/>
            </a:xfrm>
          </p:grpSpPr>
          <p:sp>
            <p:nvSpPr>
              <p:cNvPr id="16" name="Oval 15"/>
              <p:cNvSpPr/>
              <p:nvPr userDrawn="1"/>
            </p:nvSpPr>
            <p:spPr>
              <a:xfrm>
                <a:off x="4691085" y="2739799"/>
                <a:ext cx="101225" cy="1198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17" name="Oval 16"/>
              <p:cNvSpPr/>
              <p:nvPr userDrawn="1"/>
            </p:nvSpPr>
            <p:spPr>
              <a:xfrm>
                <a:off x="4801051" y="2614855"/>
                <a:ext cx="101225" cy="119862"/>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18" name="Oval 17"/>
              <p:cNvSpPr/>
              <p:nvPr userDrawn="1"/>
            </p:nvSpPr>
            <p:spPr>
              <a:xfrm>
                <a:off x="4380546" y="2184219"/>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19" name="Oval 18"/>
              <p:cNvSpPr/>
              <p:nvPr userDrawn="1"/>
            </p:nvSpPr>
            <p:spPr>
              <a:xfrm>
                <a:off x="4410299" y="2364013"/>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20" name="Oval 19"/>
              <p:cNvSpPr/>
              <p:nvPr userDrawn="1"/>
            </p:nvSpPr>
            <p:spPr>
              <a:xfrm>
                <a:off x="4532076" y="2244150"/>
                <a:ext cx="101225" cy="119862"/>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grpSp>
      </p:grpSp>
    </p:spTree>
    <p:extLst>
      <p:ext uri="{BB962C8B-B14F-4D97-AF65-F5344CB8AC3E}">
        <p14:creationId xmlns:p14="http://schemas.microsoft.com/office/powerpoint/2010/main" val="153411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Topics</a:t>
            </a:r>
            <a:endParaRPr lang="en-US" dirty="0"/>
          </a:p>
        </p:txBody>
      </p:sp>
      <p:sp>
        <p:nvSpPr>
          <p:cNvPr id="7" name="TextBox 66"/>
          <p:cNvSpPr txBox="1"/>
          <p:nvPr/>
        </p:nvSpPr>
        <p:spPr>
          <a:xfrm>
            <a:off x="2479438" y="2400300"/>
            <a:ext cx="7248762" cy="947491"/>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kern="3000" dirty="0">
                <a:solidFill>
                  <a:srgbClr val="000000">
                    <a:lumMod val="85000"/>
                    <a:lumOff val="15000"/>
                  </a:srgbClr>
                </a:solidFill>
                <a:latin typeface="Cambria" pitchFamily="18" charset="0"/>
              </a:rPr>
              <a:t>Nearest neighbor; decision trees; Bayesian learners; regression</a:t>
            </a:r>
            <a:endParaRPr lang="en-US" sz="2800" kern="3000" dirty="0">
              <a:solidFill>
                <a:srgbClr val="000000">
                  <a:lumMod val="85000"/>
                  <a:lumOff val="15000"/>
                </a:srgbClr>
              </a:solidFill>
              <a:latin typeface="Cambria" pitchFamily="18" charset="0"/>
            </a:endParaRPr>
          </a:p>
        </p:txBody>
      </p:sp>
      <p:sp>
        <p:nvSpPr>
          <p:cNvPr id="8" name="TextBox 74"/>
          <p:cNvSpPr txBox="1"/>
          <p:nvPr/>
        </p:nvSpPr>
        <p:spPr>
          <a:xfrm>
            <a:off x="2458858" y="1562105"/>
            <a:ext cx="7802742" cy="762825"/>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kern="3000" dirty="0">
                <a:solidFill>
                  <a:srgbClr val="000000">
                    <a:lumMod val="85000"/>
                    <a:lumOff val="15000"/>
                  </a:srgbClr>
                </a:solidFill>
                <a:latin typeface="Cambria" pitchFamily="18" charset="0"/>
              </a:rPr>
              <a:t>Classification and Regression</a:t>
            </a:r>
            <a:endParaRPr lang="en-US" sz="4400" kern="3000" dirty="0">
              <a:solidFill>
                <a:srgbClr val="000000">
                  <a:lumMod val="85000"/>
                  <a:lumOff val="15000"/>
                </a:srgbClr>
              </a:solidFill>
              <a:latin typeface="Cambria" pitchFamily="18" charset="0"/>
            </a:endParaRPr>
          </a:p>
        </p:txBody>
      </p:sp>
      <p:grpSp>
        <p:nvGrpSpPr>
          <p:cNvPr id="30" name="Group 29"/>
          <p:cNvGrpSpPr/>
          <p:nvPr/>
        </p:nvGrpSpPr>
        <p:grpSpPr>
          <a:xfrm>
            <a:off x="413395" y="1609369"/>
            <a:ext cx="1781531" cy="1781531"/>
            <a:chOff x="5326523" y="2628900"/>
            <a:chExt cx="914400" cy="914400"/>
          </a:xfrm>
        </p:grpSpPr>
        <p:sp>
          <p:nvSpPr>
            <p:cNvPr id="31" name="Oval 30"/>
            <p:cNvSpPr/>
            <p:nvPr/>
          </p:nvSpPr>
          <p:spPr>
            <a:xfrm>
              <a:off x="5326523" y="2628900"/>
              <a:ext cx="914400" cy="914400"/>
            </a:xfrm>
            <a:prstGeom prst="ellipse">
              <a:avLst/>
            </a:prstGeom>
            <a:solidFill>
              <a:srgbClr val="00B0F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grpSp>
          <p:nvGrpSpPr>
            <p:cNvPr id="32" name="Group 31"/>
            <p:cNvGrpSpPr>
              <a:grpSpLocks noChangeAspect="1"/>
            </p:cNvGrpSpPr>
            <p:nvPr/>
          </p:nvGrpSpPr>
          <p:grpSpPr>
            <a:xfrm>
              <a:off x="5540264" y="2857500"/>
              <a:ext cx="486918" cy="483537"/>
              <a:chOff x="4323959" y="2180639"/>
              <a:chExt cx="476641" cy="574006"/>
            </a:xfrm>
          </p:grpSpPr>
          <p:sp>
            <p:nvSpPr>
              <p:cNvPr id="33" name="Oval 32"/>
              <p:cNvSpPr/>
              <p:nvPr userDrawn="1"/>
            </p:nvSpPr>
            <p:spPr>
              <a:xfrm>
                <a:off x="4540885" y="2568482"/>
                <a:ext cx="100673" cy="12211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34" name="Oval 33"/>
              <p:cNvSpPr/>
              <p:nvPr userDrawn="1"/>
            </p:nvSpPr>
            <p:spPr>
              <a:xfrm>
                <a:off x="4681197" y="2632528"/>
                <a:ext cx="100673" cy="12211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35" name="Oval 34"/>
              <p:cNvSpPr/>
              <p:nvPr userDrawn="1"/>
            </p:nvSpPr>
            <p:spPr>
              <a:xfrm>
                <a:off x="4659803" y="2447704"/>
                <a:ext cx="100673" cy="12211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36" name="Oval 35"/>
              <p:cNvSpPr/>
              <p:nvPr/>
            </p:nvSpPr>
            <p:spPr>
              <a:xfrm>
                <a:off x="4435946" y="2180639"/>
                <a:ext cx="100673" cy="12211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sp>
            <p:nvSpPr>
              <p:cNvPr id="37" name="Oval 36"/>
              <p:cNvSpPr/>
              <p:nvPr/>
            </p:nvSpPr>
            <p:spPr>
              <a:xfrm>
                <a:off x="4376522" y="2352769"/>
                <a:ext cx="100673" cy="12211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8732"/>
                <a:endParaRPr lang="en-US" sz="1600" dirty="0">
                  <a:solidFill>
                    <a:prstClr val="white"/>
                  </a:solidFill>
                  <a:latin typeface="Cambria" pitchFamily="18" charset="0"/>
                </a:endParaRPr>
              </a:p>
            </p:txBody>
          </p:sp>
          <p:cxnSp>
            <p:nvCxnSpPr>
              <p:cNvPr id="38" name="Straight Connector 37"/>
              <p:cNvCxnSpPr/>
              <p:nvPr/>
            </p:nvCxnSpPr>
            <p:spPr>
              <a:xfrm flipH="1">
                <a:off x="4323959" y="2259896"/>
                <a:ext cx="476641" cy="423868"/>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506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Topics</a:t>
            </a:r>
            <a:endParaRPr lang="en-US" dirty="0"/>
          </a:p>
        </p:txBody>
      </p:sp>
      <p:sp>
        <p:nvSpPr>
          <p:cNvPr id="7" name="TextBox 66"/>
          <p:cNvSpPr txBox="1"/>
          <p:nvPr/>
        </p:nvSpPr>
        <p:spPr>
          <a:xfrm>
            <a:off x="2479438" y="2400300"/>
            <a:ext cx="7404612" cy="1809266"/>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kern="3000" dirty="0">
                <a:solidFill>
                  <a:srgbClr val="000000">
                    <a:lumMod val="85000"/>
                    <a:lumOff val="15000"/>
                  </a:srgbClr>
                </a:solidFill>
                <a:latin typeface="Cambria" pitchFamily="18" charset="0"/>
              </a:rPr>
              <a:t>Concept of validation and testing data; comparing benchmarking techniques; performance metrics (error, ROC curves, lift curves)</a:t>
            </a:r>
            <a:endParaRPr lang="en-US" sz="2800" kern="3000" dirty="0">
              <a:solidFill>
                <a:srgbClr val="000000">
                  <a:lumMod val="85000"/>
                  <a:lumOff val="15000"/>
                </a:srgbClr>
              </a:solidFill>
              <a:latin typeface="Cambria" pitchFamily="18" charset="0"/>
            </a:endParaRPr>
          </a:p>
        </p:txBody>
      </p:sp>
      <p:sp>
        <p:nvSpPr>
          <p:cNvPr id="8" name="TextBox 74"/>
          <p:cNvSpPr txBox="1"/>
          <p:nvPr/>
        </p:nvSpPr>
        <p:spPr>
          <a:xfrm>
            <a:off x="2458858" y="1562105"/>
            <a:ext cx="7802742" cy="762825"/>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kern="3000" dirty="0">
                <a:solidFill>
                  <a:srgbClr val="000000">
                    <a:lumMod val="85000"/>
                    <a:lumOff val="15000"/>
                  </a:srgbClr>
                </a:solidFill>
                <a:latin typeface="Cambria" pitchFamily="18" charset="0"/>
              </a:rPr>
              <a:t>Validation and Interpretation</a:t>
            </a:r>
            <a:endParaRPr lang="en-US" sz="4400" kern="3000" dirty="0">
              <a:solidFill>
                <a:srgbClr val="000000">
                  <a:lumMod val="85000"/>
                  <a:lumOff val="15000"/>
                </a:srgbClr>
              </a:solidFill>
              <a:latin typeface="Cambria" pitchFamily="18" charset="0"/>
            </a:endParaRPr>
          </a:p>
        </p:txBody>
      </p:sp>
      <p:grpSp>
        <p:nvGrpSpPr>
          <p:cNvPr id="23" name="Group 22"/>
          <p:cNvGrpSpPr/>
          <p:nvPr/>
        </p:nvGrpSpPr>
        <p:grpSpPr>
          <a:xfrm>
            <a:off x="203200" y="1333500"/>
            <a:ext cx="2590726" cy="2525817"/>
            <a:chOff x="6394270" y="2524057"/>
            <a:chExt cx="1342960" cy="1309313"/>
          </a:xfrm>
        </p:grpSpPr>
        <p:sp>
          <p:nvSpPr>
            <p:cNvPr id="24" name="Oval 23"/>
            <p:cNvSpPr/>
            <p:nvPr/>
          </p:nvSpPr>
          <p:spPr>
            <a:xfrm>
              <a:off x="6512763" y="2628900"/>
              <a:ext cx="914400" cy="914400"/>
            </a:xfrm>
            <a:prstGeom prst="ellipse">
              <a:avLst/>
            </a:prstGeom>
            <a:solidFill>
              <a:srgbClr val="002060"/>
            </a:solid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4270" y="2524057"/>
              <a:ext cx="1342960" cy="1309313"/>
            </a:xfrm>
            <a:prstGeom prst="rect">
              <a:avLst/>
            </a:prstGeom>
          </p:spPr>
        </p:pic>
      </p:grpSp>
    </p:spTree>
    <p:extLst>
      <p:ext uri="{BB962C8B-B14F-4D97-AF65-F5344CB8AC3E}">
        <p14:creationId xmlns:p14="http://schemas.microsoft.com/office/powerpoint/2010/main" val="3326333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Topics</a:t>
            </a:r>
            <a:endParaRPr lang="en-US" dirty="0"/>
          </a:p>
        </p:txBody>
      </p:sp>
      <p:sp>
        <p:nvSpPr>
          <p:cNvPr id="4" name="TextBox 66"/>
          <p:cNvSpPr txBox="1"/>
          <p:nvPr/>
        </p:nvSpPr>
        <p:spPr>
          <a:xfrm>
            <a:off x="1717431" y="3422346"/>
            <a:ext cx="5738832" cy="578159"/>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kern="3000" dirty="0">
                <a:solidFill>
                  <a:srgbClr val="000000">
                    <a:lumMod val="85000"/>
                    <a:lumOff val="15000"/>
                  </a:srgbClr>
                </a:solidFill>
                <a:latin typeface="Cambria" pitchFamily="18" charset="0"/>
              </a:rPr>
              <a:t>Standardizing data; sampling data; using principal components to eliminate attributes</a:t>
            </a:r>
            <a:endParaRPr lang="en-US" sz="1600" kern="3000" dirty="0">
              <a:solidFill>
                <a:srgbClr val="000000">
                  <a:lumMod val="85000"/>
                  <a:lumOff val="15000"/>
                </a:srgbClr>
              </a:solidFill>
              <a:latin typeface="Cambria" pitchFamily="18" charset="0"/>
            </a:endParaRPr>
          </a:p>
        </p:txBody>
      </p:sp>
      <p:sp>
        <p:nvSpPr>
          <p:cNvPr id="5" name="TextBox 74"/>
          <p:cNvSpPr txBox="1"/>
          <p:nvPr/>
        </p:nvSpPr>
        <p:spPr>
          <a:xfrm>
            <a:off x="1706620" y="3038660"/>
            <a:ext cx="3145007" cy="516604"/>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kern="3000" dirty="0">
                <a:solidFill>
                  <a:srgbClr val="000000">
                    <a:lumMod val="85000"/>
                    <a:lumOff val="15000"/>
                  </a:srgbClr>
                </a:solidFill>
                <a:latin typeface="Cambria" pitchFamily="18" charset="0"/>
              </a:rPr>
              <a:t>Data Preprocessing</a:t>
            </a:r>
            <a:endParaRPr lang="en-US" sz="2800" kern="3000" dirty="0">
              <a:solidFill>
                <a:srgbClr val="000000">
                  <a:lumMod val="85000"/>
                  <a:lumOff val="15000"/>
                </a:srgbClr>
              </a:solidFill>
              <a:latin typeface="Cambria" pitchFamily="18" charset="0"/>
            </a:endParaRPr>
          </a:p>
        </p:txBody>
      </p:sp>
      <p:sp>
        <p:nvSpPr>
          <p:cNvPr id="7" name="TextBox 66"/>
          <p:cNvSpPr txBox="1"/>
          <p:nvPr/>
        </p:nvSpPr>
        <p:spPr>
          <a:xfrm>
            <a:off x="1717438" y="1945787"/>
            <a:ext cx="5738831" cy="824381"/>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kern="3000" dirty="0">
                <a:solidFill>
                  <a:srgbClr val="000000">
                    <a:lumMod val="85000"/>
                    <a:lumOff val="15000"/>
                  </a:srgbClr>
                </a:solidFill>
                <a:latin typeface="Cambria" pitchFamily="18" charset="0"/>
              </a:rPr>
              <a:t>Types of data; information and uncertainty; classes and attributes; interactions among attributes; relative distributions; summary statistics; data visualization</a:t>
            </a:r>
            <a:endParaRPr lang="en-US" sz="1600" kern="3000" dirty="0">
              <a:solidFill>
                <a:srgbClr val="000000">
                  <a:lumMod val="85000"/>
                  <a:lumOff val="15000"/>
                </a:srgbClr>
              </a:solidFill>
              <a:latin typeface="Cambria" pitchFamily="18" charset="0"/>
            </a:endParaRPr>
          </a:p>
        </p:txBody>
      </p:sp>
      <p:sp>
        <p:nvSpPr>
          <p:cNvPr id="8" name="TextBox 74"/>
          <p:cNvSpPr txBox="1"/>
          <p:nvPr/>
        </p:nvSpPr>
        <p:spPr>
          <a:xfrm>
            <a:off x="1706620" y="1562105"/>
            <a:ext cx="3024781" cy="485827"/>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00" kern="3000" dirty="0">
                <a:solidFill>
                  <a:srgbClr val="000000">
                    <a:lumMod val="85000"/>
                    <a:lumOff val="15000"/>
                  </a:srgbClr>
                </a:solidFill>
                <a:latin typeface="Cambria" pitchFamily="18" charset="0"/>
              </a:rPr>
              <a:t>Data Understanding</a:t>
            </a:r>
            <a:endParaRPr lang="en-US" sz="2600" kern="3000" dirty="0">
              <a:solidFill>
                <a:srgbClr val="000000">
                  <a:lumMod val="85000"/>
                  <a:lumOff val="15000"/>
                </a:srgbClr>
              </a:solidFill>
              <a:latin typeface="Cambria" pitchFamily="18" charset="0"/>
            </a:endParaRPr>
          </a:p>
        </p:txBody>
      </p:sp>
      <p:sp>
        <p:nvSpPr>
          <p:cNvPr id="9" name="TextBox 8"/>
          <p:cNvSpPr txBox="1">
            <a:spLocks noChangeAspect="1"/>
          </p:cNvSpPr>
          <p:nvPr/>
        </p:nvSpPr>
        <p:spPr>
          <a:xfrm>
            <a:off x="896664" y="3162300"/>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2</a:t>
            </a:r>
            <a:endParaRPr lang="ru-RU" sz="3700" spc="-278" dirty="0">
              <a:solidFill>
                <a:prstClr val="white"/>
              </a:solidFill>
              <a:latin typeface="Cambria" pitchFamily="18" charset="0"/>
            </a:endParaRPr>
          </a:p>
        </p:txBody>
      </p:sp>
      <p:sp>
        <p:nvSpPr>
          <p:cNvPr id="10" name="TextBox 9"/>
          <p:cNvSpPr txBox="1">
            <a:spLocks noChangeAspect="1"/>
          </p:cNvSpPr>
          <p:nvPr/>
        </p:nvSpPr>
        <p:spPr>
          <a:xfrm>
            <a:off x="896664" y="4579620"/>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3</a:t>
            </a:r>
            <a:endParaRPr lang="ru-RU" sz="3700" spc="-278" dirty="0">
              <a:solidFill>
                <a:prstClr val="white"/>
              </a:solidFill>
              <a:latin typeface="Cambria" pitchFamily="18" charset="0"/>
            </a:endParaRPr>
          </a:p>
        </p:txBody>
      </p:sp>
      <p:sp>
        <p:nvSpPr>
          <p:cNvPr id="11" name="TextBox 66"/>
          <p:cNvSpPr txBox="1"/>
          <p:nvPr/>
        </p:nvSpPr>
        <p:spPr>
          <a:xfrm>
            <a:off x="1717439" y="4841385"/>
            <a:ext cx="5738831" cy="578159"/>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kern="3000" dirty="0">
                <a:solidFill>
                  <a:srgbClr val="000000">
                    <a:lumMod val="85000"/>
                    <a:lumOff val="15000"/>
                  </a:srgbClr>
                </a:solidFill>
                <a:latin typeface="Cambria" pitchFamily="18" charset="0"/>
              </a:rPr>
              <a:t>Dissimilarity and scatter; </a:t>
            </a:r>
            <a:r>
              <a:rPr lang="en-US" sz="1600" i="1" kern="3000" dirty="0">
                <a:solidFill>
                  <a:srgbClr val="000000">
                    <a:lumMod val="85000"/>
                    <a:lumOff val="15000"/>
                  </a:srgbClr>
                </a:solidFill>
                <a:latin typeface="Cambria" pitchFamily="18" charset="0"/>
              </a:rPr>
              <a:t>k</a:t>
            </a:r>
            <a:r>
              <a:rPr lang="en-US" sz="1600" kern="3000" dirty="0">
                <a:solidFill>
                  <a:srgbClr val="000000">
                    <a:lumMod val="85000"/>
                    <a:lumOff val="15000"/>
                  </a:srgbClr>
                </a:solidFill>
                <a:latin typeface="Cambria" pitchFamily="18" charset="0"/>
              </a:rPr>
              <a:t>-means clustering; hierarchical clustering; determining the number of clusters</a:t>
            </a:r>
            <a:endParaRPr lang="en-US" sz="1600" kern="3000" dirty="0">
              <a:solidFill>
                <a:srgbClr val="000000">
                  <a:lumMod val="85000"/>
                  <a:lumOff val="15000"/>
                </a:srgbClr>
              </a:solidFill>
              <a:latin typeface="Cambria" pitchFamily="18" charset="0"/>
            </a:endParaRPr>
          </a:p>
        </p:txBody>
      </p:sp>
      <p:sp>
        <p:nvSpPr>
          <p:cNvPr id="12" name="TextBox 74"/>
          <p:cNvSpPr txBox="1"/>
          <p:nvPr/>
        </p:nvSpPr>
        <p:spPr>
          <a:xfrm>
            <a:off x="1706621" y="4457704"/>
            <a:ext cx="3954523" cy="485827"/>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00" kern="3000" dirty="0">
                <a:solidFill>
                  <a:srgbClr val="000000">
                    <a:lumMod val="85000"/>
                    <a:lumOff val="15000"/>
                  </a:srgbClr>
                </a:solidFill>
                <a:latin typeface="Cambria" pitchFamily="18" charset="0"/>
              </a:rPr>
              <a:t>Clustering and Association</a:t>
            </a:r>
            <a:endParaRPr lang="en-US" sz="2600" kern="3000" dirty="0">
              <a:solidFill>
                <a:srgbClr val="000000">
                  <a:lumMod val="85000"/>
                  <a:lumOff val="15000"/>
                </a:srgbClr>
              </a:solidFill>
              <a:latin typeface="Cambria" pitchFamily="18" charset="0"/>
            </a:endParaRPr>
          </a:p>
        </p:txBody>
      </p:sp>
      <p:sp>
        <p:nvSpPr>
          <p:cNvPr id="13" name="TextBox 12"/>
          <p:cNvSpPr txBox="1">
            <a:spLocks noChangeAspect="1"/>
          </p:cNvSpPr>
          <p:nvPr/>
        </p:nvSpPr>
        <p:spPr>
          <a:xfrm>
            <a:off x="896665" y="1708664"/>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1</a:t>
            </a:r>
            <a:endParaRPr lang="ru-RU" sz="3700" spc="-278" dirty="0">
              <a:solidFill>
                <a:prstClr val="white"/>
              </a:solidFill>
              <a:latin typeface="Cambria" pitchFamily="18" charset="0"/>
            </a:endParaRPr>
          </a:p>
        </p:txBody>
      </p:sp>
    </p:spTree>
    <p:extLst>
      <p:ext uri="{BB962C8B-B14F-4D97-AF65-F5344CB8AC3E}">
        <p14:creationId xmlns:p14="http://schemas.microsoft.com/office/powerpoint/2010/main" val="788558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decel="10000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750" fill="hold"/>
                                        <p:tgtEl>
                                          <p:spTgt spid="9"/>
                                        </p:tgtEl>
                                        <p:attrNameLst>
                                          <p:attrName>ppt_x</p:attrName>
                                        </p:attrNameLst>
                                      </p:cBhvr>
                                      <p:tavLst>
                                        <p:tav tm="0">
                                          <p:val>
                                            <p:strVal val="#ppt_x"/>
                                          </p:val>
                                        </p:tav>
                                        <p:tav tm="100000">
                                          <p:val>
                                            <p:strVal val="#ppt_x"/>
                                          </p:val>
                                        </p:tav>
                                      </p:tavLst>
                                    </p:anim>
                                    <p:anim calcmode="lin" valueType="num">
                                      <p:cBhvr additive="base">
                                        <p:cTn id="21" dur="75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750" fill="hold"/>
                                        <p:tgtEl>
                                          <p:spTgt spid="5"/>
                                        </p:tgtEl>
                                        <p:attrNameLst>
                                          <p:attrName>ppt_x</p:attrName>
                                        </p:attrNameLst>
                                      </p:cBhvr>
                                      <p:tavLst>
                                        <p:tav tm="0">
                                          <p:val>
                                            <p:strVal val="#ppt_x"/>
                                          </p:val>
                                        </p:tav>
                                        <p:tav tm="100000">
                                          <p:val>
                                            <p:strVal val="#ppt_x"/>
                                          </p:val>
                                        </p:tav>
                                      </p:tavLst>
                                    </p:anim>
                                    <p:anim calcmode="lin" valueType="num">
                                      <p:cBhvr additive="base">
                                        <p:cTn id="25" dur="75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750" fill="hold"/>
                                        <p:tgtEl>
                                          <p:spTgt spid="4"/>
                                        </p:tgtEl>
                                        <p:attrNameLst>
                                          <p:attrName>ppt_x</p:attrName>
                                        </p:attrNameLst>
                                      </p:cBhvr>
                                      <p:tavLst>
                                        <p:tav tm="0">
                                          <p:val>
                                            <p:strVal val="#ppt_x"/>
                                          </p:val>
                                        </p:tav>
                                        <p:tav tm="100000">
                                          <p:val>
                                            <p:strVal val="#ppt_x"/>
                                          </p:val>
                                        </p:tav>
                                      </p:tavLst>
                                    </p:anim>
                                    <p:anim calcmode="lin" valueType="num">
                                      <p:cBhvr additive="base">
                                        <p:cTn id="29" dur="75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decel="10000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750" fill="hold"/>
                                        <p:tgtEl>
                                          <p:spTgt spid="10"/>
                                        </p:tgtEl>
                                        <p:attrNameLst>
                                          <p:attrName>ppt_x</p:attrName>
                                        </p:attrNameLst>
                                      </p:cBhvr>
                                      <p:tavLst>
                                        <p:tav tm="0">
                                          <p:val>
                                            <p:strVal val="#ppt_x"/>
                                          </p:val>
                                        </p:tav>
                                        <p:tav tm="100000">
                                          <p:val>
                                            <p:strVal val="#ppt_x"/>
                                          </p:val>
                                        </p:tav>
                                      </p:tavLst>
                                    </p:anim>
                                    <p:anim calcmode="lin" valueType="num">
                                      <p:cBhvr additive="base">
                                        <p:cTn id="34" dur="75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750" fill="hold"/>
                                        <p:tgtEl>
                                          <p:spTgt spid="12"/>
                                        </p:tgtEl>
                                        <p:attrNameLst>
                                          <p:attrName>ppt_x</p:attrName>
                                        </p:attrNameLst>
                                      </p:cBhvr>
                                      <p:tavLst>
                                        <p:tav tm="0">
                                          <p:val>
                                            <p:strVal val="#ppt_x"/>
                                          </p:val>
                                        </p:tav>
                                        <p:tav tm="100000">
                                          <p:val>
                                            <p:strVal val="#ppt_x"/>
                                          </p:val>
                                        </p:tav>
                                      </p:tavLst>
                                    </p:anim>
                                    <p:anim calcmode="lin" valueType="num">
                                      <p:cBhvr additive="base">
                                        <p:cTn id="38" dur="75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25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750" fill="hold"/>
                                        <p:tgtEl>
                                          <p:spTgt spid="11"/>
                                        </p:tgtEl>
                                        <p:attrNameLst>
                                          <p:attrName>ppt_x</p:attrName>
                                        </p:attrNameLst>
                                      </p:cBhvr>
                                      <p:tavLst>
                                        <p:tav tm="0">
                                          <p:val>
                                            <p:strVal val="#ppt_x"/>
                                          </p:val>
                                        </p:tav>
                                        <p:tav tm="100000">
                                          <p:val>
                                            <p:strVal val="#ppt_x"/>
                                          </p:val>
                                        </p:tav>
                                      </p:tavLst>
                                    </p:anim>
                                    <p:anim calcmode="lin" valueType="num">
                                      <p:cBhvr additive="base">
                                        <p:cTn id="4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animBg="1"/>
      <p:bldP spid="10"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Course Topics</a:t>
            </a:r>
            <a:endParaRPr lang="en-US" dirty="0"/>
          </a:p>
        </p:txBody>
      </p:sp>
      <p:sp>
        <p:nvSpPr>
          <p:cNvPr id="3" name="TextBox 66"/>
          <p:cNvSpPr txBox="1"/>
          <p:nvPr/>
        </p:nvSpPr>
        <p:spPr>
          <a:xfrm>
            <a:off x="1717428" y="3402878"/>
            <a:ext cx="5738832" cy="824381"/>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kern="3000" dirty="0">
                <a:solidFill>
                  <a:srgbClr val="000000">
                    <a:lumMod val="85000"/>
                    <a:lumOff val="15000"/>
                  </a:srgbClr>
                </a:solidFill>
                <a:latin typeface="Cambria" pitchFamily="18" charset="0"/>
              </a:rPr>
              <a:t>Concept of validation and testing data; comparing benchmarking techniques; performance metrics (error, ROC curves, lift curves)</a:t>
            </a:r>
            <a:endParaRPr lang="en-US" sz="1600" kern="3000" dirty="0">
              <a:solidFill>
                <a:srgbClr val="000000">
                  <a:lumMod val="85000"/>
                  <a:lumOff val="15000"/>
                </a:srgbClr>
              </a:solidFill>
              <a:latin typeface="Cambria" pitchFamily="18" charset="0"/>
            </a:endParaRPr>
          </a:p>
        </p:txBody>
      </p:sp>
      <p:sp>
        <p:nvSpPr>
          <p:cNvPr id="4" name="TextBox 74"/>
          <p:cNvSpPr txBox="1"/>
          <p:nvPr/>
        </p:nvSpPr>
        <p:spPr>
          <a:xfrm>
            <a:off x="1706617" y="3019197"/>
            <a:ext cx="4350465" cy="485827"/>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00" kern="3000" dirty="0">
                <a:solidFill>
                  <a:srgbClr val="000000">
                    <a:lumMod val="85000"/>
                    <a:lumOff val="15000"/>
                  </a:srgbClr>
                </a:solidFill>
                <a:latin typeface="Cambria" pitchFamily="18" charset="0"/>
              </a:rPr>
              <a:t>Validation and Interpretation</a:t>
            </a:r>
            <a:endParaRPr lang="en-US" sz="2600" kern="3000" dirty="0">
              <a:solidFill>
                <a:srgbClr val="000000">
                  <a:lumMod val="85000"/>
                  <a:lumOff val="15000"/>
                </a:srgbClr>
              </a:solidFill>
              <a:latin typeface="Cambria" pitchFamily="18" charset="0"/>
            </a:endParaRPr>
          </a:p>
        </p:txBody>
      </p:sp>
      <p:sp>
        <p:nvSpPr>
          <p:cNvPr id="6" name="TextBox 66"/>
          <p:cNvSpPr txBox="1"/>
          <p:nvPr/>
        </p:nvSpPr>
        <p:spPr>
          <a:xfrm>
            <a:off x="1717436" y="1945434"/>
            <a:ext cx="5738831" cy="331938"/>
          </a:xfrm>
          <a:prstGeom prst="rect">
            <a:avLst/>
          </a:prstGeom>
          <a:noFill/>
        </p:spPr>
        <p:txBody>
          <a:bodyPr wrap="squar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kern="3000" dirty="0">
                <a:solidFill>
                  <a:srgbClr val="000000">
                    <a:lumMod val="85000"/>
                    <a:lumOff val="15000"/>
                  </a:srgbClr>
                </a:solidFill>
                <a:latin typeface="Cambria" pitchFamily="18" charset="0"/>
              </a:rPr>
              <a:t>Nearest neighbor; decision trees; Bayesian learners; regression</a:t>
            </a:r>
            <a:endParaRPr lang="en-US" sz="1600" kern="3000" dirty="0">
              <a:solidFill>
                <a:srgbClr val="000000">
                  <a:lumMod val="85000"/>
                  <a:lumOff val="15000"/>
                </a:srgbClr>
              </a:solidFill>
              <a:latin typeface="Cambria" pitchFamily="18" charset="0"/>
            </a:endParaRPr>
          </a:p>
        </p:txBody>
      </p:sp>
      <p:sp>
        <p:nvSpPr>
          <p:cNvPr id="7" name="TextBox 74"/>
          <p:cNvSpPr txBox="1"/>
          <p:nvPr/>
        </p:nvSpPr>
        <p:spPr>
          <a:xfrm>
            <a:off x="1706618" y="1561759"/>
            <a:ext cx="4318405" cy="485827"/>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00" kern="3000" dirty="0">
                <a:solidFill>
                  <a:srgbClr val="000000">
                    <a:lumMod val="85000"/>
                    <a:lumOff val="15000"/>
                  </a:srgbClr>
                </a:solidFill>
                <a:latin typeface="Cambria" pitchFamily="18" charset="0"/>
              </a:rPr>
              <a:t>Classification and Regression</a:t>
            </a:r>
            <a:endParaRPr lang="en-US" sz="2600" kern="3000" dirty="0">
              <a:solidFill>
                <a:srgbClr val="000000">
                  <a:lumMod val="85000"/>
                  <a:lumOff val="15000"/>
                </a:srgbClr>
              </a:solidFill>
              <a:latin typeface="Cambria" pitchFamily="18" charset="0"/>
            </a:endParaRPr>
          </a:p>
        </p:txBody>
      </p:sp>
      <p:sp>
        <p:nvSpPr>
          <p:cNvPr id="10" name="TextBox 9"/>
          <p:cNvSpPr txBox="1">
            <a:spLocks noChangeAspect="1"/>
          </p:cNvSpPr>
          <p:nvPr/>
        </p:nvSpPr>
        <p:spPr>
          <a:xfrm>
            <a:off x="896665" y="1708664"/>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4</a:t>
            </a:r>
            <a:endParaRPr lang="ru-RU" sz="3700" spc="-278" dirty="0">
              <a:solidFill>
                <a:prstClr val="white"/>
              </a:solidFill>
              <a:latin typeface="Cambria" pitchFamily="18" charset="0"/>
            </a:endParaRPr>
          </a:p>
        </p:txBody>
      </p:sp>
      <p:sp>
        <p:nvSpPr>
          <p:cNvPr id="11" name="TextBox 10"/>
          <p:cNvSpPr txBox="1">
            <a:spLocks noChangeAspect="1"/>
          </p:cNvSpPr>
          <p:nvPr/>
        </p:nvSpPr>
        <p:spPr>
          <a:xfrm>
            <a:off x="896664" y="3162300"/>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5</a:t>
            </a:r>
            <a:endParaRPr lang="ru-RU" sz="3700" spc="-278" dirty="0">
              <a:solidFill>
                <a:prstClr val="white"/>
              </a:solidFill>
              <a:latin typeface="Cambria" pitchFamily="18" charset="0"/>
            </a:endParaRPr>
          </a:p>
        </p:txBody>
      </p:sp>
    </p:spTree>
    <p:extLst>
      <p:ext uri="{BB962C8B-B14F-4D97-AF65-F5344CB8AC3E}">
        <p14:creationId xmlns:p14="http://schemas.microsoft.com/office/powerpoint/2010/main" val="3804914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de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ppt_x"/>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750" fill="hold"/>
                                        <p:tgtEl>
                                          <p:spTgt spid="4"/>
                                        </p:tgtEl>
                                        <p:attrNameLst>
                                          <p:attrName>ppt_x</p:attrName>
                                        </p:attrNameLst>
                                      </p:cBhvr>
                                      <p:tavLst>
                                        <p:tav tm="0">
                                          <p:val>
                                            <p:strVal val="#ppt_x"/>
                                          </p:val>
                                        </p:tav>
                                        <p:tav tm="100000">
                                          <p:val>
                                            <p:strVal val="#ppt_x"/>
                                          </p:val>
                                        </p:tav>
                                      </p:tavLst>
                                    </p:anim>
                                    <p:anim calcmode="lin" valueType="num">
                                      <p:cBhvr additive="base">
                                        <p:cTn id="25" dur="750" fill="hold"/>
                                        <p:tgtEl>
                                          <p:spTgt spid="4"/>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750" fill="hold"/>
                                        <p:tgtEl>
                                          <p:spTgt spid="3"/>
                                        </p:tgtEl>
                                        <p:attrNameLst>
                                          <p:attrName>ppt_x</p:attrName>
                                        </p:attrNameLst>
                                      </p:cBhvr>
                                      <p:tavLst>
                                        <p:tav tm="0">
                                          <p:val>
                                            <p:strVal val="#ppt_x"/>
                                          </p:val>
                                        </p:tav>
                                        <p:tav tm="100000">
                                          <p:val>
                                            <p:strVal val="#ppt_x"/>
                                          </p:val>
                                        </p:tav>
                                      </p:tavLst>
                                    </p:anim>
                                    <p:anim calcmode="lin" valueType="num">
                                      <p:cBhvr additive="base">
                                        <p:cTn id="29"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Tools and Modules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967" y="4729755"/>
            <a:ext cx="2400000" cy="3333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13" y="2472421"/>
            <a:ext cx="1333500" cy="457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692" y="3433606"/>
            <a:ext cx="3819898" cy="776402"/>
          </a:xfrm>
          <a:prstGeom prst="rect">
            <a:avLst/>
          </a:prstGeom>
        </p:spPr>
      </p:pic>
      <p:grpSp>
        <p:nvGrpSpPr>
          <p:cNvPr id="7" name="Group 6"/>
          <p:cNvGrpSpPr/>
          <p:nvPr/>
        </p:nvGrpSpPr>
        <p:grpSpPr>
          <a:xfrm>
            <a:off x="3713935" y="2353836"/>
            <a:ext cx="1406435" cy="694381"/>
            <a:chOff x="827584" y="2029628"/>
            <a:chExt cx="1406435" cy="69438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2029628"/>
              <a:ext cx="694381" cy="694381"/>
            </a:xfrm>
            <a:prstGeom prst="rect">
              <a:avLst/>
            </a:prstGeom>
          </p:spPr>
        </p:pic>
        <p:sp>
          <p:nvSpPr>
            <p:cNvPr id="9" name="TextBox 8"/>
            <p:cNvSpPr txBox="1"/>
            <p:nvPr/>
          </p:nvSpPr>
          <p:spPr>
            <a:xfrm>
              <a:off x="1521965" y="2184457"/>
              <a:ext cx="712054" cy="369332"/>
            </a:xfrm>
            <a:prstGeom prst="rect">
              <a:avLst/>
            </a:prstGeom>
            <a:noFill/>
          </p:spPr>
          <p:txBody>
            <a:bodyPr wrap="none" rtlCol="0">
              <a:spAutoFit/>
            </a:bodyPr>
            <a:lstStyle/>
            <a:p>
              <a:r>
                <a:rPr lang="en-US" dirty="0" err="1">
                  <a:latin typeface="Cambria" pitchFamily="18" charset="0"/>
                </a:rPr>
                <a:t>SciPy</a:t>
              </a:r>
              <a:endParaRPr lang="en-US" dirty="0">
                <a:latin typeface="Cambria" pitchFamily="18" charset="0"/>
              </a:endParaRPr>
            </a:p>
          </p:txBody>
        </p:sp>
      </p:gr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1561" y="2452789"/>
            <a:ext cx="3247784" cy="59542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2831" y="3527146"/>
            <a:ext cx="1625741" cy="589331"/>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4217" y="1455928"/>
            <a:ext cx="2584455" cy="872952"/>
          </a:xfrm>
          <a:prstGeom prst="rect">
            <a:avLst/>
          </a:prstGeom>
        </p:spPr>
      </p:pic>
      <p:sp>
        <p:nvSpPr>
          <p:cNvPr id="13" name="TextBox 12"/>
          <p:cNvSpPr txBox="1"/>
          <p:nvPr/>
        </p:nvSpPr>
        <p:spPr>
          <a:xfrm>
            <a:off x="4594136" y="5340302"/>
            <a:ext cx="971741" cy="276999"/>
          </a:xfrm>
          <a:prstGeom prst="rect">
            <a:avLst/>
          </a:prstGeom>
          <a:noFill/>
        </p:spPr>
        <p:txBody>
          <a:bodyPr wrap="none" rtlCol="0">
            <a:spAutoFit/>
          </a:bodyPr>
          <a:lstStyle/>
          <a:p>
            <a:r>
              <a:rPr lang="en-US" sz="1200" dirty="0">
                <a:latin typeface="Cambria" pitchFamily="18" charset="0"/>
                <a:hlinkClick r:id="rId9"/>
              </a:rPr>
              <a:t>Static Demo</a:t>
            </a:r>
            <a:endParaRPr lang="en-US" sz="1200" dirty="0">
              <a:latin typeface="Cambria" pitchFamily="18" charset="0"/>
            </a:endParaRPr>
          </a:p>
        </p:txBody>
      </p:sp>
    </p:spTree>
    <p:extLst>
      <p:ext uri="{BB962C8B-B14F-4D97-AF65-F5344CB8AC3E}">
        <p14:creationId xmlns:p14="http://schemas.microsoft.com/office/powerpoint/2010/main" val="267959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47" y="0"/>
            <a:ext cx="9251157" cy="5715000"/>
          </a:xfrm>
          <a:prstGeom prst="rect">
            <a:avLst/>
          </a:prstGeom>
        </p:spPr>
      </p:pic>
      <p:sp>
        <p:nvSpPr>
          <p:cNvPr id="4" name="TextBox 3"/>
          <p:cNvSpPr txBox="1"/>
          <p:nvPr/>
        </p:nvSpPr>
        <p:spPr>
          <a:xfrm>
            <a:off x="8128001" y="5219700"/>
            <a:ext cx="1295400" cy="369332"/>
          </a:xfrm>
          <a:prstGeom prst="rect">
            <a:avLst/>
          </a:prstGeom>
          <a:noFill/>
        </p:spPr>
        <p:txBody>
          <a:bodyPr wrap="square" rtlCol="0">
            <a:spAutoFit/>
          </a:bodyPr>
          <a:lstStyle/>
          <a:p>
            <a:endParaRPr lang="en-US" dirty="0">
              <a:latin typeface="Cambria" pitchFamily="18" charset="0"/>
            </a:endParaRPr>
          </a:p>
        </p:txBody>
      </p:sp>
      <p:sp>
        <p:nvSpPr>
          <p:cNvPr id="5" name="Rectangle 4"/>
          <p:cNvSpPr/>
          <p:nvPr/>
        </p:nvSpPr>
        <p:spPr>
          <a:xfrm>
            <a:off x="4558095" y="5323707"/>
            <a:ext cx="1043812" cy="276999"/>
          </a:xfrm>
          <a:prstGeom prst="rect">
            <a:avLst/>
          </a:prstGeom>
        </p:spPr>
        <p:txBody>
          <a:bodyPr wrap="none">
            <a:spAutoFit/>
          </a:bodyPr>
          <a:lstStyle/>
          <a:p>
            <a:pPr algn="ctr"/>
            <a:r>
              <a:rPr lang="en-US" sz="1200" dirty="0">
                <a:solidFill>
                  <a:schemeClr val="bg1"/>
                </a:solidFill>
                <a:latin typeface="Cambria" pitchFamily="18" charset="0"/>
              </a:rPr>
              <a:t>Source:  </a:t>
            </a:r>
            <a:r>
              <a:rPr lang="en-US" sz="1200" dirty="0">
                <a:solidFill>
                  <a:schemeClr val="bg1"/>
                </a:solidFill>
                <a:latin typeface="Cambria" pitchFamily="18" charset="0"/>
                <a:hlinkClick r:id="rId4"/>
              </a:rPr>
              <a:t>xkcd</a:t>
            </a:r>
            <a:endParaRPr lang="en-US" sz="1200" dirty="0">
              <a:solidFill>
                <a:schemeClr val="bg1"/>
              </a:solidFill>
              <a:latin typeface="Cambria" pitchFamily="18" charset="0"/>
            </a:endParaRPr>
          </a:p>
        </p:txBody>
      </p:sp>
    </p:spTree>
    <p:extLst>
      <p:ext uri="{BB962C8B-B14F-4D97-AF65-F5344CB8AC3E}">
        <p14:creationId xmlns:p14="http://schemas.microsoft.com/office/powerpoint/2010/main" val="542481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6"/>
          <p:cNvSpPr>
            <a:spLocks noGrp="1"/>
          </p:cNvSpPr>
          <p:nvPr>
            <p:ph type="title"/>
          </p:nvPr>
        </p:nvSpPr>
        <p:spPr>
          <a:prstGeom prst="rect">
            <a:avLst/>
          </a:prstGeom>
        </p:spPr>
        <p:txBody>
          <a:bodyPr>
            <a:normAutofit/>
          </a:bodyPr>
          <a:lstStyle/>
          <a:p>
            <a:r>
              <a:rPr lang="en-US" spc="-252" dirty="0">
                <a:solidFill>
                  <a:schemeClr val="tx1">
                    <a:lumMod val="85000"/>
                    <a:lumOff val="15000"/>
                  </a:schemeClr>
                </a:solidFill>
              </a:rPr>
              <a:t>What’s in Data?</a:t>
            </a:r>
            <a:endParaRPr lang="en-US" dirty="0"/>
          </a:p>
        </p:txBody>
      </p:sp>
      <p:sp>
        <p:nvSpPr>
          <p:cNvPr id="2" name="Content Placeholder 1"/>
          <p:cNvSpPr>
            <a:spLocks noGrp="1"/>
          </p:cNvSpPr>
          <p:nvPr>
            <p:ph idx="1"/>
          </p:nvPr>
        </p:nvSpPr>
        <p:spPr>
          <a:xfrm>
            <a:off x="254001" y="1676664"/>
            <a:ext cx="9630049" cy="3619236"/>
          </a:xfrm>
        </p:spPr>
        <p:txBody>
          <a:bodyPr>
            <a:noAutofit/>
          </a:bodyPr>
          <a:lstStyle/>
          <a:p>
            <a:pPr marL="0" indent="0">
              <a:buNone/>
            </a:pPr>
            <a:r>
              <a:rPr lang="en-US" sz="3600" kern="3000" dirty="0">
                <a:solidFill>
                  <a:srgbClr val="C00000"/>
                </a:solidFill>
              </a:rPr>
              <a:t>Instance:</a:t>
            </a:r>
          </a:p>
          <a:p>
            <a:pPr lvl="1"/>
            <a:r>
              <a:rPr lang="en-US" kern="3000" dirty="0">
                <a:solidFill>
                  <a:schemeClr val="tx1">
                    <a:lumMod val="85000"/>
                    <a:lumOff val="15000"/>
                  </a:schemeClr>
                </a:solidFill>
              </a:rPr>
              <a:t>Thing to be classified, associated, or </a:t>
            </a:r>
            <a:r>
              <a:rPr lang="en-US" kern="3000" dirty="0">
                <a:solidFill>
                  <a:schemeClr val="tx1">
                    <a:lumMod val="85000"/>
                    <a:lumOff val="15000"/>
                  </a:schemeClr>
                </a:solidFill>
              </a:rPr>
              <a:t>clustered.</a:t>
            </a:r>
            <a:endParaRPr lang="en-US" kern="3000" dirty="0">
              <a:solidFill>
                <a:schemeClr val="tx1">
                  <a:lumMod val="85000"/>
                  <a:lumOff val="15000"/>
                </a:schemeClr>
              </a:solidFill>
            </a:endParaRPr>
          </a:p>
          <a:p>
            <a:pPr lvl="1"/>
            <a:r>
              <a:rPr lang="en-US" kern="3000" dirty="0">
                <a:solidFill>
                  <a:schemeClr val="tx1">
                    <a:lumMod val="85000"/>
                    <a:lumOff val="15000"/>
                  </a:schemeClr>
                </a:solidFill>
              </a:rPr>
              <a:t>Individual, independent example of target </a:t>
            </a:r>
            <a:r>
              <a:rPr lang="en-US" kern="3000" dirty="0">
                <a:solidFill>
                  <a:schemeClr val="tx1">
                    <a:lumMod val="85000"/>
                    <a:lumOff val="15000"/>
                  </a:schemeClr>
                </a:solidFill>
              </a:rPr>
              <a:t>concept.</a:t>
            </a:r>
            <a:endParaRPr lang="en-US" kern="3000" dirty="0">
              <a:solidFill>
                <a:schemeClr val="tx1">
                  <a:lumMod val="85000"/>
                  <a:lumOff val="15000"/>
                </a:schemeClr>
              </a:solidFill>
            </a:endParaRPr>
          </a:p>
          <a:p>
            <a:pPr lvl="1"/>
            <a:r>
              <a:rPr lang="en-US" kern="3000" dirty="0">
                <a:solidFill>
                  <a:schemeClr val="tx1">
                    <a:lumMod val="85000"/>
                    <a:lumOff val="15000"/>
                  </a:schemeClr>
                </a:solidFill>
              </a:rPr>
              <a:t>Characterized by a predetermined set of features or </a:t>
            </a:r>
            <a:r>
              <a:rPr lang="en-US" kern="3000" dirty="0">
                <a:solidFill>
                  <a:schemeClr val="tx1">
                    <a:lumMod val="85000"/>
                    <a:lumOff val="15000"/>
                  </a:schemeClr>
                </a:solidFill>
              </a:rPr>
              <a:t>attributes</a:t>
            </a:r>
            <a:r>
              <a:rPr lang="en-US" kern="3000" dirty="0" smtClean="0">
                <a:solidFill>
                  <a:schemeClr val="tx1">
                    <a:lumMod val="85000"/>
                    <a:lumOff val="15000"/>
                  </a:schemeClr>
                </a:solidFill>
              </a:rPr>
              <a:t>.</a:t>
            </a:r>
            <a:endParaRPr lang="en-US" kern="3000" dirty="0">
              <a:solidFill>
                <a:schemeClr val="tx1">
                  <a:lumMod val="85000"/>
                  <a:lumOff val="15000"/>
                </a:schemeClr>
              </a:solidFill>
            </a:endParaRPr>
          </a:p>
        </p:txBody>
      </p:sp>
    </p:spTree>
    <p:extLst>
      <p:ext uri="{BB962C8B-B14F-4D97-AF65-F5344CB8AC3E}">
        <p14:creationId xmlns:p14="http://schemas.microsoft.com/office/powerpoint/2010/main" val="1335663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6"/>
          <p:cNvSpPr>
            <a:spLocks noGrp="1"/>
          </p:cNvSpPr>
          <p:nvPr>
            <p:ph type="title"/>
          </p:nvPr>
        </p:nvSpPr>
        <p:spPr>
          <a:prstGeom prst="rect">
            <a:avLst/>
          </a:prstGeom>
        </p:spPr>
        <p:txBody>
          <a:bodyPr>
            <a:normAutofit/>
          </a:bodyPr>
          <a:lstStyle/>
          <a:p>
            <a:r>
              <a:rPr lang="en-US" spc="-252" dirty="0">
                <a:solidFill>
                  <a:schemeClr val="tx1">
                    <a:lumMod val="85000"/>
                    <a:lumOff val="15000"/>
                  </a:schemeClr>
                </a:solidFill>
              </a:rPr>
              <a:t>What’s in Data?</a:t>
            </a:r>
            <a:endParaRPr lang="en-US" dirty="0"/>
          </a:p>
        </p:txBody>
      </p:sp>
      <p:sp>
        <p:nvSpPr>
          <p:cNvPr id="2" name="Content Placeholder 1"/>
          <p:cNvSpPr>
            <a:spLocks noGrp="1"/>
          </p:cNvSpPr>
          <p:nvPr>
            <p:ph idx="1"/>
          </p:nvPr>
        </p:nvSpPr>
        <p:spPr/>
        <p:txBody>
          <a:bodyPr>
            <a:noAutofit/>
          </a:bodyPr>
          <a:lstStyle/>
          <a:p>
            <a:pPr marL="0" indent="0">
              <a:spcBef>
                <a:spcPts val="1200"/>
              </a:spcBef>
              <a:buNone/>
            </a:pPr>
            <a:r>
              <a:rPr lang="en-US" sz="3600" kern="3000" dirty="0" smtClean="0">
                <a:solidFill>
                  <a:srgbClr val="C00000"/>
                </a:solidFill>
              </a:rPr>
              <a:t>Input to learning scheme:  </a:t>
            </a:r>
            <a:r>
              <a:rPr lang="en-US" kern="3000" dirty="0" smtClean="0">
                <a:solidFill>
                  <a:schemeClr val="tx1">
                    <a:lumMod val="85000"/>
                    <a:lumOff val="15000"/>
                  </a:schemeClr>
                </a:solidFill>
              </a:rPr>
              <a:t>set of instances</a:t>
            </a:r>
          </a:p>
          <a:p>
            <a:pPr lvl="1"/>
            <a:r>
              <a:rPr lang="en-US" kern="3000" dirty="0" smtClean="0">
                <a:solidFill>
                  <a:schemeClr val="tx1">
                    <a:lumMod val="85000"/>
                    <a:lumOff val="15000"/>
                  </a:schemeClr>
                </a:solidFill>
              </a:rPr>
              <a:t>Usually represented as a single relation.</a:t>
            </a:r>
          </a:p>
          <a:p>
            <a:pPr lvl="1"/>
            <a:r>
              <a:rPr lang="en-US" kern="3000" dirty="0" smtClean="0">
                <a:solidFill>
                  <a:schemeClr val="tx1">
                    <a:lumMod val="85000"/>
                    <a:lumOff val="15000"/>
                  </a:schemeClr>
                </a:solidFill>
              </a:rPr>
              <a:t>Traditional form for data mining.</a:t>
            </a:r>
          </a:p>
          <a:p>
            <a:pPr lvl="1"/>
            <a:r>
              <a:rPr lang="en-US" kern="3000" dirty="0" smtClean="0">
                <a:solidFill>
                  <a:schemeClr val="tx1">
                    <a:lumMod val="85000"/>
                    <a:lumOff val="15000"/>
                  </a:schemeClr>
                </a:solidFill>
              </a:rPr>
              <a:t>Advanced methods now exist for relational data.</a:t>
            </a:r>
            <a:endParaRPr lang="en-US" kern="3000" dirty="0">
              <a:solidFill>
                <a:schemeClr val="tx1">
                  <a:lumMod val="85000"/>
                  <a:lumOff val="15000"/>
                </a:schemeClr>
              </a:solidFill>
            </a:endParaRPr>
          </a:p>
        </p:txBody>
      </p:sp>
    </p:spTree>
    <p:extLst>
      <p:ext uri="{BB962C8B-B14F-4D97-AF65-F5344CB8AC3E}">
        <p14:creationId xmlns:p14="http://schemas.microsoft.com/office/powerpoint/2010/main" val="13454424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6"/>
          <p:cNvSpPr>
            <a:spLocks noGrp="1"/>
          </p:cNvSpPr>
          <p:nvPr>
            <p:ph type="title"/>
          </p:nvPr>
        </p:nvSpPr>
        <p:spPr>
          <a:prstGeom prst="rect">
            <a:avLst/>
          </a:prstGeom>
        </p:spPr>
        <p:txBody>
          <a:bodyPr>
            <a:normAutofit/>
          </a:bodyPr>
          <a:lstStyle/>
          <a:p>
            <a:r>
              <a:rPr lang="en-US" spc="-252" dirty="0">
                <a:solidFill>
                  <a:schemeClr val="tx1">
                    <a:lumMod val="85000"/>
                    <a:lumOff val="15000"/>
                  </a:schemeClr>
                </a:solidFill>
              </a:rPr>
              <a:t>What’s in an Instance?</a:t>
            </a:r>
            <a:endParaRPr lang="en-US" dirty="0"/>
          </a:p>
        </p:txBody>
      </p:sp>
      <p:sp>
        <p:nvSpPr>
          <p:cNvPr id="2" name="Content Placeholder 1"/>
          <p:cNvSpPr>
            <a:spLocks noGrp="1"/>
          </p:cNvSpPr>
          <p:nvPr>
            <p:ph idx="1"/>
          </p:nvPr>
        </p:nvSpPr>
        <p:spPr/>
        <p:txBody>
          <a:bodyPr/>
          <a:lstStyle/>
          <a:p>
            <a:r>
              <a:rPr lang="en-US" kern="3000" dirty="0">
                <a:solidFill>
                  <a:schemeClr val="tx1">
                    <a:lumMod val="85000"/>
                    <a:lumOff val="15000"/>
                  </a:schemeClr>
                </a:solidFill>
              </a:rPr>
              <a:t>Each instance is described by a set of “</a:t>
            </a:r>
            <a:r>
              <a:rPr lang="en-US" kern="3000" dirty="0">
                <a:solidFill>
                  <a:schemeClr val="tx1">
                    <a:lumMod val="85000"/>
                    <a:lumOff val="15000"/>
                  </a:schemeClr>
                </a:solidFill>
              </a:rPr>
              <a:t>features.”</a:t>
            </a:r>
            <a:endParaRPr lang="en-US" kern="3000" dirty="0">
              <a:solidFill>
                <a:schemeClr val="tx1">
                  <a:lumMod val="85000"/>
                  <a:lumOff val="15000"/>
                </a:schemeClr>
              </a:solidFill>
            </a:endParaRPr>
          </a:p>
          <a:p>
            <a:r>
              <a:rPr lang="en-US" kern="3000" dirty="0">
                <a:solidFill>
                  <a:schemeClr val="tx1">
                    <a:lumMod val="85000"/>
                    <a:lumOff val="15000"/>
                  </a:schemeClr>
                </a:solidFill>
              </a:rPr>
              <a:t>A feature is a property or characteristic of an </a:t>
            </a:r>
            <a:r>
              <a:rPr lang="en-US" kern="3000" dirty="0">
                <a:solidFill>
                  <a:schemeClr val="tx1">
                    <a:lumMod val="85000"/>
                    <a:lumOff val="15000"/>
                  </a:schemeClr>
                </a:solidFill>
              </a:rPr>
              <a:t>instance.</a:t>
            </a:r>
            <a:endParaRPr lang="en-US" kern="3000" dirty="0">
              <a:solidFill>
                <a:schemeClr val="tx1">
                  <a:lumMod val="85000"/>
                  <a:lumOff val="15000"/>
                </a:schemeClr>
              </a:solidFill>
            </a:endParaRPr>
          </a:p>
          <a:p>
            <a:r>
              <a:rPr lang="en-US" kern="3000" dirty="0">
                <a:solidFill>
                  <a:schemeClr val="tx1">
                    <a:lumMod val="85000"/>
                    <a:lumOff val="15000"/>
                  </a:schemeClr>
                </a:solidFill>
              </a:rPr>
              <a:t>A feature can take several values (feature values</a:t>
            </a:r>
            <a:r>
              <a:rPr lang="en-US" kern="3000" dirty="0">
                <a:solidFill>
                  <a:schemeClr val="tx1">
                    <a:lumMod val="85000"/>
                    <a:lumOff val="15000"/>
                  </a:schemeClr>
                </a:solidFill>
              </a:rPr>
              <a:t>).</a:t>
            </a:r>
            <a:endParaRPr lang="en-US" kern="3000" dirty="0">
              <a:solidFill>
                <a:schemeClr val="tx1">
                  <a:lumMod val="85000"/>
                  <a:lumOff val="15000"/>
                </a:schemeClr>
              </a:solidFill>
            </a:endParaRPr>
          </a:p>
          <a:p>
            <a:pPr lvl="1"/>
            <a:r>
              <a:rPr lang="en-US" kern="3000" dirty="0">
                <a:solidFill>
                  <a:schemeClr val="tx1">
                    <a:lumMod val="85000"/>
                    <a:lumOff val="15000"/>
                  </a:schemeClr>
                </a:solidFill>
              </a:rPr>
              <a:t>Can be categorical (nominal or </a:t>
            </a:r>
            <a:r>
              <a:rPr lang="en-US" kern="3000" dirty="0">
                <a:solidFill>
                  <a:schemeClr val="tx1">
                    <a:lumMod val="85000"/>
                    <a:lumOff val="15000"/>
                  </a:schemeClr>
                </a:solidFill>
              </a:rPr>
              <a:t>ordinal)</a:t>
            </a:r>
            <a:endParaRPr lang="en-US" kern="3000" dirty="0">
              <a:solidFill>
                <a:schemeClr val="tx1">
                  <a:lumMod val="85000"/>
                  <a:lumOff val="15000"/>
                </a:schemeClr>
              </a:solidFill>
            </a:endParaRPr>
          </a:p>
          <a:p>
            <a:pPr lvl="1"/>
            <a:r>
              <a:rPr lang="en-US" kern="3000" dirty="0">
                <a:solidFill>
                  <a:schemeClr val="tx1">
                    <a:lumMod val="85000"/>
                    <a:lumOff val="15000"/>
                  </a:schemeClr>
                </a:solidFill>
              </a:rPr>
              <a:t>Can be </a:t>
            </a:r>
            <a:r>
              <a:rPr lang="en-US" kern="3000" dirty="0">
                <a:solidFill>
                  <a:schemeClr val="tx1">
                    <a:lumMod val="85000"/>
                    <a:lumOff val="15000"/>
                  </a:schemeClr>
                </a:solidFill>
              </a:rPr>
              <a:t>numeric (interval or ratio)</a:t>
            </a:r>
          </a:p>
          <a:p>
            <a:pPr marL="57149"/>
            <a:r>
              <a:rPr lang="en-US" kern="3000" dirty="0">
                <a:solidFill>
                  <a:schemeClr val="tx1">
                    <a:lumMod val="85000"/>
                    <a:lumOff val="15000"/>
                  </a:schemeClr>
                </a:solidFill>
              </a:rPr>
              <a:t>Features can discrete or continuous.</a:t>
            </a:r>
            <a:endParaRPr lang="en-US" kern="3000" dirty="0">
              <a:solidFill>
                <a:schemeClr val="tx1">
                  <a:lumMod val="85000"/>
                  <a:lumOff val="15000"/>
                </a:schemeClr>
              </a:solidFill>
            </a:endParaRPr>
          </a:p>
          <a:p>
            <a:pPr indent="-342896"/>
            <a:endParaRPr lang="en-US" sz="3000" kern="3000"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3711660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Definition</a:t>
            </a:r>
            <a:endParaRPr lang="en-US" dirty="0"/>
          </a:p>
        </p:txBody>
      </p:sp>
      <p:sp>
        <p:nvSpPr>
          <p:cNvPr id="5" name="Rectangle 4"/>
          <p:cNvSpPr/>
          <p:nvPr/>
        </p:nvSpPr>
        <p:spPr>
          <a:xfrm>
            <a:off x="1083557" y="2329076"/>
            <a:ext cx="7992888" cy="1056861"/>
          </a:xfrm>
          <a:prstGeom prst="rect">
            <a:avLst/>
          </a:prstGeom>
        </p:spPr>
        <p:txBody>
          <a:bodyPr wrap="square" lIns="71281" tIns="35640" rIns="71281" bIns="35640" anchor="ctr">
            <a:spAutoFit/>
          </a:bodyPr>
          <a:lstStyle/>
          <a:p>
            <a:pPr algn="ctr" defTabSz="848876"/>
            <a:r>
              <a:rPr lang="en-US" sz="3200" i="1" dirty="0">
                <a:solidFill>
                  <a:srgbClr val="C00000"/>
                </a:solidFill>
                <a:latin typeface="Cambria" pitchFamily="18" charset="0"/>
              </a:rPr>
              <a:t>Data mining is the art of extracting knowledge from large bodies of </a:t>
            </a:r>
            <a:r>
              <a:rPr lang="en-US" sz="3200" i="1" dirty="0">
                <a:solidFill>
                  <a:srgbClr val="C00000"/>
                </a:solidFill>
                <a:latin typeface="Cambria" pitchFamily="18" charset="0"/>
              </a:rPr>
              <a:t>structured data</a:t>
            </a:r>
            <a:r>
              <a:rPr lang="en-US" sz="3200" i="1" dirty="0">
                <a:solidFill>
                  <a:srgbClr val="C00000"/>
                </a:solidFill>
                <a:latin typeface="Cambria" pitchFamily="18" charset="0"/>
              </a:rPr>
              <a:t>.</a:t>
            </a:r>
            <a:endParaRPr lang="en-US" sz="3200" i="1" spc="-234" dirty="0">
              <a:solidFill>
                <a:srgbClr val="C00000"/>
              </a:solidFill>
              <a:latin typeface="Cambria" pitchFamily="18" charset="0"/>
            </a:endParaRPr>
          </a:p>
        </p:txBody>
      </p:sp>
      <p:sp>
        <p:nvSpPr>
          <p:cNvPr id="2" name="Rectangle 1"/>
          <p:cNvSpPr/>
          <p:nvPr/>
        </p:nvSpPr>
        <p:spPr>
          <a:xfrm>
            <a:off x="7975600" y="4610100"/>
            <a:ext cx="148184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a:t>
            </a:r>
            <a:endParaRPr lang="en-US" dirty="0"/>
          </a:p>
        </p:txBody>
      </p:sp>
    </p:spTree>
    <p:extLst>
      <p:ext uri="{BB962C8B-B14F-4D97-AF65-F5344CB8AC3E}">
        <p14:creationId xmlns:p14="http://schemas.microsoft.com/office/powerpoint/2010/main" val="1596634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6"/>
          <p:cNvSpPr>
            <a:spLocks noGrp="1"/>
          </p:cNvSpPr>
          <p:nvPr>
            <p:ph type="title"/>
          </p:nvPr>
        </p:nvSpPr>
        <p:spPr>
          <a:prstGeom prst="rect">
            <a:avLst/>
          </a:prstGeom>
        </p:spPr>
        <p:txBody>
          <a:bodyPr>
            <a:normAutofit/>
          </a:bodyPr>
          <a:lstStyle/>
          <a:p>
            <a:r>
              <a:rPr lang="en-US" spc="-252" dirty="0">
                <a:solidFill>
                  <a:schemeClr val="tx1">
                    <a:lumMod val="85000"/>
                    <a:lumOff val="15000"/>
                  </a:schemeClr>
                </a:solidFill>
              </a:rPr>
              <a:t>Discrete Features</a:t>
            </a:r>
            <a:endParaRPr lang="en-US" dirty="0"/>
          </a:p>
        </p:txBody>
      </p:sp>
      <p:sp>
        <p:nvSpPr>
          <p:cNvPr id="2" name="Content Placeholder 1"/>
          <p:cNvSpPr>
            <a:spLocks noGrp="1"/>
          </p:cNvSpPr>
          <p:nvPr>
            <p:ph idx="1"/>
          </p:nvPr>
        </p:nvSpPr>
        <p:spPr>
          <a:xfrm>
            <a:off x="254001" y="1829064"/>
            <a:ext cx="9630049" cy="3619236"/>
          </a:xfrm>
        </p:spPr>
        <p:txBody>
          <a:bodyPr>
            <a:normAutofit/>
          </a:bodyPr>
          <a:lstStyle/>
          <a:p>
            <a:r>
              <a:rPr lang="en-US" sz="3200" kern="3000" dirty="0">
                <a:solidFill>
                  <a:schemeClr val="tx1">
                    <a:lumMod val="85000"/>
                    <a:lumOff val="15000"/>
                  </a:schemeClr>
                </a:solidFill>
              </a:rPr>
              <a:t>Qualitative </a:t>
            </a:r>
            <a:r>
              <a:rPr lang="en-US" sz="3200" kern="3000" dirty="0">
                <a:solidFill>
                  <a:schemeClr val="tx1">
                    <a:lumMod val="85000"/>
                    <a:lumOff val="15000"/>
                  </a:schemeClr>
                </a:solidFill>
              </a:rPr>
              <a:t>features.</a:t>
            </a:r>
          </a:p>
          <a:p>
            <a:r>
              <a:rPr lang="en-US" sz="3200" kern="3000" dirty="0" smtClean="0">
                <a:solidFill>
                  <a:schemeClr val="tx1">
                    <a:lumMod val="85000"/>
                    <a:lumOff val="15000"/>
                  </a:schemeClr>
                </a:solidFill>
              </a:rPr>
              <a:t>Has </a:t>
            </a:r>
            <a:r>
              <a:rPr lang="en-US" sz="3200" kern="3000" dirty="0">
                <a:solidFill>
                  <a:schemeClr val="tx1">
                    <a:lumMod val="85000"/>
                    <a:lumOff val="15000"/>
                  </a:schemeClr>
                </a:solidFill>
              </a:rPr>
              <a:t>only a reasonable set of </a:t>
            </a:r>
            <a:r>
              <a:rPr lang="en-US" sz="3200" kern="3000" dirty="0">
                <a:solidFill>
                  <a:schemeClr val="tx1">
                    <a:lumMod val="85000"/>
                    <a:lumOff val="15000"/>
                  </a:schemeClr>
                </a:solidFill>
              </a:rPr>
              <a:t>values.</a:t>
            </a:r>
          </a:p>
          <a:p>
            <a:r>
              <a:rPr lang="en-US" sz="3200" kern="3000" dirty="0" smtClean="0">
                <a:solidFill>
                  <a:schemeClr val="tx1">
                    <a:lumMod val="85000"/>
                    <a:lumOff val="15000"/>
                  </a:schemeClr>
                </a:solidFill>
              </a:rPr>
              <a:t>Often </a:t>
            </a:r>
            <a:r>
              <a:rPr lang="en-US" sz="3200" kern="3000" dirty="0">
                <a:solidFill>
                  <a:schemeClr val="tx1">
                    <a:lumMod val="85000"/>
                    <a:lumOff val="15000"/>
                  </a:schemeClr>
                </a:solidFill>
              </a:rPr>
              <a:t>represented as integer </a:t>
            </a:r>
            <a:r>
              <a:rPr lang="en-US" sz="3200" kern="3000" dirty="0">
                <a:solidFill>
                  <a:schemeClr val="tx1">
                    <a:lumMod val="85000"/>
                    <a:lumOff val="15000"/>
                  </a:schemeClr>
                </a:solidFill>
              </a:rPr>
              <a:t>variables</a:t>
            </a:r>
            <a:r>
              <a:rPr lang="en-US" sz="3600" kern="3000" dirty="0">
                <a:solidFill>
                  <a:schemeClr val="tx1">
                    <a:lumMod val="85000"/>
                    <a:lumOff val="15000"/>
                  </a:schemeClr>
                </a:solidFill>
              </a:rPr>
              <a:t>.</a:t>
            </a:r>
          </a:p>
          <a:p>
            <a:pPr marL="0" indent="0">
              <a:buNone/>
            </a:pPr>
            <a:endParaRPr lang="en-US" kern="3000" dirty="0" smtClean="0">
              <a:solidFill>
                <a:schemeClr val="tx1">
                  <a:lumMod val="85000"/>
                  <a:lumOff val="15000"/>
                </a:schemeClr>
              </a:solidFill>
            </a:endParaRPr>
          </a:p>
          <a:p>
            <a:pPr marL="0" indent="0">
              <a:buNone/>
            </a:pPr>
            <a:r>
              <a:rPr lang="en-US" kern="3000" dirty="0" smtClean="0">
                <a:solidFill>
                  <a:schemeClr val="tx1">
                    <a:lumMod val="85000"/>
                    <a:lumOff val="15000"/>
                  </a:schemeClr>
                </a:solidFill>
              </a:rPr>
              <a:t>Note</a:t>
            </a:r>
            <a:r>
              <a:rPr lang="en-US" kern="3000" dirty="0">
                <a:solidFill>
                  <a:schemeClr val="tx1">
                    <a:lumMod val="85000"/>
                    <a:lumOff val="15000"/>
                  </a:schemeClr>
                </a:solidFill>
              </a:rPr>
              <a:t>:  </a:t>
            </a:r>
            <a:r>
              <a:rPr lang="en-US" kern="3000" dirty="0">
                <a:solidFill>
                  <a:schemeClr val="tx1">
                    <a:lumMod val="85000"/>
                    <a:lumOff val="15000"/>
                  </a:schemeClr>
                </a:solidFill>
              </a:rPr>
              <a:t>binary attributes are a special case of discrete </a:t>
            </a:r>
            <a:r>
              <a:rPr lang="en-US" kern="3000" dirty="0">
                <a:solidFill>
                  <a:schemeClr val="tx1">
                    <a:lumMod val="85000"/>
                    <a:lumOff val="15000"/>
                  </a:schemeClr>
                </a:solidFill>
              </a:rPr>
              <a:t>features.</a:t>
            </a:r>
            <a:endParaRPr lang="en-US" kern="3000" dirty="0">
              <a:solidFill>
                <a:schemeClr val="tx1">
                  <a:lumMod val="85000"/>
                  <a:lumOff val="15000"/>
                </a:schemeClr>
              </a:solidFill>
            </a:endParaRPr>
          </a:p>
        </p:txBody>
      </p:sp>
    </p:spTree>
    <p:extLst>
      <p:ext uri="{BB962C8B-B14F-4D97-AF65-F5344CB8AC3E}">
        <p14:creationId xmlns:p14="http://schemas.microsoft.com/office/powerpoint/2010/main" val="1261650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6"/>
          <p:cNvSpPr>
            <a:spLocks noGrp="1"/>
          </p:cNvSpPr>
          <p:nvPr>
            <p:ph type="title"/>
          </p:nvPr>
        </p:nvSpPr>
        <p:spPr>
          <a:prstGeom prst="rect">
            <a:avLst/>
          </a:prstGeom>
        </p:spPr>
        <p:txBody>
          <a:bodyPr>
            <a:normAutofit/>
          </a:bodyPr>
          <a:lstStyle/>
          <a:p>
            <a:r>
              <a:rPr lang="en-US" spc="-252" dirty="0">
                <a:solidFill>
                  <a:schemeClr val="tx1">
                    <a:lumMod val="85000"/>
                    <a:lumOff val="15000"/>
                  </a:schemeClr>
                </a:solidFill>
              </a:rPr>
              <a:t>Continuous Features</a:t>
            </a:r>
            <a:endParaRPr lang="en-US" dirty="0"/>
          </a:p>
        </p:txBody>
      </p:sp>
      <p:sp>
        <p:nvSpPr>
          <p:cNvPr id="2" name="Content Placeholder 1"/>
          <p:cNvSpPr>
            <a:spLocks noGrp="1"/>
          </p:cNvSpPr>
          <p:nvPr>
            <p:ph idx="1"/>
          </p:nvPr>
        </p:nvSpPr>
        <p:spPr/>
        <p:txBody>
          <a:bodyPr>
            <a:normAutofit/>
          </a:bodyPr>
          <a:lstStyle/>
          <a:p>
            <a:r>
              <a:rPr lang="en-US" kern="3000" dirty="0">
                <a:solidFill>
                  <a:schemeClr val="tx1">
                    <a:lumMod val="85000"/>
                    <a:lumOff val="15000"/>
                  </a:schemeClr>
                </a:solidFill>
              </a:rPr>
              <a:t>Most numeric properties </a:t>
            </a:r>
            <a:r>
              <a:rPr lang="en-US" kern="3000" dirty="0">
                <a:solidFill>
                  <a:schemeClr val="tx1">
                    <a:lumMod val="85000"/>
                    <a:lumOff val="15000"/>
                  </a:schemeClr>
                </a:solidFill>
              </a:rPr>
              <a:t>hold.</a:t>
            </a:r>
            <a:endParaRPr lang="en-US" kern="3000" dirty="0">
              <a:solidFill>
                <a:schemeClr val="tx1">
                  <a:lumMod val="85000"/>
                  <a:lumOff val="15000"/>
                </a:schemeClr>
              </a:solidFill>
            </a:endParaRPr>
          </a:p>
          <a:p>
            <a:r>
              <a:rPr lang="en-US" kern="3000" dirty="0">
                <a:solidFill>
                  <a:schemeClr val="tx1">
                    <a:lumMod val="85000"/>
                    <a:lumOff val="15000"/>
                  </a:schemeClr>
                </a:solidFill>
              </a:rPr>
              <a:t>Can be integer or real </a:t>
            </a:r>
            <a:r>
              <a:rPr lang="en-US" kern="3000" dirty="0">
                <a:solidFill>
                  <a:schemeClr val="tx1">
                    <a:lumMod val="85000"/>
                    <a:lumOff val="15000"/>
                  </a:schemeClr>
                </a:solidFill>
              </a:rPr>
              <a:t>number.</a:t>
            </a:r>
            <a:endParaRPr lang="en-US" kern="3000" dirty="0">
              <a:solidFill>
                <a:schemeClr val="tx1">
                  <a:lumMod val="85000"/>
                  <a:lumOff val="15000"/>
                </a:schemeClr>
              </a:solidFill>
            </a:endParaRPr>
          </a:p>
          <a:p>
            <a:r>
              <a:rPr lang="en-US" kern="3000" dirty="0">
                <a:solidFill>
                  <a:schemeClr val="tx1">
                    <a:lumMod val="85000"/>
                    <a:lumOff val="15000"/>
                  </a:schemeClr>
                </a:solidFill>
              </a:rPr>
              <a:t>Examples: temperature, height, weight, age, </a:t>
            </a:r>
            <a:r>
              <a:rPr lang="en-US" kern="3000" dirty="0">
                <a:solidFill>
                  <a:schemeClr val="tx1">
                    <a:lumMod val="85000"/>
                    <a:lumOff val="15000"/>
                  </a:schemeClr>
                </a:solidFill>
              </a:rPr>
              <a:t>counts.</a:t>
            </a:r>
            <a:endParaRPr lang="en-US" kern="3000" dirty="0">
              <a:solidFill>
                <a:schemeClr val="tx1">
                  <a:lumMod val="85000"/>
                  <a:lumOff val="15000"/>
                </a:schemeClr>
              </a:solidFill>
            </a:endParaRPr>
          </a:p>
          <a:p>
            <a:r>
              <a:rPr lang="en-US" kern="3000" dirty="0">
                <a:solidFill>
                  <a:schemeClr val="tx1">
                    <a:lumMod val="85000"/>
                    <a:lumOff val="15000"/>
                  </a:schemeClr>
                </a:solidFill>
              </a:rPr>
              <a:t>Practically, real values can only be measured and represented using a finite number of </a:t>
            </a:r>
            <a:r>
              <a:rPr lang="en-US" kern="3000" dirty="0">
                <a:solidFill>
                  <a:schemeClr val="tx1">
                    <a:lumMod val="85000"/>
                    <a:lumOff val="15000"/>
                  </a:schemeClr>
                </a:solidFill>
              </a:rPr>
              <a:t>digits.</a:t>
            </a:r>
            <a:endParaRPr lang="en-US" kern="3000" dirty="0">
              <a:solidFill>
                <a:schemeClr val="tx1">
                  <a:lumMod val="85000"/>
                  <a:lumOff val="15000"/>
                </a:schemeClr>
              </a:solidFill>
            </a:endParaRPr>
          </a:p>
        </p:txBody>
      </p:sp>
    </p:spTree>
    <p:extLst>
      <p:ext uri="{BB962C8B-B14F-4D97-AF65-F5344CB8AC3E}">
        <p14:creationId xmlns:p14="http://schemas.microsoft.com/office/powerpoint/2010/main" val="11782746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1193459" y="-18481"/>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82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Freeform 22"/>
          <p:cNvSpPr/>
          <p:nvPr/>
        </p:nvSpPr>
        <p:spPr>
          <a:xfrm>
            <a:off x="877274" y="-16687"/>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A4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Freeform 7"/>
          <p:cNvSpPr/>
          <p:nvPr/>
        </p:nvSpPr>
        <p:spPr>
          <a:xfrm>
            <a:off x="0" y="-16686"/>
            <a:ext cx="7375108"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C0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0" name="Text Placeholder 5"/>
          <p:cNvSpPr txBox="1">
            <a:spLocks/>
          </p:cNvSpPr>
          <p:nvPr/>
        </p:nvSpPr>
        <p:spPr>
          <a:xfrm>
            <a:off x="1297920" y="177986"/>
            <a:ext cx="8087783" cy="940963"/>
          </a:xfrm>
          <a:prstGeom prst="rect">
            <a:avLst/>
          </a:prstGeom>
        </p:spPr>
        <p:txBody>
          <a:bodyPr vert="horz" lIns="59390" tIns="29696" rIns="59390" bIns="29696" rtlCol="0" anchor="ctr">
            <a:noAutofit/>
          </a:bodyPr>
          <a:lstStyle>
            <a:defPPr>
              <a:defRPr lang="en-US"/>
            </a:defPPr>
            <a:lvl1pPr marL="0" indent="0" algn="ctr" defTabSz="914400" rtl="0" eaLnBrk="1" latinLnBrk="0" hangingPunct="1">
              <a:lnSpc>
                <a:spcPct val="75000"/>
              </a:lnSpc>
              <a:buFontTx/>
              <a:buNone/>
              <a:defRPr sz="5640" kern="1200" spc="-281">
                <a:solidFill>
                  <a:schemeClr val="bg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700" dirty="0" smtClean="0"/>
              <a:t>Real World Example </a:t>
            </a:r>
            <a:endParaRPr lang="en-US" sz="4700" dirty="0"/>
          </a:p>
        </p:txBody>
      </p:sp>
      <p:sp>
        <p:nvSpPr>
          <p:cNvPr id="26" name="Content Placeholder 5"/>
          <p:cNvSpPr txBox="1">
            <a:spLocks/>
          </p:cNvSpPr>
          <p:nvPr/>
        </p:nvSpPr>
        <p:spPr>
          <a:xfrm>
            <a:off x="286261" y="1817480"/>
            <a:ext cx="9630049" cy="3619236"/>
          </a:xfrm>
          <a:prstGeom prst="rect">
            <a:avLst/>
          </a:prstGeom>
        </p:spPr>
        <p:txBody>
          <a:bodyPr>
            <a:noAutofit/>
          </a:bodyPr>
          <a:lstStyle>
            <a:lvl1pPr marL="274320" indent="-274320" algn="l" defTabSz="1097280" rtl="0" eaLnBrk="1" latinLnBrk="0" hangingPunct="1">
              <a:spcBef>
                <a:spcPts val="720"/>
              </a:spcBef>
              <a:buClr>
                <a:srgbClr val="FFC000"/>
              </a:buClr>
              <a:buFont typeface="Arial" pitchFamily="34" charset="0"/>
              <a:buChar char="•"/>
              <a:defRPr sz="3840" kern="1200">
                <a:solidFill>
                  <a:schemeClr val="tx1"/>
                </a:solidFill>
                <a:latin typeface="Cambria" pitchFamily="18" charset="0"/>
                <a:ea typeface="+mn-ea"/>
                <a:cs typeface="+mn-cs"/>
              </a:defRPr>
            </a:lvl1pPr>
            <a:lvl2pPr marL="548640" indent="-274320" algn="l" defTabSz="1097280" rtl="0" eaLnBrk="1" latinLnBrk="0" hangingPunct="1">
              <a:spcBef>
                <a:spcPts val="360"/>
              </a:spcBef>
              <a:spcAft>
                <a:spcPts val="360"/>
              </a:spcAft>
              <a:buClr>
                <a:srgbClr val="FFC000"/>
              </a:buClr>
              <a:buFont typeface="Arial" pitchFamily="34" charset="0"/>
              <a:buChar char="–"/>
              <a:defRPr sz="3360" kern="1200">
                <a:solidFill>
                  <a:schemeClr val="tx1"/>
                </a:solidFill>
                <a:latin typeface="Cambria" pitchFamily="18" charset="0"/>
                <a:ea typeface="+mn-ea"/>
                <a:cs typeface="+mn-cs"/>
              </a:defRPr>
            </a:lvl2pPr>
            <a:lvl3pPr marL="822960" indent="-274320" algn="l" defTabSz="1097280" rtl="0" eaLnBrk="1" latinLnBrk="0" hangingPunct="1">
              <a:spcBef>
                <a:spcPts val="0"/>
              </a:spcBef>
              <a:buClr>
                <a:srgbClr val="FFC000"/>
              </a:buClr>
              <a:buFont typeface="Arial" pitchFamily="34" charset="0"/>
              <a:buChar char="•"/>
              <a:defRPr sz="2880" kern="1200">
                <a:solidFill>
                  <a:schemeClr val="tx1"/>
                </a:solidFill>
                <a:latin typeface="Cambria" pitchFamily="18" charset="0"/>
                <a:ea typeface="+mn-ea"/>
                <a:cs typeface="+mn-cs"/>
              </a:defRPr>
            </a:lvl3pPr>
            <a:lvl4pPr marL="109728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4pPr>
            <a:lvl5pPr marL="137160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Clr>
                <a:srgbClr val="C00000"/>
              </a:buClr>
            </a:pPr>
            <a:r>
              <a:rPr lang="en-US" sz="2333" b="1" dirty="0"/>
              <a:t>Bullet</a:t>
            </a:r>
          </a:p>
          <a:p>
            <a:pPr lvl="2">
              <a:buClr>
                <a:srgbClr val="C00000"/>
              </a:buClr>
            </a:pPr>
            <a:r>
              <a:rPr lang="en-US" sz="2333" dirty="0"/>
              <a:t>Sub bullet</a:t>
            </a:r>
          </a:p>
          <a:p>
            <a:pPr lvl="1">
              <a:buClr>
                <a:srgbClr val="C00000"/>
              </a:buClr>
            </a:pPr>
            <a:r>
              <a:rPr lang="en-US" sz="2333" b="1" dirty="0"/>
              <a:t>Bullet 2</a:t>
            </a:r>
          </a:p>
          <a:p>
            <a:pPr lvl="1">
              <a:buClr>
                <a:srgbClr val="C00000"/>
              </a:buClr>
            </a:pPr>
            <a:r>
              <a:rPr lang="en-US" sz="2333" b="1" dirty="0"/>
              <a:t>Bullet 3</a:t>
            </a:r>
          </a:p>
          <a:p>
            <a:pPr lvl="1">
              <a:buClr>
                <a:srgbClr val="C00000"/>
              </a:buClr>
            </a:pPr>
            <a:r>
              <a:rPr lang="en-US" sz="2333" b="1" dirty="0"/>
              <a:t>Bullet 4</a:t>
            </a:r>
            <a:endParaRPr lang="en-US" sz="2333" dirty="0"/>
          </a:p>
        </p:txBody>
      </p:sp>
      <p:grpSp>
        <p:nvGrpSpPr>
          <p:cNvPr id="3" name="Group 2"/>
          <p:cNvGrpSpPr/>
          <p:nvPr/>
        </p:nvGrpSpPr>
        <p:grpSpPr>
          <a:xfrm>
            <a:off x="170902" y="104669"/>
            <a:ext cx="1222970" cy="1027407"/>
            <a:chOff x="205082" y="125603"/>
            <a:chExt cx="1467564" cy="1232888"/>
          </a:xfrm>
        </p:grpSpPr>
        <p:sp>
          <p:nvSpPr>
            <p:cNvPr id="13" name="Oval 12"/>
            <p:cNvSpPr/>
            <p:nvPr/>
          </p:nvSpPr>
          <p:spPr>
            <a:xfrm>
              <a:off x="343503" y="213580"/>
              <a:ext cx="1037374" cy="1021188"/>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90" tIns="29696" rIns="59390" bIns="29696" rtlCol="0" anchor="ctr"/>
            <a:lstStyle/>
            <a:p>
              <a:pPr algn="ctr" defTabSz="848707"/>
              <a:endParaRPr lang="ru-RU" sz="5100" dirty="0">
                <a:solidFill>
                  <a:prstClr val="white"/>
                </a:solidFill>
                <a:latin typeface="Cambria" pitchFamily="18"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82" y="125603"/>
              <a:ext cx="1467564" cy="1232888"/>
            </a:xfrm>
            <a:prstGeom prst="rect">
              <a:avLst/>
            </a:prstGeom>
          </p:spPr>
        </p:pic>
      </p:grpSp>
      <p:sp>
        <p:nvSpPr>
          <p:cNvPr id="2" name="Rectangle 1"/>
          <p:cNvSpPr/>
          <p:nvPr/>
        </p:nvSpPr>
        <p:spPr>
          <a:xfrm>
            <a:off x="5842000" y="3467100"/>
            <a:ext cx="3200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Please fill in bullets </a:t>
            </a:r>
            <a:endParaRPr lang="en-US" dirty="0"/>
          </a:p>
        </p:txBody>
      </p:sp>
    </p:spTree>
    <p:extLst>
      <p:ext uri="{BB962C8B-B14F-4D97-AF65-F5344CB8AC3E}">
        <p14:creationId xmlns:p14="http://schemas.microsoft.com/office/powerpoint/2010/main" val="37039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8"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Mining</a:t>
            </a:r>
            <a:endParaRPr lang="en-US" dirty="0"/>
          </a:p>
        </p:txBody>
      </p:sp>
      <p:sp>
        <p:nvSpPr>
          <p:cNvPr id="8" name="TextBox 7"/>
          <p:cNvSpPr txBox="1"/>
          <p:nvPr/>
        </p:nvSpPr>
        <p:spPr>
          <a:xfrm>
            <a:off x="1029550" y="2318891"/>
            <a:ext cx="8100900" cy="1077218"/>
          </a:xfrm>
          <a:prstGeom prst="rect">
            <a:avLst/>
          </a:prstGeom>
          <a:noFill/>
        </p:spPr>
        <p:txBody>
          <a:bodyPr wrap="square" rtlCol="0" anchor="ctr">
            <a:spAutoFit/>
          </a:bodyPr>
          <a:lstStyle/>
          <a:p>
            <a:pPr algn="ctr"/>
            <a:r>
              <a:rPr lang="en-US" sz="3200" i="1" dirty="0">
                <a:solidFill>
                  <a:srgbClr val="C00000"/>
                </a:solidFill>
                <a:latin typeface="Cambria" pitchFamily="18" charset="0"/>
              </a:rPr>
              <a:t>The art of extracting knowledge from large bodies of structured data</a:t>
            </a:r>
            <a:r>
              <a:rPr lang="en-US" sz="3200" i="1" dirty="0">
                <a:solidFill>
                  <a:srgbClr val="C00000"/>
                </a:solidFill>
                <a:latin typeface="Cambria" pitchFamily="18" charset="0"/>
              </a:rPr>
              <a:t>.</a:t>
            </a:r>
            <a:endParaRPr lang="en-US" sz="3200" i="1" spc="-234" dirty="0">
              <a:solidFill>
                <a:srgbClr val="C00000"/>
              </a:solidFill>
              <a:latin typeface="Cambria" pitchFamily="18" charset="0"/>
            </a:endParaRPr>
          </a:p>
        </p:txBody>
      </p:sp>
      <p:sp>
        <p:nvSpPr>
          <p:cNvPr id="9" name="TextBox 8"/>
          <p:cNvSpPr txBox="1"/>
          <p:nvPr/>
        </p:nvSpPr>
        <p:spPr>
          <a:xfrm>
            <a:off x="2271689" y="4024440"/>
            <a:ext cx="5616624" cy="461665"/>
          </a:xfrm>
          <a:prstGeom prst="rect">
            <a:avLst/>
          </a:prstGeom>
          <a:noFill/>
        </p:spPr>
        <p:txBody>
          <a:bodyPr wrap="square" rtlCol="0">
            <a:spAutoFit/>
          </a:bodyPr>
          <a:lstStyle/>
          <a:p>
            <a:pPr algn="ctr"/>
            <a:r>
              <a:rPr lang="en-US" sz="2400" dirty="0">
                <a:latin typeface="Cambria" pitchFamily="18" charset="0"/>
              </a:rPr>
              <a:t>Let’s put it to use!</a:t>
            </a:r>
            <a:endParaRPr lang="en-US" sz="2400" dirty="0">
              <a:latin typeface="Cambria" pitchFamily="18" charset="0"/>
            </a:endParaRPr>
          </a:p>
        </p:txBody>
      </p:sp>
      <p:sp>
        <p:nvSpPr>
          <p:cNvPr id="2" name="Rectangle 1"/>
          <p:cNvSpPr/>
          <p:nvPr/>
        </p:nvSpPr>
        <p:spPr>
          <a:xfrm>
            <a:off x="6756400" y="3771900"/>
            <a:ext cx="237405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Intro Text? </a:t>
            </a:r>
            <a:endParaRPr lang="en-US" dirty="0"/>
          </a:p>
        </p:txBody>
      </p:sp>
    </p:spTree>
    <p:extLst>
      <p:ext uri="{BB962C8B-B14F-4D97-AF65-F5344CB8AC3E}">
        <p14:creationId xmlns:p14="http://schemas.microsoft.com/office/powerpoint/2010/main" val="13917924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54" b="1976"/>
          <a:stretch/>
        </p:blipFill>
        <p:spPr>
          <a:xfrm>
            <a:off x="508000" y="1190077"/>
            <a:ext cx="9144000" cy="4541252"/>
          </a:xfrm>
          <a:prstGeom prst="rect">
            <a:avLst/>
          </a:prstGeom>
        </p:spPr>
      </p:pic>
      <p:sp>
        <p:nvSpPr>
          <p:cNvPr id="4" name="Title 3"/>
          <p:cNvSpPr>
            <a:spLocks noGrp="1"/>
          </p:cNvSpPr>
          <p:nvPr>
            <p:ph type="title"/>
          </p:nvPr>
        </p:nvSpPr>
        <p:spPr/>
        <p:txBody>
          <a:bodyPr/>
          <a:lstStyle/>
          <a:p>
            <a:r>
              <a:rPr lang="en-US" dirty="0" smtClean="0"/>
              <a:t>Recommendations</a:t>
            </a:r>
            <a:endParaRPr lang="en-US" dirty="0"/>
          </a:p>
        </p:txBody>
      </p:sp>
      <p:sp>
        <p:nvSpPr>
          <p:cNvPr id="8" name="Rectangle 7"/>
          <p:cNvSpPr/>
          <p:nvPr/>
        </p:nvSpPr>
        <p:spPr>
          <a:xfrm>
            <a:off x="6756400" y="3771900"/>
            <a:ext cx="237405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could look visually interesting in the web version. </a:t>
            </a:r>
            <a:endParaRPr lang="en-US" dirty="0"/>
          </a:p>
        </p:txBody>
      </p:sp>
    </p:spTree>
    <p:extLst>
      <p:ext uri="{BB962C8B-B14F-4D97-AF65-F5344CB8AC3E}">
        <p14:creationId xmlns:p14="http://schemas.microsoft.com/office/powerpoint/2010/main" val="3596919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Basic Recommendations with Collaborative Filtering</a:t>
            </a:r>
            <a:endParaRPr lang="en-US" dirty="0"/>
          </a:p>
        </p:txBody>
      </p:sp>
      <p:grpSp>
        <p:nvGrpSpPr>
          <p:cNvPr id="5" name="Group 4"/>
          <p:cNvGrpSpPr/>
          <p:nvPr/>
        </p:nvGrpSpPr>
        <p:grpSpPr>
          <a:xfrm>
            <a:off x="4851400" y="5017740"/>
            <a:ext cx="457200" cy="457200"/>
            <a:chOff x="4343400" y="5017740"/>
            <a:chExt cx="457200" cy="457200"/>
          </a:xfrm>
        </p:grpSpPr>
        <p:sp>
          <p:nvSpPr>
            <p:cNvPr id="6" name="Oval 5">
              <a:hlinkClick r:id="" action="ppaction://hlinkshowjump?jump=nextslide" highlightClick="1"/>
            </p:cNvPr>
            <p:cNvSpPr/>
            <p:nvPr/>
          </p:nvSpPr>
          <p:spPr>
            <a:xfrm>
              <a:off x="4343400" y="5017740"/>
              <a:ext cx="457200" cy="45720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JM" sz="1600" dirty="0">
                <a:solidFill>
                  <a:prstClr val="white">
                    <a:lumMod val="75000"/>
                  </a:prstClr>
                </a:solidFill>
                <a:latin typeface="Cambria" pitchFamily="18" charset="0"/>
              </a:endParaRPr>
            </a:p>
          </p:txBody>
        </p:sp>
        <p:sp>
          <p:nvSpPr>
            <p:cNvPr id="7" name="Chevron 6"/>
            <p:cNvSpPr/>
            <p:nvPr/>
          </p:nvSpPr>
          <p:spPr>
            <a:xfrm>
              <a:off x="4518173" y="5177760"/>
              <a:ext cx="107653" cy="137160"/>
            </a:xfrm>
            <a:prstGeom prst="chevron">
              <a:avLst>
                <a:gd name="adj" fmla="val 79255"/>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JM" sz="1600" dirty="0">
                <a:solidFill>
                  <a:srgbClr val="000000"/>
                </a:solidFill>
                <a:latin typeface="Cambria" pitchFamily="18" charset="0"/>
              </a:endParaRPr>
            </a:p>
          </p:txBody>
        </p:sp>
      </p:grpSp>
    </p:spTree>
    <p:extLst>
      <p:ext uri="{BB962C8B-B14F-4D97-AF65-F5344CB8AC3E}">
        <p14:creationId xmlns:p14="http://schemas.microsoft.com/office/powerpoint/2010/main" val="2532242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Recommendations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83" y="1823940"/>
            <a:ext cx="2381250" cy="48101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93" y="1613024"/>
            <a:ext cx="2381250" cy="9525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637" y="1257300"/>
            <a:ext cx="2381250" cy="79295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6854" y="2367557"/>
            <a:ext cx="2381250" cy="94773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5950" y="4509739"/>
            <a:ext cx="1651257" cy="99060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3637" y="3645644"/>
            <a:ext cx="2260318" cy="57412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1894" y="2709545"/>
            <a:ext cx="2800350" cy="424053"/>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852" y="2499765"/>
            <a:ext cx="2381250" cy="6000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3785" y="4126685"/>
            <a:ext cx="2381250" cy="1109663"/>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4023" y="4509744"/>
            <a:ext cx="714375" cy="714375"/>
          </a:xfrm>
          <a:prstGeom prst="rect">
            <a:avLst/>
          </a:prstGeom>
        </p:spPr>
      </p:pic>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1603" y="4437737"/>
            <a:ext cx="812699" cy="812699"/>
          </a:xfrm>
          <a:prstGeom prst="rect">
            <a:avLst/>
          </a:prstGeom>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5545" y="3415972"/>
            <a:ext cx="2381250" cy="464344"/>
          </a:xfrm>
          <a:prstGeom prst="rect">
            <a:avLst/>
          </a:prstGeom>
        </p:spPr>
      </p:pic>
      <p:pic>
        <p:nvPicPr>
          <p:cNvPr id="21" name="Pictur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25381" y="3357611"/>
            <a:ext cx="1905000" cy="952500"/>
          </a:xfrm>
          <a:prstGeom prst="rect">
            <a:avLst/>
          </a:prstGeom>
        </p:spPr>
      </p:pic>
    </p:spTree>
    <p:extLst>
      <p:ext uri="{BB962C8B-B14F-4D97-AF65-F5344CB8AC3E}">
        <p14:creationId xmlns:p14="http://schemas.microsoft.com/office/powerpoint/2010/main" val="2145321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50" y="1314450"/>
            <a:ext cx="9143999" cy="4400550"/>
          </a:xfrm>
          <a:prstGeom prst="rect">
            <a:avLst/>
          </a:prstGeom>
        </p:spPr>
      </p:pic>
      <p:sp>
        <p:nvSpPr>
          <p:cNvPr id="4" name="Title 3"/>
          <p:cNvSpPr>
            <a:spLocks noGrp="1"/>
          </p:cNvSpPr>
          <p:nvPr>
            <p:ph type="title"/>
          </p:nvPr>
        </p:nvSpPr>
        <p:spPr/>
        <p:txBody>
          <a:bodyPr/>
          <a:lstStyle/>
          <a:p>
            <a:r>
              <a:rPr lang="en-US" dirty="0" smtClean="0"/>
              <a:t>The Netflix Prize (2006-2009)</a:t>
            </a:r>
            <a:endParaRPr lang="en-US" dirty="0"/>
          </a:p>
        </p:txBody>
      </p:sp>
    </p:spTree>
    <p:extLst>
      <p:ext uri="{BB962C8B-B14F-4D97-AF65-F5344CB8AC3E}">
        <p14:creationId xmlns:p14="http://schemas.microsoft.com/office/powerpoint/2010/main" val="4066613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47" y="1314450"/>
            <a:ext cx="9144000" cy="4400550"/>
          </a:xfrm>
          <a:prstGeom prst="rect">
            <a:avLst/>
          </a:prstGeom>
        </p:spPr>
      </p:pic>
      <p:sp>
        <p:nvSpPr>
          <p:cNvPr id="4" name="Title 3"/>
          <p:cNvSpPr>
            <a:spLocks noGrp="1"/>
          </p:cNvSpPr>
          <p:nvPr>
            <p:ph type="title"/>
          </p:nvPr>
        </p:nvSpPr>
        <p:spPr/>
        <p:txBody>
          <a:bodyPr/>
          <a:lstStyle/>
          <a:p>
            <a:r>
              <a:rPr lang="en-US" dirty="0" smtClean="0"/>
              <a:t>The Netflix Prize (2006-2009)</a:t>
            </a:r>
            <a:endParaRPr lang="en-US" dirty="0"/>
          </a:p>
        </p:txBody>
      </p:sp>
    </p:spTree>
    <p:extLst>
      <p:ext uri="{BB962C8B-B14F-4D97-AF65-F5344CB8AC3E}">
        <p14:creationId xmlns:p14="http://schemas.microsoft.com/office/powerpoint/2010/main" val="37578356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was the Netflix Prize?</a:t>
            </a:r>
            <a:endParaRPr lang="en-US" dirty="0"/>
          </a:p>
        </p:txBody>
      </p:sp>
      <p:sp>
        <p:nvSpPr>
          <p:cNvPr id="2" name="Content Placeholder 1"/>
          <p:cNvSpPr>
            <a:spLocks noGrp="1"/>
          </p:cNvSpPr>
          <p:nvPr>
            <p:ph idx="1"/>
          </p:nvPr>
        </p:nvSpPr>
        <p:spPr>
          <a:xfrm>
            <a:off x="254001" y="1676664"/>
            <a:ext cx="9630049" cy="3619236"/>
          </a:xfrm>
        </p:spPr>
        <p:txBody>
          <a:bodyPr>
            <a:normAutofit/>
          </a:bodyPr>
          <a:lstStyle/>
          <a:p>
            <a:pPr marL="91439" indent="0">
              <a:buNone/>
            </a:pPr>
            <a:r>
              <a:rPr lang="en-US" sz="3200" dirty="0"/>
              <a:t>A</a:t>
            </a:r>
            <a:r>
              <a:rPr lang="en-US" sz="3200" dirty="0" smtClean="0"/>
              <a:t>n </a:t>
            </a:r>
            <a:r>
              <a:rPr lang="en-US" sz="3200" dirty="0"/>
              <a:t>open competition for the best collaborative filtering algorithm to predict user ratings for films, solely based on previous ratings without any other information about the users or films</a:t>
            </a:r>
            <a:r>
              <a:rPr lang="en-US" sz="3200" dirty="0"/>
              <a:t>.</a:t>
            </a:r>
            <a:endParaRPr lang="en-US" sz="3200" dirty="0"/>
          </a:p>
          <a:p>
            <a:endParaRPr lang="en-US" sz="2400" dirty="0"/>
          </a:p>
        </p:txBody>
      </p:sp>
    </p:spTree>
    <p:extLst>
      <p:ext uri="{BB962C8B-B14F-4D97-AF65-F5344CB8AC3E}">
        <p14:creationId xmlns:p14="http://schemas.microsoft.com/office/powerpoint/2010/main" val="29475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1193459" y="-18481"/>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82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Freeform 22"/>
          <p:cNvSpPr/>
          <p:nvPr/>
        </p:nvSpPr>
        <p:spPr>
          <a:xfrm>
            <a:off x="877274" y="-16687"/>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A4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Freeform 7"/>
          <p:cNvSpPr/>
          <p:nvPr/>
        </p:nvSpPr>
        <p:spPr>
          <a:xfrm>
            <a:off x="0" y="-16686"/>
            <a:ext cx="7375108"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C0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0" name="Text Placeholder 5"/>
          <p:cNvSpPr txBox="1">
            <a:spLocks/>
          </p:cNvSpPr>
          <p:nvPr/>
        </p:nvSpPr>
        <p:spPr>
          <a:xfrm>
            <a:off x="1297920" y="177986"/>
            <a:ext cx="8087783" cy="940963"/>
          </a:xfrm>
          <a:prstGeom prst="rect">
            <a:avLst/>
          </a:prstGeom>
        </p:spPr>
        <p:txBody>
          <a:bodyPr vert="horz" lIns="59390" tIns="29696" rIns="59390" bIns="29696" rtlCol="0" anchor="ctr">
            <a:noAutofit/>
          </a:bodyPr>
          <a:lstStyle>
            <a:defPPr>
              <a:defRPr lang="en-US"/>
            </a:defPPr>
            <a:lvl1pPr marL="0" indent="0" algn="ctr" defTabSz="914400" rtl="0" eaLnBrk="1" latinLnBrk="0" hangingPunct="1">
              <a:lnSpc>
                <a:spcPct val="75000"/>
              </a:lnSpc>
              <a:buFontTx/>
              <a:buNone/>
              <a:defRPr sz="5640" kern="1200" spc="-281">
                <a:solidFill>
                  <a:schemeClr val="bg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700" dirty="0"/>
              <a:t>Preliminaries</a:t>
            </a:r>
          </a:p>
        </p:txBody>
      </p:sp>
      <p:sp>
        <p:nvSpPr>
          <p:cNvPr id="26" name="Content Placeholder 5"/>
          <p:cNvSpPr txBox="1">
            <a:spLocks/>
          </p:cNvSpPr>
          <p:nvPr/>
        </p:nvSpPr>
        <p:spPr>
          <a:xfrm>
            <a:off x="286261" y="1817480"/>
            <a:ext cx="9630049" cy="3619236"/>
          </a:xfrm>
          <a:prstGeom prst="rect">
            <a:avLst/>
          </a:prstGeom>
        </p:spPr>
        <p:txBody>
          <a:bodyPr>
            <a:noAutofit/>
          </a:bodyPr>
          <a:lstStyle>
            <a:lvl1pPr marL="274320" indent="-274320" algn="l" defTabSz="1097280" rtl="0" eaLnBrk="1" latinLnBrk="0" hangingPunct="1">
              <a:spcBef>
                <a:spcPts val="720"/>
              </a:spcBef>
              <a:buClr>
                <a:srgbClr val="FFC000"/>
              </a:buClr>
              <a:buFont typeface="Arial" pitchFamily="34" charset="0"/>
              <a:buChar char="•"/>
              <a:defRPr sz="3840" kern="1200">
                <a:solidFill>
                  <a:schemeClr val="tx1"/>
                </a:solidFill>
                <a:latin typeface="Cambria" pitchFamily="18" charset="0"/>
                <a:ea typeface="+mn-ea"/>
                <a:cs typeface="+mn-cs"/>
              </a:defRPr>
            </a:lvl1pPr>
            <a:lvl2pPr marL="548640" indent="-274320" algn="l" defTabSz="1097280" rtl="0" eaLnBrk="1" latinLnBrk="0" hangingPunct="1">
              <a:spcBef>
                <a:spcPts val="360"/>
              </a:spcBef>
              <a:spcAft>
                <a:spcPts val="360"/>
              </a:spcAft>
              <a:buClr>
                <a:srgbClr val="FFC000"/>
              </a:buClr>
              <a:buFont typeface="Arial" pitchFamily="34" charset="0"/>
              <a:buChar char="–"/>
              <a:defRPr sz="3360" kern="1200">
                <a:solidFill>
                  <a:schemeClr val="tx1"/>
                </a:solidFill>
                <a:latin typeface="Cambria" pitchFamily="18" charset="0"/>
                <a:ea typeface="+mn-ea"/>
                <a:cs typeface="+mn-cs"/>
              </a:defRPr>
            </a:lvl2pPr>
            <a:lvl3pPr marL="822960" indent="-274320" algn="l" defTabSz="1097280" rtl="0" eaLnBrk="1" latinLnBrk="0" hangingPunct="1">
              <a:spcBef>
                <a:spcPts val="0"/>
              </a:spcBef>
              <a:buClr>
                <a:srgbClr val="FFC000"/>
              </a:buClr>
              <a:buFont typeface="Arial" pitchFamily="34" charset="0"/>
              <a:buChar char="•"/>
              <a:defRPr sz="2880" kern="1200">
                <a:solidFill>
                  <a:schemeClr val="tx1"/>
                </a:solidFill>
                <a:latin typeface="Cambria" pitchFamily="18" charset="0"/>
                <a:ea typeface="+mn-ea"/>
                <a:cs typeface="+mn-cs"/>
              </a:defRPr>
            </a:lvl3pPr>
            <a:lvl4pPr marL="109728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4pPr>
            <a:lvl5pPr marL="137160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Clr>
                <a:srgbClr val="C00000"/>
              </a:buClr>
            </a:pPr>
            <a:r>
              <a:rPr lang="en-US" sz="2333" b="1" dirty="0"/>
              <a:t>Bullet</a:t>
            </a:r>
          </a:p>
          <a:p>
            <a:pPr lvl="2">
              <a:buClr>
                <a:srgbClr val="C00000"/>
              </a:buClr>
            </a:pPr>
            <a:r>
              <a:rPr lang="en-US" sz="2333" dirty="0"/>
              <a:t>Sub bullet</a:t>
            </a:r>
          </a:p>
          <a:p>
            <a:pPr lvl="1">
              <a:buClr>
                <a:srgbClr val="C00000"/>
              </a:buClr>
            </a:pPr>
            <a:r>
              <a:rPr lang="en-US" sz="2333" b="1" dirty="0"/>
              <a:t>Bullet 2</a:t>
            </a:r>
          </a:p>
          <a:p>
            <a:pPr lvl="1">
              <a:buClr>
                <a:srgbClr val="C00000"/>
              </a:buClr>
            </a:pPr>
            <a:r>
              <a:rPr lang="en-US" sz="2333" b="1" dirty="0"/>
              <a:t>Bullet 3</a:t>
            </a:r>
          </a:p>
          <a:p>
            <a:pPr lvl="1">
              <a:buClr>
                <a:srgbClr val="C00000"/>
              </a:buClr>
            </a:pPr>
            <a:r>
              <a:rPr lang="en-US" sz="2333" b="1" dirty="0"/>
              <a:t>Bullet 4</a:t>
            </a:r>
            <a:endParaRPr lang="en-US" sz="2333" dirty="0"/>
          </a:p>
        </p:txBody>
      </p:sp>
      <p:grpSp>
        <p:nvGrpSpPr>
          <p:cNvPr id="3" name="Group 2"/>
          <p:cNvGrpSpPr/>
          <p:nvPr/>
        </p:nvGrpSpPr>
        <p:grpSpPr>
          <a:xfrm>
            <a:off x="170902" y="104669"/>
            <a:ext cx="1222970" cy="1027407"/>
            <a:chOff x="205082" y="125603"/>
            <a:chExt cx="1467564" cy="1232888"/>
          </a:xfrm>
        </p:grpSpPr>
        <p:sp>
          <p:nvSpPr>
            <p:cNvPr id="13" name="Oval 12"/>
            <p:cNvSpPr/>
            <p:nvPr/>
          </p:nvSpPr>
          <p:spPr>
            <a:xfrm>
              <a:off x="343503" y="213580"/>
              <a:ext cx="1037374" cy="1021188"/>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90" tIns="29696" rIns="59390" bIns="29696" rtlCol="0" anchor="ctr"/>
            <a:lstStyle/>
            <a:p>
              <a:pPr algn="ctr" defTabSz="848707"/>
              <a:endParaRPr lang="ru-RU" sz="5100" dirty="0">
                <a:solidFill>
                  <a:prstClr val="white"/>
                </a:solidFill>
                <a:latin typeface="Cambria" pitchFamily="18"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82" y="125603"/>
              <a:ext cx="1467564" cy="1232888"/>
            </a:xfrm>
            <a:prstGeom prst="rect">
              <a:avLst/>
            </a:prstGeom>
          </p:spPr>
        </p:pic>
      </p:grpSp>
      <p:sp>
        <p:nvSpPr>
          <p:cNvPr id="2" name="Rectangle 1"/>
          <p:cNvSpPr/>
          <p:nvPr/>
        </p:nvSpPr>
        <p:spPr>
          <a:xfrm>
            <a:off x="6146800" y="3543300"/>
            <a:ext cx="323890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Please fill out these bullets. We will have some introduction to you before this point. (so feel free to concentrate on the content)</a:t>
            </a:r>
            <a:endParaRPr lang="en-US" dirty="0"/>
          </a:p>
        </p:txBody>
      </p:sp>
    </p:spTree>
    <p:extLst>
      <p:ext uri="{BB962C8B-B14F-4D97-AF65-F5344CB8AC3E}">
        <p14:creationId xmlns:p14="http://schemas.microsoft.com/office/powerpoint/2010/main" val="20168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8" grpId="0" animBg="1"/>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Netflix Prize Datasets</a:t>
            </a:r>
            <a:endParaRPr 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pPr marL="91439" indent="0">
                  <a:buNone/>
                </a:pPr>
                <a:r>
                  <a:rPr lang="en-US" sz="3200" dirty="0"/>
                  <a:t>Netflix provided a </a:t>
                </a:r>
                <a:r>
                  <a:rPr lang="en-US" sz="3200" i="1" dirty="0"/>
                  <a:t>training</a:t>
                </a:r>
                <a:r>
                  <a:rPr lang="en-US" sz="3200" dirty="0"/>
                  <a:t> dataset of 100,480,507 ratings that 480,189 users gave to 17,770 movies.</a:t>
                </a:r>
              </a:p>
              <a:p>
                <a:pPr marL="640074" lvl="1"/>
                <a:r>
                  <a:rPr lang="en-US" sz="3200" dirty="0"/>
                  <a:t>Each training rating (or instance) is of the form </a:t>
                </a:r>
                <a14:m>
                  <m:oMath xmlns:m="http://schemas.openxmlformats.org/officeDocument/2006/math">
                    <m:d>
                      <m:dPr>
                        <m:begChr m:val="⟨"/>
                        <m:endChr m:val="⟩"/>
                        <m:ctrlPr>
                          <a:rPr lang="en-US" sz="3200" i="1">
                            <a:latin typeface="Cambria Math" panose="02040503050406030204" pitchFamily="18" charset="0"/>
                          </a:rPr>
                        </m:ctrlPr>
                      </m:dPr>
                      <m:e>
                        <m:r>
                          <m:rPr>
                            <m:sty m:val="p"/>
                          </m:rPr>
                          <a:rPr lang="en-US" sz="3200">
                            <a:latin typeface="Cambria Math"/>
                          </a:rPr>
                          <m:t>user</m:t>
                        </m:r>
                        <m:r>
                          <a:rPr lang="en-US" sz="3200">
                            <a:latin typeface="Cambria Math"/>
                          </a:rPr>
                          <m:t>, </m:t>
                        </m:r>
                        <m:r>
                          <m:rPr>
                            <m:sty m:val="p"/>
                          </m:rPr>
                          <a:rPr lang="en-US" sz="3200">
                            <a:latin typeface="Cambria Math"/>
                          </a:rPr>
                          <m:t>movie</m:t>
                        </m:r>
                        <m:r>
                          <a:rPr lang="en-US" sz="3200">
                            <a:latin typeface="Cambria Math"/>
                          </a:rPr>
                          <m:t>, </m:t>
                        </m:r>
                        <m:r>
                          <m:rPr>
                            <m:sty m:val="p"/>
                          </m:rPr>
                          <a:rPr lang="en-US" sz="3200">
                            <a:latin typeface="Cambria Math"/>
                          </a:rPr>
                          <m:t>data</m:t>
                        </m:r>
                        <m:r>
                          <a:rPr lang="en-US" sz="3200">
                            <a:latin typeface="Cambria Math"/>
                          </a:rPr>
                          <m:t> </m:t>
                        </m:r>
                        <m:r>
                          <m:rPr>
                            <m:sty m:val="p"/>
                          </m:rPr>
                          <a:rPr lang="en-US" sz="3200">
                            <a:latin typeface="Cambria Math"/>
                          </a:rPr>
                          <m:t>of</m:t>
                        </m:r>
                        <m:r>
                          <a:rPr lang="en-US" sz="3200">
                            <a:latin typeface="Cambria Math"/>
                          </a:rPr>
                          <m:t> </m:t>
                        </m:r>
                        <m:r>
                          <m:rPr>
                            <m:sty m:val="p"/>
                          </m:rPr>
                          <a:rPr lang="en-US" sz="3200">
                            <a:latin typeface="Cambria Math"/>
                          </a:rPr>
                          <m:t>rating</m:t>
                        </m:r>
                        <m:r>
                          <a:rPr lang="en-US" sz="3200">
                            <a:latin typeface="Cambria Math"/>
                          </a:rPr>
                          <m:t>, </m:t>
                        </m:r>
                        <m:r>
                          <m:rPr>
                            <m:sty m:val="p"/>
                          </m:rPr>
                          <a:rPr lang="en-US" sz="3200">
                            <a:latin typeface="Cambria Math"/>
                          </a:rPr>
                          <m:t>rating</m:t>
                        </m:r>
                      </m:e>
                    </m:d>
                  </m:oMath>
                </a14:m>
                <a:r>
                  <a:rPr lang="en-US" sz="3200" dirty="0"/>
                  <a:t>.</a:t>
                </a:r>
              </a:p>
              <a:p>
                <a:pPr marL="640074" lvl="1"/>
                <a:r>
                  <a:rPr lang="en-US" sz="3200" dirty="0"/>
                  <a:t>The user and movie fields are integer IDs, while ratings are from 1 to 5 (integral) stars.</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697" t="-2192"/>
                </a:stretch>
              </a:blipFill>
            </p:spPr>
            <p:txBody>
              <a:bodyPr/>
              <a:lstStyle/>
              <a:p>
                <a:r>
                  <a:rPr lang="en-US">
                    <a:noFill/>
                  </a:rPr>
                  <a:t> </a:t>
                </a:r>
              </a:p>
            </p:txBody>
          </p:sp>
        </mc:Fallback>
      </mc:AlternateContent>
    </p:spTree>
    <p:extLst>
      <p:ext uri="{BB962C8B-B14F-4D97-AF65-F5344CB8AC3E}">
        <p14:creationId xmlns:p14="http://schemas.microsoft.com/office/powerpoint/2010/main" val="8657778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Netflix Prize Datasets</a:t>
            </a:r>
            <a:endParaRPr 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pPr marL="320036"/>
                <a:r>
                  <a:rPr lang="en-US" dirty="0"/>
                  <a:t>The </a:t>
                </a:r>
                <a:r>
                  <a:rPr lang="en-US" i="1" dirty="0"/>
                  <a:t>qualifying</a:t>
                </a:r>
                <a:r>
                  <a:rPr lang="en-US" dirty="0"/>
                  <a:t> dataset contained over 2,817,131 instances of the form </a:t>
                </a:r>
                <a14:m>
                  <m:oMath xmlns:m="http://schemas.openxmlformats.org/officeDocument/2006/math">
                    <m:d>
                      <m:dPr>
                        <m:begChr m:val="⟨"/>
                        <m:endChr m:val="⟩"/>
                        <m:ctrlPr>
                          <a:rPr lang="en-US" i="1">
                            <a:latin typeface="Cambria Math" panose="02040503050406030204" pitchFamily="18" charset="0"/>
                          </a:rPr>
                        </m:ctrlPr>
                      </m:dPr>
                      <m:e>
                        <m:r>
                          <m:rPr>
                            <m:sty m:val="p"/>
                          </m:rPr>
                          <a:rPr lang="en-US">
                            <a:latin typeface="Cambria Math"/>
                          </a:rPr>
                          <m:t>user</m:t>
                        </m:r>
                        <m:r>
                          <a:rPr lang="en-US">
                            <a:latin typeface="Cambria Math"/>
                          </a:rPr>
                          <m:t>, </m:t>
                        </m:r>
                        <m:r>
                          <m:rPr>
                            <m:sty m:val="p"/>
                          </m:rPr>
                          <a:rPr lang="en-US">
                            <a:latin typeface="Cambria Math"/>
                          </a:rPr>
                          <m:t>movie</m:t>
                        </m:r>
                        <m:r>
                          <a:rPr lang="en-US">
                            <a:latin typeface="Cambria Math"/>
                          </a:rPr>
                          <m:t>, </m:t>
                        </m:r>
                        <m:r>
                          <m:rPr>
                            <m:sty m:val="p"/>
                          </m:rPr>
                          <a:rPr lang="en-US">
                            <a:latin typeface="Cambria Math"/>
                          </a:rPr>
                          <m:t>date</m:t>
                        </m:r>
                        <m:r>
                          <a:rPr lang="en-US">
                            <a:latin typeface="Cambria Math"/>
                          </a:rPr>
                          <m:t> </m:t>
                        </m:r>
                        <m:r>
                          <m:rPr>
                            <m:sty m:val="p"/>
                          </m:rPr>
                          <a:rPr lang="en-US">
                            <a:latin typeface="Cambria Math"/>
                          </a:rPr>
                          <m:t>of</m:t>
                        </m:r>
                        <m:r>
                          <a:rPr lang="en-US">
                            <a:latin typeface="Cambria Math"/>
                          </a:rPr>
                          <m:t> </m:t>
                        </m:r>
                        <m:r>
                          <m:rPr>
                            <m:sty m:val="p"/>
                          </m:rPr>
                          <a:rPr lang="en-US">
                            <a:latin typeface="Cambria Math"/>
                          </a:rPr>
                          <m:t>rating</m:t>
                        </m:r>
                      </m:e>
                    </m:d>
                  </m:oMath>
                </a14:m>
                <a:r>
                  <a:rPr lang="en-US" dirty="0"/>
                  <a:t>, with ratings known only to the jury</a:t>
                </a:r>
                <a:r>
                  <a:rPr lang="en-US" dirty="0" smtClean="0"/>
                  <a:t>.</a:t>
                </a:r>
              </a:p>
              <a:p>
                <a:pPr marL="320036"/>
                <a:endParaRPr lang="en-US" dirty="0"/>
              </a:p>
              <a:p>
                <a:pPr marL="320036"/>
                <a:r>
                  <a:rPr lang="en-US" dirty="0"/>
                  <a:t>A participating team’s algorithm had to predict grades on the entire qualifying set, consisting of a </a:t>
                </a:r>
                <a:r>
                  <a:rPr lang="en-US" i="1" dirty="0"/>
                  <a:t>validation</a:t>
                </a:r>
                <a:r>
                  <a:rPr lang="en-US" dirty="0"/>
                  <a:t> and </a:t>
                </a:r>
                <a:r>
                  <a:rPr lang="en-US" i="1" dirty="0"/>
                  <a:t>test</a:t>
                </a:r>
                <a:r>
                  <a:rPr lang="en-US" dirty="0"/>
                  <a:t> set</a:t>
                </a:r>
                <a:r>
                  <a:rPr lang="en-US" dirty="0" smtClean="0"/>
                  <a:t>.</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90" t="-1855" r="-1773"/>
                </a:stretch>
              </a:blipFill>
            </p:spPr>
            <p:txBody>
              <a:bodyPr/>
              <a:lstStyle/>
              <a:p>
                <a:r>
                  <a:rPr lang="en-US">
                    <a:noFill/>
                  </a:rPr>
                  <a:t> </a:t>
                </a:r>
              </a:p>
            </p:txBody>
          </p:sp>
        </mc:Fallback>
      </mc:AlternateContent>
    </p:spTree>
    <p:extLst>
      <p:ext uri="{BB962C8B-B14F-4D97-AF65-F5344CB8AC3E}">
        <p14:creationId xmlns:p14="http://schemas.microsoft.com/office/powerpoint/2010/main" val="22759868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 Data</a:t>
            </a:r>
            <a:endParaRPr lang="en-US" dirty="0"/>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nvPr>
            </p:nvGraphicFramePr>
            <p:xfrm>
              <a:off x="2896578" y="2142343"/>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 .</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𝑚</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521">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3</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sz="1800" b="0" baseline="0" dirty="0" smtClean="0">
                              <a:ln>
                                <a:noFill/>
                              </a:ln>
                              <a:solidFill>
                                <a:schemeClr val="tx1"/>
                              </a:solidFill>
                              <a:latin typeface="Cambria" pitchFamily="18" charset="0"/>
                              <a:ea typeface="Cambria Math" pitchFamily="18" charset="0"/>
                            </a:rPr>
                            <a:t>.</a:t>
                          </a:r>
                        </a:p>
                        <a:p>
                          <a:pPr algn="ctr">
                            <a:lnSpc>
                              <a:spcPct val="50000"/>
                            </a:lnSpc>
                          </a:pPr>
                          <a:r>
                            <a:rPr lang="en-US" sz="1800" b="0" baseline="0" dirty="0" smtClean="0">
                              <a:ln>
                                <a:noFill/>
                              </a:ln>
                              <a:solidFill>
                                <a:schemeClr val="tx1"/>
                              </a:solidFill>
                              <a:latin typeface="Cambria" pitchFamily="18" charset="0"/>
                              <a:ea typeface="Cambria Math" pitchFamily="18" charset="0"/>
                            </a:rPr>
                            <a:t>.</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𝑛</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baseline="0" dirty="0" smtClean="0">
                              <a:ln>
                                <a:noFill/>
                              </a:ln>
                              <a:solidFill>
                                <a:srgbClr val="C00000"/>
                              </a:solidFill>
                              <a:latin typeface="Cambria" pitchFamily="18" charset="0"/>
                              <a:ea typeface="Cambria Math" pitchFamily="18" charset="0"/>
                            </a:rPr>
                            <a:t>?</a:t>
                          </a:r>
                          <a:endParaRPr lang="en-US" sz="1800"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150467346"/>
                  </p:ext>
                </p:extLst>
              </p:nvPr>
            </p:nvGraphicFramePr>
            <p:xfrm>
              <a:off x="2388572" y="2142342"/>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 .</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78571" r="-549" b="-434722"/>
                          </a:stretch>
                        </a:blipFill>
                      </a:tcPr>
                    </a:tc>
                  </a:tr>
                  <a:tr h="434521">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3</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b="0" baseline="0" dirty="0" smtClean="0">
                              <a:ln>
                                <a:noFill/>
                              </a:ln>
                              <a:solidFill>
                                <a:schemeClr val="tx1"/>
                              </a:solidFill>
                              <a:latin typeface="Cambria" pitchFamily="18" charset="0"/>
                              <a:ea typeface="Cambria Math" pitchFamily="18" charset="0"/>
                            </a:rPr>
                            <a:t>.</a:t>
                          </a:r>
                        </a:p>
                        <a:p>
                          <a:pPr algn="ctr">
                            <a:lnSpc>
                              <a:spcPct val="50000"/>
                            </a:lnSpc>
                          </a:pPr>
                          <a:r>
                            <a:rPr lang="en-US" b="0" baseline="0" dirty="0" smtClean="0">
                              <a:ln>
                                <a:noFill/>
                              </a:ln>
                              <a:solidFill>
                                <a:schemeClr val="tx1"/>
                              </a:solidFill>
                              <a:latin typeface="Cambria" pitchFamily="18" charset="0"/>
                              <a:ea typeface="Cambria Math" pitchFamily="18" charset="0"/>
                            </a:rPr>
                            <a:t>.</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581" t="-381013" r="-406395" b="-6329"/>
                          </a:stretch>
                        </a:blipFill>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1" baseline="0" dirty="0" smtClean="0">
                              <a:ln>
                                <a:noFill/>
                              </a:ln>
                              <a:solidFill>
                                <a:srgbClr val="C00000"/>
                              </a:solidFill>
                              <a:latin typeface="Cambria" pitchFamily="18" charset="0"/>
                              <a:ea typeface="Cambria Math" pitchFamily="18" charset="0"/>
                            </a:rPr>
                            <a:t>?</a:t>
                          </a:r>
                          <a:endParaRPr lang="en-US"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9" name="TextBox 8"/>
          <p:cNvSpPr txBox="1"/>
          <p:nvPr/>
        </p:nvSpPr>
        <p:spPr>
          <a:xfrm>
            <a:off x="2127677" y="3216522"/>
            <a:ext cx="707245" cy="369332"/>
          </a:xfrm>
          <a:prstGeom prst="rect">
            <a:avLst/>
          </a:prstGeom>
          <a:noFill/>
        </p:spPr>
        <p:txBody>
          <a:bodyPr wrap="none" rtlCol="0">
            <a:spAutoFit/>
          </a:bodyPr>
          <a:lstStyle/>
          <a:p>
            <a:r>
              <a:rPr lang="en-US" i="1" dirty="0">
                <a:latin typeface="Cambria" pitchFamily="18" charset="0"/>
                <a:ea typeface="Cambria Math" pitchFamily="18" charset="0"/>
              </a:rPr>
              <a:t>Users</a:t>
            </a:r>
            <a:endParaRPr lang="en-US" i="1" dirty="0">
              <a:latin typeface="Cambria" pitchFamily="18" charset="0"/>
              <a:ea typeface="Cambria Math" pitchFamily="18" charset="0"/>
            </a:endParaRPr>
          </a:p>
        </p:txBody>
      </p:sp>
      <p:sp>
        <p:nvSpPr>
          <p:cNvPr id="10" name="TextBox 9"/>
          <p:cNvSpPr txBox="1"/>
          <p:nvPr/>
        </p:nvSpPr>
        <p:spPr>
          <a:xfrm>
            <a:off x="4696779" y="1672405"/>
            <a:ext cx="1536383" cy="369332"/>
          </a:xfrm>
          <a:prstGeom prst="rect">
            <a:avLst/>
          </a:prstGeom>
          <a:noFill/>
        </p:spPr>
        <p:txBody>
          <a:bodyPr wrap="none" rtlCol="0">
            <a:spAutoFit/>
          </a:bodyPr>
          <a:lstStyle/>
          <a:p>
            <a:r>
              <a:rPr lang="en-US" i="1" dirty="0">
                <a:latin typeface="Cambria" pitchFamily="18" charset="0"/>
                <a:ea typeface="Cambria Math" pitchFamily="18" charset="0"/>
              </a:rPr>
              <a:t>Movie Ratings</a:t>
            </a:r>
            <a:endParaRPr lang="en-US" i="1" dirty="0">
              <a:latin typeface="Cambria" pitchFamily="18" charset="0"/>
              <a:ea typeface="Cambria Math" pitchFamily="18" charset="0"/>
            </a:endParaRPr>
          </a:p>
        </p:txBody>
      </p:sp>
    </p:spTree>
    <p:extLst>
      <p:ext uri="{BB962C8B-B14F-4D97-AF65-F5344CB8AC3E}">
        <p14:creationId xmlns:p14="http://schemas.microsoft.com/office/powerpoint/2010/main" val="1092441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 Data</a:t>
            </a:r>
            <a:endParaRPr lang="en-US" dirty="0"/>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nvPr>
            </p:nvGraphicFramePr>
            <p:xfrm>
              <a:off x="2896578" y="2142343"/>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 .</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𝑚</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521">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3</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sz="1800" b="0" baseline="0" dirty="0" smtClean="0">
                              <a:ln>
                                <a:noFill/>
                              </a:ln>
                              <a:solidFill>
                                <a:schemeClr val="tx1"/>
                              </a:solidFill>
                              <a:latin typeface="Cambria" pitchFamily="18" charset="0"/>
                              <a:ea typeface="Cambria Math" pitchFamily="18" charset="0"/>
                            </a:rPr>
                            <a:t>.</a:t>
                          </a:r>
                        </a:p>
                        <a:p>
                          <a:pPr algn="ctr">
                            <a:lnSpc>
                              <a:spcPct val="50000"/>
                            </a:lnSpc>
                          </a:pPr>
                          <a:r>
                            <a:rPr lang="en-US" sz="1800" b="0" baseline="0" dirty="0" smtClean="0">
                              <a:ln>
                                <a:noFill/>
                              </a:ln>
                              <a:solidFill>
                                <a:schemeClr val="tx1"/>
                              </a:solidFill>
                              <a:latin typeface="Cambria" pitchFamily="18" charset="0"/>
                              <a:ea typeface="Cambria Math" pitchFamily="18" charset="0"/>
                            </a:rPr>
                            <a:t>.</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𝑛</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baseline="0" dirty="0" smtClean="0">
                              <a:ln>
                                <a:noFill/>
                              </a:ln>
                              <a:solidFill>
                                <a:srgbClr val="C00000"/>
                              </a:solidFill>
                              <a:latin typeface="Cambria" pitchFamily="18" charset="0"/>
                              <a:ea typeface="Cambria Math" pitchFamily="18" charset="0"/>
                            </a:rPr>
                            <a:t>?</a:t>
                          </a:r>
                          <a:endParaRPr lang="en-US" sz="1800"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263089166"/>
                  </p:ext>
                </p:extLst>
              </p:nvPr>
            </p:nvGraphicFramePr>
            <p:xfrm>
              <a:off x="2388572" y="2142342"/>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 .</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78571" r="-549" b="-434722"/>
                          </a:stretch>
                        </a:blipFill>
                      </a:tcPr>
                    </a:tc>
                  </a:tr>
                  <a:tr h="434521">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3</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b="0" baseline="0" dirty="0" smtClean="0">
                              <a:ln>
                                <a:noFill/>
                              </a:ln>
                              <a:solidFill>
                                <a:schemeClr val="tx1"/>
                              </a:solidFill>
                              <a:latin typeface="Cambria" pitchFamily="18" charset="0"/>
                              <a:ea typeface="Cambria Math" pitchFamily="18" charset="0"/>
                            </a:rPr>
                            <a:t>.</a:t>
                          </a:r>
                        </a:p>
                        <a:p>
                          <a:pPr algn="ctr">
                            <a:lnSpc>
                              <a:spcPct val="50000"/>
                            </a:lnSpc>
                          </a:pPr>
                          <a:r>
                            <a:rPr lang="en-US" b="0" baseline="0" dirty="0" smtClean="0">
                              <a:ln>
                                <a:noFill/>
                              </a:ln>
                              <a:solidFill>
                                <a:schemeClr val="tx1"/>
                              </a:solidFill>
                              <a:latin typeface="Cambria" pitchFamily="18" charset="0"/>
                              <a:ea typeface="Cambria Math" pitchFamily="18" charset="0"/>
                            </a:rPr>
                            <a:t>.</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581" t="-381013" r="-406395" b="-6329"/>
                          </a:stretch>
                        </a:blipFill>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1" baseline="0" dirty="0" smtClean="0">
                              <a:ln>
                                <a:noFill/>
                              </a:ln>
                              <a:solidFill>
                                <a:srgbClr val="C00000"/>
                              </a:solidFill>
                              <a:latin typeface="Cambria" pitchFamily="18" charset="0"/>
                              <a:ea typeface="Cambria Math" pitchFamily="18" charset="0"/>
                            </a:rPr>
                            <a:t>?</a:t>
                          </a:r>
                          <a:endParaRPr lang="en-US"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16" name="TextBox 15"/>
          <p:cNvSpPr txBox="1"/>
          <p:nvPr/>
        </p:nvSpPr>
        <p:spPr>
          <a:xfrm>
            <a:off x="890787" y="3289554"/>
            <a:ext cx="1697196" cy="1323439"/>
          </a:xfrm>
          <a:prstGeom prst="rect">
            <a:avLst/>
          </a:prstGeom>
          <a:noFill/>
        </p:spPr>
        <p:txBody>
          <a:bodyPr wrap="none" rtlCol="0">
            <a:spAutoFit/>
          </a:bodyPr>
          <a:lstStyle/>
          <a:p>
            <a:pPr algn="ctr"/>
            <a:r>
              <a:rPr lang="en-US" sz="2000" b="1" dirty="0">
                <a:solidFill>
                  <a:srgbClr val="C00000"/>
                </a:solidFill>
                <a:latin typeface="Cambria" pitchFamily="18" charset="0"/>
              </a:rPr>
              <a:t>Instances</a:t>
            </a:r>
          </a:p>
          <a:p>
            <a:pPr algn="ctr"/>
            <a:r>
              <a:rPr lang="en-US" sz="2000" dirty="0">
                <a:solidFill>
                  <a:srgbClr val="C00000"/>
                </a:solidFill>
                <a:latin typeface="Cambria" pitchFamily="18" charset="0"/>
              </a:rPr>
              <a:t>(samples,</a:t>
            </a:r>
          </a:p>
          <a:p>
            <a:pPr algn="ctr"/>
            <a:r>
              <a:rPr lang="en-US" sz="2000" dirty="0">
                <a:solidFill>
                  <a:srgbClr val="C00000"/>
                </a:solidFill>
                <a:latin typeface="Cambria" pitchFamily="18" charset="0"/>
              </a:rPr>
              <a:t>examples</a:t>
            </a:r>
            <a:r>
              <a:rPr lang="en-US" sz="2000" dirty="0">
                <a:solidFill>
                  <a:srgbClr val="C00000"/>
                </a:solidFill>
                <a:latin typeface="Cambria" pitchFamily="18" charset="0"/>
              </a:rPr>
              <a:t>,</a:t>
            </a:r>
          </a:p>
          <a:p>
            <a:pPr algn="ctr"/>
            <a:r>
              <a:rPr lang="en-US" sz="2000" dirty="0">
                <a:solidFill>
                  <a:srgbClr val="C00000"/>
                </a:solidFill>
                <a:latin typeface="Cambria" pitchFamily="18" charset="0"/>
              </a:rPr>
              <a:t>observations)</a:t>
            </a:r>
            <a:endParaRPr lang="en-US" dirty="0">
              <a:solidFill>
                <a:srgbClr val="C00000"/>
              </a:solidFill>
              <a:latin typeface="Cambria" pitchFamily="18" charset="0"/>
            </a:endParaRPr>
          </a:p>
        </p:txBody>
      </p:sp>
      <p:sp>
        <p:nvSpPr>
          <p:cNvPr id="17" name="Left Brace 16"/>
          <p:cNvSpPr/>
          <p:nvPr/>
        </p:nvSpPr>
        <p:spPr>
          <a:xfrm>
            <a:off x="2559725" y="2569469"/>
            <a:ext cx="195871" cy="1911346"/>
          </a:xfrm>
          <a:prstGeom prst="leftBrace">
            <a:avLst>
              <a:gd name="adj1" fmla="val 39483"/>
              <a:gd name="adj2" fmla="val 49603"/>
            </a:avLst>
          </a:prstGeom>
          <a:ln w="444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C00000"/>
              </a:solidFill>
              <a:latin typeface="Cambria" pitchFamily="18" charset="0"/>
            </a:endParaRPr>
          </a:p>
        </p:txBody>
      </p:sp>
      <p:cxnSp>
        <p:nvCxnSpPr>
          <p:cNvPr id="18" name="Straight Arrow Connector 17"/>
          <p:cNvCxnSpPr/>
          <p:nvPr/>
        </p:nvCxnSpPr>
        <p:spPr>
          <a:xfrm>
            <a:off x="8356600" y="2569474"/>
            <a:ext cx="0" cy="1911347"/>
          </a:xfrm>
          <a:prstGeom prst="straightConnector1">
            <a:avLst/>
          </a:prstGeom>
          <a:ln w="4445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96779" y="1672405"/>
            <a:ext cx="1536383" cy="369332"/>
          </a:xfrm>
          <a:prstGeom prst="rect">
            <a:avLst/>
          </a:prstGeom>
          <a:noFill/>
        </p:spPr>
        <p:txBody>
          <a:bodyPr wrap="none" rtlCol="0">
            <a:spAutoFit/>
          </a:bodyPr>
          <a:lstStyle/>
          <a:p>
            <a:r>
              <a:rPr lang="en-US" i="1" dirty="0">
                <a:latin typeface="Cambria" pitchFamily="18" charset="0"/>
                <a:ea typeface="Cambria Math" pitchFamily="18" charset="0"/>
              </a:rPr>
              <a:t>Movie Ratings</a:t>
            </a:r>
            <a:endParaRPr lang="en-US" i="1" dirty="0">
              <a:latin typeface="Cambria" pitchFamily="18" charset="0"/>
              <a:ea typeface="Cambria Math" pitchFamily="18" charset="0"/>
            </a:endParaRPr>
          </a:p>
        </p:txBody>
      </p:sp>
    </p:spTree>
    <p:extLst>
      <p:ext uri="{BB962C8B-B14F-4D97-AF65-F5344CB8AC3E}">
        <p14:creationId xmlns:p14="http://schemas.microsoft.com/office/powerpoint/2010/main" val="12470720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 Data</a:t>
            </a: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nvPr>
            </p:nvGraphicFramePr>
            <p:xfrm>
              <a:off x="2896578" y="2142343"/>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 .</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𝑚</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521">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3</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sz="1800" b="0" baseline="0" dirty="0" smtClean="0">
                              <a:ln>
                                <a:noFill/>
                              </a:ln>
                              <a:solidFill>
                                <a:schemeClr val="tx1"/>
                              </a:solidFill>
                              <a:latin typeface="Cambria" pitchFamily="18" charset="0"/>
                              <a:ea typeface="Cambria Math" pitchFamily="18" charset="0"/>
                            </a:rPr>
                            <a:t>.</a:t>
                          </a:r>
                        </a:p>
                        <a:p>
                          <a:pPr algn="ctr">
                            <a:lnSpc>
                              <a:spcPct val="50000"/>
                            </a:lnSpc>
                          </a:pPr>
                          <a:r>
                            <a:rPr lang="en-US" sz="1800" b="0" baseline="0" dirty="0" smtClean="0">
                              <a:ln>
                                <a:noFill/>
                              </a:ln>
                              <a:solidFill>
                                <a:schemeClr val="tx1"/>
                              </a:solidFill>
                              <a:latin typeface="Cambria" pitchFamily="18" charset="0"/>
                              <a:ea typeface="Cambria Math" pitchFamily="18" charset="0"/>
                            </a:rPr>
                            <a:t>.</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𝑛</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baseline="0" dirty="0" smtClean="0">
                              <a:ln>
                                <a:noFill/>
                              </a:ln>
                              <a:solidFill>
                                <a:srgbClr val="C00000"/>
                              </a:solidFill>
                              <a:latin typeface="Cambria" pitchFamily="18" charset="0"/>
                              <a:ea typeface="Cambria Math" pitchFamily="18" charset="0"/>
                            </a:rPr>
                            <a:t>?</a:t>
                          </a:r>
                          <a:endParaRPr lang="en-US" sz="1800"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48823838"/>
                  </p:ext>
                </p:extLst>
              </p:nvPr>
            </p:nvGraphicFramePr>
            <p:xfrm>
              <a:off x="2388572" y="2142342"/>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 .</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78571" r="-549" b="-434722"/>
                          </a:stretch>
                        </a:blipFill>
                      </a:tcPr>
                    </a:tc>
                  </a:tr>
                  <a:tr h="434521">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3</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b="0" baseline="0" dirty="0" smtClean="0">
                              <a:ln>
                                <a:noFill/>
                              </a:ln>
                              <a:solidFill>
                                <a:schemeClr val="tx1"/>
                              </a:solidFill>
                              <a:latin typeface="Cambria" pitchFamily="18" charset="0"/>
                              <a:ea typeface="Cambria Math" pitchFamily="18" charset="0"/>
                            </a:rPr>
                            <a:t>.</a:t>
                          </a:r>
                        </a:p>
                        <a:p>
                          <a:pPr algn="ctr">
                            <a:lnSpc>
                              <a:spcPct val="50000"/>
                            </a:lnSpc>
                          </a:pPr>
                          <a:r>
                            <a:rPr lang="en-US" b="0" baseline="0" dirty="0" smtClean="0">
                              <a:ln>
                                <a:noFill/>
                              </a:ln>
                              <a:solidFill>
                                <a:schemeClr val="tx1"/>
                              </a:solidFill>
                              <a:latin typeface="Cambria" pitchFamily="18" charset="0"/>
                              <a:ea typeface="Cambria Math" pitchFamily="18" charset="0"/>
                            </a:rPr>
                            <a:t>.</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581" t="-381013" r="-406395" b="-6329"/>
                          </a:stretch>
                        </a:blipFill>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1" baseline="0" dirty="0" smtClean="0">
                              <a:ln>
                                <a:noFill/>
                              </a:ln>
                              <a:solidFill>
                                <a:srgbClr val="C00000"/>
                              </a:solidFill>
                              <a:latin typeface="Cambria" pitchFamily="18" charset="0"/>
                              <a:ea typeface="Cambria Math" pitchFamily="18" charset="0"/>
                            </a:rPr>
                            <a:t>?</a:t>
                          </a:r>
                          <a:endParaRPr lang="en-US"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6" name="TextBox 5"/>
          <p:cNvSpPr txBox="1"/>
          <p:nvPr/>
        </p:nvSpPr>
        <p:spPr>
          <a:xfrm>
            <a:off x="2127677" y="3216522"/>
            <a:ext cx="707245" cy="369332"/>
          </a:xfrm>
          <a:prstGeom prst="rect">
            <a:avLst/>
          </a:prstGeom>
          <a:noFill/>
        </p:spPr>
        <p:txBody>
          <a:bodyPr wrap="none" rtlCol="0">
            <a:spAutoFit/>
          </a:bodyPr>
          <a:lstStyle/>
          <a:p>
            <a:r>
              <a:rPr lang="en-US" i="1" dirty="0">
                <a:latin typeface="Cambria" pitchFamily="18" charset="0"/>
                <a:ea typeface="Cambria Math" pitchFamily="18" charset="0"/>
              </a:rPr>
              <a:t>Users</a:t>
            </a:r>
            <a:endParaRPr lang="en-US" i="1" dirty="0">
              <a:latin typeface="Cambria" pitchFamily="18" charset="0"/>
              <a:ea typeface="Cambria Math" pitchFamily="18" charset="0"/>
            </a:endParaRPr>
          </a:p>
        </p:txBody>
      </p:sp>
      <p:sp>
        <p:nvSpPr>
          <p:cNvPr id="8" name="Left Brace 7"/>
          <p:cNvSpPr/>
          <p:nvPr/>
        </p:nvSpPr>
        <p:spPr>
          <a:xfrm rot="5400000">
            <a:off x="5944618" y="-185751"/>
            <a:ext cx="170827" cy="4348337"/>
          </a:xfrm>
          <a:prstGeom prst="leftBrace">
            <a:avLst>
              <a:gd name="adj1" fmla="val 82745"/>
              <a:gd name="adj2" fmla="val 49917"/>
            </a:avLst>
          </a:prstGeom>
          <a:ln w="444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C00000"/>
              </a:solidFill>
              <a:latin typeface="Cambria" pitchFamily="18" charset="0"/>
            </a:endParaRPr>
          </a:p>
        </p:txBody>
      </p:sp>
      <p:sp>
        <p:nvSpPr>
          <p:cNvPr id="9" name="TextBox 8"/>
          <p:cNvSpPr txBox="1"/>
          <p:nvPr/>
        </p:nvSpPr>
        <p:spPr>
          <a:xfrm>
            <a:off x="5461006" y="1409805"/>
            <a:ext cx="3904339" cy="400110"/>
          </a:xfrm>
          <a:prstGeom prst="rect">
            <a:avLst/>
          </a:prstGeom>
          <a:noFill/>
        </p:spPr>
        <p:txBody>
          <a:bodyPr wrap="none" rtlCol="0">
            <a:spAutoFit/>
          </a:bodyPr>
          <a:lstStyle/>
          <a:p>
            <a:r>
              <a:rPr lang="en-US" sz="2000" b="1" dirty="0">
                <a:solidFill>
                  <a:srgbClr val="C00000"/>
                </a:solidFill>
                <a:latin typeface="Cambria" pitchFamily="18" charset="0"/>
              </a:rPr>
              <a:t>Features </a:t>
            </a:r>
            <a:r>
              <a:rPr lang="en-US" sz="2000" dirty="0">
                <a:solidFill>
                  <a:srgbClr val="C00000"/>
                </a:solidFill>
                <a:latin typeface="Cambria" pitchFamily="18" charset="0"/>
              </a:rPr>
              <a:t>(attributes, dimensions)</a:t>
            </a:r>
            <a:endParaRPr lang="en-US" dirty="0">
              <a:solidFill>
                <a:srgbClr val="C00000"/>
              </a:solidFill>
              <a:latin typeface="Cambria" pitchFamily="18" charset="0"/>
            </a:endParaRPr>
          </a:p>
        </p:txBody>
      </p:sp>
      <p:cxnSp>
        <p:nvCxnSpPr>
          <p:cNvPr id="10" name="Straight Arrow Connector 9"/>
          <p:cNvCxnSpPr/>
          <p:nvPr/>
        </p:nvCxnSpPr>
        <p:spPr>
          <a:xfrm flipH="1">
            <a:off x="3855870" y="4585692"/>
            <a:ext cx="4348335" cy="0"/>
          </a:xfrm>
          <a:prstGeom prst="straightConnector1">
            <a:avLst/>
          </a:prstGeom>
          <a:ln w="4445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6015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 Goal</a:t>
            </a:r>
            <a:endParaRPr lang="en-US" dirty="0"/>
          </a:p>
        </p:txBody>
      </p:sp>
      <p:graphicFrame>
        <p:nvGraphicFramePr>
          <p:cNvPr id="8" name="Table 7"/>
          <p:cNvGraphicFramePr>
            <a:graphicFrameLocks noGrp="1"/>
          </p:cNvGraphicFramePr>
          <p:nvPr>
            <p:extLst/>
          </p:nvPr>
        </p:nvGraphicFramePr>
        <p:xfrm>
          <a:off x="2896578" y="2142348"/>
          <a:ext cx="5307629" cy="2516419"/>
        </p:xfrm>
        <a:graphic>
          <a:graphicData uri="http://schemas.openxmlformats.org/drawingml/2006/table">
            <a:tbl>
              <a:tblPr firstRow="1" bandRow="1">
                <a:tableStyleId>{2D5ABB26-0587-4C30-8999-92F81FD0307C}</a:tableStyleId>
              </a:tblPr>
              <a:tblGrid>
                <a:gridCol w="1046574"/>
                <a:gridCol w="936536"/>
                <a:gridCol w="1108173"/>
                <a:gridCol w="1108173"/>
                <a:gridCol w="1108173"/>
              </a:tblGrid>
              <a:tr h="640080">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Star Wars</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Hoop Dreams</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Contact</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Titanic</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521">
                <a:tc>
                  <a:txBody>
                    <a:bodyPr/>
                    <a:lstStyle/>
                    <a:p>
                      <a:pPr algn="ctr"/>
                      <a:r>
                        <a:rPr lang="en-US" sz="1800" b="0" baseline="0" dirty="0" smtClean="0">
                          <a:ln>
                            <a:noFill/>
                          </a:ln>
                          <a:solidFill>
                            <a:schemeClr val="tx1"/>
                          </a:solidFill>
                          <a:latin typeface="Cambria" pitchFamily="18" charset="0"/>
                          <a:ea typeface="Cambria Math" pitchFamily="18" charset="0"/>
                        </a:rPr>
                        <a:t>Joe</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smtClean="0">
                          <a:ln>
                            <a:noFill/>
                          </a:ln>
                          <a:solidFill>
                            <a:schemeClr val="tx1"/>
                          </a:solidFill>
                          <a:latin typeface="Cambria" pitchFamily="18" charset="0"/>
                          <a:ea typeface="Cambria Math" pitchFamily="18" charset="0"/>
                        </a:rPr>
                        <a:t>John</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3</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smtClean="0">
                          <a:ln>
                            <a:noFill/>
                          </a:ln>
                          <a:solidFill>
                            <a:schemeClr val="tx1"/>
                          </a:solidFill>
                          <a:latin typeface="Cambria" pitchFamily="18" charset="0"/>
                          <a:ea typeface="Cambria Math" pitchFamily="18" charset="0"/>
                        </a:rPr>
                        <a:t>Al</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err="1" smtClean="0">
                          <a:ln>
                            <a:noFill/>
                          </a:ln>
                          <a:solidFill>
                            <a:schemeClr val="tx1"/>
                          </a:solidFill>
                          <a:latin typeface="Cambria" pitchFamily="18" charset="0"/>
                          <a:ea typeface="Cambria Math" pitchFamily="18" charset="0"/>
                        </a:rPr>
                        <a:t>Everaldo</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baseline="0" dirty="0" smtClean="0">
                          <a:ln>
                            <a:noFill/>
                          </a:ln>
                          <a:solidFill>
                            <a:srgbClr val="C00000"/>
                          </a:solidFill>
                          <a:latin typeface="Cambria" pitchFamily="18" charset="0"/>
                          <a:ea typeface="Cambria Math" pitchFamily="18" charset="0"/>
                        </a:rPr>
                        <a:t>?</a:t>
                      </a:r>
                      <a:endParaRPr lang="en-US" sz="1800"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4696779" y="1672405"/>
            <a:ext cx="1536383" cy="369332"/>
          </a:xfrm>
          <a:prstGeom prst="rect">
            <a:avLst/>
          </a:prstGeom>
          <a:noFill/>
        </p:spPr>
        <p:txBody>
          <a:bodyPr wrap="none" rtlCol="0">
            <a:spAutoFit/>
          </a:bodyPr>
          <a:lstStyle/>
          <a:p>
            <a:r>
              <a:rPr lang="en-US" i="1" dirty="0">
                <a:latin typeface="Cambria" pitchFamily="18" charset="0"/>
                <a:ea typeface="Cambria Math" pitchFamily="18" charset="0"/>
              </a:rPr>
              <a:t>Movie Ratings</a:t>
            </a:r>
            <a:endParaRPr lang="en-US" i="1" dirty="0">
              <a:latin typeface="Cambria" pitchFamily="18" charset="0"/>
              <a:ea typeface="Cambria Math" pitchFamily="18" charset="0"/>
            </a:endParaRPr>
          </a:p>
        </p:txBody>
      </p:sp>
      <p:sp>
        <p:nvSpPr>
          <p:cNvPr id="10" name="TextBox 9"/>
          <p:cNvSpPr txBox="1"/>
          <p:nvPr/>
        </p:nvSpPr>
        <p:spPr>
          <a:xfrm>
            <a:off x="2127677" y="3216522"/>
            <a:ext cx="707245" cy="369332"/>
          </a:xfrm>
          <a:prstGeom prst="rect">
            <a:avLst/>
          </a:prstGeom>
          <a:noFill/>
        </p:spPr>
        <p:txBody>
          <a:bodyPr wrap="none" rtlCol="0">
            <a:spAutoFit/>
          </a:bodyPr>
          <a:lstStyle/>
          <a:p>
            <a:r>
              <a:rPr lang="en-US" i="1" dirty="0">
                <a:latin typeface="Cambria" pitchFamily="18" charset="0"/>
                <a:ea typeface="Cambria Math" pitchFamily="18" charset="0"/>
              </a:rPr>
              <a:t>Users</a:t>
            </a:r>
            <a:endParaRPr lang="en-US" i="1" dirty="0">
              <a:latin typeface="Cambria" pitchFamily="18" charset="0"/>
              <a:ea typeface="Cambria Math" pitchFamily="18" charset="0"/>
            </a:endParaRPr>
          </a:p>
        </p:txBody>
      </p:sp>
      <p:sp>
        <p:nvSpPr>
          <p:cNvPr id="11" name="TextBox 10"/>
          <p:cNvSpPr txBox="1"/>
          <p:nvPr/>
        </p:nvSpPr>
        <p:spPr>
          <a:xfrm>
            <a:off x="791848" y="4857755"/>
            <a:ext cx="4912444" cy="400110"/>
          </a:xfrm>
          <a:prstGeom prst="rect">
            <a:avLst/>
          </a:prstGeom>
          <a:noFill/>
        </p:spPr>
        <p:txBody>
          <a:bodyPr wrap="square" rtlCol="0">
            <a:spAutoFit/>
          </a:bodyPr>
          <a:lstStyle/>
          <a:p>
            <a:r>
              <a:rPr lang="en-US" sz="2000" b="1" dirty="0">
                <a:solidFill>
                  <a:srgbClr val="C00000"/>
                </a:solidFill>
                <a:latin typeface="Cambria" pitchFamily="18" charset="0"/>
              </a:rPr>
              <a:t>Goal:  </a:t>
            </a:r>
            <a:r>
              <a:rPr lang="en-US" dirty="0">
                <a:solidFill>
                  <a:srgbClr val="C00000"/>
                </a:solidFill>
                <a:latin typeface="Cambria" pitchFamily="18" charset="0"/>
              </a:rPr>
              <a:t>Predict  </a:t>
            </a:r>
            <a:r>
              <a:rPr lang="en-US" i="1" dirty="0">
                <a:solidFill>
                  <a:srgbClr val="C00000"/>
                </a:solidFill>
                <a:latin typeface="Cambria" pitchFamily="18" charset="0"/>
              </a:rPr>
              <a:t>?</a:t>
            </a:r>
            <a:r>
              <a:rPr lang="en-US" dirty="0">
                <a:solidFill>
                  <a:srgbClr val="C00000"/>
                </a:solidFill>
                <a:latin typeface="Cambria" pitchFamily="18" charset="0"/>
              </a:rPr>
              <a:t>  (a move rating) for a user</a:t>
            </a:r>
            <a:endParaRPr lang="en-US" dirty="0">
              <a:solidFill>
                <a:srgbClr val="C00000"/>
              </a:solidFill>
              <a:latin typeface="Cambria" pitchFamily="18" charset="0"/>
            </a:endParaRPr>
          </a:p>
        </p:txBody>
      </p:sp>
      <p:cxnSp>
        <p:nvCxnSpPr>
          <p:cNvPr id="12" name="Straight Arrow Connector 11"/>
          <p:cNvCxnSpPr/>
          <p:nvPr/>
        </p:nvCxnSpPr>
        <p:spPr>
          <a:xfrm flipV="1">
            <a:off x="1191568" y="4381500"/>
            <a:ext cx="1584176" cy="480138"/>
          </a:xfrm>
          <a:prstGeom prst="straightConnector1">
            <a:avLst/>
          </a:prstGeom>
          <a:ln w="44450">
            <a:solidFill>
              <a:srgbClr val="C00000"/>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2319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 Methods</a:t>
            </a:r>
            <a:endParaRPr lang="en-US"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67" y="1489353"/>
            <a:ext cx="79152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122366" y="4832629"/>
            <a:ext cx="7915275" cy="276999"/>
          </a:xfrm>
          <a:prstGeom prst="rect">
            <a:avLst/>
          </a:prstGeom>
        </p:spPr>
        <p:txBody>
          <a:bodyPr wrap="square">
            <a:spAutoFit/>
          </a:bodyPr>
          <a:lstStyle/>
          <a:p>
            <a:r>
              <a:rPr lang="en-US" sz="1200" dirty="0">
                <a:latin typeface="Cambria" pitchFamily="18" charset="0"/>
              </a:rPr>
              <a:t>Bennett, James, and Stan Lanning. "The </a:t>
            </a:r>
            <a:r>
              <a:rPr lang="en-US" sz="1200" dirty="0">
                <a:latin typeface="Cambria" pitchFamily="18" charset="0"/>
              </a:rPr>
              <a:t>Netflix Prize</a:t>
            </a:r>
            <a:r>
              <a:rPr lang="en-US" sz="1200" dirty="0">
                <a:latin typeface="Cambria" pitchFamily="18" charset="0"/>
              </a:rPr>
              <a:t>." </a:t>
            </a:r>
            <a:r>
              <a:rPr lang="en-US" sz="1200" i="1" dirty="0">
                <a:latin typeface="Cambria" pitchFamily="18" charset="0"/>
              </a:rPr>
              <a:t>Proceedings of KDD </a:t>
            </a:r>
            <a:r>
              <a:rPr lang="en-US" sz="1200" i="1" dirty="0">
                <a:latin typeface="Cambria" pitchFamily="18" charset="0"/>
              </a:rPr>
              <a:t>Cup </a:t>
            </a:r>
            <a:r>
              <a:rPr lang="en-US" sz="1200" i="1" dirty="0">
                <a:latin typeface="Cambria" pitchFamily="18" charset="0"/>
              </a:rPr>
              <a:t>and </a:t>
            </a:r>
            <a:r>
              <a:rPr lang="en-US" sz="1200" i="1" dirty="0">
                <a:latin typeface="Cambria" pitchFamily="18" charset="0"/>
              </a:rPr>
              <a:t>Workshop</a:t>
            </a:r>
            <a:r>
              <a:rPr lang="en-US" sz="1200" dirty="0">
                <a:latin typeface="Cambria" pitchFamily="18" charset="0"/>
              </a:rPr>
              <a:t>. Vol. </a:t>
            </a:r>
            <a:r>
              <a:rPr lang="en-US" sz="1200" dirty="0">
                <a:latin typeface="Cambria" pitchFamily="18" charset="0"/>
              </a:rPr>
              <a:t>2007. 2007</a:t>
            </a:r>
            <a:r>
              <a:rPr lang="en-US" sz="1200" dirty="0">
                <a:latin typeface="Cambria" pitchFamily="18" charset="0"/>
              </a:rPr>
              <a:t>.</a:t>
            </a:r>
          </a:p>
        </p:txBody>
      </p:sp>
    </p:spTree>
    <p:extLst>
      <p:ext uri="{BB962C8B-B14F-4D97-AF65-F5344CB8AC3E}">
        <p14:creationId xmlns:p14="http://schemas.microsoft.com/office/powerpoint/2010/main" val="16140307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1193459" y="-18481"/>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82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Freeform 22"/>
          <p:cNvSpPr/>
          <p:nvPr/>
        </p:nvSpPr>
        <p:spPr>
          <a:xfrm>
            <a:off x="877274" y="-16687"/>
            <a:ext cx="6704643"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A4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Freeform 7"/>
          <p:cNvSpPr/>
          <p:nvPr/>
        </p:nvSpPr>
        <p:spPr>
          <a:xfrm>
            <a:off x="0" y="-16686"/>
            <a:ext cx="7375108" cy="1273708"/>
          </a:xfrm>
          <a:custGeom>
            <a:avLst/>
            <a:gdLst>
              <a:gd name="connsiteX0" fmla="*/ 0 w 5206073"/>
              <a:gd name="connsiteY0" fmla="*/ 0 h 1468379"/>
              <a:gd name="connsiteX1" fmla="*/ 0 w 5206073"/>
              <a:gd name="connsiteY1" fmla="*/ 1468379 h 1468379"/>
              <a:gd name="connsiteX2" fmla="*/ 4712164 w 5206073"/>
              <a:gd name="connsiteY2" fmla="*/ 1468379 h 1468379"/>
              <a:gd name="connsiteX3" fmla="*/ 5206073 w 5206073"/>
              <a:gd name="connsiteY3" fmla="*/ 20023 h 1468379"/>
              <a:gd name="connsiteX4" fmla="*/ 0 w 5206073"/>
              <a:gd name="connsiteY4" fmla="*/ 0 h 146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073" h="1468379">
                <a:moveTo>
                  <a:pt x="0" y="0"/>
                </a:moveTo>
                <a:lnTo>
                  <a:pt x="0" y="1468379"/>
                </a:lnTo>
                <a:lnTo>
                  <a:pt x="4712164" y="1468379"/>
                </a:lnTo>
                <a:lnTo>
                  <a:pt x="5206073" y="20023"/>
                </a:lnTo>
                <a:lnTo>
                  <a:pt x="0" y="0"/>
                </a:lnTo>
                <a:close/>
              </a:path>
            </a:pathLst>
          </a:custGeom>
          <a:pattFill prst="pct90">
            <a:fgClr>
              <a:srgbClr val="C00000"/>
            </a:fgClr>
            <a:bgClr>
              <a:srgbClr val="8A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0" name="Text Placeholder 5"/>
          <p:cNvSpPr txBox="1">
            <a:spLocks/>
          </p:cNvSpPr>
          <p:nvPr/>
        </p:nvSpPr>
        <p:spPr>
          <a:xfrm>
            <a:off x="1297920" y="177986"/>
            <a:ext cx="8087783" cy="940963"/>
          </a:xfrm>
          <a:prstGeom prst="rect">
            <a:avLst/>
          </a:prstGeom>
        </p:spPr>
        <p:txBody>
          <a:bodyPr vert="horz" lIns="59390" tIns="29696" rIns="59390" bIns="29696" rtlCol="0" anchor="ctr">
            <a:noAutofit/>
          </a:bodyPr>
          <a:lstStyle>
            <a:defPPr>
              <a:defRPr lang="en-US"/>
            </a:defPPr>
            <a:lvl1pPr marL="0" indent="0" algn="ctr" defTabSz="914400" rtl="0" eaLnBrk="1" latinLnBrk="0" hangingPunct="1">
              <a:lnSpc>
                <a:spcPct val="75000"/>
              </a:lnSpc>
              <a:buFontTx/>
              <a:buNone/>
              <a:defRPr sz="5640" kern="1200" spc="-281">
                <a:solidFill>
                  <a:schemeClr val="bg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700" dirty="0" smtClean="0"/>
              <a:t>Collaborative Filtering</a:t>
            </a:r>
            <a:endParaRPr lang="en-US" sz="4700" dirty="0"/>
          </a:p>
        </p:txBody>
      </p:sp>
      <p:sp>
        <p:nvSpPr>
          <p:cNvPr id="26" name="Content Placeholder 5"/>
          <p:cNvSpPr txBox="1">
            <a:spLocks/>
          </p:cNvSpPr>
          <p:nvPr/>
        </p:nvSpPr>
        <p:spPr>
          <a:xfrm>
            <a:off x="286261" y="1817480"/>
            <a:ext cx="9630049" cy="3619236"/>
          </a:xfrm>
          <a:prstGeom prst="rect">
            <a:avLst/>
          </a:prstGeom>
        </p:spPr>
        <p:txBody>
          <a:bodyPr>
            <a:noAutofit/>
          </a:bodyPr>
          <a:lstStyle>
            <a:lvl1pPr marL="274320" indent="-274320" algn="l" defTabSz="1097280" rtl="0" eaLnBrk="1" latinLnBrk="0" hangingPunct="1">
              <a:spcBef>
                <a:spcPts val="720"/>
              </a:spcBef>
              <a:buClr>
                <a:srgbClr val="FFC000"/>
              </a:buClr>
              <a:buFont typeface="Arial" pitchFamily="34" charset="0"/>
              <a:buChar char="•"/>
              <a:defRPr sz="3840" kern="1200">
                <a:solidFill>
                  <a:schemeClr val="tx1"/>
                </a:solidFill>
                <a:latin typeface="Cambria" pitchFamily="18" charset="0"/>
                <a:ea typeface="+mn-ea"/>
                <a:cs typeface="+mn-cs"/>
              </a:defRPr>
            </a:lvl1pPr>
            <a:lvl2pPr marL="548640" indent="-274320" algn="l" defTabSz="1097280" rtl="0" eaLnBrk="1" latinLnBrk="0" hangingPunct="1">
              <a:spcBef>
                <a:spcPts val="360"/>
              </a:spcBef>
              <a:spcAft>
                <a:spcPts val="360"/>
              </a:spcAft>
              <a:buClr>
                <a:srgbClr val="FFC000"/>
              </a:buClr>
              <a:buFont typeface="Arial" pitchFamily="34" charset="0"/>
              <a:buChar char="–"/>
              <a:defRPr sz="3360" kern="1200">
                <a:solidFill>
                  <a:schemeClr val="tx1"/>
                </a:solidFill>
                <a:latin typeface="Cambria" pitchFamily="18" charset="0"/>
                <a:ea typeface="+mn-ea"/>
                <a:cs typeface="+mn-cs"/>
              </a:defRPr>
            </a:lvl2pPr>
            <a:lvl3pPr marL="822960" indent="-274320" algn="l" defTabSz="1097280" rtl="0" eaLnBrk="1" latinLnBrk="0" hangingPunct="1">
              <a:spcBef>
                <a:spcPts val="0"/>
              </a:spcBef>
              <a:buClr>
                <a:srgbClr val="FFC000"/>
              </a:buClr>
              <a:buFont typeface="Arial" pitchFamily="34" charset="0"/>
              <a:buChar char="•"/>
              <a:defRPr sz="2880" kern="1200">
                <a:solidFill>
                  <a:schemeClr val="tx1"/>
                </a:solidFill>
                <a:latin typeface="Cambria" pitchFamily="18" charset="0"/>
                <a:ea typeface="+mn-ea"/>
                <a:cs typeface="+mn-cs"/>
              </a:defRPr>
            </a:lvl3pPr>
            <a:lvl4pPr marL="109728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4pPr>
            <a:lvl5pPr marL="1371600" indent="-274320" algn="l" defTabSz="1097280" rtl="0" eaLnBrk="1" latinLnBrk="0" hangingPunct="1">
              <a:spcBef>
                <a:spcPts val="0"/>
              </a:spcBef>
              <a:buClr>
                <a:srgbClr val="FFC000"/>
              </a:buClr>
              <a:buFont typeface="Arial" pitchFamily="34" charset="0"/>
              <a:buChar char="»"/>
              <a:defRPr sz="2400" kern="1200">
                <a:solidFill>
                  <a:schemeClr val="tx1"/>
                </a:solidFill>
                <a:latin typeface="Cambria" pitchFamily="18" charset="0"/>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buClr>
                <a:srgbClr val="C00000"/>
              </a:buClr>
            </a:pPr>
            <a:r>
              <a:rPr lang="en-US" sz="2333" b="1" dirty="0"/>
              <a:t>Bullet</a:t>
            </a:r>
          </a:p>
          <a:p>
            <a:pPr lvl="2">
              <a:buClr>
                <a:srgbClr val="C00000"/>
              </a:buClr>
            </a:pPr>
            <a:r>
              <a:rPr lang="en-US" sz="2333" dirty="0"/>
              <a:t>Sub bullet</a:t>
            </a:r>
          </a:p>
          <a:p>
            <a:pPr lvl="1">
              <a:buClr>
                <a:srgbClr val="C00000"/>
              </a:buClr>
            </a:pPr>
            <a:r>
              <a:rPr lang="en-US" sz="2333" b="1" dirty="0"/>
              <a:t>Bullet 2</a:t>
            </a:r>
          </a:p>
          <a:p>
            <a:pPr lvl="1">
              <a:buClr>
                <a:srgbClr val="C00000"/>
              </a:buClr>
            </a:pPr>
            <a:r>
              <a:rPr lang="en-US" sz="2333" b="1" dirty="0"/>
              <a:t>Bullet 3</a:t>
            </a:r>
          </a:p>
          <a:p>
            <a:pPr lvl="1">
              <a:buClr>
                <a:srgbClr val="C00000"/>
              </a:buClr>
            </a:pPr>
            <a:r>
              <a:rPr lang="en-US" sz="2333" b="1" dirty="0"/>
              <a:t>Bullet 4</a:t>
            </a:r>
            <a:endParaRPr lang="en-US" sz="2333" dirty="0"/>
          </a:p>
        </p:txBody>
      </p:sp>
      <p:grpSp>
        <p:nvGrpSpPr>
          <p:cNvPr id="3" name="Group 2"/>
          <p:cNvGrpSpPr/>
          <p:nvPr/>
        </p:nvGrpSpPr>
        <p:grpSpPr>
          <a:xfrm>
            <a:off x="170902" y="104669"/>
            <a:ext cx="1222970" cy="1027407"/>
            <a:chOff x="205082" y="125603"/>
            <a:chExt cx="1467564" cy="1232888"/>
          </a:xfrm>
        </p:grpSpPr>
        <p:sp>
          <p:nvSpPr>
            <p:cNvPr id="13" name="Oval 12"/>
            <p:cNvSpPr/>
            <p:nvPr/>
          </p:nvSpPr>
          <p:spPr>
            <a:xfrm>
              <a:off x="343503" y="213580"/>
              <a:ext cx="1037374" cy="1021188"/>
            </a:xfrm>
            <a:prstGeom prst="ellipse">
              <a:avLst/>
            </a:prstGeom>
            <a:solidFill>
              <a:schemeClr val="tx1">
                <a:lumMod val="85000"/>
                <a:lumOff val="15000"/>
              </a:schemeClr>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90" tIns="29696" rIns="59390" bIns="29696" rtlCol="0" anchor="ctr"/>
            <a:lstStyle/>
            <a:p>
              <a:pPr algn="ctr" defTabSz="848707"/>
              <a:endParaRPr lang="ru-RU" sz="5100" dirty="0">
                <a:solidFill>
                  <a:prstClr val="white"/>
                </a:solidFill>
                <a:latin typeface="Cambria" pitchFamily="18"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82" y="125603"/>
              <a:ext cx="1467564" cy="1232888"/>
            </a:xfrm>
            <a:prstGeom prst="rect">
              <a:avLst/>
            </a:prstGeom>
          </p:spPr>
        </p:pic>
      </p:grpSp>
    </p:spTree>
    <p:extLst>
      <p:ext uri="{BB962C8B-B14F-4D97-AF65-F5344CB8AC3E}">
        <p14:creationId xmlns:p14="http://schemas.microsoft.com/office/powerpoint/2010/main" val="276005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8" grpId="0" animBg="1"/>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to Collaborative Filtering</a:t>
            </a:r>
            <a:endParaRPr lang="en-US" dirty="0"/>
          </a:p>
        </p:txBody>
      </p:sp>
      <p:sp>
        <p:nvSpPr>
          <p:cNvPr id="3" name="Content Placeholder 2"/>
          <p:cNvSpPr>
            <a:spLocks noGrp="1"/>
          </p:cNvSpPr>
          <p:nvPr>
            <p:ph idx="1"/>
          </p:nvPr>
        </p:nvSpPr>
        <p:spPr/>
        <p:txBody>
          <a:bodyPr/>
          <a:lstStyle/>
          <a:p>
            <a:pPr marL="0" lvl="1" indent="0" algn="ctr">
              <a:buNone/>
            </a:pPr>
            <a:r>
              <a:rPr lang="en-US" sz="2800" dirty="0">
                <a:solidFill>
                  <a:srgbClr val="C00000"/>
                </a:solidFill>
              </a:rPr>
              <a:t>Common insight:  personal tastes are </a:t>
            </a:r>
            <a:r>
              <a:rPr lang="en-US" sz="2800" i="1" dirty="0">
                <a:solidFill>
                  <a:srgbClr val="C00000"/>
                </a:solidFill>
              </a:rPr>
              <a:t>correlated</a:t>
            </a:r>
            <a:endParaRPr lang="en-US" sz="2800" dirty="0">
              <a:solidFill>
                <a:srgbClr val="C00000"/>
              </a:solidFill>
            </a:endParaRPr>
          </a:p>
          <a:p>
            <a:pPr marL="0" lvl="1"/>
            <a:endParaRPr lang="en-US" sz="2800" dirty="0">
              <a:solidFill>
                <a:srgbClr val="C00000"/>
              </a:solidFill>
            </a:endParaRPr>
          </a:p>
          <a:p>
            <a:pPr marL="0" lvl="1" indent="0">
              <a:buNone/>
            </a:pPr>
            <a:r>
              <a:rPr lang="en-US" sz="2800" dirty="0"/>
              <a:t>If Alice </a:t>
            </a:r>
            <a:r>
              <a:rPr lang="en-US" sz="2800" dirty="0"/>
              <a:t>and Bob both like </a:t>
            </a:r>
            <a:r>
              <a:rPr lang="en-US" sz="2800" i="1" dirty="0"/>
              <a:t>X</a:t>
            </a:r>
            <a:r>
              <a:rPr lang="en-US" sz="2800" dirty="0"/>
              <a:t> and Alice likes </a:t>
            </a:r>
            <a:r>
              <a:rPr lang="en-US" sz="2800" i="1" dirty="0"/>
              <a:t>Y,</a:t>
            </a:r>
            <a:r>
              <a:rPr lang="en-US" sz="2800" dirty="0"/>
              <a:t> then Bob is more likely to like </a:t>
            </a:r>
            <a:r>
              <a:rPr lang="en-US" sz="2800" i="1" dirty="0"/>
              <a:t>Y,</a:t>
            </a:r>
            <a:r>
              <a:rPr lang="en-US" sz="2800" dirty="0"/>
              <a:t> especially (perhaps) if Bob knows Alice</a:t>
            </a:r>
            <a:r>
              <a:rPr lang="en-US" sz="2800" dirty="0"/>
              <a:t>.</a:t>
            </a:r>
            <a:endParaRPr lang="en-US" sz="2800" dirty="0"/>
          </a:p>
        </p:txBody>
      </p:sp>
    </p:spTree>
    <p:extLst>
      <p:ext uri="{BB962C8B-B14F-4D97-AF65-F5344CB8AC3E}">
        <p14:creationId xmlns:p14="http://schemas.microsoft.com/office/powerpoint/2010/main" val="8345201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Collaborative Filtering</a:t>
            </a:r>
            <a:endParaRPr lang="en-US" dirty="0"/>
          </a:p>
        </p:txBody>
      </p:sp>
      <p:sp>
        <p:nvSpPr>
          <p:cNvPr id="2" name="Content Placeholder 1"/>
          <p:cNvSpPr>
            <a:spLocks noGrp="1"/>
          </p:cNvSpPr>
          <p:nvPr>
            <p:ph idx="1"/>
          </p:nvPr>
        </p:nvSpPr>
        <p:spPr/>
        <p:txBody>
          <a:bodyPr/>
          <a:lstStyle/>
          <a:p>
            <a:pPr marL="0" indent="0">
              <a:buNone/>
            </a:pPr>
            <a:r>
              <a:rPr lang="en-US" dirty="0"/>
              <a:t>Collaborative filtering (CF) systems work by collecting user feedback in the form of ratings for items in a given domain and exploiting similarities in rating behavior amongst several users in determining how to recommend an </a:t>
            </a:r>
            <a:r>
              <a:rPr lang="en-US" dirty="0" smtClean="0"/>
              <a:t>item</a:t>
            </a:r>
            <a:endParaRPr lang="en-US" dirty="0"/>
          </a:p>
        </p:txBody>
      </p:sp>
      <p:sp>
        <p:nvSpPr>
          <p:cNvPr id="3" name="Rectangle 2"/>
          <p:cNvSpPr/>
          <p:nvPr/>
        </p:nvSpPr>
        <p:spPr>
          <a:xfrm>
            <a:off x="5384800" y="3543300"/>
            <a:ext cx="3581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a:t>
            </a:r>
            <a:endParaRPr lang="en-US" dirty="0"/>
          </a:p>
        </p:txBody>
      </p:sp>
    </p:spTree>
    <p:extLst>
      <p:ext uri="{BB962C8B-B14F-4D97-AF65-F5344CB8AC3E}">
        <p14:creationId xmlns:p14="http://schemas.microsoft.com/office/powerpoint/2010/main" val="137252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Two Key Features</a:t>
            </a:r>
            <a:endParaRPr lang="en-US" sz="4400" dirty="0"/>
          </a:p>
        </p:txBody>
      </p:sp>
      <p:sp>
        <p:nvSpPr>
          <p:cNvPr id="6" name="Rectangle 5"/>
          <p:cNvSpPr/>
          <p:nvPr/>
        </p:nvSpPr>
        <p:spPr>
          <a:xfrm>
            <a:off x="3441701" y="3551403"/>
            <a:ext cx="3276600" cy="362716"/>
          </a:xfrm>
          <a:prstGeom prst="rect">
            <a:avLst/>
          </a:prstGeom>
        </p:spPr>
        <p:txBody>
          <a:bodyPr wrap="square" lIns="84889" tIns="42444" rIns="84889" bIns="42444">
            <a:spAutoFit/>
          </a:bodyPr>
          <a:lstStyle/>
          <a:p>
            <a:pPr algn="ctr" defTabSz="848876"/>
            <a:r>
              <a:rPr lang="en-US" dirty="0">
                <a:solidFill>
                  <a:srgbClr val="000000"/>
                </a:solidFill>
                <a:latin typeface="Cambria" pitchFamily="18" charset="0"/>
              </a:rPr>
              <a:t> </a:t>
            </a:r>
            <a:endParaRPr lang="en-US" spc="-234" dirty="0">
              <a:solidFill>
                <a:prstClr val="white">
                  <a:lumMod val="75000"/>
                </a:prstClr>
              </a:solidFill>
              <a:latin typeface="Cambria" pitchFamily="18" charset="0"/>
            </a:endParaRPr>
          </a:p>
        </p:txBody>
      </p:sp>
      <p:sp>
        <p:nvSpPr>
          <p:cNvPr id="9" name="TextBox 74"/>
          <p:cNvSpPr txBox="1"/>
          <p:nvPr/>
        </p:nvSpPr>
        <p:spPr>
          <a:xfrm>
            <a:off x="1706621" y="3848100"/>
            <a:ext cx="4672348" cy="701270"/>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kern="3000" dirty="0">
                <a:solidFill>
                  <a:srgbClr val="000000">
                    <a:lumMod val="85000"/>
                    <a:lumOff val="15000"/>
                  </a:srgbClr>
                </a:solidFill>
                <a:latin typeface="Cambria" pitchFamily="18" charset="0"/>
              </a:rPr>
              <a:t>Large Bodies of Data</a:t>
            </a:r>
            <a:endParaRPr lang="en-US" sz="4000" kern="3000" dirty="0">
              <a:solidFill>
                <a:srgbClr val="000000">
                  <a:lumMod val="85000"/>
                  <a:lumOff val="15000"/>
                </a:srgbClr>
              </a:solidFill>
              <a:latin typeface="Cambria" pitchFamily="18" charset="0"/>
            </a:endParaRPr>
          </a:p>
        </p:txBody>
      </p:sp>
      <p:sp>
        <p:nvSpPr>
          <p:cNvPr id="10" name="TextBox 9"/>
          <p:cNvSpPr txBox="1">
            <a:spLocks noChangeAspect="1"/>
          </p:cNvSpPr>
          <p:nvPr/>
        </p:nvSpPr>
        <p:spPr>
          <a:xfrm>
            <a:off x="896665" y="2035412"/>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1</a:t>
            </a:r>
            <a:endParaRPr lang="ru-RU" sz="3700" spc="-278" dirty="0">
              <a:solidFill>
                <a:prstClr val="white"/>
              </a:solidFill>
              <a:latin typeface="Cambria" pitchFamily="18" charset="0"/>
            </a:endParaRPr>
          </a:p>
        </p:txBody>
      </p:sp>
      <p:sp>
        <p:nvSpPr>
          <p:cNvPr id="12" name="TextBox 74"/>
          <p:cNvSpPr txBox="1"/>
          <p:nvPr/>
        </p:nvSpPr>
        <p:spPr>
          <a:xfrm>
            <a:off x="1706615" y="2019300"/>
            <a:ext cx="4500955" cy="639715"/>
          </a:xfrm>
          <a:prstGeom prst="rect">
            <a:avLst/>
          </a:prstGeom>
          <a:noFill/>
        </p:spPr>
        <p:txBody>
          <a:bodyPr wrap="none" lIns="84889" tIns="42444" rIns="84889" bIns="42444" rtlCol="0">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kern="3000" dirty="0">
                <a:solidFill>
                  <a:srgbClr val="000000">
                    <a:lumMod val="85000"/>
                    <a:lumOff val="15000"/>
                  </a:srgbClr>
                </a:solidFill>
                <a:latin typeface="Cambria" pitchFamily="18" charset="0"/>
              </a:rPr>
              <a:t>Extracting Knowledge</a:t>
            </a:r>
            <a:endParaRPr lang="en-US" sz="3600" kern="3000" dirty="0">
              <a:solidFill>
                <a:srgbClr val="000000">
                  <a:lumMod val="85000"/>
                  <a:lumOff val="15000"/>
                </a:srgbClr>
              </a:solidFill>
              <a:latin typeface="Cambria" pitchFamily="18" charset="0"/>
            </a:endParaRPr>
          </a:p>
        </p:txBody>
      </p:sp>
      <p:sp>
        <p:nvSpPr>
          <p:cNvPr id="14" name="TextBox 13"/>
          <p:cNvSpPr txBox="1">
            <a:spLocks noChangeAspect="1"/>
          </p:cNvSpPr>
          <p:nvPr/>
        </p:nvSpPr>
        <p:spPr>
          <a:xfrm>
            <a:off x="896664" y="3848100"/>
            <a:ext cx="640080" cy="640080"/>
          </a:xfrm>
          <a:prstGeom prst="ellipse">
            <a:avLst/>
          </a:prstGeom>
          <a:solidFill>
            <a:srgbClr val="C00000"/>
          </a:solidFill>
        </p:spPr>
        <p:txBody>
          <a:bodyPr wrap="none" lIns="0" tIns="0" rIns="0" bIns="0" rtlCol="0" anchor="ctr" anchorCtr="0">
            <a:noAutofit/>
          </a:bodyPr>
          <a:lstStyle/>
          <a:p>
            <a:pPr algn="ctr" defTabSz="848876"/>
            <a:r>
              <a:rPr lang="en-US" sz="3700" spc="-278" dirty="0">
                <a:solidFill>
                  <a:prstClr val="white"/>
                </a:solidFill>
                <a:latin typeface="Cambria" pitchFamily="18" charset="0"/>
              </a:rPr>
              <a:t>2</a:t>
            </a:r>
            <a:endParaRPr lang="ru-RU" sz="3700" spc="-278" dirty="0">
              <a:solidFill>
                <a:prstClr val="white"/>
              </a:solidFill>
              <a:latin typeface="Cambria" pitchFamily="18" charset="0"/>
            </a:endParaRPr>
          </a:p>
        </p:txBody>
      </p:sp>
    </p:spTree>
    <p:extLst>
      <p:ext uri="{BB962C8B-B14F-4D97-AF65-F5344CB8AC3E}">
        <p14:creationId xmlns:p14="http://schemas.microsoft.com/office/powerpoint/2010/main" val="382720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750" fill="hold"/>
                                        <p:tgtEl>
                                          <p:spTgt spid="9"/>
                                        </p:tgtEl>
                                        <p:attrNameLst>
                                          <p:attrName>ppt_x</p:attrName>
                                        </p:attrNameLst>
                                      </p:cBhvr>
                                      <p:tavLst>
                                        <p:tav tm="0">
                                          <p:val>
                                            <p:strVal val="#ppt_x"/>
                                          </p:val>
                                        </p:tav>
                                        <p:tav tm="100000">
                                          <p:val>
                                            <p:strVal val="#ppt_x"/>
                                          </p:val>
                                        </p:tav>
                                      </p:tavLst>
                                    </p:anim>
                                    <p:anim calcmode="lin" valueType="num">
                                      <p:cBhvr additive="base">
                                        <p:cTn id="21"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 Dataset</a:t>
            </a:r>
            <a:endParaRPr lang="en-US" dirty="0"/>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nvPr>
            </p:nvGraphicFramePr>
            <p:xfrm>
              <a:off x="2896578" y="2142343"/>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 .</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𝑚</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521">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3</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sz="1800" b="0" baseline="0" dirty="0" smtClean="0">
                              <a:ln>
                                <a:noFill/>
                              </a:ln>
                              <a:solidFill>
                                <a:schemeClr val="tx1"/>
                              </a:solidFill>
                              <a:latin typeface="Cambria" pitchFamily="18" charset="0"/>
                              <a:ea typeface="Cambria Math" pitchFamily="18" charset="0"/>
                            </a:rPr>
                            <a:t>.</a:t>
                          </a:r>
                        </a:p>
                        <a:p>
                          <a:pPr algn="ctr">
                            <a:lnSpc>
                              <a:spcPct val="50000"/>
                            </a:lnSpc>
                          </a:pPr>
                          <a:r>
                            <a:rPr lang="en-US" sz="1800" b="0" baseline="0" dirty="0" smtClean="0">
                              <a:ln>
                                <a:noFill/>
                              </a:ln>
                              <a:solidFill>
                                <a:schemeClr val="tx1"/>
                              </a:solidFill>
                              <a:latin typeface="Cambria" pitchFamily="18" charset="0"/>
                              <a:ea typeface="Cambria Math" pitchFamily="18" charset="0"/>
                            </a:rPr>
                            <a:t>.</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4</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2</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14:m>
                            <m:oMathPara xmlns:m="http://schemas.openxmlformats.org/officeDocument/2006/math">
                              <m:oMathParaPr>
                                <m:jc m:val="centerGroup"/>
                              </m:oMathParaPr>
                              <m:oMath xmlns:m="http://schemas.openxmlformats.org/officeDocument/2006/math">
                                <m:r>
                                  <a:rPr lang="en-US" sz="1800" b="0" i="1" baseline="0" dirty="0" smtClean="0">
                                    <a:ln>
                                      <a:noFill/>
                                    </a:ln>
                                    <a:solidFill>
                                      <a:schemeClr val="tx1"/>
                                    </a:solidFill>
                                    <a:latin typeface="Cambria Math"/>
                                    <a:ea typeface="Cambria Math" pitchFamily="18" charset="0"/>
                                  </a:rPr>
                                  <m:t>𝑛</m:t>
                                </m:r>
                              </m:oMath>
                            </m:oMathPara>
                          </a14:m>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1</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baseline="0" dirty="0" smtClean="0">
                              <a:ln>
                                <a:noFill/>
                              </a:ln>
                              <a:solidFill>
                                <a:schemeClr val="tx1"/>
                              </a:solidFill>
                              <a:latin typeface="Cambria" pitchFamily="18" charset="0"/>
                              <a:ea typeface="Cambria Math" pitchFamily="18" charset="0"/>
                            </a:rPr>
                            <a:t>5</a:t>
                          </a:r>
                          <a:endParaRPr lang="en-US" sz="1800"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baseline="0" dirty="0" smtClean="0">
                              <a:ln>
                                <a:noFill/>
                              </a:ln>
                              <a:solidFill>
                                <a:srgbClr val="C00000"/>
                              </a:solidFill>
                              <a:latin typeface="Cambria" pitchFamily="18" charset="0"/>
                              <a:ea typeface="Cambria Math" pitchFamily="18" charset="0"/>
                            </a:rPr>
                            <a:t>?</a:t>
                          </a:r>
                          <a:endParaRPr lang="en-US" sz="1800"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992749066"/>
                  </p:ext>
                </p:extLst>
              </p:nvPr>
            </p:nvGraphicFramePr>
            <p:xfrm>
              <a:off x="2388572" y="2142342"/>
              <a:ext cx="5307627" cy="2311442"/>
            </p:xfrm>
            <a:graphic>
              <a:graphicData uri="http://schemas.openxmlformats.org/drawingml/2006/table">
                <a:tbl>
                  <a:tblPr firstRow="1" bandRow="1">
                    <a:tableStyleId>{2D5ABB26-0587-4C30-8999-92F81FD0307C}</a:tableStyleId>
                  </a:tblPr>
                  <a:tblGrid>
                    <a:gridCol w="1046575"/>
                    <a:gridCol w="936536"/>
                    <a:gridCol w="1108172"/>
                    <a:gridCol w="1108172"/>
                    <a:gridCol w="1108172"/>
                  </a:tblGrid>
                  <a:tr h="435103">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 .</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78571" r="-549" b="-434722"/>
                          </a:stretch>
                        </a:blipFill>
                      </a:tcPr>
                    </a:tc>
                  </a:tr>
                  <a:tr h="434521">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3</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pPr algn="ctr">
                            <a:lnSpc>
                              <a:spcPct val="50000"/>
                            </a:lnSpc>
                          </a:pPr>
                          <a:r>
                            <a:rPr lang="en-US" b="0" baseline="0" dirty="0" smtClean="0">
                              <a:ln>
                                <a:noFill/>
                              </a:ln>
                              <a:solidFill>
                                <a:schemeClr val="tx1"/>
                              </a:solidFill>
                              <a:latin typeface="Cambria" pitchFamily="18" charset="0"/>
                              <a:ea typeface="Cambria Math" pitchFamily="18" charset="0"/>
                            </a:rPr>
                            <a:t>.</a:t>
                          </a:r>
                        </a:p>
                        <a:p>
                          <a:pPr algn="ctr">
                            <a:lnSpc>
                              <a:spcPct val="50000"/>
                            </a:lnSpc>
                          </a:pPr>
                          <a:r>
                            <a:rPr lang="en-US" b="0" baseline="0" dirty="0" smtClean="0">
                              <a:ln>
                                <a:noFill/>
                              </a:ln>
                              <a:solidFill>
                                <a:schemeClr val="tx1"/>
                              </a:solidFill>
                              <a:latin typeface="Cambria" pitchFamily="18" charset="0"/>
                              <a:ea typeface="Cambria Math" pitchFamily="18" charset="0"/>
                            </a:rPr>
                            <a:t>.</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4</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2</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0606">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581" t="-381013" r="-406395" b="-6329"/>
                          </a:stretch>
                        </a:blipFill>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1</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ln>
                                <a:noFill/>
                              </a:ln>
                              <a:solidFill>
                                <a:schemeClr val="tx1"/>
                              </a:solidFill>
                              <a:latin typeface="Cambria" pitchFamily="18" charset="0"/>
                              <a:ea typeface="Cambria Math" pitchFamily="18" charset="0"/>
                            </a:rPr>
                            <a:t>5</a:t>
                          </a:r>
                          <a:endParaRPr lang="en-US" b="0" baseline="0" dirty="0">
                            <a:ln>
                              <a:noFill/>
                            </a:ln>
                            <a:solidFill>
                              <a:schemeClr val="tx1"/>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1" baseline="0" dirty="0" smtClean="0">
                              <a:ln>
                                <a:noFill/>
                              </a:ln>
                              <a:solidFill>
                                <a:srgbClr val="C00000"/>
                              </a:solidFill>
                              <a:latin typeface="Cambria" pitchFamily="18" charset="0"/>
                              <a:ea typeface="Cambria Math" pitchFamily="18" charset="0"/>
                            </a:rPr>
                            <a:t>?</a:t>
                          </a:r>
                          <a:endParaRPr lang="en-US" b="1" i="1" baseline="0" dirty="0">
                            <a:ln>
                              <a:noFill/>
                            </a:ln>
                            <a:solidFill>
                              <a:srgbClr val="C00000"/>
                            </a:solidFill>
                            <a:latin typeface="Cambria" pitchFamily="18" charset="0"/>
                            <a:ea typeface="Cambria Math"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14" name="TextBox 13"/>
          <p:cNvSpPr txBox="1"/>
          <p:nvPr/>
        </p:nvSpPr>
        <p:spPr>
          <a:xfrm>
            <a:off x="2127677" y="3216522"/>
            <a:ext cx="707245" cy="369332"/>
          </a:xfrm>
          <a:prstGeom prst="rect">
            <a:avLst/>
          </a:prstGeom>
          <a:noFill/>
        </p:spPr>
        <p:txBody>
          <a:bodyPr wrap="none" rtlCol="0">
            <a:spAutoFit/>
          </a:bodyPr>
          <a:lstStyle/>
          <a:p>
            <a:r>
              <a:rPr lang="en-US" i="1" dirty="0">
                <a:latin typeface="Cambria" pitchFamily="18" charset="0"/>
                <a:ea typeface="Cambria Math" pitchFamily="18" charset="0"/>
              </a:rPr>
              <a:t>Users</a:t>
            </a:r>
            <a:endParaRPr lang="en-US" i="1" dirty="0">
              <a:latin typeface="Cambria" pitchFamily="18" charset="0"/>
              <a:ea typeface="Cambria Math" pitchFamily="18" charset="0"/>
            </a:endParaRPr>
          </a:p>
        </p:txBody>
      </p:sp>
      <p:sp>
        <p:nvSpPr>
          <p:cNvPr id="15" name="TextBox 14"/>
          <p:cNvSpPr txBox="1"/>
          <p:nvPr/>
        </p:nvSpPr>
        <p:spPr>
          <a:xfrm>
            <a:off x="5054403" y="1672405"/>
            <a:ext cx="715260" cy="369332"/>
          </a:xfrm>
          <a:prstGeom prst="rect">
            <a:avLst/>
          </a:prstGeom>
          <a:noFill/>
        </p:spPr>
        <p:txBody>
          <a:bodyPr wrap="none" rtlCol="0">
            <a:spAutoFit/>
          </a:bodyPr>
          <a:lstStyle/>
          <a:p>
            <a:r>
              <a:rPr lang="en-US" i="1" dirty="0">
                <a:latin typeface="Cambria" pitchFamily="18" charset="0"/>
                <a:ea typeface="Cambria Math" pitchFamily="18" charset="0"/>
              </a:rPr>
              <a:t>Items</a:t>
            </a:r>
            <a:endParaRPr lang="en-US" i="1" dirty="0">
              <a:latin typeface="Cambria" pitchFamily="18" charset="0"/>
              <a:ea typeface="Cambria Math" pitchFamily="18" charset="0"/>
            </a:endParaRPr>
          </a:p>
        </p:txBody>
      </p:sp>
      <mc:AlternateContent xmlns:mc="http://schemas.openxmlformats.org/markup-compatibility/2006" xmlns:a14="http://schemas.microsoft.com/office/drawing/2010/main">
        <mc:Choice Requires="a14">
          <p:sp>
            <p:nvSpPr>
              <p:cNvPr id="16" name="TextBox 15"/>
              <p:cNvSpPr txBox="1"/>
              <p:nvPr/>
            </p:nvSpPr>
            <p:spPr>
              <a:xfrm>
                <a:off x="791848" y="4857755"/>
                <a:ext cx="4912444" cy="400110"/>
              </a:xfrm>
              <a:prstGeom prst="rect">
                <a:avLst/>
              </a:prstGeom>
              <a:noFill/>
            </p:spPr>
            <p:txBody>
              <a:bodyPr wrap="square" rtlCol="0">
                <a:spAutoFit/>
              </a:bodyPr>
              <a:lstStyle/>
              <a:p>
                <a:r>
                  <a:rPr lang="en-US" sz="2000" b="1" dirty="0">
                    <a:solidFill>
                      <a:srgbClr val="C00000"/>
                    </a:solidFill>
                    <a:latin typeface="Cambria" pitchFamily="18" charset="0"/>
                  </a:rPr>
                  <a:t>Goal:  </a:t>
                </a:r>
                <a:r>
                  <a:rPr lang="en-US" dirty="0">
                    <a:solidFill>
                      <a:srgbClr val="C00000"/>
                    </a:solidFill>
                    <a:latin typeface="Cambria" pitchFamily="18" charset="0"/>
                  </a:rPr>
                  <a:t>Predict  </a:t>
                </a:r>
                <a:r>
                  <a:rPr lang="en-US" i="1" dirty="0">
                    <a:solidFill>
                      <a:srgbClr val="C00000"/>
                    </a:solidFill>
                    <a:latin typeface="Cambria" pitchFamily="18" charset="0"/>
                  </a:rPr>
                  <a:t>?</a:t>
                </a:r>
                <a:r>
                  <a:rPr lang="en-US" dirty="0">
                    <a:solidFill>
                      <a:srgbClr val="C00000"/>
                    </a:solidFill>
                    <a:latin typeface="Cambria" pitchFamily="18" charset="0"/>
                  </a:rPr>
                  <a:t>  (an item) for </a:t>
                </a:r>
                <a14:m>
                  <m:oMath xmlns:m="http://schemas.openxmlformats.org/officeDocument/2006/math">
                    <m:r>
                      <a:rPr lang="en-US" i="1" dirty="0">
                        <a:solidFill>
                          <a:srgbClr val="C00000"/>
                        </a:solidFill>
                        <a:latin typeface="Cambria Math"/>
                      </a:rPr>
                      <m:t>𝑛</m:t>
                    </m:r>
                  </m:oMath>
                </a14:m>
                <a:r>
                  <a:rPr lang="en-US" dirty="0">
                    <a:solidFill>
                      <a:srgbClr val="C00000"/>
                    </a:solidFill>
                    <a:latin typeface="Cambria" pitchFamily="18" charset="0"/>
                  </a:rPr>
                  <a:t> (a user)</a:t>
                </a:r>
                <a:endParaRPr lang="en-US" dirty="0">
                  <a:solidFill>
                    <a:srgbClr val="C00000"/>
                  </a:solidFill>
                  <a:latin typeface="Cambria"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83847" y="4857755"/>
                <a:ext cx="4912444" cy="400110"/>
              </a:xfrm>
              <a:prstGeom prst="rect">
                <a:avLst/>
              </a:prstGeom>
              <a:blipFill rotWithShape="1">
                <a:blip r:embed="rId3"/>
                <a:stretch>
                  <a:fillRect l="-1366" t="-7576" b="-25758"/>
                </a:stretch>
              </a:blipFill>
            </p:spPr>
            <p:txBody>
              <a:bodyPr/>
              <a:lstStyle/>
              <a:p>
                <a:r>
                  <a:rPr lang="en-US">
                    <a:noFill/>
                  </a:rPr>
                  <a:t> </a:t>
                </a:r>
              </a:p>
            </p:txBody>
          </p:sp>
        </mc:Fallback>
      </mc:AlternateContent>
      <p:cxnSp>
        <p:nvCxnSpPr>
          <p:cNvPr id="17" name="Straight Arrow Connector 16"/>
          <p:cNvCxnSpPr/>
          <p:nvPr/>
        </p:nvCxnSpPr>
        <p:spPr>
          <a:xfrm flipV="1">
            <a:off x="1191568" y="4321578"/>
            <a:ext cx="1584176" cy="480138"/>
          </a:xfrm>
          <a:prstGeom prst="straightConnector1">
            <a:avLst/>
          </a:prstGeom>
          <a:ln w="4445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477399" y="4035344"/>
            <a:ext cx="360040" cy="36004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itchFamily="18" charset="0"/>
            </a:endParaRPr>
          </a:p>
        </p:txBody>
      </p:sp>
    </p:spTree>
    <p:extLst>
      <p:ext uri="{BB962C8B-B14F-4D97-AF65-F5344CB8AC3E}">
        <p14:creationId xmlns:p14="http://schemas.microsoft.com/office/powerpoint/2010/main" val="2436393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 Example</a:t>
            </a:r>
            <a:endParaRPr lang="en-US" dirty="0"/>
          </a:p>
        </p:txBody>
      </p:sp>
      <p:sp>
        <p:nvSpPr>
          <p:cNvPr id="13" name="Content Placeholder 1"/>
          <p:cNvSpPr txBox="1">
            <a:spLocks/>
          </p:cNvSpPr>
          <p:nvPr/>
        </p:nvSpPr>
        <p:spPr>
          <a:xfrm>
            <a:off x="736601" y="1524264"/>
            <a:ext cx="8667044" cy="3619236"/>
          </a:xfrm>
          <a:prstGeom prst="rect">
            <a:avLst/>
          </a:prstGeom>
        </p:spPr>
        <p:txBody>
          <a:bodyPr/>
          <a:lstStyle>
            <a:lvl1pPr marL="228600" indent="-228600" algn="l" defTabSz="914400" rtl="0" eaLnBrk="1" latinLnBrk="0" hangingPunct="1">
              <a:spcBef>
                <a:spcPts val="600"/>
              </a:spcBef>
              <a:buClr>
                <a:srgbClr val="FF0000"/>
              </a:buClr>
              <a:buFont typeface="Arial" pitchFamily="34" charset="0"/>
              <a:buChar char="•"/>
              <a:defRPr sz="3200" kern="1200">
                <a:solidFill>
                  <a:schemeClr val="tx1"/>
                </a:solidFill>
                <a:latin typeface="Cambria" pitchFamily="18" charset="0"/>
                <a:ea typeface="+mn-ea"/>
                <a:cs typeface="+mn-cs"/>
              </a:defRPr>
            </a:lvl1pPr>
            <a:lvl2pPr marL="457200" indent="-228600" algn="l" defTabSz="914400" rtl="0" eaLnBrk="1" latinLnBrk="0" hangingPunct="1">
              <a:spcBef>
                <a:spcPts val="300"/>
              </a:spcBef>
              <a:spcAft>
                <a:spcPts val="300"/>
              </a:spcAft>
              <a:buClr>
                <a:srgbClr val="FF0000"/>
              </a:buClr>
              <a:buFont typeface="Arial" pitchFamily="34" charset="0"/>
              <a:buChar char="–"/>
              <a:defRPr sz="2800" kern="1200">
                <a:solidFill>
                  <a:schemeClr val="tx1"/>
                </a:solidFill>
                <a:latin typeface="Cambria" pitchFamily="18" charset="0"/>
                <a:ea typeface="+mn-ea"/>
                <a:cs typeface="+mn-cs"/>
              </a:defRPr>
            </a:lvl2pPr>
            <a:lvl3pPr marL="685800" indent="-228600" algn="l" defTabSz="914400" rtl="0" eaLnBrk="1" latinLnBrk="0" hangingPunct="1">
              <a:spcBef>
                <a:spcPts val="0"/>
              </a:spcBef>
              <a:buClr>
                <a:srgbClr val="FF0000"/>
              </a:buClr>
              <a:buFont typeface="Arial" pitchFamily="34" charset="0"/>
              <a:buChar char="•"/>
              <a:defRPr sz="2400" kern="1200">
                <a:solidFill>
                  <a:schemeClr val="tx1"/>
                </a:solidFill>
                <a:latin typeface="Cambria" pitchFamily="18" charset="0"/>
                <a:ea typeface="+mn-ea"/>
                <a:cs typeface="+mn-cs"/>
              </a:defRPr>
            </a:lvl3pPr>
            <a:lvl4pPr marL="914400" indent="-228600" algn="l" defTabSz="914400" rtl="0" eaLnBrk="1" latinLnBrk="0" hangingPunct="1">
              <a:spcBef>
                <a:spcPts val="0"/>
              </a:spcBef>
              <a:buClr>
                <a:srgbClr val="FF0000"/>
              </a:buClr>
              <a:buFont typeface="Arial" pitchFamily="34" charset="0"/>
              <a:buChar char="–"/>
              <a:defRPr sz="2000" kern="1200">
                <a:solidFill>
                  <a:schemeClr val="tx1"/>
                </a:solidFill>
                <a:latin typeface="Cambria" pitchFamily="18" charset="0"/>
                <a:ea typeface="+mn-ea"/>
                <a:cs typeface="+mn-cs"/>
              </a:defRPr>
            </a:lvl4pPr>
            <a:lvl5pPr marL="1143000" indent="-228600" algn="l" defTabSz="914400" rtl="0" eaLnBrk="1" latinLnBrk="0" hangingPunct="1">
              <a:spcBef>
                <a:spcPts val="0"/>
              </a:spcBef>
              <a:buClr>
                <a:srgbClr val="FF0000"/>
              </a:buClr>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t>Creating </a:t>
            </a:r>
            <a:r>
              <a:rPr lang="en-US" sz="2800" dirty="0"/>
              <a:t>a simple collaborative filtering (recommendation) method requires us to address a handful of challenges</a:t>
            </a:r>
            <a:r>
              <a:rPr lang="en-US" sz="2800" dirty="0" smtClean="0"/>
              <a:t>:</a:t>
            </a:r>
            <a:endParaRPr lang="en-US" sz="2800" dirty="0"/>
          </a:p>
          <a:p>
            <a:pPr lvl="1"/>
            <a:r>
              <a:rPr lang="en-US" sz="2400" dirty="0"/>
              <a:t> Collecting ratings for each user</a:t>
            </a:r>
          </a:p>
          <a:p>
            <a:pPr lvl="1"/>
            <a:r>
              <a:rPr lang="en-US" sz="2400" dirty="0"/>
              <a:t> </a:t>
            </a:r>
            <a:r>
              <a:rPr lang="en-US" sz="2400" dirty="0"/>
              <a:t>Finding similar users</a:t>
            </a:r>
          </a:p>
          <a:p>
            <a:pPr lvl="1"/>
            <a:r>
              <a:rPr lang="en-US" sz="2400" dirty="0"/>
              <a:t> </a:t>
            </a:r>
            <a:r>
              <a:rPr lang="en-US" sz="2400" dirty="0"/>
              <a:t>Generating a recommendation based on that information.</a:t>
            </a:r>
            <a:endParaRPr lang="en-US" dirty="0"/>
          </a:p>
        </p:txBody>
      </p:sp>
    </p:spTree>
    <p:extLst>
      <p:ext uri="{BB962C8B-B14F-4D97-AF65-F5344CB8AC3E}">
        <p14:creationId xmlns:p14="http://schemas.microsoft.com/office/powerpoint/2010/main" val="35519133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 Example</a:t>
            </a:r>
            <a:endParaRPr lang="en-US" dirty="0"/>
          </a:p>
        </p:txBody>
      </p:sp>
      <p:sp>
        <p:nvSpPr>
          <p:cNvPr id="13" name="Content Placeholder 1"/>
          <p:cNvSpPr txBox="1">
            <a:spLocks/>
          </p:cNvSpPr>
          <p:nvPr/>
        </p:nvSpPr>
        <p:spPr>
          <a:xfrm>
            <a:off x="736601" y="1333501"/>
            <a:ext cx="8667044" cy="3619236"/>
          </a:xfrm>
          <a:prstGeom prst="rect">
            <a:avLst/>
          </a:prstGeom>
        </p:spPr>
        <p:txBody>
          <a:bodyPr/>
          <a:lstStyle>
            <a:lvl1pPr marL="228600" indent="-228600" algn="l" defTabSz="914400" rtl="0" eaLnBrk="1" latinLnBrk="0" hangingPunct="1">
              <a:spcBef>
                <a:spcPts val="600"/>
              </a:spcBef>
              <a:buClr>
                <a:srgbClr val="FF0000"/>
              </a:buClr>
              <a:buFont typeface="Arial" pitchFamily="34" charset="0"/>
              <a:buChar char="•"/>
              <a:defRPr sz="3200" kern="1200">
                <a:solidFill>
                  <a:schemeClr val="tx1"/>
                </a:solidFill>
                <a:latin typeface="Cambria" pitchFamily="18" charset="0"/>
                <a:ea typeface="+mn-ea"/>
                <a:cs typeface="+mn-cs"/>
              </a:defRPr>
            </a:lvl1pPr>
            <a:lvl2pPr marL="457200" indent="-228600" algn="l" defTabSz="914400" rtl="0" eaLnBrk="1" latinLnBrk="0" hangingPunct="1">
              <a:spcBef>
                <a:spcPts val="300"/>
              </a:spcBef>
              <a:spcAft>
                <a:spcPts val="300"/>
              </a:spcAft>
              <a:buClr>
                <a:srgbClr val="FF0000"/>
              </a:buClr>
              <a:buFont typeface="Arial" pitchFamily="34" charset="0"/>
              <a:buChar char="–"/>
              <a:defRPr sz="2800" kern="1200">
                <a:solidFill>
                  <a:schemeClr val="tx1"/>
                </a:solidFill>
                <a:latin typeface="Cambria" pitchFamily="18" charset="0"/>
                <a:ea typeface="+mn-ea"/>
                <a:cs typeface="+mn-cs"/>
              </a:defRPr>
            </a:lvl2pPr>
            <a:lvl3pPr marL="685800" indent="-228600" algn="l" defTabSz="914400" rtl="0" eaLnBrk="1" latinLnBrk="0" hangingPunct="1">
              <a:spcBef>
                <a:spcPts val="0"/>
              </a:spcBef>
              <a:buClr>
                <a:srgbClr val="FF0000"/>
              </a:buClr>
              <a:buFont typeface="Arial" pitchFamily="34" charset="0"/>
              <a:buChar char="•"/>
              <a:defRPr sz="2400" kern="1200">
                <a:solidFill>
                  <a:schemeClr val="tx1"/>
                </a:solidFill>
                <a:latin typeface="Cambria" pitchFamily="18" charset="0"/>
                <a:ea typeface="+mn-ea"/>
                <a:cs typeface="+mn-cs"/>
              </a:defRPr>
            </a:lvl3pPr>
            <a:lvl4pPr marL="914400" indent="-228600" algn="l" defTabSz="914400" rtl="0" eaLnBrk="1" latinLnBrk="0" hangingPunct="1">
              <a:spcBef>
                <a:spcPts val="0"/>
              </a:spcBef>
              <a:buClr>
                <a:srgbClr val="FF0000"/>
              </a:buClr>
              <a:buFont typeface="Arial" pitchFamily="34" charset="0"/>
              <a:buChar char="–"/>
              <a:defRPr sz="2000" kern="1200">
                <a:solidFill>
                  <a:schemeClr val="tx1"/>
                </a:solidFill>
                <a:latin typeface="Cambria" pitchFamily="18" charset="0"/>
                <a:ea typeface="+mn-ea"/>
                <a:cs typeface="+mn-cs"/>
              </a:defRPr>
            </a:lvl4pPr>
            <a:lvl5pPr marL="1143000" indent="-228600" algn="l" defTabSz="914400" rtl="0" eaLnBrk="1" latinLnBrk="0" hangingPunct="1">
              <a:spcBef>
                <a:spcPts val="0"/>
              </a:spcBef>
              <a:buClr>
                <a:srgbClr val="FF0000"/>
              </a:buClr>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An </a:t>
            </a:r>
            <a:r>
              <a:rPr lang="en-US" sz="2800" dirty="0" err="1"/>
              <a:t>IPython</a:t>
            </a:r>
            <a:r>
              <a:rPr lang="en-US" sz="2800" dirty="0"/>
              <a:t> Notebook with </a:t>
            </a:r>
            <a:r>
              <a:rPr lang="en-US" sz="2800" dirty="0"/>
              <a:t>details on how that can be achieved and comments can </a:t>
            </a:r>
            <a:r>
              <a:rPr lang="en-US" sz="2800" dirty="0"/>
              <a:t>be found </a:t>
            </a:r>
            <a:r>
              <a:rPr lang="en-US" sz="2800" dirty="0">
                <a:hlinkClick r:id="rId2"/>
              </a:rPr>
              <a:t>here</a:t>
            </a:r>
            <a:r>
              <a:rPr lang="en-US" sz="2800" dirty="0"/>
              <a:t>.</a:t>
            </a:r>
          </a:p>
        </p:txBody>
      </p:sp>
    </p:spTree>
    <p:extLst>
      <p:ext uri="{BB962C8B-B14F-4D97-AF65-F5344CB8AC3E}">
        <p14:creationId xmlns:p14="http://schemas.microsoft.com/office/powerpoint/2010/main" val="65469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It’s a Confluence of Many Domains</a:t>
            </a:r>
            <a:endParaRPr lang="en-US" dirty="0"/>
          </a:p>
        </p:txBody>
      </p:sp>
      <p:sp>
        <p:nvSpPr>
          <p:cNvPr id="14" name="Oval 13"/>
          <p:cNvSpPr/>
          <p:nvPr/>
        </p:nvSpPr>
        <p:spPr>
          <a:xfrm>
            <a:off x="3914274" y="3659045"/>
            <a:ext cx="2255365" cy="1912874"/>
          </a:xfrm>
          <a:prstGeom prst="ellipse">
            <a:avLst/>
          </a:prstGeom>
          <a:solidFill>
            <a:srgbClr val="3CB5A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5" name="Oval 14"/>
          <p:cNvSpPr/>
          <p:nvPr/>
        </p:nvSpPr>
        <p:spPr>
          <a:xfrm rot="633925">
            <a:off x="5152928" y="3088561"/>
            <a:ext cx="2789226" cy="1802885"/>
          </a:xfrm>
          <a:prstGeom prst="ellipse">
            <a:avLst/>
          </a:prstGeom>
          <a:solidFill>
            <a:srgbClr val="FF006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6" name="Oval 15"/>
          <p:cNvSpPr/>
          <p:nvPr/>
        </p:nvSpPr>
        <p:spPr>
          <a:xfrm rot="664827">
            <a:off x="2034914" y="2076027"/>
            <a:ext cx="2854399" cy="154623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7" name="Oval 16"/>
          <p:cNvSpPr/>
          <p:nvPr/>
        </p:nvSpPr>
        <p:spPr>
          <a:xfrm rot="20701546">
            <a:off x="4394465" y="2150017"/>
            <a:ext cx="3469495" cy="1889510"/>
          </a:xfrm>
          <a:prstGeom prst="ellipse">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8" name="Oval 17"/>
          <p:cNvSpPr/>
          <p:nvPr/>
        </p:nvSpPr>
        <p:spPr>
          <a:xfrm>
            <a:off x="3739491" y="1226303"/>
            <a:ext cx="2681020" cy="2578058"/>
          </a:xfrm>
          <a:prstGeom prst="ellipse">
            <a:avLst/>
          </a:prstGeom>
          <a:solidFill>
            <a:srgbClr val="C0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19" name="Oval 18"/>
          <p:cNvSpPr/>
          <p:nvPr/>
        </p:nvSpPr>
        <p:spPr>
          <a:xfrm rot="20794211">
            <a:off x="2186370" y="3177852"/>
            <a:ext cx="2655343" cy="1587695"/>
          </a:xfrm>
          <a:prstGeom prst="ellipse">
            <a:avLst/>
          </a:prstGeom>
          <a:solidFill>
            <a:srgbClr val="FFC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0" name="Oval 19"/>
          <p:cNvSpPr/>
          <p:nvPr/>
        </p:nvSpPr>
        <p:spPr>
          <a:xfrm>
            <a:off x="8890000" y="1494689"/>
            <a:ext cx="384048" cy="38404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1" name="Oval 20"/>
          <p:cNvSpPr/>
          <p:nvPr/>
        </p:nvSpPr>
        <p:spPr>
          <a:xfrm>
            <a:off x="8329971" y="4653218"/>
            <a:ext cx="228600" cy="22854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2" name="Oval 21"/>
          <p:cNvSpPr/>
          <p:nvPr/>
        </p:nvSpPr>
        <p:spPr>
          <a:xfrm>
            <a:off x="8924529" y="2848125"/>
            <a:ext cx="137124" cy="1371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3" name="Oval 22"/>
          <p:cNvSpPr/>
          <p:nvPr/>
        </p:nvSpPr>
        <p:spPr>
          <a:xfrm>
            <a:off x="8329971" y="3593740"/>
            <a:ext cx="68562" cy="7618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4" name="Oval 23"/>
          <p:cNvSpPr/>
          <p:nvPr/>
        </p:nvSpPr>
        <p:spPr>
          <a:xfrm>
            <a:off x="1781396" y="1613206"/>
            <a:ext cx="192024" cy="19045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5" name="Oval 24"/>
          <p:cNvSpPr/>
          <p:nvPr/>
        </p:nvSpPr>
        <p:spPr>
          <a:xfrm>
            <a:off x="1077268" y="2916711"/>
            <a:ext cx="228600" cy="22854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6" name="Oval 25"/>
          <p:cNvSpPr/>
          <p:nvPr/>
        </p:nvSpPr>
        <p:spPr>
          <a:xfrm>
            <a:off x="3279800" y="5192912"/>
            <a:ext cx="118872" cy="11427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7" name="Oval 26"/>
          <p:cNvSpPr/>
          <p:nvPr/>
        </p:nvSpPr>
        <p:spPr>
          <a:xfrm>
            <a:off x="1545242" y="3804360"/>
            <a:ext cx="137124" cy="1371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8" name="Oval 27"/>
          <p:cNvSpPr/>
          <p:nvPr/>
        </p:nvSpPr>
        <p:spPr>
          <a:xfrm>
            <a:off x="875247" y="1687255"/>
            <a:ext cx="274249" cy="2743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9" name="Oval 28"/>
          <p:cNvSpPr/>
          <p:nvPr/>
        </p:nvSpPr>
        <p:spPr>
          <a:xfrm>
            <a:off x="8398533" y="1885397"/>
            <a:ext cx="155448" cy="15236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30" name="Oval 29"/>
          <p:cNvSpPr/>
          <p:nvPr/>
        </p:nvSpPr>
        <p:spPr>
          <a:xfrm>
            <a:off x="8966200" y="4343668"/>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36" name="Oval 35"/>
          <p:cNvSpPr/>
          <p:nvPr/>
        </p:nvSpPr>
        <p:spPr>
          <a:xfrm>
            <a:off x="7596131" y="1628674"/>
            <a:ext cx="137124" cy="137160"/>
          </a:xfrm>
          <a:prstGeom prst="ellipse">
            <a:avLst/>
          </a:prstGeom>
          <a:solidFill>
            <a:srgbClr val="3CB5A2"/>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37" name="Oval 36"/>
          <p:cNvSpPr/>
          <p:nvPr/>
        </p:nvSpPr>
        <p:spPr>
          <a:xfrm>
            <a:off x="2419002" y="5100921"/>
            <a:ext cx="68562" cy="76182"/>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38" name="Oval 37"/>
          <p:cNvSpPr/>
          <p:nvPr/>
        </p:nvSpPr>
        <p:spPr>
          <a:xfrm>
            <a:off x="2847752" y="1468735"/>
            <a:ext cx="91440" cy="914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39" name="Oval 38"/>
          <p:cNvSpPr/>
          <p:nvPr/>
        </p:nvSpPr>
        <p:spPr>
          <a:xfrm>
            <a:off x="1132840" y="4762500"/>
            <a:ext cx="365760" cy="365760"/>
          </a:xfrm>
          <a:prstGeom prst="ellipse">
            <a:avLst/>
          </a:prstGeom>
          <a:solidFill>
            <a:srgbClr val="C0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41" name="Oval 40"/>
          <p:cNvSpPr/>
          <p:nvPr/>
        </p:nvSpPr>
        <p:spPr>
          <a:xfrm>
            <a:off x="3739491" y="2013876"/>
            <a:ext cx="2681020" cy="2680400"/>
          </a:xfrm>
          <a:prstGeom prst="ellipse">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889" tIns="42444" rIns="84889" bIns="42444" rtlCol="0" anchor="ctr"/>
          <a:lstStyle/>
          <a:p>
            <a:pPr algn="ctr" defTabSz="848876"/>
            <a:endParaRPr lang="en-US" sz="1600" dirty="0">
              <a:solidFill>
                <a:prstClr val="white"/>
              </a:solidFill>
              <a:latin typeface="Cambria" pitchFamily="18" charset="0"/>
            </a:endParaRPr>
          </a:p>
        </p:txBody>
      </p:sp>
      <p:sp>
        <p:nvSpPr>
          <p:cNvPr id="2" name="TextBox 1"/>
          <p:cNvSpPr txBox="1"/>
          <p:nvPr/>
        </p:nvSpPr>
        <p:spPr>
          <a:xfrm>
            <a:off x="2047209" y="2276830"/>
            <a:ext cx="1783966"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Cambria" pitchFamily="18" charset="0"/>
              </a:rPr>
              <a:t>PATTERN RECOGNITION</a:t>
            </a:r>
            <a:endParaRPr lang="en-US" b="1" dirty="0">
              <a:solidFill>
                <a:schemeClr val="bg1"/>
              </a:solidFill>
              <a:effectLst>
                <a:outerShdw blurRad="38100" dist="38100" dir="2700000" algn="tl">
                  <a:srgbClr val="000000">
                    <a:alpha val="43137"/>
                  </a:srgbClr>
                </a:outerShdw>
              </a:effectLst>
              <a:latin typeface="Cambria" pitchFamily="18" charset="0"/>
            </a:endParaRPr>
          </a:p>
        </p:txBody>
      </p:sp>
      <p:sp>
        <p:nvSpPr>
          <p:cNvPr id="44" name="TextBox 43"/>
          <p:cNvSpPr txBox="1"/>
          <p:nvPr/>
        </p:nvSpPr>
        <p:spPr>
          <a:xfrm>
            <a:off x="4184139" y="1410706"/>
            <a:ext cx="1783966"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Cambria" pitchFamily="18" charset="0"/>
              </a:rPr>
              <a:t>PROBABILITY &amp; STATISTICS</a:t>
            </a:r>
            <a:endParaRPr lang="en-US" b="1" dirty="0">
              <a:solidFill>
                <a:schemeClr val="bg1"/>
              </a:solidFill>
              <a:effectLst>
                <a:outerShdw blurRad="38100" dist="38100" dir="2700000" algn="tl">
                  <a:srgbClr val="000000">
                    <a:alpha val="43137"/>
                  </a:srgbClr>
                </a:outerShdw>
              </a:effectLst>
              <a:latin typeface="Cambria" pitchFamily="18" charset="0"/>
            </a:endParaRPr>
          </a:p>
        </p:txBody>
      </p:sp>
      <p:sp>
        <p:nvSpPr>
          <p:cNvPr id="45" name="TextBox 44"/>
          <p:cNvSpPr txBox="1"/>
          <p:nvPr/>
        </p:nvSpPr>
        <p:spPr>
          <a:xfrm>
            <a:off x="6137372" y="2384653"/>
            <a:ext cx="1783966" cy="646331"/>
          </a:xfrm>
          <a:prstGeom prst="rect">
            <a:avLst/>
          </a:prstGeom>
          <a:noFill/>
        </p:spPr>
        <p:txBody>
          <a:bodyPr wrap="square" rtlCol="0" anchor="ctr">
            <a:spAutoFit/>
          </a:bodyPr>
          <a:lstStyle/>
          <a:p>
            <a:pPr algn="ctr"/>
            <a:r>
              <a:rPr lang="en-US" b="1">
                <a:solidFill>
                  <a:schemeClr val="bg1"/>
                </a:solidFill>
                <a:effectLst>
                  <a:outerShdw blurRad="38100" dist="38100" dir="2700000" algn="tl">
                    <a:srgbClr val="000000">
                      <a:alpha val="43137"/>
                    </a:srgbClr>
                  </a:outerShdw>
                </a:effectLst>
                <a:latin typeface="Cambria" pitchFamily="18" charset="0"/>
              </a:rPr>
              <a:t>MACHINE LEARNING</a:t>
            </a:r>
            <a:endParaRPr lang="en-US" b="1" dirty="0">
              <a:solidFill>
                <a:schemeClr val="bg1"/>
              </a:solidFill>
              <a:effectLst>
                <a:outerShdw blurRad="38100" dist="38100" dir="2700000" algn="tl">
                  <a:srgbClr val="000000">
                    <a:alpha val="43137"/>
                  </a:srgbClr>
                </a:outerShdw>
              </a:effectLst>
              <a:latin typeface="Cambria" pitchFamily="18" charset="0"/>
            </a:endParaRPr>
          </a:p>
        </p:txBody>
      </p:sp>
      <p:sp>
        <p:nvSpPr>
          <p:cNvPr id="46" name="TextBox 45"/>
          <p:cNvSpPr txBox="1"/>
          <p:nvPr/>
        </p:nvSpPr>
        <p:spPr>
          <a:xfrm>
            <a:off x="6087236" y="4039645"/>
            <a:ext cx="1783966"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Cambria" pitchFamily="18" charset="0"/>
              </a:rPr>
              <a:t>INFORMATION THEORY</a:t>
            </a:r>
            <a:endParaRPr lang="en-US" b="1" dirty="0">
              <a:solidFill>
                <a:schemeClr val="bg1"/>
              </a:solidFill>
              <a:effectLst>
                <a:outerShdw blurRad="38100" dist="38100" dir="2700000" algn="tl">
                  <a:srgbClr val="000000">
                    <a:alpha val="43137"/>
                  </a:srgbClr>
                </a:outerShdw>
              </a:effectLst>
              <a:latin typeface="Cambria" pitchFamily="18" charset="0"/>
            </a:endParaRPr>
          </a:p>
        </p:txBody>
      </p:sp>
      <p:sp>
        <p:nvSpPr>
          <p:cNvPr id="47" name="TextBox 46"/>
          <p:cNvSpPr txBox="1"/>
          <p:nvPr/>
        </p:nvSpPr>
        <p:spPr>
          <a:xfrm>
            <a:off x="4080177" y="4660861"/>
            <a:ext cx="1923557" cy="646331"/>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Cambria" pitchFamily="18" charset="0"/>
              </a:rPr>
              <a:t>DATA VISUALIZATION</a:t>
            </a:r>
            <a:endParaRPr lang="en-US" b="1" dirty="0">
              <a:solidFill>
                <a:schemeClr val="bg1"/>
              </a:solidFill>
              <a:effectLst>
                <a:outerShdw blurRad="38100" dist="38100" dir="2700000" algn="tl">
                  <a:srgbClr val="000000">
                    <a:alpha val="43137"/>
                  </a:srgbClr>
                </a:outerShdw>
              </a:effectLst>
              <a:latin typeface="Cambria" pitchFamily="18" charset="0"/>
            </a:endParaRPr>
          </a:p>
        </p:txBody>
      </p:sp>
      <p:sp>
        <p:nvSpPr>
          <p:cNvPr id="48" name="TextBox 47"/>
          <p:cNvSpPr txBox="1"/>
          <p:nvPr/>
        </p:nvSpPr>
        <p:spPr>
          <a:xfrm>
            <a:off x="2162959" y="3861215"/>
            <a:ext cx="1783966" cy="369332"/>
          </a:xfrm>
          <a:prstGeom prst="rect">
            <a:avLst/>
          </a:prstGeom>
          <a:noFill/>
        </p:spPr>
        <p:txBody>
          <a:bodyPr wrap="square" rtlCol="0" anchor="ctr">
            <a:spAutoFit/>
          </a:bodyPr>
          <a:lstStyle/>
          <a:p>
            <a:pPr algn="ctr"/>
            <a:r>
              <a:rPr lang="en-US" b="1" dirty="0">
                <a:solidFill>
                  <a:schemeClr val="bg1"/>
                </a:solidFill>
                <a:effectLst>
                  <a:outerShdw blurRad="38100" dist="38100" dir="2700000" algn="tl">
                    <a:srgbClr val="000000">
                      <a:alpha val="43137"/>
                    </a:srgbClr>
                  </a:outerShdw>
                </a:effectLst>
                <a:latin typeface="Cambria" pitchFamily="18" charset="0"/>
              </a:rPr>
              <a:t>DATABASES</a:t>
            </a:r>
            <a:endParaRPr lang="en-US" b="1" dirty="0">
              <a:solidFill>
                <a:schemeClr val="bg1"/>
              </a:solidFill>
              <a:effectLst>
                <a:outerShdw blurRad="38100" dist="38100" dir="2700000" algn="tl">
                  <a:srgbClr val="000000">
                    <a:alpha val="43137"/>
                  </a:srgbClr>
                </a:outerShdw>
              </a:effectLst>
              <a:latin typeface="Cambria" pitchFamily="18" charset="0"/>
            </a:endParaRPr>
          </a:p>
        </p:txBody>
      </p:sp>
      <p:sp>
        <p:nvSpPr>
          <p:cNvPr id="49" name="TextBox 48"/>
          <p:cNvSpPr txBox="1"/>
          <p:nvPr/>
        </p:nvSpPr>
        <p:spPr>
          <a:xfrm>
            <a:off x="3903868" y="2648864"/>
            <a:ext cx="2352275" cy="1384995"/>
          </a:xfrm>
          <a:prstGeom prst="rect">
            <a:avLst/>
          </a:prstGeom>
          <a:noFill/>
        </p:spPr>
        <p:txBody>
          <a:bodyPr wrap="square" rtlCol="0" anchor="ctr">
            <a:spAutoFit/>
          </a:bodyPr>
          <a:lstStyle/>
          <a:p>
            <a:pPr algn="ctr"/>
            <a:r>
              <a:rPr lang="en-US" sz="4200" b="1" dirty="0">
                <a:solidFill>
                  <a:schemeClr val="bg1"/>
                </a:solidFill>
                <a:effectLst>
                  <a:outerShdw blurRad="38100" dist="38100" dir="2700000" algn="tl">
                    <a:srgbClr val="000000">
                      <a:alpha val="43137"/>
                    </a:srgbClr>
                  </a:outerShdw>
                </a:effectLst>
                <a:latin typeface="Cambria" pitchFamily="18" charset="0"/>
              </a:rPr>
              <a:t>DATA MINING</a:t>
            </a:r>
            <a:endParaRPr lang="en-US" sz="4200" b="1" dirty="0">
              <a:solidFill>
                <a:schemeClr val="bg1"/>
              </a:solidFill>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1357163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Isn’t Data Mining?</a:t>
            </a:r>
            <a:endParaRPr lang="en-US" dirty="0"/>
          </a:p>
        </p:txBody>
      </p:sp>
      <p:sp>
        <p:nvSpPr>
          <p:cNvPr id="2" name="Content Placeholder 1"/>
          <p:cNvSpPr>
            <a:spLocks noGrp="1"/>
          </p:cNvSpPr>
          <p:nvPr>
            <p:ph idx="1"/>
          </p:nvPr>
        </p:nvSpPr>
        <p:spPr/>
        <p:txBody>
          <a:bodyPr/>
          <a:lstStyle/>
          <a:p>
            <a:pPr marL="0" indent="0" defTabSz="848876">
              <a:spcBef>
                <a:spcPts val="1800"/>
              </a:spcBef>
              <a:spcAft>
                <a:spcPts val="300"/>
              </a:spcAft>
              <a:buNone/>
            </a:pPr>
            <a:r>
              <a:rPr lang="en-US" i="1" dirty="0"/>
              <a:t>Looking up a record in a database.</a:t>
            </a:r>
          </a:p>
          <a:p>
            <a:pPr marL="0" indent="0" defTabSz="848876">
              <a:spcBef>
                <a:spcPts val="0"/>
              </a:spcBef>
              <a:buNone/>
            </a:pPr>
            <a:r>
              <a:rPr lang="en-US" i="1" dirty="0" smtClean="0">
                <a:solidFill>
                  <a:srgbClr val="C00000"/>
                </a:solidFill>
              </a:rPr>
              <a:t>	No </a:t>
            </a:r>
            <a:r>
              <a:rPr lang="en-US" i="1" dirty="0">
                <a:solidFill>
                  <a:srgbClr val="C00000"/>
                </a:solidFill>
              </a:rPr>
              <a:t>pattern is revealed by this lookup</a:t>
            </a:r>
            <a:r>
              <a:rPr lang="en-US" i="1" dirty="0" smtClean="0">
                <a:solidFill>
                  <a:srgbClr val="C00000"/>
                </a:solidFill>
              </a:rPr>
              <a:t>.</a:t>
            </a:r>
            <a:endParaRPr lang="en-US" i="1" dirty="0">
              <a:solidFill>
                <a:srgbClr val="C00000"/>
              </a:solidFill>
            </a:endParaRPr>
          </a:p>
          <a:p>
            <a:pPr marL="0" indent="0" defTabSz="848876">
              <a:spcBef>
                <a:spcPts val="1800"/>
              </a:spcBef>
              <a:spcAft>
                <a:spcPts val="300"/>
              </a:spcAft>
              <a:buNone/>
            </a:pPr>
            <a:r>
              <a:rPr lang="en-US" i="1" dirty="0"/>
              <a:t>Searching for a term on Google.</a:t>
            </a:r>
          </a:p>
          <a:p>
            <a:pPr marL="0" indent="0" defTabSz="848876">
              <a:spcBef>
                <a:spcPts val="0"/>
              </a:spcBef>
              <a:buNone/>
            </a:pPr>
            <a:r>
              <a:rPr lang="en-US" i="1" dirty="0" smtClean="0">
                <a:solidFill>
                  <a:srgbClr val="C00000"/>
                </a:solidFill>
              </a:rPr>
              <a:t>	This </a:t>
            </a:r>
            <a:r>
              <a:rPr lang="en-US" i="1" dirty="0">
                <a:solidFill>
                  <a:srgbClr val="C00000"/>
                </a:solidFill>
              </a:rPr>
              <a:t>is simply a “match” or “non-match</a:t>
            </a:r>
            <a:r>
              <a:rPr lang="en-US" i="1" dirty="0" smtClean="0">
                <a:solidFill>
                  <a:srgbClr val="C00000"/>
                </a:solidFill>
              </a:rPr>
              <a:t>”.</a:t>
            </a:r>
            <a:endParaRPr lang="en-US" i="1" dirty="0">
              <a:solidFill>
                <a:srgbClr val="C00000"/>
              </a:solidFill>
            </a:endParaRPr>
          </a:p>
          <a:p>
            <a:pPr marL="0" indent="0" defTabSz="848876">
              <a:spcBef>
                <a:spcPts val="1800"/>
              </a:spcBef>
              <a:spcAft>
                <a:spcPts val="300"/>
              </a:spcAft>
              <a:buNone/>
            </a:pPr>
            <a:r>
              <a:rPr lang="en-US" i="1" dirty="0"/>
              <a:t>Testing a two-sample hypothesis in a clinical trial.</a:t>
            </a:r>
          </a:p>
          <a:p>
            <a:pPr marL="0" indent="0" defTabSz="848876">
              <a:spcBef>
                <a:spcPts val="0"/>
              </a:spcBef>
              <a:buNone/>
            </a:pPr>
            <a:r>
              <a:rPr lang="en-US" i="1" dirty="0" smtClean="0">
                <a:solidFill>
                  <a:srgbClr val="C00000"/>
                </a:solidFill>
              </a:rPr>
              <a:t>	The </a:t>
            </a:r>
            <a:r>
              <a:rPr lang="en-US" i="1" dirty="0">
                <a:solidFill>
                  <a:srgbClr val="C00000"/>
                </a:solidFill>
              </a:rPr>
              <a:t>dataset is often not large</a:t>
            </a:r>
            <a:r>
              <a:rPr lang="en-US" i="1" dirty="0" smtClean="0">
                <a:solidFill>
                  <a:srgbClr val="C00000"/>
                </a:solidFill>
              </a:rPr>
              <a:t>.</a:t>
            </a:r>
            <a:endParaRPr lang="en-US" sz="2400" i="1" dirty="0">
              <a:solidFill>
                <a:srgbClr val="C00000"/>
              </a:solidFill>
            </a:endParaRPr>
          </a:p>
        </p:txBody>
      </p:sp>
    </p:spTree>
    <p:extLst>
      <p:ext uri="{BB962C8B-B14F-4D97-AF65-F5344CB8AC3E}">
        <p14:creationId xmlns:p14="http://schemas.microsoft.com/office/powerpoint/2010/main" val="1212854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Almost Data Mining</a:t>
            </a:r>
            <a:endParaRPr lang="en-US" dirty="0"/>
          </a:p>
        </p:txBody>
      </p:sp>
      <p:sp>
        <p:nvSpPr>
          <p:cNvPr id="2" name="Content Placeholder 1"/>
          <p:cNvSpPr>
            <a:spLocks noGrp="1"/>
          </p:cNvSpPr>
          <p:nvPr>
            <p:ph idx="1"/>
          </p:nvPr>
        </p:nvSpPr>
        <p:spPr/>
        <p:txBody>
          <a:bodyPr/>
          <a:lstStyle/>
          <a:p>
            <a:pPr marL="0" indent="0" defTabSz="848876">
              <a:spcBef>
                <a:spcPts val="1800"/>
              </a:spcBef>
              <a:spcAft>
                <a:spcPts val="300"/>
              </a:spcAft>
              <a:buNone/>
            </a:pPr>
            <a:r>
              <a:rPr lang="en-US" i="1" dirty="0"/>
              <a:t>Noting that some last names occur in certain geographical areas</a:t>
            </a:r>
            <a:r>
              <a:rPr lang="en-US" i="1" dirty="0" smtClean="0"/>
              <a:t>.</a:t>
            </a:r>
            <a:endParaRPr lang="en-US" i="1" dirty="0">
              <a:solidFill>
                <a:srgbClr val="C00000"/>
              </a:solidFill>
            </a:endParaRPr>
          </a:p>
          <a:p>
            <a:pPr marL="0" indent="0" defTabSz="848876">
              <a:spcBef>
                <a:spcPts val="1800"/>
              </a:spcBef>
              <a:spcAft>
                <a:spcPts val="300"/>
              </a:spcAft>
              <a:buNone/>
            </a:pPr>
            <a:r>
              <a:rPr lang="en-US" i="1" dirty="0"/>
              <a:t>Taking all query results from Google and discovering that they can be grouped or categorized</a:t>
            </a:r>
            <a:r>
              <a:rPr lang="en-US" i="1" dirty="0" smtClean="0"/>
              <a:t>.</a:t>
            </a:r>
            <a:endParaRPr lang="en-US" i="1" dirty="0">
              <a:solidFill>
                <a:srgbClr val="C00000"/>
              </a:solidFill>
            </a:endParaRPr>
          </a:p>
          <a:p>
            <a:pPr marL="0" indent="0" defTabSz="848876">
              <a:spcBef>
                <a:spcPts val="1800"/>
              </a:spcBef>
              <a:spcAft>
                <a:spcPts val="300"/>
              </a:spcAft>
              <a:buNone/>
            </a:pPr>
            <a:r>
              <a:rPr lang="en-US" i="1" dirty="0"/>
              <a:t>When doing multiple tests across many different genes, identifying very strongly significant genes</a:t>
            </a:r>
            <a:r>
              <a:rPr lang="en-US" i="1" dirty="0" smtClean="0"/>
              <a:t>.</a:t>
            </a:r>
            <a:endParaRPr lang="en-US" i="1" dirty="0"/>
          </a:p>
        </p:txBody>
      </p:sp>
    </p:spTree>
    <p:extLst>
      <p:ext uri="{BB962C8B-B14F-4D97-AF65-F5344CB8AC3E}">
        <p14:creationId xmlns:p14="http://schemas.microsoft.com/office/powerpoint/2010/main" val="289370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9229</TotalTime>
  <Words>3629</Words>
  <Application>Microsoft Office PowerPoint</Application>
  <PresentationFormat>Custom</PresentationFormat>
  <Paragraphs>634</Paragraphs>
  <Slides>62</Slides>
  <Notes>25</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Cambria</vt:lpstr>
      <vt:lpstr>Cambria Math</vt:lpstr>
      <vt:lpstr>Franklin Gothic Medium</vt:lpstr>
      <vt:lpstr>Franklin Gothic Medium Cond</vt:lpstr>
      <vt:lpstr>Office Theme</vt:lpstr>
      <vt:lpstr>What Do the Textbooks Say?</vt:lpstr>
      <vt:lpstr>What Do More Textbooks Say?</vt:lpstr>
      <vt:lpstr>Even More Textbooks?</vt:lpstr>
      <vt:lpstr>Our Definition</vt:lpstr>
      <vt:lpstr>PowerPoint Presentation</vt:lpstr>
      <vt:lpstr>Two Key Features</vt:lpstr>
      <vt:lpstr>It’s a Confluence of Many Domains</vt:lpstr>
      <vt:lpstr>What Isn’t Data Mining?</vt:lpstr>
      <vt:lpstr>What’s Almost Data Mining</vt:lpstr>
      <vt:lpstr>PowerPoint Presentation</vt:lpstr>
      <vt:lpstr>Rock, Paper, Scissors</vt:lpstr>
      <vt:lpstr>Rock, Paper, Scissors</vt:lpstr>
      <vt:lpstr>Rock, Paper, Scissors</vt:lpstr>
      <vt:lpstr>Rock, Paper, Scissors</vt:lpstr>
      <vt:lpstr>Rock, Paper, Scissors</vt:lpstr>
      <vt:lpstr>PowerPoint Presentation</vt:lpstr>
      <vt:lpstr>Data Mining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Topics</vt:lpstr>
      <vt:lpstr>Course Topics</vt:lpstr>
      <vt:lpstr>Course Topics</vt:lpstr>
      <vt:lpstr>Course Topics</vt:lpstr>
      <vt:lpstr>Course Topics</vt:lpstr>
      <vt:lpstr>Course Topics</vt:lpstr>
      <vt:lpstr>Course Topics</vt:lpstr>
      <vt:lpstr>Course Topics</vt:lpstr>
      <vt:lpstr>Tools and Modules</vt:lpstr>
      <vt:lpstr>PowerPoint Presentation</vt:lpstr>
      <vt:lpstr>What’s in Data?</vt:lpstr>
      <vt:lpstr>What’s in Data?</vt:lpstr>
      <vt:lpstr>What’s in an Instance?</vt:lpstr>
      <vt:lpstr>Discrete Features</vt:lpstr>
      <vt:lpstr>Continuous Features</vt:lpstr>
      <vt:lpstr>PowerPoint Presentation</vt:lpstr>
      <vt:lpstr>Data Mining</vt:lpstr>
      <vt:lpstr>Recommendations</vt:lpstr>
      <vt:lpstr>PowerPoint Presentation</vt:lpstr>
      <vt:lpstr>Making Recommendations</vt:lpstr>
      <vt:lpstr>The Netflix Prize (2006-2009)</vt:lpstr>
      <vt:lpstr>The Netflix Prize (2006-2009)</vt:lpstr>
      <vt:lpstr>What was the Netflix Prize?</vt:lpstr>
      <vt:lpstr>The Netflix Prize Datasets</vt:lpstr>
      <vt:lpstr>The Netflix Prize Datasets</vt:lpstr>
      <vt:lpstr>The Netflix Prize Data</vt:lpstr>
      <vt:lpstr>The Netflix Prize Data</vt:lpstr>
      <vt:lpstr>The Netflix Prize Data</vt:lpstr>
      <vt:lpstr>The Netflix Prize Goal</vt:lpstr>
      <vt:lpstr>The Netflix Prize Methods</vt:lpstr>
      <vt:lpstr>PowerPoint Presentation</vt:lpstr>
      <vt:lpstr>Key to Collaborative Filtering</vt:lpstr>
      <vt:lpstr>Collaborative Filtering</vt:lpstr>
      <vt:lpstr>Collaborative Filtering Dataset</vt:lpstr>
      <vt:lpstr>Collaborative Filtering Example</vt:lpstr>
      <vt:lpstr>Collaborative Filtering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Kasparian, Melanie</dc:creator>
  <cp:lastModifiedBy>Horvath, Justin</cp:lastModifiedBy>
  <cp:revision>330</cp:revision>
  <dcterms:created xsi:type="dcterms:W3CDTF">2014-01-17T22:06:16Z</dcterms:created>
  <dcterms:modified xsi:type="dcterms:W3CDTF">2016-06-14T21:01:21Z</dcterms:modified>
</cp:coreProperties>
</file>