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0"/>
  </p:notesMasterIdLst>
  <p:sldIdLst>
    <p:sldId id="256" r:id="rId5"/>
    <p:sldId id="257" r:id="rId6"/>
    <p:sldId id="292" r:id="rId7"/>
    <p:sldId id="259" r:id="rId8"/>
    <p:sldId id="261" r:id="rId9"/>
    <p:sldId id="293" r:id="rId10"/>
    <p:sldId id="264" r:id="rId11"/>
    <p:sldId id="265" r:id="rId12"/>
    <p:sldId id="286" r:id="rId13"/>
    <p:sldId id="287" r:id="rId14"/>
    <p:sldId id="267" r:id="rId15"/>
    <p:sldId id="268" r:id="rId16"/>
    <p:sldId id="288" r:id="rId17"/>
    <p:sldId id="294" r:id="rId18"/>
    <p:sldId id="289" r:id="rId19"/>
    <p:sldId id="269" r:id="rId20"/>
    <p:sldId id="270" r:id="rId21"/>
    <p:sldId id="271" r:id="rId22"/>
    <p:sldId id="272" r:id="rId23"/>
    <p:sldId id="299" r:id="rId24"/>
    <p:sldId id="300" r:id="rId25"/>
    <p:sldId id="274" r:id="rId26"/>
    <p:sldId id="275" r:id="rId27"/>
    <p:sldId id="298" r:id="rId28"/>
    <p:sldId id="277" r:id="rId29"/>
    <p:sldId id="278" r:id="rId30"/>
    <p:sldId id="295" r:id="rId31"/>
    <p:sldId id="296" r:id="rId32"/>
    <p:sldId id="282" r:id="rId33"/>
    <p:sldId id="297" r:id="rId34"/>
    <p:sldId id="283" r:id="rId35"/>
    <p:sldId id="284" r:id="rId36"/>
    <p:sldId id="285" r:id="rId37"/>
    <p:sldId id="263" r:id="rId38"/>
    <p:sldId id="291"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8E2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66" d="100"/>
          <a:sy n="66" d="100"/>
        </p:scale>
        <p:origin x="1506" y="1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diagrams/_rels/data2.xml.rels><?xml version="1.0" encoding="UTF-8" standalone="yes"?>
<Relationships xmlns="http://schemas.openxmlformats.org/package/2006/relationships"><Relationship Id="rId1" Type="http://schemas.openxmlformats.org/officeDocument/2006/relationships/image" Target="../media/image14.jpg"/></Relationships>
</file>

<file path=ppt/diagrams/_rels/drawing2.xml.rels><?xml version="1.0" encoding="UTF-8" standalone="yes"?>
<Relationships xmlns="http://schemas.openxmlformats.org/package/2006/relationships"><Relationship Id="rId1" Type="http://schemas.openxmlformats.org/officeDocument/2006/relationships/image" Target="../media/image14.jp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44749B-B176-4FB4-8176-782C632BD6BF}"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n-US"/>
        </a:p>
      </dgm:t>
    </dgm:pt>
    <dgm:pt modelId="{245FD663-BC4A-417D-8A9E-58ECC51EC0A2}">
      <dgm:prSet/>
      <dgm:spPr/>
      <dgm:t>
        <a:bodyPr/>
        <a:lstStyle/>
        <a:p>
          <a:r>
            <a:rPr lang="en-IN" b="1"/>
            <a:t>Cellular is King:</a:t>
          </a:r>
          <a:r>
            <a:rPr lang="en-IN"/>
            <a:t> Calling a mobile is nearly </a:t>
          </a:r>
          <a:r>
            <a:rPr lang="en-IN" b="1"/>
            <a:t>3 times more effective</a:t>
          </a:r>
          <a:r>
            <a:rPr lang="en-IN"/>
            <a:t> than a landline.</a:t>
          </a:r>
          <a:endParaRPr lang="en-US"/>
        </a:p>
      </dgm:t>
    </dgm:pt>
    <dgm:pt modelId="{755FC335-4D8F-497B-9AC8-678E9C167C8A}" type="parTrans" cxnId="{149062EE-A235-4158-8246-6157891063C7}">
      <dgm:prSet/>
      <dgm:spPr/>
      <dgm:t>
        <a:bodyPr/>
        <a:lstStyle/>
        <a:p>
          <a:endParaRPr lang="en-US"/>
        </a:p>
      </dgm:t>
    </dgm:pt>
    <dgm:pt modelId="{54168177-396B-4699-AC11-10F18E1F60C0}" type="sibTrans" cxnId="{149062EE-A235-4158-8246-6157891063C7}">
      <dgm:prSet/>
      <dgm:spPr/>
      <dgm:t>
        <a:bodyPr/>
        <a:lstStyle/>
        <a:p>
          <a:endParaRPr lang="en-US"/>
        </a:p>
      </dgm:t>
    </dgm:pt>
    <dgm:pt modelId="{A0F30C28-60FC-4DBB-ADC4-AC75AC661B32}">
      <dgm:prSet/>
      <dgm:spPr/>
      <dgm:t>
        <a:bodyPr/>
        <a:lstStyle/>
        <a:p>
          <a:r>
            <a:rPr lang="en-IN" b="1"/>
            <a:t>The First Call is Everything:</a:t>
          </a:r>
          <a:r>
            <a:rPr lang="en-IN"/>
            <a:t> Success rates drop sharply after the first contact.</a:t>
          </a:r>
          <a:endParaRPr lang="en-US"/>
        </a:p>
      </dgm:t>
    </dgm:pt>
    <dgm:pt modelId="{45BE3623-0754-4CF6-B372-5BE3827FCE99}" type="parTrans" cxnId="{A31DD83D-5B1D-42DC-AF70-49F86E57A9F5}">
      <dgm:prSet/>
      <dgm:spPr/>
      <dgm:t>
        <a:bodyPr/>
        <a:lstStyle/>
        <a:p>
          <a:endParaRPr lang="en-US"/>
        </a:p>
      </dgm:t>
    </dgm:pt>
    <dgm:pt modelId="{F4D49962-D7F0-47E1-9816-97DE2BFE1983}" type="sibTrans" cxnId="{A31DD83D-5B1D-42DC-AF70-49F86E57A9F5}">
      <dgm:prSet/>
      <dgm:spPr/>
      <dgm:t>
        <a:bodyPr/>
        <a:lstStyle/>
        <a:p>
          <a:endParaRPr lang="en-US"/>
        </a:p>
      </dgm:t>
    </dgm:pt>
    <dgm:pt modelId="{4DD4E7B9-9FE7-43C8-B5DC-ED970A74E8C3}">
      <dgm:prSet/>
      <dgm:spPr/>
      <dgm:t>
        <a:bodyPr/>
        <a:lstStyle/>
        <a:p>
          <a:r>
            <a:rPr lang="en-IN" b="1"/>
            <a:t>Diminishing Returns:</a:t>
          </a:r>
          <a:r>
            <a:rPr lang="en-IN"/>
            <a:t> Pursuing clients beyond 4-5 calls is highly inefficient.</a:t>
          </a:r>
          <a:endParaRPr lang="en-US"/>
        </a:p>
      </dgm:t>
    </dgm:pt>
    <dgm:pt modelId="{EFADC666-2B20-4D5B-8143-4F664C128BAD}" type="parTrans" cxnId="{86680BB8-EC04-4342-B2C4-7FE66B4B1099}">
      <dgm:prSet/>
      <dgm:spPr/>
      <dgm:t>
        <a:bodyPr/>
        <a:lstStyle/>
        <a:p>
          <a:endParaRPr lang="en-US"/>
        </a:p>
      </dgm:t>
    </dgm:pt>
    <dgm:pt modelId="{72909F07-1C7C-4F05-B88D-C1F3260EEBFC}" type="sibTrans" cxnId="{86680BB8-EC04-4342-B2C4-7FE66B4B1099}">
      <dgm:prSet/>
      <dgm:spPr/>
      <dgm:t>
        <a:bodyPr/>
        <a:lstStyle/>
        <a:p>
          <a:endParaRPr lang="en-US"/>
        </a:p>
      </dgm:t>
    </dgm:pt>
    <dgm:pt modelId="{D28C8153-B8E9-44FC-BF9B-C3DA92C524C9}">
      <dgm:prSet/>
      <dgm:spPr/>
      <dgm:t>
        <a:bodyPr/>
        <a:lstStyle/>
        <a:p>
          <a:r>
            <a:rPr lang="en-IN" b="1"/>
            <a:t>Actionable Insight: Focus your energy on making the *first call* count.</a:t>
          </a:r>
          <a:endParaRPr lang="en-US"/>
        </a:p>
      </dgm:t>
    </dgm:pt>
    <dgm:pt modelId="{09A13E1C-15AC-4AC8-9EF6-DCDABA3A5D4F}" type="parTrans" cxnId="{1A9FFF0F-A00F-4BAC-92C8-467925537592}">
      <dgm:prSet/>
      <dgm:spPr/>
      <dgm:t>
        <a:bodyPr/>
        <a:lstStyle/>
        <a:p>
          <a:endParaRPr lang="en-US"/>
        </a:p>
      </dgm:t>
    </dgm:pt>
    <dgm:pt modelId="{921B5173-3B42-4A80-AC73-C8F8587A2821}" type="sibTrans" cxnId="{1A9FFF0F-A00F-4BAC-92C8-467925537592}">
      <dgm:prSet/>
      <dgm:spPr/>
      <dgm:t>
        <a:bodyPr/>
        <a:lstStyle/>
        <a:p>
          <a:endParaRPr lang="en-US"/>
        </a:p>
      </dgm:t>
    </dgm:pt>
    <dgm:pt modelId="{BD8A286E-968A-492A-A3DA-D04C02274AEB}" type="pres">
      <dgm:prSet presAssocID="{5644749B-B176-4FB4-8176-782C632BD6BF}" presName="diagram" presStyleCnt="0">
        <dgm:presLayoutVars>
          <dgm:dir/>
          <dgm:resizeHandles val="exact"/>
        </dgm:presLayoutVars>
      </dgm:prSet>
      <dgm:spPr/>
      <dgm:t>
        <a:bodyPr/>
        <a:lstStyle/>
        <a:p>
          <a:endParaRPr lang="en-US"/>
        </a:p>
      </dgm:t>
    </dgm:pt>
    <dgm:pt modelId="{97479C2C-1B54-47C8-B5BC-DA824884C8DD}" type="pres">
      <dgm:prSet presAssocID="{245FD663-BC4A-417D-8A9E-58ECC51EC0A2}" presName="node" presStyleLbl="node1" presStyleIdx="0" presStyleCnt="4">
        <dgm:presLayoutVars>
          <dgm:bulletEnabled val="1"/>
        </dgm:presLayoutVars>
      </dgm:prSet>
      <dgm:spPr/>
      <dgm:t>
        <a:bodyPr/>
        <a:lstStyle/>
        <a:p>
          <a:endParaRPr lang="en-US"/>
        </a:p>
      </dgm:t>
    </dgm:pt>
    <dgm:pt modelId="{A17A7C2F-77C0-4011-9A87-F09E6F9A5928}" type="pres">
      <dgm:prSet presAssocID="{54168177-396B-4699-AC11-10F18E1F60C0}" presName="sibTrans" presStyleLbl="sibTrans2D1" presStyleIdx="0" presStyleCnt="3"/>
      <dgm:spPr/>
      <dgm:t>
        <a:bodyPr/>
        <a:lstStyle/>
        <a:p>
          <a:endParaRPr lang="en-US"/>
        </a:p>
      </dgm:t>
    </dgm:pt>
    <dgm:pt modelId="{168FE13B-ED56-4B62-AAB6-90F04065EEDA}" type="pres">
      <dgm:prSet presAssocID="{54168177-396B-4699-AC11-10F18E1F60C0}" presName="connectorText" presStyleLbl="sibTrans2D1" presStyleIdx="0" presStyleCnt="3"/>
      <dgm:spPr/>
      <dgm:t>
        <a:bodyPr/>
        <a:lstStyle/>
        <a:p>
          <a:endParaRPr lang="en-US"/>
        </a:p>
      </dgm:t>
    </dgm:pt>
    <dgm:pt modelId="{32BD8B66-79C7-4343-B5CC-302BC6065A0D}" type="pres">
      <dgm:prSet presAssocID="{A0F30C28-60FC-4DBB-ADC4-AC75AC661B32}" presName="node" presStyleLbl="node1" presStyleIdx="1" presStyleCnt="4">
        <dgm:presLayoutVars>
          <dgm:bulletEnabled val="1"/>
        </dgm:presLayoutVars>
      </dgm:prSet>
      <dgm:spPr/>
      <dgm:t>
        <a:bodyPr/>
        <a:lstStyle/>
        <a:p>
          <a:endParaRPr lang="en-US"/>
        </a:p>
      </dgm:t>
    </dgm:pt>
    <dgm:pt modelId="{EF298C9C-A310-4797-A0EF-AF4BBD43EF1F}" type="pres">
      <dgm:prSet presAssocID="{F4D49962-D7F0-47E1-9816-97DE2BFE1983}" presName="sibTrans" presStyleLbl="sibTrans2D1" presStyleIdx="1" presStyleCnt="3"/>
      <dgm:spPr/>
      <dgm:t>
        <a:bodyPr/>
        <a:lstStyle/>
        <a:p>
          <a:endParaRPr lang="en-US"/>
        </a:p>
      </dgm:t>
    </dgm:pt>
    <dgm:pt modelId="{0A20A685-49C4-483D-88E0-EB91C72288D5}" type="pres">
      <dgm:prSet presAssocID="{F4D49962-D7F0-47E1-9816-97DE2BFE1983}" presName="connectorText" presStyleLbl="sibTrans2D1" presStyleIdx="1" presStyleCnt="3"/>
      <dgm:spPr/>
      <dgm:t>
        <a:bodyPr/>
        <a:lstStyle/>
        <a:p>
          <a:endParaRPr lang="en-US"/>
        </a:p>
      </dgm:t>
    </dgm:pt>
    <dgm:pt modelId="{D8EE90EE-B8E8-4648-B16E-9E9C29BEE2FD}" type="pres">
      <dgm:prSet presAssocID="{4DD4E7B9-9FE7-43C8-B5DC-ED970A74E8C3}" presName="node" presStyleLbl="node1" presStyleIdx="2" presStyleCnt="4">
        <dgm:presLayoutVars>
          <dgm:bulletEnabled val="1"/>
        </dgm:presLayoutVars>
      </dgm:prSet>
      <dgm:spPr/>
      <dgm:t>
        <a:bodyPr/>
        <a:lstStyle/>
        <a:p>
          <a:endParaRPr lang="en-US"/>
        </a:p>
      </dgm:t>
    </dgm:pt>
    <dgm:pt modelId="{0FE5DE92-F257-4562-AF86-C7D66A2A7227}" type="pres">
      <dgm:prSet presAssocID="{72909F07-1C7C-4F05-B88D-C1F3260EEBFC}" presName="sibTrans" presStyleLbl="sibTrans2D1" presStyleIdx="2" presStyleCnt="3"/>
      <dgm:spPr/>
      <dgm:t>
        <a:bodyPr/>
        <a:lstStyle/>
        <a:p>
          <a:endParaRPr lang="en-US"/>
        </a:p>
      </dgm:t>
    </dgm:pt>
    <dgm:pt modelId="{1DAB079E-9CC9-4AC7-8FC2-B79756E01768}" type="pres">
      <dgm:prSet presAssocID="{72909F07-1C7C-4F05-B88D-C1F3260EEBFC}" presName="connectorText" presStyleLbl="sibTrans2D1" presStyleIdx="2" presStyleCnt="3"/>
      <dgm:spPr/>
      <dgm:t>
        <a:bodyPr/>
        <a:lstStyle/>
        <a:p>
          <a:endParaRPr lang="en-US"/>
        </a:p>
      </dgm:t>
    </dgm:pt>
    <dgm:pt modelId="{66E09527-5942-411A-BA8F-D4D66997958A}" type="pres">
      <dgm:prSet presAssocID="{D28C8153-B8E9-44FC-BF9B-C3DA92C524C9}" presName="node" presStyleLbl="node1" presStyleIdx="3" presStyleCnt="4">
        <dgm:presLayoutVars>
          <dgm:bulletEnabled val="1"/>
        </dgm:presLayoutVars>
      </dgm:prSet>
      <dgm:spPr/>
      <dgm:t>
        <a:bodyPr/>
        <a:lstStyle/>
        <a:p>
          <a:endParaRPr lang="en-US"/>
        </a:p>
      </dgm:t>
    </dgm:pt>
  </dgm:ptLst>
  <dgm:cxnLst>
    <dgm:cxn modelId="{D4A84F40-DFEB-46CC-8D7D-1DB30C64AECC}" type="presOf" srcId="{A0F30C28-60FC-4DBB-ADC4-AC75AC661B32}" destId="{32BD8B66-79C7-4343-B5CC-302BC6065A0D}" srcOrd="0" destOrd="0" presId="urn:microsoft.com/office/officeart/2005/8/layout/process5"/>
    <dgm:cxn modelId="{EACD3A5F-8351-46C7-9B76-E988838776D3}" type="presOf" srcId="{245FD663-BC4A-417D-8A9E-58ECC51EC0A2}" destId="{97479C2C-1B54-47C8-B5BC-DA824884C8DD}" srcOrd="0" destOrd="0" presId="urn:microsoft.com/office/officeart/2005/8/layout/process5"/>
    <dgm:cxn modelId="{8E402995-0C2D-46B5-93D4-D40187162063}" type="presOf" srcId="{4DD4E7B9-9FE7-43C8-B5DC-ED970A74E8C3}" destId="{D8EE90EE-B8E8-4648-B16E-9E9C29BEE2FD}" srcOrd="0" destOrd="0" presId="urn:microsoft.com/office/officeart/2005/8/layout/process5"/>
    <dgm:cxn modelId="{EA8386CA-2E01-41CD-8676-B59E0ABCD9F3}" type="presOf" srcId="{5644749B-B176-4FB4-8176-782C632BD6BF}" destId="{BD8A286E-968A-492A-A3DA-D04C02274AEB}" srcOrd="0" destOrd="0" presId="urn:microsoft.com/office/officeart/2005/8/layout/process5"/>
    <dgm:cxn modelId="{06343A34-B504-44D1-BA40-1FD09EA7236E}" type="presOf" srcId="{72909F07-1C7C-4F05-B88D-C1F3260EEBFC}" destId="{0FE5DE92-F257-4562-AF86-C7D66A2A7227}" srcOrd="0" destOrd="0" presId="urn:microsoft.com/office/officeart/2005/8/layout/process5"/>
    <dgm:cxn modelId="{9308A848-C391-4E03-8935-A4C93260CEFA}" type="presOf" srcId="{54168177-396B-4699-AC11-10F18E1F60C0}" destId="{168FE13B-ED56-4B62-AAB6-90F04065EEDA}" srcOrd="1" destOrd="0" presId="urn:microsoft.com/office/officeart/2005/8/layout/process5"/>
    <dgm:cxn modelId="{06D559F6-981E-4127-9DDB-6A87B79CB58A}" type="presOf" srcId="{72909F07-1C7C-4F05-B88D-C1F3260EEBFC}" destId="{1DAB079E-9CC9-4AC7-8FC2-B79756E01768}" srcOrd="1" destOrd="0" presId="urn:microsoft.com/office/officeart/2005/8/layout/process5"/>
    <dgm:cxn modelId="{5D8F339E-7158-4640-9E85-39078EC1643C}" type="presOf" srcId="{F4D49962-D7F0-47E1-9816-97DE2BFE1983}" destId="{0A20A685-49C4-483D-88E0-EB91C72288D5}" srcOrd="1" destOrd="0" presId="urn:microsoft.com/office/officeart/2005/8/layout/process5"/>
    <dgm:cxn modelId="{ED2AD9CA-5F0D-4453-BC14-FA9A47F70690}" type="presOf" srcId="{D28C8153-B8E9-44FC-BF9B-C3DA92C524C9}" destId="{66E09527-5942-411A-BA8F-D4D66997958A}" srcOrd="0" destOrd="0" presId="urn:microsoft.com/office/officeart/2005/8/layout/process5"/>
    <dgm:cxn modelId="{1A9FFF0F-A00F-4BAC-92C8-467925537592}" srcId="{5644749B-B176-4FB4-8176-782C632BD6BF}" destId="{D28C8153-B8E9-44FC-BF9B-C3DA92C524C9}" srcOrd="3" destOrd="0" parTransId="{09A13E1C-15AC-4AC8-9EF6-DCDABA3A5D4F}" sibTransId="{921B5173-3B42-4A80-AC73-C8F8587A2821}"/>
    <dgm:cxn modelId="{86680BB8-EC04-4342-B2C4-7FE66B4B1099}" srcId="{5644749B-B176-4FB4-8176-782C632BD6BF}" destId="{4DD4E7B9-9FE7-43C8-B5DC-ED970A74E8C3}" srcOrd="2" destOrd="0" parTransId="{EFADC666-2B20-4D5B-8143-4F664C128BAD}" sibTransId="{72909F07-1C7C-4F05-B88D-C1F3260EEBFC}"/>
    <dgm:cxn modelId="{682E60B2-42BC-4DFC-B632-2849B59DDF6C}" type="presOf" srcId="{F4D49962-D7F0-47E1-9816-97DE2BFE1983}" destId="{EF298C9C-A310-4797-A0EF-AF4BBD43EF1F}" srcOrd="0" destOrd="0" presId="urn:microsoft.com/office/officeart/2005/8/layout/process5"/>
    <dgm:cxn modelId="{149062EE-A235-4158-8246-6157891063C7}" srcId="{5644749B-B176-4FB4-8176-782C632BD6BF}" destId="{245FD663-BC4A-417D-8A9E-58ECC51EC0A2}" srcOrd="0" destOrd="0" parTransId="{755FC335-4D8F-497B-9AC8-678E9C167C8A}" sibTransId="{54168177-396B-4699-AC11-10F18E1F60C0}"/>
    <dgm:cxn modelId="{A31DD83D-5B1D-42DC-AF70-49F86E57A9F5}" srcId="{5644749B-B176-4FB4-8176-782C632BD6BF}" destId="{A0F30C28-60FC-4DBB-ADC4-AC75AC661B32}" srcOrd="1" destOrd="0" parTransId="{45BE3623-0754-4CF6-B372-5BE3827FCE99}" sibTransId="{F4D49962-D7F0-47E1-9816-97DE2BFE1983}"/>
    <dgm:cxn modelId="{1AFAA65C-1588-4614-8D9F-1AA28CAF188A}" type="presOf" srcId="{54168177-396B-4699-AC11-10F18E1F60C0}" destId="{A17A7C2F-77C0-4011-9A87-F09E6F9A5928}" srcOrd="0" destOrd="0" presId="urn:microsoft.com/office/officeart/2005/8/layout/process5"/>
    <dgm:cxn modelId="{29952005-15C4-4350-A423-00B438537176}" type="presParOf" srcId="{BD8A286E-968A-492A-A3DA-D04C02274AEB}" destId="{97479C2C-1B54-47C8-B5BC-DA824884C8DD}" srcOrd="0" destOrd="0" presId="urn:microsoft.com/office/officeart/2005/8/layout/process5"/>
    <dgm:cxn modelId="{E8798462-8EF2-4EF2-BC44-7D803EFB1032}" type="presParOf" srcId="{BD8A286E-968A-492A-A3DA-D04C02274AEB}" destId="{A17A7C2F-77C0-4011-9A87-F09E6F9A5928}" srcOrd="1" destOrd="0" presId="urn:microsoft.com/office/officeart/2005/8/layout/process5"/>
    <dgm:cxn modelId="{3677B157-6566-453B-AEF8-3DD6FAAC3479}" type="presParOf" srcId="{A17A7C2F-77C0-4011-9A87-F09E6F9A5928}" destId="{168FE13B-ED56-4B62-AAB6-90F04065EEDA}" srcOrd="0" destOrd="0" presId="urn:microsoft.com/office/officeart/2005/8/layout/process5"/>
    <dgm:cxn modelId="{4860309D-B7AB-44E3-B196-F0F3A6BAC8E7}" type="presParOf" srcId="{BD8A286E-968A-492A-A3DA-D04C02274AEB}" destId="{32BD8B66-79C7-4343-B5CC-302BC6065A0D}" srcOrd="2" destOrd="0" presId="urn:microsoft.com/office/officeart/2005/8/layout/process5"/>
    <dgm:cxn modelId="{62415633-1F01-4C02-99DF-DEE4156C1427}" type="presParOf" srcId="{BD8A286E-968A-492A-A3DA-D04C02274AEB}" destId="{EF298C9C-A310-4797-A0EF-AF4BBD43EF1F}" srcOrd="3" destOrd="0" presId="urn:microsoft.com/office/officeart/2005/8/layout/process5"/>
    <dgm:cxn modelId="{516B2A86-185A-494F-A347-3156314887A5}" type="presParOf" srcId="{EF298C9C-A310-4797-A0EF-AF4BBD43EF1F}" destId="{0A20A685-49C4-483D-88E0-EB91C72288D5}" srcOrd="0" destOrd="0" presId="urn:microsoft.com/office/officeart/2005/8/layout/process5"/>
    <dgm:cxn modelId="{7DF6218A-34E5-4DC0-832E-901BB35B200A}" type="presParOf" srcId="{BD8A286E-968A-492A-A3DA-D04C02274AEB}" destId="{D8EE90EE-B8E8-4648-B16E-9E9C29BEE2FD}" srcOrd="4" destOrd="0" presId="urn:microsoft.com/office/officeart/2005/8/layout/process5"/>
    <dgm:cxn modelId="{740515A2-16CF-4F88-98F7-A3C88FCF6B0D}" type="presParOf" srcId="{BD8A286E-968A-492A-A3DA-D04C02274AEB}" destId="{0FE5DE92-F257-4562-AF86-C7D66A2A7227}" srcOrd="5" destOrd="0" presId="urn:microsoft.com/office/officeart/2005/8/layout/process5"/>
    <dgm:cxn modelId="{A08DE739-599B-4385-985A-F479F9F57943}" type="presParOf" srcId="{0FE5DE92-F257-4562-AF86-C7D66A2A7227}" destId="{1DAB079E-9CC9-4AC7-8FC2-B79756E01768}" srcOrd="0" destOrd="0" presId="urn:microsoft.com/office/officeart/2005/8/layout/process5"/>
    <dgm:cxn modelId="{C828402F-0C2B-4B43-96F4-491532ADBAD6}" type="presParOf" srcId="{BD8A286E-968A-492A-A3DA-D04C02274AEB}" destId="{66E09527-5942-411A-BA8F-D4D66997958A}" srcOrd="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9CDB11-645B-4657-BF8F-9DCD9EB8CA10}" type="doc">
      <dgm:prSet loTypeId="urn:microsoft.com/office/officeart/2009/3/layout/SnapshotPictureList" loCatId="picture" qsTypeId="urn:microsoft.com/office/officeart/2005/8/quickstyle/simple1" qsCatId="simple" csTypeId="urn:microsoft.com/office/officeart/2005/8/colors/accent1_2" csCatId="accent1"/>
      <dgm:spPr/>
    </dgm:pt>
    <dgm:pt modelId="{EFDD5C67-B62D-4735-A04F-17969D4A0CE7}">
      <dgm:prSet phldrT="[Text]" phldr="1"/>
      <dgm:spPr/>
      <dgm:t>
        <a:bodyPr/>
        <a:lstStyle/>
        <a:p>
          <a:endParaRPr lang="en-US"/>
        </a:p>
      </dgm:t>
    </dgm:pt>
    <dgm:pt modelId="{F0A6FEAE-2FA9-4283-BDD7-AC86C0BE8841}" type="parTrans" cxnId="{A60AF0FB-CCA0-4F85-A739-095025B4831D}">
      <dgm:prSet/>
      <dgm:spPr/>
      <dgm:t>
        <a:bodyPr/>
        <a:lstStyle/>
        <a:p>
          <a:endParaRPr lang="en-US"/>
        </a:p>
      </dgm:t>
    </dgm:pt>
    <dgm:pt modelId="{895BD2F8-1E89-4264-899B-8F8C41B11970}" type="sibTrans" cxnId="{A60AF0FB-CCA0-4F85-A739-095025B4831D}">
      <dgm:prSet/>
      <dgm:spPr/>
      <dgm:t>
        <a:bodyPr/>
        <a:lstStyle/>
        <a:p>
          <a:endParaRPr lang="en-US"/>
        </a:p>
      </dgm:t>
    </dgm:pt>
    <dgm:pt modelId="{D7F8F235-6367-4CA4-8C4B-43C732B1D2CC}" type="pres">
      <dgm:prSet presAssocID="{439CDB11-645B-4657-BF8F-9DCD9EB8CA10}" presName="Name0" presStyleCnt="0">
        <dgm:presLayoutVars>
          <dgm:chMax/>
          <dgm:chPref/>
          <dgm:dir/>
          <dgm:animLvl val="lvl"/>
        </dgm:presLayoutVars>
      </dgm:prSet>
      <dgm:spPr/>
    </dgm:pt>
    <dgm:pt modelId="{D61F4764-07C5-45D0-B1E6-64B3779CF88B}" type="pres">
      <dgm:prSet presAssocID="{EFDD5C67-B62D-4735-A04F-17969D4A0CE7}" presName="composite" presStyleCnt="0"/>
      <dgm:spPr/>
    </dgm:pt>
    <dgm:pt modelId="{863D9209-30C2-4B56-A1F7-FD7732BBA6A2}" type="pres">
      <dgm:prSet presAssocID="{EFDD5C67-B62D-4735-A04F-17969D4A0CE7}" presName="ParentAccentShape" presStyleLbl="trBgShp" presStyleIdx="0" presStyleCnt="1"/>
      <dgm:spPr/>
    </dgm:pt>
    <dgm:pt modelId="{38A835E3-21A8-47FA-8151-FD92463B4B58}" type="pres">
      <dgm:prSet presAssocID="{EFDD5C67-B62D-4735-A04F-17969D4A0CE7}" presName="ParentText" presStyleLbl="revTx" presStyleIdx="0" presStyleCnt="2">
        <dgm:presLayoutVars>
          <dgm:chMax val="1"/>
          <dgm:chPref val="1"/>
          <dgm:bulletEnabled val="1"/>
        </dgm:presLayoutVars>
      </dgm:prSet>
      <dgm:spPr/>
    </dgm:pt>
    <dgm:pt modelId="{045549AC-BE56-4EA1-B557-E94F9D77BE0F}" type="pres">
      <dgm:prSet presAssocID="{EFDD5C67-B62D-4735-A04F-17969D4A0CE7}" presName="ChildText" presStyleLbl="revTx" presStyleIdx="1" presStyleCnt="2">
        <dgm:presLayoutVars>
          <dgm:chMax val="0"/>
          <dgm:chPref val="0"/>
        </dgm:presLayoutVars>
      </dgm:prSet>
      <dgm:spPr/>
    </dgm:pt>
    <dgm:pt modelId="{3D5288B3-07C7-4884-A099-0F5802EDF74F}" type="pres">
      <dgm:prSet presAssocID="{EFDD5C67-B62D-4735-A04F-17969D4A0CE7}" presName="ChildAccentShape" presStyleLbl="trBgShp" presStyleIdx="0" presStyleCnt="1"/>
      <dgm:spPr/>
    </dgm:pt>
    <dgm:pt modelId="{CB01869C-2EBD-4DB0-BD67-049BED5F009F}" type="pres">
      <dgm:prSet presAssocID="{EFDD5C67-B62D-4735-A04F-17969D4A0CE7}" presName="Image" presStyleLbl="alignImgPlace1" presStyleIdx="0" presStyleCnt="1" custLinFactNeighborX="-1399"/>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1234" t="-1978" r="-7576" b="1978"/>
          </a:stretch>
        </a:blipFill>
      </dgm:spPr>
    </dgm:pt>
  </dgm:ptLst>
  <dgm:cxnLst>
    <dgm:cxn modelId="{D9F77BC6-BF2B-4837-91D2-628BB776F072}" type="presOf" srcId="{EFDD5C67-B62D-4735-A04F-17969D4A0CE7}" destId="{38A835E3-21A8-47FA-8151-FD92463B4B58}" srcOrd="0" destOrd="0" presId="urn:microsoft.com/office/officeart/2009/3/layout/SnapshotPictureList"/>
    <dgm:cxn modelId="{02835315-F517-4ADA-A046-2D4B19859D86}" type="presOf" srcId="{439CDB11-645B-4657-BF8F-9DCD9EB8CA10}" destId="{D7F8F235-6367-4CA4-8C4B-43C732B1D2CC}" srcOrd="0" destOrd="0" presId="urn:microsoft.com/office/officeart/2009/3/layout/SnapshotPictureList"/>
    <dgm:cxn modelId="{A60AF0FB-CCA0-4F85-A739-095025B4831D}" srcId="{439CDB11-645B-4657-BF8F-9DCD9EB8CA10}" destId="{EFDD5C67-B62D-4735-A04F-17969D4A0CE7}" srcOrd="0" destOrd="0" parTransId="{F0A6FEAE-2FA9-4283-BDD7-AC86C0BE8841}" sibTransId="{895BD2F8-1E89-4264-899B-8F8C41B11970}"/>
    <dgm:cxn modelId="{4457BC9A-7D59-4A4B-B538-C37DCEA5570F}" type="presParOf" srcId="{D7F8F235-6367-4CA4-8C4B-43C732B1D2CC}" destId="{D61F4764-07C5-45D0-B1E6-64B3779CF88B}" srcOrd="0" destOrd="0" presId="urn:microsoft.com/office/officeart/2009/3/layout/SnapshotPictureList"/>
    <dgm:cxn modelId="{77C6B53A-EB57-4B82-8D62-8E5E523283B1}" type="presParOf" srcId="{D61F4764-07C5-45D0-B1E6-64B3779CF88B}" destId="{863D9209-30C2-4B56-A1F7-FD7732BBA6A2}" srcOrd="0" destOrd="0" presId="urn:microsoft.com/office/officeart/2009/3/layout/SnapshotPictureList"/>
    <dgm:cxn modelId="{D6D00C76-8006-4379-8ACA-5E858600715B}" type="presParOf" srcId="{D61F4764-07C5-45D0-B1E6-64B3779CF88B}" destId="{38A835E3-21A8-47FA-8151-FD92463B4B58}" srcOrd="1" destOrd="0" presId="urn:microsoft.com/office/officeart/2009/3/layout/SnapshotPictureList"/>
    <dgm:cxn modelId="{12D558C1-8724-4023-ADB3-B1AA8B4AC4E0}" type="presParOf" srcId="{D61F4764-07C5-45D0-B1E6-64B3779CF88B}" destId="{045549AC-BE56-4EA1-B557-E94F9D77BE0F}" srcOrd="2" destOrd="0" presId="urn:microsoft.com/office/officeart/2009/3/layout/SnapshotPictureList"/>
    <dgm:cxn modelId="{4F436808-759B-4924-A303-4B5BC5DAA40F}" type="presParOf" srcId="{D61F4764-07C5-45D0-B1E6-64B3779CF88B}" destId="{3D5288B3-07C7-4884-A099-0F5802EDF74F}" srcOrd="3" destOrd="0" presId="urn:microsoft.com/office/officeart/2009/3/layout/SnapshotPictureList"/>
    <dgm:cxn modelId="{61D46C69-01A8-44FD-8974-6D580F651F75}" type="presParOf" srcId="{D61F4764-07C5-45D0-B1E6-64B3779CF88B}" destId="{CB01869C-2EBD-4DB0-BD67-049BED5F009F}" srcOrd="4" destOrd="0" presId="urn:microsoft.com/office/officeart/2009/3/layout/SnapshotPictur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3EE8640-1E5F-4D2C-ADC5-BDA9A54B9A3B}" type="doc">
      <dgm:prSet loTypeId="urn:microsoft.com/office/officeart/2005/8/layout/pyramid2" loCatId="pyramid" qsTypeId="urn:microsoft.com/office/officeart/2005/8/quickstyle/3d4" qsCatId="3D" csTypeId="urn:microsoft.com/office/officeart/2005/8/colors/accent5_4" csCatId="accent5" phldr="1"/>
      <dgm:spPr/>
    </dgm:pt>
    <dgm:pt modelId="{23A57890-2178-41B8-8F07-18004BE26B77}">
      <dgm:prSet phldrT="[Text]"/>
      <dgm:spPr/>
      <dgm:t>
        <a:bodyPr/>
        <a:lstStyle/>
        <a:p>
          <a:r>
            <a:rPr lang="en-IN" b="1" dirty="0" smtClean="0"/>
            <a:t>WHEN:</a:t>
          </a:r>
        </a:p>
        <a:p>
          <a:r>
            <a:rPr lang="en-IN" dirty="0" smtClean="0"/>
            <a:t>Call during peak seasons (Spring/Autumn).</a:t>
          </a:r>
          <a:endParaRPr lang="en-US" dirty="0"/>
        </a:p>
      </dgm:t>
    </dgm:pt>
    <dgm:pt modelId="{92FE8386-13DE-442D-A160-3F269895A293}" type="parTrans" cxnId="{335D10B7-307D-43E3-9E1F-9DC43A937972}">
      <dgm:prSet/>
      <dgm:spPr/>
      <dgm:t>
        <a:bodyPr/>
        <a:lstStyle/>
        <a:p>
          <a:endParaRPr lang="en-US"/>
        </a:p>
      </dgm:t>
    </dgm:pt>
    <dgm:pt modelId="{8FB7E5D4-11D8-4FAD-A7EC-CC5D11C663CC}" type="sibTrans" cxnId="{335D10B7-307D-43E3-9E1F-9DC43A937972}">
      <dgm:prSet/>
      <dgm:spPr/>
      <dgm:t>
        <a:bodyPr/>
        <a:lstStyle/>
        <a:p>
          <a:endParaRPr lang="en-US"/>
        </a:p>
      </dgm:t>
    </dgm:pt>
    <dgm:pt modelId="{FE86608E-B52A-4034-8BEA-F9D59792A234}">
      <dgm:prSet phldrT="[Text]"/>
      <dgm:spPr/>
      <dgm:t>
        <a:bodyPr/>
        <a:lstStyle/>
        <a:p>
          <a:r>
            <a:rPr lang="en-IN" b="1" dirty="0" smtClean="0"/>
            <a:t>WHO:</a:t>
          </a:r>
        </a:p>
        <a:p>
          <a:r>
            <a:rPr lang="en-IN" dirty="0" smtClean="0"/>
            <a:t>Call past subscribers or those with the "Golden Profile.“</a:t>
          </a:r>
          <a:endParaRPr lang="en-US" dirty="0"/>
        </a:p>
      </dgm:t>
    </dgm:pt>
    <dgm:pt modelId="{BB9B1921-9901-4712-8CF3-6DF09DFAE703}" type="parTrans" cxnId="{18DABBC4-EFC5-4C1B-876F-81C7A3ACE12E}">
      <dgm:prSet/>
      <dgm:spPr/>
      <dgm:t>
        <a:bodyPr/>
        <a:lstStyle/>
        <a:p>
          <a:endParaRPr lang="en-US"/>
        </a:p>
      </dgm:t>
    </dgm:pt>
    <dgm:pt modelId="{5C3971E7-B9A8-42BE-8398-437BAE2D73D3}" type="sibTrans" cxnId="{18DABBC4-EFC5-4C1B-876F-81C7A3ACE12E}">
      <dgm:prSet/>
      <dgm:spPr/>
      <dgm:t>
        <a:bodyPr/>
        <a:lstStyle/>
        <a:p>
          <a:endParaRPr lang="en-US"/>
        </a:p>
      </dgm:t>
    </dgm:pt>
    <dgm:pt modelId="{E69B5558-9451-45BC-B151-169BB02E4920}">
      <dgm:prSet phldrT="[Text]"/>
      <dgm:spPr/>
      <dgm:t>
        <a:bodyPr/>
        <a:lstStyle/>
        <a:p>
          <a:r>
            <a:rPr lang="en-IN" b="1" dirty="0" smtClean="0"/>
            <a:t>HOW:</a:t>
          </a:r>
        </a:p>
        <a:p>
          <a:r>
            <a:rPr lang="en-IN" dirty="0" smtClean="0"/>
            <a:t>Use a single, well-timed call to a cellular phone.</a:t>
          </a:r>
          <a:endParaRPr lang="en-US" dirty="0"/>
        </a:p>
      </dgm:t>
    </dgm:pt>
    <dgm:pt modelId="{93BC5406-6866-42F2-9DE0-74E6D5BE3E51}" type="parTrans" cxnId="{2B1A9C69-6F4D-4E54-9F92-E4FDA306AAC4}">
      <dgm:prSet/>
      <dgm:spPr/>
      <dgm:t>
        <a:bodyPr/>
        <a:lstStyle/>
        <a:p>
          <a:endParaRPr lang="en-US"/>
        </a:p>
      </dgm:t>
    </dgm:pt>
    <dgm:pt modelId="{8548E6F6-FF39-43FC-BC8D-A210E0C5F842}" type="sibTrans" cxnId="{2B1A9C69-6F4D-4E54-9F92-E4FDA306AAC4}">
      <dgm:prSet/>
      <dgm:spPr/>
      <dgm:t>
        <a:bodyPr/>
        <a:lstStyle/>
        <a:p>
          <a:endParaRPr lang="en-US"/>
        </a:p>
      </dgm:t>
    </dgm:pt>
    <dgm:pt modelId="{9CC4B5F2-D1E5-4078-BDEE-E396F813DF20}" type="pres">
      <dgm:prSet presAssocID="{93EE8640-1E5F-4D2C-ADC5-BDA9A54B9A3B}" presName="compositeShape" presStyleCnt="0">
        <dgm:presLayoutVars>
          <dgm:dir/>
          <dgm:resizeHandles/>
        </dgm:presLayoutVars>
      </dgm:prSet>
      <dgm:spPr/>
    </dgm:pt>
    <dgm:pt modelId="{1A7D02D8-2846-4FC1-B09C-CA3B59E96805}" type="pres">
      <dgm:prSet presAssocID="{93EE8640-1E5F-4D2C-ADC5-BDA9A54B9A3B}" presName="pyramid" presStyleLbl="node1" presStyleIdx="0" presStyleCnt="1" custLinFactNeighborX="9992" custLinFactNeighborY="-4926"/>
      <dgm:spPr/>
    </dgm:pt>
    <dgm:pt modelId="{44ED26F3-BFE0-4C7D-92C7-1965616F0597}" type="pres">
      <dgm:prSet presAssocID="{93EE8640-1E5F-4D2C-ADC5-BDA9A54B9A3B}" presName="theList" presStyleCnt="0"/>
      <dgm:spPr/>
    </dgm:pt>
    <dgm:pt modelId="{6A5678E7-85BA-4851-B965-A8317568C171}" type="pres">
      <dgm:prSet presAssocID="{23A57890-2178-41B8-8F07-18004BE26B77}" presName="aNode" presStyleLbl="fgAcc1" presStyleIdx="0" presStyleCnt="3">
        <dgm:presLayoutVars>
          <dgm:bulletEnabled val="1"/>
        </dgm:presLayoutVars>
      </dgm:prSet>
      <dgm:spPr/>
      <dgm:t>
        <a:bodyPr/>
        <a:lstStyle/>
        <a:p>
          <a:endParaRPr lang="en-US"/>
        </a:p>
      </dgm:t>
    </dgm:pt>
    <dgm:pt modelId="{1ADA753B-B8D9-40FA-A42D-3235261E617D}" type="pres">
      <dgm:prSet presAssocID="{23A57890-2178-41B8-8F07-18004BE26B77}" presName="aSpace" presStyleCnt="0"/>
      <dgm:spPr/>
    </dgm:pt>
    <dgm:pt modelId="{3237EF48-BE8D-4D7B-983A-D613738E956B}" type="pres">
      <dgm:prSet presAssocID="{FE86608E-B52A-4034-8BEA-F9D59792A234}" presName="aNode" presStyleLbl="fgAcc1" presStyleIdx="1" presStyleCnt="3">
        <dgm:presLayoutVars>
          <dgm:bulletEnabled val="1"/>
        </dgm:presLayoutVars>
      </dgm:prSet>
      <dgm:spPr/>
      <dgm:t>
        <a:bodyPr/>
        <a:lstStyle/>
        <a:p>
          <a:endParaRPr lang="en-US"/>
        </a:p>
      </dgm:t>
    </dgm:pt>
    <dgm:pt modelId="{AA5173B4-FC0E-46FF-A442-3E89101CF169}" type="pres">
      <dgm:prSet presAssocID="{FE86608E-B52A-4034-8BEA-F9D59792A234}" presName="aSpace" presStyleCnt="0"/>
      <dgm:spPr/>
    </dgm:pt>
    <dgm:pt modelId="{A6D936E1-F738-49F4-95BE-A2B0CBDDE006}" type="pres">
      <dgm:prSet presAssocID="{E69B5558-9451-45BC-B151-169BB02E4920}" presName="aNode" presStyleLbl="fgAcc1" presStyleIdx="2" presStyleCnt="3">
        <dgm:presLayoutVars>
          <dgm:bulletEnabled val="1"/>
        </dgm:presLayoutVars>
      </dgm:prSet>
      <dgm:spPr/>
      <dgm:t>
        <a:bodyPr/>
        <a:lstStyle/>
        <a:p>
          <a:endParaRPr lang="en-US"/>
        </a:p>
      </dgm:t>
    </dgm:pt>
    <dgm:pt modelId="{71D736B6-16D0-4329-B5E9-216D48B7B073}" type="pres">
      <dgm:prSet presAssocID="{E69B5558-9451-45BC-B151-169BB02E4920}" presName="aSpace" presStyleCnt="0"/>
      <dgm:spPr/>
    </dgm:pt>
  </dgm:ptLst>
  <dgm:cxnLst>
    <dgm:cxn modelId="{8A1DF2CB-CF9D-4EB5-A39E-A846CB31F0B9}" type="presOf" srcId="{E69B5558-9451-45BC-B151-169BB02E4920}" destId="{A6D936E1-F738-49F4-95BE-A2B0CBDDE006}" srcOrd="0" destOrd="0" presId="urn:microsoft.com/office/officeart/2005/8/layout/pyramid2"/>
    <dgm:cxn modelId="{335D10B7-307D-43E3-9E1F-9DC43A937972}" srcId="{93EE8640-1E5F-4D2C-ADC5-BDA9A54B9A3B}" destId="{23A57890-2178-41B8-8F07-18004BE26B77}" srcOrd="0" destOrd="0" parTransId="{92FE8386-13DE-442D-A160-3F269895A293}" sibTransId="{8FB7E5D4-11D8-4FAD-A7EC-CC5D11C663CC}"/>
    <dgm:cxn modelId="{1EBFAC6A-803E-43B0-9D81-427624F50CF3}" type="presOf" srcId="{93EE8640-1E5F-4D2C-ADC5-BDA9A54B9A3B}" destId="{9CC4B5F2-D1E5-4078-BDEE-E396F813DF20}" srcOrd="0" destOrd="0" presId="urn:microsoft.com/office/officeart/2005/8/layout/pyramid2"/>
    <dgm:cxn modelId="{2B1A9C69-6F4D-4E54-9F92-E4FDA306AAC4}" srcId="{93EE8640-1E5F-4D2C-ADC5-BDA9A54B9A3B}" destId="{E69B5558-9451-45BC-B151-169BB02E4920}" srcOrd="2" destOrd="0" parTransId="{93BC5406-6866-42F2-9DE0-74E6D5BE3E51}" sibTransId="{8548E6F6-FF39-43FC-BC8D-A210E0C5F842}"/>
    <dgm:cxn modelId="{C1FF6AEE-E438-4342-988E-2789873516C3}" type="presOf" srcId="{23A57890-2178-41B8-8F07-18004BE26B77}" destId="{6A5678E7-85BA-4851-B965-A8317568C171}" srcOrd="0" destOrd="0" presId="urn:microsoft.com/office/officeart/2005/8/layout/pyramid2"/>
    <dgm:cxn modelId="{18DABBC4-EFC5-4C1B-876F-81C7A3ACE12E}" srcId="{93EE8640-1E5F-4D2C-ADC5-BDA9A54B9A3B}" destId="{FE86608E-B52A-4034-8BEA-F9D59792A234}" srcOrd="1" destOrd="0" parTransId="{BB9B1921-9901-4712-8CF3-6DF09DFAE703}" sibTransId="{5C3971E7-B9A8-42BE-8398-437BAE2D73D3}"/>
    <dgm:cxn modelId="{8E852EDB-0D12-4531-A372-F42DD8A5E2E1}" type="presOf" srcId="{FE86608E-B52A-4034-8BEA-F9D59792A234}" destId="{3237EF48-BE8D-4D7B-983A-D613738E956B}" srcOrd="0" destOrd="0" presId="urn:microsoft.com/office/officeart/2005/8/layout/pyramid2"/>
    <dgm:cxn modelId="{9E7A41CC-11B3-4162-8993-85FF1B634CCF}" type="presParOf" srcId="{9CC4B5F2-D1E5-4078-BDEE-E396F813DF20}" destId="{1A7D02D8-2846-4FC1-B09C-CA3B59E96805}" srcOrd="0" destOrd="0" presId="urn:microsoft.com/office/officeart/2005/8/layout/pyramid2"/>
    <dgm:cxn modelId="{F77B9F0A-79F1-40E3-AB48-9283916F22D8}" type="presParOf" srcId="{9CC4B5F2-D1E5-4078-BDEE-E396F813DF20}" destId="{44ED26F3-BFE0-4C7D-92C7-1965616F0597}" srcOrd="1" destOrd="0" presId="urn:microsoft.com/office/officeart/2005/8/layout/pyramid2"/>
    <dgm:cxn modelId="{6EAEB480-0565-45FC-AA35-15F9A097C4E1}" type="presParOf" srcId="{44ED26F3-BFE0-4C7D-92C7-1965616F0597}" destId="{6A5678E7-85BA-4851-B965-A8317568C171}" srcOrd="0" destOrd="0" presId="urn:microsoft.com/office/officeart/2005/8/layout/pyramid2"/>
    <dgm:cxn modelId="{9DAA1EEF-C80D-4FB1-9A0D-ED41B05C5287}" type="presParOf" srcId="{44ED26F3-BFE0-4C7D-92C7-1965616F0597}" destId="{1ADA753B-B8D9-40FA-A42D-3235261E617D}" srcOrd="1" destOrd="0" presId="urn:microsoft.com/office/officeart/2005/8/layout/pyramid2"/>
    <dgm:cxn modelId="{EC70D584-88D1-4768-B68C-EB3BE34D660A}" type="presParOf" srcId="{44ED26F3-BFE0-4C7D-92C7-1965616F0597}" destId="{3237EF48-BE8D-4D7B-983A-D613738E956B}" srcOrd="2" destOrd="0" presId="urn:microsoft.com/office/officeart/2005/8/layout/pyramid2"/>
    <dgm:cxn modelId="{4A6F1616-8E5B-4778-98F6-3D467A90F5CC}" type="presParOf" srcId="{44ED26F3-BFE0-4C7D-92C7-1965616F0597}" destId="{AA5173B4-FC0E-46FF-A442-3E89101CF169}" srcOrd="3" destOrd="0" presId="urn:microsoft.com/office/officeart/2005/8/layout/pyramid2"/>
    <dgm:cxn modelId="{BAF20C1F-97B1-4939-AFAD-4B1B3A31BB43}" type="presParOf" srcId="{44ED26F3-BFE0-4C7D-92C7-1965616F0597}" destId="{A6D936E1-F738-49F4-95BE-A2B0CBDDE006}" srcOrd="4" destOrd="0" presId="urn:microsoft.com/office/officeart/2005/8/layout/pyramid2"/>
    <dgm:cxn modelId="{56F8C130-2121-49DF-9FA6-B6C12279C013}" type="presParOf" srcId="{44ED26F3-BFE0-4C7D-92C7-1965616F0597}" destId="{71D736B6-16D0-4329-B5E9-216D48B7B073}"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4D801A-0401-46A8-A74D-065B1E9EEEF0}"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040830FE-655D-4872-969A-DAC7C7C6A3DF}">
      <dgm:prSet phldrT="[Text]"/>
      <dgm:spPr/>
      <dgm:t>
        <a:bodyPr/>
        <a:lstStyle/>
        <a:p>
          <a:r>
            <a:rPr lang="en-US" smtClean="0"/>
            <a:t> Tier 1: Highest Priority</a:t>
          </a:r>
          <a:endParaRPr lang="en-US"/>
        </a:p>
      </dgm:t>
    </dgm:pt>
    <dgm:pt modelId="{179C1748-F9FF-40C7-A315-C35D7267EFF1}" type="parTrans" cxnId="{772AB409-BD96-42A3-9B3D-DB51CC35D861}">
      <dgm:prSet/>
      <dgm:spPr/>
      <dgm:t>
        <a:bodyPr/>
        <a:lstStyle/>
        <a:p>
          <a:endParaRPr lang="en-US"/>
        </a:p>
      </dgm:t>
    </dgm:pt>
    <dgm:pt modelId="{9F684FD3-BD9C-4FAE-AE17-ED5893FCD509}" type="sibTrans" cxnId="{772AB409-BD96-42A3-9B3D-DB51CC35D861}">
      <dgm:prSet/>
      <dgm:spPr/>
      <dgm:t>
        <a:bodyPr/>
        <a:lstStyle/>
        <a:p>
          <a:endParaRPr lang="en-US"/>
        </a:p>
      </dgm:t>
    </dgm:pt>
    <dgm:pt modelId="{70A0EED9-A299-49F6-B48F-B8EA15C3C65A}">
      <dgm:prSet phldrT="[Text]"/>
      <dgm:spPr/>
      <dgm:t>
        <a:bodyPr/>
        <a:lstStyle/>
        <a:p>
          <a:r>
            <a:rPr lang="en-US" smtClean="0"/>
            <a:t>Immediately retarget past subscribers.</a:t>
          </a:r>
          <a:endParaRPr lang="en-US" dirty="0"/>
        </a:p>
      </dgm:t>
    </dgm:pt>
    <dgm:pt modelId="{10AFF889-1AEE-4527-832D-2B79B3E2DBB1}" type="parTrans" cxnId="{D2F79772-0EAD-47E8-AB9D-BA3F2A103430}">
      <dgm:prSet/>
      <dgm:spPr/>
      <dgm:t>
        <a:bodyPr/>
        <a:lstStyle/>
        <a:p>
          <a:endParaRPr lang="en-US"/>
        </a:p>
      </dgm:t>
    </dgm:pt>
    <dgm:pt modelId="{61401AE4-C1E2-48C5-BC81-8638A7A30A87}" type="sibTrans" cxnId="{D2F79772-0EAD-47E8-AB9D-BA3F2A103430}">
      <dgm:prSet/>
      <dgm:spPr/>
      <dgm:t>
        <a:bodyPr/>
        <a:lstStyle/>
        <a:p>
          <a:endParaRPr lang="en-US"/>
        </a:p>
      </dgm:t>
    </dgm:pt>
    <dgm:pt modelId="{33195F26-559D-4412-A999-0905F2D363E4}">
      <dgm:prSet phldrT="[Text]"/>
      <dgm:spPr/>
      <dgm:t>
        <a:bodyPr/>
        <a:lstStyle/>
        <a:p>
          <a:r>
            <a:rPr lang="en-US" dirty="0" smtClean="0"/>
            <a:t>Target "golden profile" clients during prime seasons with a single cellular call.</a:t>
          </a:r>
          <a:endParaRPr lang="en-US" dirty="0"/>
        </a:p>
      </dgm:t>
    </dgm:pt>
    <dgm:pt modelId="{C3DC7CAD-70EA-4B80-A8C1-3A98E4C29110}" type="parTrans" cxnId="{066BF22A-BECE-4DC5-BB91-B216A8AD2496}">
      <dgm:prSet/>
      <dgm:spPr/>
      <dgm:t>
        <a:bodyPr/>
        <a:lstStyle/>
        <a:p>
          <a:endParaRPr lang="en-US"/>
        </a:p>
      </dgm:t>
    </dgm:pt>
    <dgm:pt modelId="{646052E1-BA63-4FFB-8456-20D75F924FFF}" type="sibTrans" cxnId="{066BF22A-BECE-4DC5-BB91-B216A8AD2496}">
      <dgm:prSet/>
      <dgm:spPr/>
      <dgm:t>
        <a:bodyPr/>
        <a:lstStyle/>
        <a:p>
          <a:endParaRPr lang="en-US"/>
        </a:p>
      </dgm:t>
    </dgm:pt>
    <dgm:pt modelId="{5A2D90E2-07CE-458D-B878-2888DDF6F8BC}">
      <dgm:prSet phldrT="[Text]"/>
      <dgm:spPr/>
      <dgm:t>
        <a:bodyPr/>
        <a:lstStyle/>
        <a:p>
          <a:r>
            <a:rPr lang="en-US" dirty="0" smtClean="0"/>
            <a:t>Tier 2: High Potential</a:t>
          </a:r>
          <a:endParaRPr lang="en-US" dirty="0"/>
        </a:p>
      </dgm:t>
    </dgm:pt>
    <dgm:pt modelId="{8F074CEB-E782-46FE-9247-56DDA5BB4164}" type="parTrans" cxnId="{5B78E318-C610-4898-B55F-0D82490325EA}">
      <dgm:prSet/>
      <dgm:spPr/>
      <dgm:t>
        <a:bodyPr/>
        <a:lstStyle/>
        <a:p>
          <a:endParaRPr lang="en-US"/>
        </a:p>
      </dgm:t>
    </dgm:pt>
    <dgm:pt modelId="{95DB5EE5-420A-4FBB-8495-BFC58388410C}" type="sibTrans" cxnId="{5B78E318-C610-4898-B55F-0D82490325EA}">
      <dgm:prSet/>
      <dgm:spPr/>
      <dgm:t>
        <a:bodyPr/>
        <a:lstStyle/>
        <a:p>
          <a:endParaRPr lang="en-US"/>
        </a:p>
      </dgm:t>
    </dgm:pt>
    <dgm:pt modelId="{6E046903-C614-403E-A90F-2124373DF8BE}">
      <dgm:prSet phldrT="[Text]"/>
      <dgm:spPr/>
      <dgm:t>
        <a:bodyPr/>
        <a:lstStyle/>
        <a:p>
          <a:r>
            <a:rPr lang="en-US" dirty="0" smtClean="0"/>
            <a:t>Target high-potential age groups (e.g., retirees 60-70, young managers).</a:t>
          </a:r>
          <a:endParaRPr lang="en-US" dirty="0"/>
        </a:p>
      </dgm:t>
    </dgm:pt>
    <dgm:pt modelId="{B580AA1D-1E94-491D-AA82-68B04CA848E3}" type="parTrans" cxnId="{E400C6D5-171A-49C0-9674-CFA6801D540E}">
      <dgm:prSet/>
      <dgm:spPr/>
      <dgm:t>
        <a:bodyPr/>
        <a:lstStyle/>
        <a:p>
          <a:endParaRPr lang="en-US"/>
        </a:p>
      </dgm:t>
    </dgm:pt>
    <dgm:pt modelId="{2A50AEBB-561B-4C34-8CAC-1CC4D5FC21D5}" type="sibTrans" cxnId="{E400C6D5-171A-49C0-9674-CFA6801D540E}">
      <dgm:prSet/>
      <dgm:spPr/>
      <dgm:t>
        <a:bodyPr/>
        <a:lstStyle/>
        <a:p>
          <a:endParaRPr lang="en-US"/>
        </a:p>
      </dgm:t>
    </dgm:pt>
    <dgm:pt modelId="{2C7E8599-B1C9-42CD-A08F-29DDB2ABA342}">
      <dgm:prSet phldrT="[Text]"/>
      <dgm:spPr/>
      <dgm:t>
        <a:bodyPr/>
        <a:lstStyle/>
        <a:p>
          <a:r>
            <a:rPr lang="en-US" dirty="0" smtClean="0"/>
            <a:t>Focus on clients sensitive to economic conditions when timing is right.</a:t>
          </a:r>
          <a:endParaRPr lang="en-US" dirty="0"/>
        </a:p>
      </dgm:t>
    </dgm:pt>
    <dgm:pt modelId="{7F177E75-AFF5-4D06-B6CD-983E60E441EA}" type="parTrans" cxnId="{883C09C4-0E67-4B80-A885-3B08D0532AFA}">
      <dgm:prSet/>
      <dgm:spPr/>
      <dgm:t>
        <a:bodyPr/>
        <a:lstStyle/>
        <a:p>
          <a:endParaRPr lang="en-US"/>
        </a:p>
      </dgm:t>
    </dgm:pt>
    <dgm:pt modelId="{BAF10DAE-FE96-4473-9B83-B38BBE63BD2B}" type="sibTrans" cxnId="{883C09C4-0E67-4B80-A885-3B08D0532AFA}">
      <dgm:prSet/>
      <dgm:spPr/>
      <dgm:t>
        <a:bodyPr/>
        <a:lstStyle/>
        <a:p>
          <a:endParaRPr lang="en-US"/>
        </a:p>
      </dgm:t>
    </dgm:pt>
    <dgm:pt modelId="{64DA1966-2A70-49E3-B4A3-75F5DED4900D}">
      <dgm:prSet phldrT="[Text]"/>
      <dgm:spPr/>
      <dgm:t>
        <a:bodyPr/>
        <a:lstStyle/>
        <a:p>
          <a:r>
            <a:rPr lang="en-US" dirty="0" smtClean="0"/>
            <a:t>Tier 3: General Outreach</a:t>
          </a:r>
          <a:endParaRPr lang="en-US" dirty="0"/>
        </a:p>
      </dgm:t>
    </dgm:pt>
    <dgm:pt modelId="{EA7FC0B1-2452-44B2-8FE9-50A158EBED3B}" type="parTrans" cxnId="{49B9BA71-CB1F-407F-9C77-3F0FE3AF1735}">
      <dgm:prSet/>
      <dgm:spPr/>
      <dgm:t>
        <a:bodyPr/>
        <a:lstStyle/>
        <a:p>
          <a:endParaRPr lang="en-US"/>
        </a:p>
      </dgm:t>
    </dgm:pt>
    <dgm:pt modelId="{1990CBC8-A206-4245-8EEA-FB20EE978AE0}" type="sibTrans" cxnId="{49B9BA71-CB1F-407F-9C77-3F0FE3AF1735}">
      <dgm:prSet/>
      <dgm:spPr/>
      <dgm:t>
        <a:bodyPr/>
        <a:lstStyle/>
        <a:p>
          <a:endParaRPr lang="en-US"/>
        </a:p>
      </dgm:t>
    </dgm:pt>
    <dgm:pt modelId="{3DFBF8D3-F0FC-423D-BA36-957DD4159B1C}">
      <dgm:prSet phldrT="[Text]"/>
      <dgm:spPr/>
      <dgm:t>
        <a:bodyPr/>
        <a:lstStyle/>
        <a:p>
          <a:r>
            <a:rPr lang="en-US" dirty="0" smtClean="0"/>
            <a:t>Run broader campaigns only during prime seasons.</a:t>
          </a:r>
          <a:endParaRPr lang="en-US" dirty="0"/>
        </a:p>
      </dgm:t>
    </dgm:pt>
    <dgm:pt modelId="{D6015BF1-B037-4028-A646-AA4B5E09F499}" type="parTrans" cxnId="{C9FF8FED-927D-4AF1-96E4-3BAFD1010B74}">
      <dgm:prSet/>
      <dgm:spPr/>
      <dgm:t>
        <a:bodyPr/>
        <a:lstStyle/>
        <a:p>
          <a:endParaRPr lang="en-US"/>
        </a:p>
      </dgm:t>
    </dgm:pt>
    <dgm:pt modelId="{EB7C8510-DEBE-47E9-8A75-2D234A7338F9}" type="sibTrans" cxnId="{C9FF8FED-927D-4AF1-96E4-3BAFD1010B74}">
      <dgm:prSet/>
      <dgm:spPr/>
      <dgm:t>
        <a:bodyPr/>
        <a:lstStyle/>
        <a:p>
          <a:endParaRPr lang="en-US"/>
        </a:p>
      </dgm:t>
    </dgm:pt>
    <dgm:pt modelId="{42E6ED28-E679-407F-B571-4D22E19E952D}">
      <dgm:prSet phldrT="[Text]"/>
      <dgm:spPr/>
      <dgm:t>
        <a:bodyPr/>
        <a:lstStyle/>
        <a:p>
          <a:r>
            <a:rPr lang="en-US" dirty="0" smtClean="0"/>
            <a:t>Deprioritize summer months and married clients with housing loans.</a:t>
          </a:r>
          <a:endParaRPr lang="en-US" dirty="0"/>
        </a:p>
      </dgm:t>
    </dgm:pt>
    <dgm:pt modelId="{01231E4C-15F8-4FD4-8DD1-128B1416E2B9}" type="parTrans" cxnId="{CCB461D2-949F-4C7A-8ECB-1D923FDB7FE3}">
      <dgm:prSet/>
      <dgm:spPr/>
      <dgm:t>
        <a:bodyPr/>
        <a:lstStyle/>
        <a:p>
          <a:endParaRPr lang="en-US"/>
        </a:p>
      </dgm:t>
    </dgm:pt>
    <dgm:pt modelId="{82C0BBCC-07B4-48A8-83EB-09E18BF6DFF9}" type="sibTrans" cxnId="{CCB461D2-949F-4C7A-8ECB-1D923FDB7FE3}">
      <dgm:prSet/>
      <dgm:spPr/>
      <dgm:t>
        <a:bodyPr/>
        <a:lstStyle/>
        <a:p>
          <a:endParaRPr lang="en-US"/>
        </a:p>
      </dgm:t>
    </dgm:pt>
    <dgm:pt modelId="{0B3E34DC-2C12-416A-9A0F-186486707D77}">
      <dgm:prSet/>
      <dgm:spPr/>
      <dgm:t>
        <a:bodyPr/>
        <a:lstStyle/>
        <a:p>
          <a:endParaRPr lang="en-US" dirty="0"/>
        </a:p>
      </dgm:t>
    </dgm:pt>
    <dgm:pt modelId="{C482C072-C2A2-47EF-AB9E-F8042D4CEE63}" type="parTrans" cxnId="{1E1F05E3-1385-429C-A067-94ECFDFAE85C}">
      <dgm:prSet/>
      <dgm:spPr/>
      <dgm:t>
        <a:bodyPr/>
        <a:lstStyle/>
        <a:p>
          <a:endParaRPr lang="en-US"/>
        </a:p>
      </dgm:t>
    </dgm:pt>
    <dgm:pt modelId="{28BB9EE1-C28F-4C6E-ADD1-0B7C5B5067E7}" type="sibTrans" cxnId="{1E1F05E3-1385-429C-A067-94ECFDFAE85C}">
      <dgm:prSet/>
      <dgm:spPr/>
      <dgm:t>
        <a:bodyPr/>
        <a:lstStyle/>
        <a:p>
          <a:endParaRPr lang="en-US"/>
        </a:p>
      </dgm:t>
    </dgm:pt>
    <dgm:pt modelId="{4F09A6C0-D30F-4B55-BEA3-5D485D78D3A6}" type="pres">
      <dgm:prSet presAssocID="{424D801A-0401-46A8-A74D-065B1E9EEEF0}" presName="Name0" presStyleCnt="0">
        <dgm:presLayoutVars>
          <dgm:dir/>
          <dgm:animLvl val="lvl"/>
          <dgm:resizeHandles val="exact"/>
        </dgm:presLayoutVars>
      </dgm:prSet>
      <dgm:spPr/>
    </dgm:pt>
    <dgm:pt modelId="{350BAC56-469A-4566-B101-77FCA2AE4EBA}" type="pres">
      <dgm:prSet presAssocID="{040830FE-655D-4872-969A-DAC7C7C6A3DF}" presName="composite" presStyleCnt="0"/>
      <dgm:spPr/>
    </dgm:pt>
    <dgm:pt modelId="{07028354-5D7E-4D4F-8727-C86DEF3989F7}" type="pres">
      <dgm:prSet presAssocID="{040830FE-655D-4872-969A-DAC7C7C6A3DF}" presName="parTx" presStyleLbl="alignNode1" presStyleIdx="0" presStyleCnt="3">
        <dgm:presLayoutVars>
          <dgm:chMax val="0"/>
          <dgm:chPref val="0"/>
          <dgm:bulletEnabled val="1"/>
        </dgm:presLayoutVars>
      </dgm:prSet>
      <dgm:spPr/>
      <dgm:t>
        <a:bodyPr/>
        <a:lstStyle/>
        <a:p>
          <a:endParaRPr lang="en-US"/>
        </a:p>
      </dgm:t>
    </dgm:pt>
    <dgm:pt modelId="{C1C48667-F364-41F0-A98E-1E5CD7F8A90D}" type="pres">
      <dgm:prSet presAssocID="{040830FE-655D-4872-969A-DAC7C7C6A3DF}" presName="desTx" presStyleLbl="alignAccFollowNode1" presStyleIdx="0" presStyleCnt="3">
        <dgm:presLayoutVars>
          <dgm:bulletEnabled val="1"/>
        </dgm:presLayoutVars>
      </dgm:prSet>
      <dgm:spPr/>
      <dgm:t>
        <a:bodyPr/>
        <a:lstStyle/>
        <a:p>
          <a:endParaRPr lang="en-US"/>
        </a:p>
      </dgm:t>
    </dgm:pt>
    <dgm:pt modelId="{22CE1C11-6706-4BB2-A6CB-CE3636FCF1D1}" type="pres">
      <dgm:prSet presAssocID="{9F684FD3-BD9C-4FAE-AE17-ED5893FCD509}" presName="space" presStyleCnt="0"/>
      <dgm:spPr/>
    </dgm:pt>
    <dgm:pt modelId="{392B5FC0-4BC9-419F-99E9-A54BA41327EF}" type="pres">
      <dgm:prSet presAssocID="{5A2D90E2-07CE-458D-B878-2888DDF6F8BC}" presName="composite" presStyleCnt="0"/>
      <dgm:spPr/>
    </dgm:pt>
    <dgm:pt modelId="{128F7B0F-91B1-41D4-8925-EEFC5A1148C5}" type="pres">
      <dgm:prSet presAssocID="{5A2D90E2-07CE-458D-B878-2888DDF6F8BC}" presName="parTx" presStyleLbl="alignNode1" presStyleIdx="1" presStyleCnt="3">
        <dgm:presLayoutVars>
          <dgm:chMax val="0"/>
          <dgm:chPref val="0"/>
          <dgm:bulletEnabled val="1"/>
        </dgm:presLayoutVars>
      </dgm:prSet>
      <dgm:spPr/>
      <dgm:t>
        <a:bodyPr/>
        <a:lstStyle/>
        <a:p>
          <a:endParaRPr lang="en-US"/>
        </a:p>
      </dgm:t>
    </dgm:pt>
    <dgm:pt modelId="{022BD2C7-748A-49ED-876C-A463BFD953CD}" type="pres">
      <dgm:prSet presAssocID="{5A2D90E2-07CE-458D-B878-2888DDF6F8BC}" presName="desTx" presStyleLbl="alignAccFollowNode1" presStyleIdx="1" presStyleCnt="3">
        <dgm:presLayoutVars>
          <dgm:bulletEnabled val="1"/>
        </dgm:presLayoutVars>
      </dgm:prSet>
      <dgm:spPr/>
      <dgm:t>
        <a:bodyPr/>
        <a:lstStyle/>
        <a:p>
          <a:endParaRPr lang="en-US"/>
        </a:p>
      </dgm:t>
    </dgm:pt>
    <dgm:pt modelId="{796AA451-E44D-4EC4-ACFE-D69771A714D6}" type="pres">
      <dgm:prSet presAssocID="{95DB5EE5-420A-4FBB-8495-BFC58388410C}" presName="space" presStyleCnt="0"/>
      <dgm:spPr/>
    </dgm:pt>
    <dgm:pt modelId="{294CEF84-D1BF-4B9B-B20F-DCAD3DD7ABCE}" type="pres">
      <dgm:prSet presAssocID="{64DA1966-2A70-49E3-B4A3-75F5DED4900D}" presName="composite" presStyleCnt="0"/>
      <dgm:spPr/>
    </dgm:pt>
    <dgm:pt modelId="{36F395C3-7AAD-492C-8765-FD127AB463C3}" type="pres">
      <dgm:prSet presAssocID="{64DA1966-2A70-49E3-B4A3-75F5DED4900D}" presName="parTx" presStyleLbl="alignNode1" presStyleIdx="2" presStyleCnt="3">
        <dgm:presLayoutVars>
          <dgm:chMax val="0"/>
          <dgm:chPref val="0"/>
          <dgm:bulletEnabled val="1"/>
        </dgm:presLayoutVars>
      </dgm:prSet>
      <dgm:spPr/>
      <dgm:t>
        <a:bodyPr/>
        <a:lstStyle/>
        <a:p>
          <a:endParaRPr lang="en-US"/>
        </a:p>
      </dgm:t>
    </dgm:pt>
    <dgm:pt modelId="{EEA0CB19-010D-4E08-B8A0-542116F21A09}" type="pres">
      <dgm:prSet presAssocID="{64DA1966-2A70-49E3-B4A3-75F5DED4900D}" presName="desTx" presStyleLbl="alignAccFollowNode1" presStyleIdx="2" presStyleCnt="3">
        <dgm:presLayoutVars>
          <dgm:bulletEnabled val="1"/>
        </dgm:presLayoutVars>
      </dgm:prSet>
      <dgm:spPr/>
      <dgm:t>
        <a:bodyPr/>
        <a:lstStyle/>
        <a:p>
          <a:endParaRPr lang="en-US"/>
        </a:p>
      </dgm:t>
    </dgm:pt>
  </dgm:ptLst>
  <dgm:cxnLst>
    <dgm:cxn modelId="{B48BCB69-E4F4-4417-A42D-6B427BE4B417}" type="presOf" srcId="{2C7E8599-B1C9-42CD-A08F-29DDB2ABA342}" destId="{022BD2C7-748A-49ED-876C-A463BFD953CD}" srcOrd="0" destOrd="1" presId="urn:microsoft.com/office/officeart/2005/8/layout/hList1"/>
    <dgm:cxn modelId="{770201A3-B492-4BE4-924F-CD02C9082C53}" type="presOf" srcId="{33195F26-559D-4412-A999-0905F2D363E4}" destId="{C1C48667-F364-41F0-A98E-1E5CD7F8A90D}" srcOrd="0" destOrd="1" presId="urn:microsoft.com/office/officeart/2005/8/layout/hList1"/>
    <dgm:cxn modelId="{1E1F05E3-1385-429C-A067-94ECFDFAE85C}" srcId="{64DA1966-2A70-49E3-B4A3-75F5DED4900D}" destId="{0B3E34DC-2C12-416A-9A0F-186486707D77}" srcOrd="2" destOrd="0" parTransId="{C482C072-C2A2-47EF-AB9E-F8042D4CEE63}" sibTransId="{28BB9EE1-C28F-4C6E-ADD1-0B7C5B5067E7}"/>
    <dgm:cxn modelId="{49B9BA71-CB1F-407F-9C77-3F0FE3AF1735}" srcId="{424D801A-0401-46A8-A74D-065B1E9EEEF0}" destId="{64DA1966-2A70-49E3-B4A3-75F5DED4900D}" srcOrd="2" destOrd="0" parTransId="{EA7FC0B1-2452-44B2-8FE9-50A158EBED3B}" sibTransId="{1990CBC8-A206-4245-8EEA-FB20EE978AE0}"/>
    <dgm:cxn modelId="{C9FF8FED-927D-4AF1-96E4-3BAFD1010B74}" srcId="{64DA1966-2A70-49E3-B4A3-75F5DED4900D}" destId="{3DFBF8D3-F0FC-423D-BA36-957DD4159B1C}" srcOrd="0" destOrd="0" parTransId="{D6015BF1-B037-4028-A646-AA4B5E09F499}" sibTransId="{EB7C8510-DEBE-47E9-8A75-2D234A7338F9}"/>
    <dgm:cxn modelId="{883C09C4-0E67-4B80-A885-3B08D0532AFA}" srcId="{5A2D90E2-07CE-458D-B878-2888DDF6F8BC}" destId="{2C7E8599-B1C9-42CD-A08F-29DDB2ABA342}" srcOrd="1" destOrd="0" parTransId="{7F177E75-AFF5-4D06-B6CD-983E60E441EA}" sibTransId="{BAF10DAE-FE96-4473-9B83-B38BBE63BD2B}"/>
    <dgm:cxn modelId="{B1B3D624-388F-435C-BD72-6989000B339F}" type="presOf" srcId="{040830FE-655D-4872-969A-DAC7C7C6A3DF}" destId="{07028354-5D7E-4D4F-8727-C86DEF3989F7}" srcOrd="0" destOrd="0" presId="urn:microsoft.com/office/officeart/2005/8/layout/hList1"/>
    <dgm:cxn modelId="{E400C6D5-171A-49C0-9674-CFA6801D540E}" srcId="{5A2D90E2-07CE-458D-B878-2888DDF6F8BC}" destId="{6E046903-C614-403E-A90F-2124373DF8BE}" srcOrd="0" destOrd="0" parTransId="{B580AA1D-1E94-491D-AA82-68B04CA848E3}" sibTransId="{2A50AEBB-561B-4C34-8CAC-1CC4D5FC21D5}"/>
    <dgm:cxn modelId="{6348F3E4-1B59-445D-AD2C-2E5D17004E63}" type="presOf" srcId="{5A2D90E2-07CE-458D-B878-2888DDF6F8BC}" destId="{128F7B0F-91B1-41D4-8925-EEFC5A1148C5}" srcOrd="0" destOrd="0" presId="urn:microsoft.com/office/officeart/2005/8/layout/hList1"/>
    <dgm:cxn modelId="{6DD03F86-2D28-46AE-8E62-1D9AF8B18E43}" type="presOf" srcId="{42E6ED28-E679-407F-B571-4D22E19E952D}" destId="{EEA0CB19-010D-4E08-B8A0-542116F21A09}" srcOrd="0" destOrd="1" presId="urn:microsoft.com/office/officeart/2005/8/layout/hList1"/>
    <dgm:cxn modelId="{86C49DFB-50ED-43BC-85F1-609680E7FCBF}" type="presOf" srcId="{70A0EED9-A299-49F6-B48F-B8EA15C3C65A}" destId="{C1C48667-F364-41F0-A98E-1E5CD7F8A90D}" srcOrd="0" destOrd="0" presId="urn:microsoft.com/office/officeart/2005/8/layout/hList1"/>
    <dgm:cxn modelId="{D2F79772-0EAD-47E8-AB9D-BA3F2A103430}" srcId="{040830FE-655D-4872-969A-DAC7C7C6A3DF}" destId="{70A0EED9-A299-49F6-B48F-B8EA15C3C65A}" srcOrd="0" destOrd="0" parTransId="{10AFF889-1AEE-4527-832D-2B79B3E2DBB1}" sibTransId="{61401AE4-C1E2-48C5-BC81-8638A7A30A87}"/>
    <dgm:cxn modelId="{445CC69B-E218-4882-81BF-B3993D3213D2}" type="presOf" srcId="{424D801A-0401-46A8-A74D-065B1E9EEEF0}" destId="{4F09A6C0-D30F-4B55-BEA3-5D485D78D3A6}" srcOrd="0" destOrd="0" presId="urn:microsoft.com/office/officeart/2005/8/layout/hList1"/>
    <dgm:cxn modelId="{5B78E318-C610-4898-B55F-0D82490325EA}" srcId="{424D801A-0401-46A8-A74D-065B1E9EEEF0}" destId="{5A2D90E2-07CE-458D-B878-2888DDF6F8BC}" srcOrd="1" destOrd="0" parTransId="{8F074CEB-E782-46FE-9247-56DDA5BB4164}" sibTransId="{95DB5EE5-420A-4FBB-8495-BFC58388410C}"/>
    <dgm:cxn modelId="{CCB461D2-949F-4C7A-8ECB-1D923FDB7FE3}" srcId="{64DA1966-2A70-49E3-B4A3-75F5DED4900D}" destId="{42E6ED28-E679-407F-B571-4D22E19E952D}" srcOrd="1" destOrd="0" parTransId="{01231E4C-15F8-4FD4-8DD1-128B1416E2B9}" sibTransId="{82C0BBCC-07B4-48A8-83EB-09E18BF6DFF9}"/>
    <dgm:cxn modelId="{E12B84DD-B77C-491E-8ACF-65401A46935C}" type="presOf" srcId="{64DA1966-2A70-49E3-B4A3-75F5DED4900D}" destId="{36F395C3-7AAD-492C-8765-FD127AB463C3}" srcOrd="0" destOrd="0" presId="urn:microsoft.com/office/officeart/2005/8/layout/hList1"/>
    <dgm:cxn modelId="{066BF22A-BECE-4DC5-BB91-B216A8AD2496}" srcId="{040830FE-655D-4872-969A-DAC7C7C6A3DF}" destId="{33195F26-559D-4412-A999-0905F2D363E4}" srcOrd="1" destOrd="0" parTransId="{C3DC7CAD-70EA-4B80-A8C1-3A98E4C29110}" sibTransId="{646052E1-BA63-4FFB-8456-20D75F924FFF}"/>
    <dgm:cxn modelId="{2828744E-7B42-4E11-A5BA-3C199FC5D0DB}" type="presOf" srcId="{3DFBF8D3-F0FC-423D-BA36-957DD4159B1C}" destId="{EEA0CB19-010D-4E08-B8A0-542116F21A09}" srcOrd="0" destOrd="0" presId="urn:microsoft.com/office/officeart/2005/8/layout/hList1"/>
    <dgm:cxn modelId="{72AD1D4A-50DF-4121-BCD8-5EABE3C16DE1}" type="presOf" srcId="{0B3E34DC-2C12-416A-9A0F-186486707D77}" destId="{EEA0CB19-010D-4E08-B8A0-542116F21A09}" srcOrd="0" destOrd="2" presId="urn:microsoft.com/office/officeart/2005/8/layout/hList1"/>
    <dgm:cxn modelId="{E3AAE5AD-9484-472C-8877-1E713E267453}" type="presOf" srcId="{6E046903-C614-403E-A90F-2124373DF8BE}" destId="{022BD2C7-748A-49ED-876C-A463BFD953CD}" srcOrd="0" destOrd="0" presId="urn:microsoft.com/office/officeart/2005/8/layout/hList1"/>
    <dgm:cxn modelId="{772AB409-BD96-42A3-9B3D-DB51CC35D861}" srcId="{424D801A-0401-46A8-A74D-065B1E9EEEF0}" destId="{040830FE-655D-4872-969A-DAC7C7C6A3DF}" srcOrd="0" destOrd="0" parTransId="{179C1748-F9FF-40C7-A315-C35D7267EFF1}" sibTransId="{9F684FD3-BD9C-4FAE-AE17-ED5893FCD509}"/>
    <dgm:cxn modelId="{1E69D4B9-08FE-480C-9A4B-F504A7573D4D}" type="presParOf" srcId="{4F09A6C0-D30F-4B55-BEA3-5D485D78D3A6}" destId="{350BAC56-469A-4566-B101-77FCA2AE4EBA}" srcOrd="0" destOrd="0" presId="urn:microsoft.com/office/officeart/2005/8/layout/hList1"/>
    <dgm:cxn modelId="{8A374E6F-47F1-4365-957B-A70746E6B911}" type="presParOf" srcId="{350BAC56-469A-4566-B101-77FCA2AE4EBA}" destId="{07028354-5D7E-4D4F-8727-C86DEF3989F7}" srcOrd="0" destOrd="0" presId="urn:microsoft.com/office/officeart/2005/8/layout/hList1"/>
    <dgm:cxn modelId="{CCFCF0BA-0A94-4197-95AB-0C5ED48D3BA3}" type="presParOf" srcId="{350BAC56-469A-4566-B101-77FCA2AE4EBA}" destId="{C1C48667-F364-41F0-A98E-1E5CD7F8A90D}" srcOrd="1" destOrd="0" presId="urn:microsoft.com/office/officeart/2005/8/layout/hList1"/>
    <dgm:cxn modelId="{02305843-A523-45C8-807F-A1142F6B0F9A}" type="presParOf" srcId="{4F09A6C0-D30F-4B55-BEA3-5D485D78D3A6}" destId="{22CE1C11-6706-4BB2-A6CB-CE3636FCF1D1}" srcOrd="1" destOrd="0" presId="urn:microsoft.com/office/officeart/2005/8/layout/hList1"/>
    <dgm:cxn modelId="{C47B12A9-C5C1-4191-A24A-0064CDF866C1}" type="presParOf" srcId="{4F09A6C0-D30F-4B55-BEA3-5D485D78D3A6}" destId="{392B5FC0-4BC9-419F-99E9-A54BA41327EF}" srcOrd="2" destOrd="0" presId="urn:microsoft.com/office/officeart/2005/8/layout/hList1"/>
    <dgm:cxn modelId="{F1F5A16B-2B46-472D-A952-C150762E76DB}" type="presParOf" srcId="{392B5FC0-4BC9-419F-99E9-A54BA41327EF}" destId="{128F7B0F-91B1-41D4-8925-EEFC5A1148C5}" srcOrd="0" destOrd="0" presId="urn:microsoft.com/office/officeart/2005/8/layout/hList1"/>
    <dgm:cxn modelId="{3203CC87-04C5-4809-A645-48246F277E59}" type="presParOf" srcId="{392B5FC0-4BC9-419F-99E9-A54BA41327EF}" destId="{022BD2C7-748A-49ED-876C-A463BFD953CD}" srcOrd="1" destOrd="0" presId="urn:microsoft.com/office/officeart/2005/8/layout/hList1"/>
    <dgm:cxn modelId="{28988B04-FBFE-468E-84E6-BD4CD1F639E5}" type="presParOf" srcId="{4F09A6C0-D30F-4B55-BEA3-5D485D78D3A6}" destId="{796AA451-E44D-4EC4-ACFE-D69771A714D6}" srcOrd="3" destOrd="0" presId="urn:microsoft.com/office/officeart/2005/8/layout/hList1"/>
    <dgm:cxn modelId="{4C3473BF-3D32-4BB7-8EC8-5B4BB4EF35A6}" type="presParOf" srcId="{4F09A6C0-D30F-4B55-BEA3-5D485D78D3A6}" destId="{294CEF84-D1BF-4B9B-B20F-DCAD3DD7ABCE}" srcOrd="4" destOrd="0" presId="urn:microsoft.com/office/officeart/2005/8/layout/hList1"/>
    <dgm:cxn modelId="{BADABE90-63DF-4231-9C02-DDF20B2CE904}" type="presParOf" srcId="{294CEF84-D1BF-4B9B-B20F-DCAD3DD7ABCE}" destId="{36F395C3-7AAD-492C-8765-FD127AB463C3}" srcOrd="0" destOrd="0" presId="urn:microsoft.com/office/officeart/2005/8/layout/hList1"/>
    <dgm:cxn modelId="{10F4B68C-A774-436F-B6EA-29B6B84F57A8}" type="presParOf" srcId="{294CEF84-D1BF-4B9B-B20F-DCAD3DD7ABCE}" destId="{EEA0CB19-010D-4E08-B8A0-542116F21A0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479C2C-1B54-47C8-B5BC-DA824884C8DD}">
      <dsp:nvSpPr>
        <dsp:cNvPr id="0" name=""/>
        <dsp:cNvSpPr/>
      </dsp:nvSpPr>
      <dsp:spPr>
        <a:xfrm>
          <a:off x="348648" y="1450"/>
          <a:ext cx="2649311" cy="158958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IN" sz="1900" b="1" kern="1200"/>
            <a:t>Cellular is King:</a:t>
          </a:r>
          <a:r>
            <a:rPr lang="en-IN" sz="1900" kern="1200"/>
            <a:t> Calling a mobile is nearly </a:t>
          </a:r>
          <a:r>
            <a:rPr lang="en-IN" sz="1900" b="1" kern="1200"/>
            <a:t>3 times more effective</a:t>
          </a:r>
          <a:r>
            <a:rPr lang="en-IN" sz="1900" kern="1200"/>
            <a:t> than a landline.</a:t>
          </a:r>
          <a:endParaRPr lang="en-US" sz="1900" kern="1200"/>
        </a:p>
      </dsp:txBody>
      <dsp:txXfrm>
        <a:off x="395205" y="48007"/>
        <a:ext cx="2556197" cy="1496472"/>
      </dsp:txXfrm>
    </dsp:sp>
    <dsp:sp modelId="{A17A7C2F-77C0-4011-9A87-F09E6F9A5928}">
      <dsp:nvSpPr>
        <dsp:cNvPr id="0" name=""/>
        <dsp:cNvSpPr/>
      </dsp:nvSpPr>
      <dsp:spPr>
        <a:xfrm>
          <a:off x="3231099" y="467729"/>
          <a:ext cx="561654" cy="65702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3231099" y="599135"/>
        <a:ext cx="393158" cy="394217"/>
      </dsp:txXfrm>
    </dsp:sp>
    <dsp:sp modelId="{32BD8B66-79C7-4343-B5CC-302BC6065A0D}">
      <dsp:nvSpPr>
        <dsp:cNvPr id="0" name=""/>
        <dsp:cNvSpPr/>
      </dsp:nvSpPr>
      <dsp:spPr>
        <a:xfrm>
          <a:off x="4057684" y="1450"/>
          <a:ext cx="2649311" cy="1589586"/>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IN" sz="1900" b="1" kern="1200"/>
            <a:t>The First Call is Everything:</a:t>
          </a:r>
          <a:r>
            <a:rPr lang="en-IN" sz="1900" kern="1200"/>
            <a:t> Success rates drop sharply after the first contact.</a:t>
          </a:r>
          <a:endParaRPr lang="en-US" sz="1900" kern="1200"/>
        </a:p>
      </dsp:txBody>
      <dsp:txXfrm>
        <a:off x="4104241" y="48007"/>
        <a:ext cx="2556197" cy="1496472"/>
      </dsp:txXfrm>
    </dsp:sp>
    <dsp:sp modelId="{EF298C9C-A310-4797-A0EF-AF4BBD43EF1F}">
      <dsp:nvSpPr>
        <dsp:cNvPr id="0" name=""/>
        <dsp:cNvSpPr/>
      </dsp:nvSpPr>
      <dsp:spPr>
        <a:xfrm rot="5400000">
          <a:off x="5101513" y="1776489"/>
          <a:ext cx="561654" cy="65702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5400000">
        <a:off x="5185232" y="1824176"/>
        <a:ext cx="394217" cy="393158"/>
      </dsp:txXfrm>
    </dsp:sp>
    <dsp:sp modelId="{D8EE90EE-B8E8-4648-B16E-9E9C29BEE2FD}">
      <dsp:nvSpPr>
        <dsp:cNvPr id="0" name=""/>
        <dsp:cNvSpPr/>
      </dsp:nvSpPr>
      <dsp:spPr>
        <a:xfrm>
          <a:off x="4057684" y="2650762"/>
          <a:ext cx="2649311" cy="158958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IN" sz="1900" b="1" kern="1200"/>
            <a:t>Diminishing Returns:</a:t>
          </a:r>
          <a:r>
            <a:rPr lang="en-IN" sz="1900" kern="1200"/>
            <a:t> Pursuing clients beyond 4-5 calls is highly inefficient.</a:t>
          </a:r>
          <a:endParaRPr lang="en-US" sz="1900" kern="1200"/>
        </a:p>
      </dsp:txBody>
      <dsp:txXfrm>
        <a:off x="4104241" y="2697319"/>
        <a:ext cx="2556197" cy="1496472"/>
      </dsp:txXfrm>
    </dsp:sp>
    <dsp:sp modelId="{0FE5DE92-F257-4562-AF86-C7D66A2A7227}">
      <dsp:nvSpPr>
        <dsp:cNvPr id="0" name=""/>
        <dsp:cNvSpPr/>
      </dsp:nvSpPr>
      <dsp:spPr>
        <a:xfrm rot="10800000">
          <a:off x="3262890" y="3117041"/>
          <a:ext cx="561654" cy="657029"/>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rot="10800000">
        <a:off x="3431386" y="3248447"/>
        <a:ext cx="393158" cy="394217"/>
      </dsp:txXfrm>
    </dsp:sp>
    <dsp:sp modelId="{66E09527-5942-411A-BA8F-D4D66997958A}">
      <dsp:nvSpPr>
        <dsp:cNvPr id="0" name=""/>
        <dsp:cNvSpPr/>
      </dsp:nvSpPr>
      <dsp:spPr>
        <a:xfrm>
          <a:off x="348648" y="2650762"/>
          <a:ext cx="2649311" cy="1589586"/>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IN" sz="1900" b="1" kern="1200"/>
            <a:t>Actionable Insight: Focus your energy on making the *first call* count.</a:t>
          </a:r>
          <a:endParaRPr lang="en-US" sz="1900" kern="1200"/>
        </a:p>
      </dsp:txBody>
      <dsp:txXfrm>
        <a:off x="395205" y="2697319"/>
        <a:ext cx="2556197" cy="14964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3D9209-30C2-4B56-A1F7-FD7732BBA6A2}">
      <dsp:nvSpPr>
        <dsp:cNvPr id="0" name=""/>
        <dsp:cNvSpPr/>
      </dsp:nvSpPr>
      <dsp:spPr>
        <a:xfrm>
          <a:off x="169734" y="278852"/>
          <a:ext cx="3270385" cy="2327242"/>
        </a:xfrm>
        <a:prstGeom prst="frame">
          <a:avLst>
            <a:gd name="adj1" fmla="val 5450"/>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01869C-2EBD-4DB0-BD67-049BED5F009F}">
      <dsp:nvSpPr>
        <dsp:cNvPr id="0" name=""/>
        <dsp:cNvSpPr/>
      </dsp:nvSpPr>
      <dsp:spPr>
        <a:xfrm>
          <a:off x="0" y="0"/>
          <a:ext cx="3144641" cy="2201368"/>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1234" t="-1978" r="-7576" b="1978"/>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A835E3-21A8-47FA-8151-FD92463B4B58}">
      <dsp:nvSpPr>
        <dsp:cNvPr id="0" name=""/>
        <dsp:cNvSpPr/>
      </dsp:nvSpPr>
      <dsp:spPr>
        <a:xfrm>
          <a:off x="297590" y="2202150"/>
          <a:ext cx="3016785" cy="276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45720" rIns="121920" bIns="45720" numCol="1" spcCol="1270" anchor="ctr" anchorCtr="0">
          <a:noAutofit/>
        </a:bodyPr>
        <a:lstStyle/>
        <a:p>
          <a:pPr lvl="0" algn="l" defTabSz="533400">
            <a:lnSpc>
              <a:spcPct val="90000"/>
            </a:lnSpc>
            <a:spcBef>
              <a:spcPct val="0"/>
            </a:spcBef>
            <a:spcAft>
              <a:spcPct val="35000"/>
            </a:spcAft>
          </a:pPr>
          <a:endParaRPr lang="en-US" sz="1200" kern="1200"/>
        </a:p>
      </dsp:txBody>
      <dsp:txXfrm>
        <a:off x="297590" y="2202150"/>
        <a:ext cx="3016785" cy="276246"/>
      </dsp:txXfrm>
    </dsp:sp>
    <dsp:sp modelId="{045549AC-BE56-4EA1-B557-E94F9D77BE0F}">
      <dsp:nvSpPr>
        <dsp:cNvPr id="0" name=""/>
        <dsp:cNvSpPr/>
      </dsp:nvSpPr>
      <dsp:spPr>
        <a:xfrm>
          <a:off x="3573259" y="278852"/>
          <a:ext cx="1495184" cy="232724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7D02D8-2846-4FC1-B09C-CA3B59E96805}">
      <dsp:nvSpPr>
        <dsp:cNvPr id="0" name=""/>
        <dsp:cNvSpPr/>
      </dsp:nvSpPr>
      <dsp:spPr>
        <a:xfrm>
          <a:off x="1117274" y="0"/>
          <a:ext cx="4064000" cy="4064000"/>
        </a:xfrm>
        <a:prstGeom prst="triangle">
          <a:avLst/>
        </a:prstGeom>
        <a:solidFill>
          <a:schemeClr val="accent5">
            <a:shade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6A5678E7-85BA-4851-B965-A8317568C171}">
      <dsp:nvSpPr>
        <dsp:cNvPr id="0" name=""/>
        <dsp:cNvSpPr/>
      </dsp:nvSpPr>
      <dsp:spPr>
        <a:xfrm>
          <a:off x="2743199" y="408582"/>
          <a:ext cx="2641600" cy="962025"/>
        </a:xfrm>
        <a:prstGeom prst="roundRect">
          <a:avLst/>
        </a:prstGeom>
        <a:solidFill>
          <a:schemeClr val="lt1">
            <a:alpha val="90000"/>
            <a:hueOff val="0"/>
            <a:satOff val="0"/>
            <a:lumOff val="0"/>
            <a:alphaOff val="0"/>
          </a:schemeClr>
        </a:solidFill>
        <a:ln w="9525" cap="flat" cmpd="sng" algn="ctr">
          <a:solidFill>
            <a:schemeClr val="accent5">
              <a:shade val="5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b="1" kern="1200" dirty="0" smtClean="0"/>
            <a:t>WHEN:</a:t>
          </a:r>
        </a:p>
        <a:p>
          <a:pPr lvl="0" algn="ctr" defTabSz="666750">
            <a:lnSpc>
              <a:spcPct val="90000"/>
            </a:lnSpc>
            <a:spcBef>
              <a:spcPct val="0"/>
            </a:spcBef>
            <a:spcAft>
              <a:spcPct val="35000"/>
            </a:spcAft>
          </a:pPr>
          <a:r>
            <a:rPr lang="en-IN" sz="1500" kern="1200" dirty="0" smtClean="0"/>
            <a:t>Call during peak seasons (Spring/Autumn).</a:t>
          </a:r>
          <a:endParaRPr lang="en-US" sz="1500" kern="1200" dirty="0"/>
        </a:p>
      </dsp:txBody>
      <dsp:txXfrm>
        <a:off x="2790161" y="455544"/>
        <a:ext cx="2547676" cy="868101"/>
      </dsp:txXfrm>
    </dsp:sp>
    <dsp:sp modelId="{3237EF48-BE8D-4D7B-983A-D613738E956B}">
      <dsp:nvSpPr>
        <dsp:cNvPr id="0" name=""/>
        <dsp:cNvSpPr/>
      </dsp:nvSpPr>
      <dsp:spPr>
        <a:xfrm>
          <a:off x="2743199" y="1490860"/>
          <a:ext cx="2641600" cy="962025"/>
        </a:xfrm>
        <a:prstGeom prst="roundRect">
          <a:avLst/>
        </a:prstGeom>
        <a:solidFill>
          <a:schemeClr val="lt1">
            <a:alpha val="90000"/>
            <a:hueOff val="0"/>
            <a:satOff val="0"/>
            <a:lumOff val="0"/>
            <a:alphaOff val="0"/>
          </a:schemeClr>
        </a:solidFill>
        <a:ln w="9525" cap="flat" cmpd="sng" algn="ctr">
          <a:solidFill>
            <a:schemeClr val="accent5">
              <a:shade val="50000"/>
              <a:hueOff val="168648"/>
              <a:satOff val="-3730"/>
              <a:lumOff val="27991"/>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b="1" kern="1200" dirty="0" smtClean="0"/>
            <a:t>WHO:</a:t>
          </a:r>
        </a:p>
        <a:p>
          <a:pPr lvl="0" algn="ctr" defTabSz="666750">
            <a:lnSpc>
              <a:spcPct val="90000"/>
            </a:lnSpc>
            <a:spcBef>
              <a:spcPct val="0"/>
            </a:spcBef>
            <a:spcAft>
              <a:spcPct val="35000"/>
            </a:spcAft>
          </a:pPr>
          <a:r>
            <a:rPr lang="en-IN" sz="1500" kern="1200" dirty="0" smtClean="0"/>
            <a:t>Call past subscribers or those with the "Golden Profile.“</a:t>
          </a:r>
          <a:endParaRPr lang="en-US" sz="1500" kern="1200" dirty="0"/>
        </a:p>
      </dsp:txBody>
      <dsp:txXfrm>
        <a:off x="2790161" y="1537822"/>
        <a:ext cx="2547676" cy="868101"/>
      </dsp:txXfrm>
    </dsp:sp>
    <dsp:sp modelId="{A6D936E1-F738-49F4-95BE-A2B0CBDDE006}">
      <dsp:nvSpPr>
        <dsp:cNvPr id="0" name=""/>
        <dsp:cNvSpPr/>
      </dsp:nvSpPr>
      <dsp:spPr>
        <a:xfrm>
          <a:off x="2743199" y="2573139"/>
          <a:ext cx="2641600" cy="962025"/>
        </a:xfrm>
        <a:prstGeom prst="roundRect">
          <a:avLst/>
        </a:prstGeom>
        <a:solidFill>
          <a:schemeClr val="lt1">
            <a:alpha val="90000"/>
            <a:hueOff val="0"/>
            <a:satOff val="0"/>
            <a:lumOff val="0"/>
            <a:alphaOff val="0"/>
          </a:schemeClr>
        </a:solidFill>
        <a:ln w="9525" cap="flat" cmpd="sng" algn="ctr">
          <a:solidFill>
            <a:schemeClr val="accent5">
              <a:shade val="50000"/>
              <a:hueOff val="168648"/>
              <a:satOff val="-3730"/>
              <a:lumOff val="27991"/>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IN" sz="1500" b="1" kern="1200" dirty="0" smtClean="0"/>
            <a:t>HOW:</a:t>
          </a:r>
        </a:p>
        <a:p>
          <a:pPr lvl="0" algn="ctr" defTabSz="666750">
            <a:lnSpc>
              <a:spcPct val="90000"/>
            </a:lnSpc>
            <a:spcBef>
              <a:spcPct val="0"/>
            </a:spcBef>
            <a:spcAft>
              <a:spcPct val="35000"/>
            </a:spcAft>
          </a:pPr>
          <a:r>
            <a:rPr lang="en-IN" sz="1500" kern="1200" dirty="0" smtClean="0"/>
            <a:t>Use a single, well-timed call to a cellular phone.</a:t>
          </a:r>
          <a:endParaRPr lang="en-US" sz="1500" kern="1200" dirty="0"/>
        </a:p>
      </dsp:txBody>
      <dsp:txXfrm>
        <a:off x="2790161" y="2620101"/>
        <a:ext cx="2547676" cy="8681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028354-5D7E-4D4F-8727-C86DEF3989F7}">
      <dsp:nvSpPr>
        <dsp:cNvPr id="0" name=""/>
        <dsp:cNvSpPr/>
      </dsp:nvSpPr>
      <dsp:spPr>
        <a:xfrm>
          <a:off x="2667" y="176404"/>
          <a:ext cx="2600324" cy="72104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smtClean="0"/>
            <a:t> Tier 1: Highest Priority</a:t>
          </a:r>
          <a:endParaRPr lang="en-US" sz="2000" kern="1200"/>
        </a:p>
      </dsp:txBody>
      <dsp:txXfrm>
        <a:off x="2667" y="176404"/>
        <a:ext cx="2600324" cy="721040"/>
      </dsp:txXfrm>
    </dsp:sp>
    <dsp:sp modelId="{C1C48667-F364-41F0-A98E-1E5CD7F8A90D}">
      <dsp:nvSpPr>
        <dsp:cNvPr id="0" name=""/>
        <dsp:cNvSpPr/>
      </dsp:nvSpPr>
      <dsp:spPr>
        <a:xfrm>
          <a:off x="2667" y="897445"/>
          <a:ext cx="2600324" cy="2902837"/>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smtClean="0"/>
            <a:t>Immediately retarget past subscribers.</a:t>
          </a:r>
          <a:endParaRPr lang="en-US" sz="2000" kern="1200" dirty="0"/>
        </a:p>
        <a:p>
          <a:pPr marL="228600" lvl="1" indent="-228600" algn="l" defTabSz="889000">
            <a:lnSpc>
              <a:spcPct val="90000"/>
            </a:lnSpc>
            <a:spcBef>
              <a:spcPct val="0"/>
            </a:spcBef>
            <a:spcAft>
              <a:spcPct val="15000"/>
            </a:spcAft>
            <a:buChar char="••"/>
          </a:pPr>
          <a:r>
            <a:rPr lang="en-US" sz="2000" kern="1200" dirty="0" smtClean="0"/>
            <a:t>Target "golden profile" clients during prime seasons with a single cellular call.</a:t>
          </a:r>
          <a:endParaRPr lang="en-US" sz="2000" kern="1200" dirty="0"/>
        </a:p>
      </dsp:txBody>
      <dsp:txXfrm>
        <a:off x="2667" y="897445"/>
        <a:ext cx="2600324" cy="2902837"/>
      </dsp:txXfrm>
    </dsp:sp>
    <dsp:sp modelId="{128F7B0F-91B1-41D4-8925-EEFC5A1148C5}">
      <dsp:nvSpPr>
        <dsp:cNvPr id="0" name=""/>
        <dsp:cNvSpPr/>
      </dsp:nvSpPr>
      <dsp:spPr>
        <a:xfrm>
          <a:off x="2967037" y="176404"/>
          <a:ext cx="2600324" cy="721040"/>
        </a:xfrm>
        <a:prstGeom prst="rect">
          <a:avLst/>
        </a:prstGeom>
        <a:solidFill>
          <a:schemeClr val="accent2">
            <a:hueOff val="2340759"/>
            <a:satOff val="-2919"/>
            <a:lumOff val="686"/>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t>Tier 2: High Potential</a:t>
          </a:r>
          <a:endParaRPr lang="en-US" sz="2000" kern="1200" dirty="0"/>
        </a:p>
      </dsp:txBody>
      <dsp:txXfrm>
        <a:off x="2967037" y="176404"/>
        <a:ext cx="2600324" cy="721040"/>
      </dsp:txXfrm>
    </dsp:sp>
    <dsp:sp modelId="{022BD2C7-748A-49ED-876C-A463BFD953CD}">
      <dsp:nvSpPr>
        <dsp:cNvPr id="0" name=""/>
        <dsp:cNvSpPr/>
      </dsp:nvSpPr>
      <dsp:spPr>
        <a:xfrm>
          <a:off x="2967037" y="897445"/>
          <a:ext cx="2600324" cy="2902837"/>
        </a:xfrm>
        <a:prstGeom prst="rect">
          <a:avLst/>
        </a:prstGeom>
        <a:solidFill>
          <a:schemeClr val="accent2">
            <a:tint val="40000"/>
            <a:alpha val="90000"/>
            <a:hueOff val="2512910"/>
            <a:satOff val="-2189"/>
            <a:lumOff val="-3"/>
            <a:alphaOff val="0"/>
          </a:schemeClr>
        </a:solidFill>
        <a:ln w="25400" cap="flat" cmpd="sng" algn="ctr">
          <a:solidFill>
            <a:schemeClr val="accent2">
              <a:tint val="40000"/>
              <a:alpha val="90000"/>
              <a:hueOff val="2512910"/>
              <a:satOff val="-2189"/>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Target high-potential age groups (e.g., retirees 60-70, young managers).</a:t>
          </a:r>
          <a:endParaRPr lang="en-US" sz="2000" kern="1200" dirty="0"/>
        </a:p>
        <a:p>
          <a:pPr marL="228600" lvl="1" indent="-228600" algn="l" defTabSz="889000">
            <a:lnSpc>
              <a:spcPct val="90000"/>
            </a:lnSpc>
            <a:spcBef>
              <a:spcPct val="0"/>
            </a:spcBef>
            <a:spcAft>
              <a:spcPct val="15000"/>
            </a:spcAft>
            <a:buChar char="••"/>
          </a:pPr>
          <a:r>
            <a:rPr lang="en-US" sz="2000" kern="1200" dirty="0" smtClean="0"/>
            <a:t>Focus on clients sensitive to economic conditions when timing is right.</a:t>
          </a:r>
          <a:endParaRPr lang="en-US" sz="2000" kern="1200" dirty="0"/>
        </a:p>
      </dsp:txBody>
      <dsp:txXfrm>
        <a:off x="2967037" y="897445"/>
        <a:ext cx="2600324" cy="2902837"/>
      </dsp:txXfrm>
    </dsp:sp>
    <dsp:sp modelId="{36F395C3-7AAD-492C-8765-FD127AB463C3}">
      <dsp:nvSpPr>
        <dsp:cNvPr id="0" name=""/>
        <dsp:cNvSpPr/>
      </dsp:nvSpPr>
      <dsp:spPr>
        <a:xfrm>
          <a:off x="5931407" y="176404"/>
          <a:ext cx="2600324" cy="721040"/>
        </a:xfrm>
        <a:prstGeom prst="rect">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t>Tier 3: General Outreach</a:t>
          </a:r>
          <a:endParaRPr lang="en-US" sz="2000" kern="1200" dirty="0"/>
        </a:p>
      </dsp:txBody>
      <dsp:txXfrm>
        <a:off x="5931407" y="176404"/>
        <a:ext cx="2600324" cy="721040"/>
      </dsp:txXfrm>
    </dsp:sp>
    <dsp:sp modelId="{EEA0CB19-010D-4E08-B8A0-542116F21A09}">
      <dsp:nvSpPr>
        <dsp:cNvPr id="0" name=""/>
        <dsp:cNvSpPr/>
      </dsp:nvSpPr>
      <dsp:spPr>
        <a:xfrm>
          <a:off x="5931407" y="897445"/>
          <a:ext cx="2600324" cy="2902837"/>
        </a:xfrm>
        <a:prstGeom prst="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Run broader campaigns only during prime seasons.</a:t>
          </a:r>
          <a:endParaRPr lang="en-US" sz="2000" kern="1200" dirty="0"/>
        </a:p>
        <a:p>
          <a:pPr marL="228600" lvl="1" indent="-228600" algn="l" defTabSz="889000">
            <a:lnSpc>
              <a:spcPct val="90000"/>
            </a:lnSpc>
            <a:spcBef>
              <a:spcPct val="0"/>
            </a:spcBef>
            <a:spcAft>
              <a:spcPct val="15000"/>
            </a:spcAft>
            <a:buChar char="••"/>
          </a:pPr>
          <a:r>
            <a:rPr lang="en-US" sz="2000" kern="1200" dirty="0" smtClean="0"/>
            <a:t>Deprioritize summer months and married clients with housing loans.</a:t>
          </a:r>
          <a:endParaRPr lang="en-US" sz="2000" kern="1200" dirty="0"/>
        </a:p>
        <a:p>
          <a:pPr marL="228600" lvl="1" indent="-228600" algn="l" defTabSz="889000">
            <a:lnSpc>
              <a:spcPct val="90000"/>
            </a:lnSpc>
            <a:spcBef>
              <a:spcPct val="0"/>
            </a:spcBef>
            <a:spcAft>
              <a:spcPct val="15000"/>
            </a:spcAft>
            <a:buChar char="••"/>
          </a:pPr>
          <a:endParaRPr lang="en-US" sz="2000" kern="1200" dirty="0"/>
        </a:p>
      </dsp:txBody>
      <dsp:txXfrm>
        <a:off x="5931407" y="897445"/>
        <a:ext cx="2600324" cy="2902837"/>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napshotPictureList">
  <dgm:title val=""/>
  <dgm:desc val=""/>
  <dgm:catLst>
    <dgm:cat type="picture" pri="3000"/>
    <dgm:cat type="pictureconvert" pri="3000"/>
  </dgm:catLst>
  <dgm:samp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ampData>
  <dgm:style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tyleData>
  <dgm:clr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clrData>
  <dgm:layoutNode name="Name0">
    <dgm:varLst>
      <dgm:chMax/>
      <dgm:chPref/>
      <dgm:dir/>
      <dgm:animLvl val="lvl"/>
    </dgm:varLst>
    <dgm:alg type="snake">
      <dgm:param type="grDir" val="tL"/>
      <dgm:param type="flowDir" val="col"/>
    </dgm:alg>
    <dgm:shape xmlns:r="http://schemas.openxmlformats.org/officeDocument/2006/relationships" r:blip="">
      <dgm:adjLst/>
    </dgm:shape>
    <dgm:constrLst>
      <dgm:constr type="primFontSz" for="des" forName="ChildText" refType="primFontSz" refFor="des" refForName="ParentText" op="lte"/>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2.0273"/>
        </dgm:alg>
        <dgm:shape xmlns:r="http://schemas.openxmlformats.org/officeDocument/2006/relationships" r:blip="">
          <dgm:adjLst/>
        </dgm:shape>
        <dgm:choose name="Name1">
          <dgm:if name="Name2" func="var" arg="dir" op="equ" val="norm">
            <dgm:constrLst>
              <dgm:constr type="l" for="ch" forName="ParentAccentShape" refType="w" fact="0.0238"/>
              <dgm:constr type="t" for="ch" forName="ParentAccentShape" refType="h" fact="0.107"/>
              <dgm:constr type="w" for="ch" forName="ParentAccentShape" refType="w" fact="0.619"/>
              <dgm:constr type="h" for="ch" forName="ParentAccentShape" refType="h" fact="0.893"/>
              <dgm:constr type="l" for="ch" forName="ParentText" refType="w" fact="0.048"/>
              <dgm:constr type="t" for="ch" forName="ParentText" refType="h" fact="0.845"/>
              <dgm:constr type="w" for="ch" forName="ParentText" refType="w" fact="0.571"/>
              <dgm:constr type="h" for="ch" forName="ParentText" refType="h" fact="0.106"/>
              <dgm:constr type="l" for="ch" forName="ChildText" refType="w" fact="0.668"/>
              <dgm:constr type="t" for="ch" forName="ChildText" refType="h" fact="0.107"/>
              <dgm:constr type="w" for="ch" forName="ChildText" refType="w" fact="0.283"/>
              <dgm:constr type="h" for="ch" forName="ChildText" refType="h" fact="0.893"/>
              <dgm:constr type="l" for="ch" forName="ChildAccentShape" refType="w" fact="0.9762"/>
              <dgm:constr type="t" for="ch" forName="ChildAccentShape" refType="h" fact="0.107"/>
              <dgm:constr type="w" for="ch" forName="ChildAccentShape" refType="w" fact="0.0238"/>
              <dgm:constr type="h" for="ch" forName="ChildAccentShape" refType="h" fact="0.893"/>
              <dgm:constr type="l" for="ch" forName="Image" refType="w" fact="0"/>
              <dgm:constr type="t" for="ch" forName="Image" refType="h" fact="0"/>
              <dgm:constr type="w" for="ch" forName="Image" refType="w" fact="0.5952"/>
              <dgm:constr type="h" for="ch" forName="Image" refType="h" fact="0.8447"/>
            </dgm:constrLst>
          </dgm:if>
          <dgm:else name="Name3">
            <dgm:constrLst>
              <dgm:constr type="l" for="ch" forName="ParentAccentShape" refType="w" fact="0.3572"/>
              <dgm:constr type="t" for="ch" forName="ParentAccentShape" refType="h" fact="0.107"/>
              <dgm:constr type="w" for="ch" forName="ParentAccentShape" refType="w" fact="0.619"/>
              <dgm:constr type="h" for="ch" forName="ParentAccentShape" refType="h" fact="0.893"/>
              <dgm:constr type="l" for="ch" forName="ParentText" refType="w" fact="0.381"/>
              <dgm:constr type="t" for="ch" forName="ParentText" refType="h" fact="0.845"/>
              <dgm:constr type="w" for="ch" forName="ParentText" refType="w" fact="0.571"/>
              <dgm:constr type="h" for="ch" forName="ParentText" refType="h" fact="0.106"/>
              <dgm:constr type="l" for="ch" forName="ChildText" refType="w" fact="0.049"/>
              <dgm:constr type="t" for="ch" forName="ChildText" refType="h" fact="0.107"/>
              <dgm:constr type="w" for="ch" forName="ChildText" refType="w" fact="0.283"/>
              <dgm:constr type="h" for="ch" forName="ChildText" refType="h" fact="0.893"/>
              <dgm:constr type="l" for="ch" forName="ChildAccentShape" refType="w" fact="0"/>
              <dgm:constr type="t" for="ch" forName="ChildAccentShape" refType="h" fact="0.107"/>
              <dgm:constr type="w" for="ch" forName="ChildAccentShape" refType="w" fact="0.0238"/>
              <dgm:constr type="h" for="ch" forName="ChildAccentShape" refType="h" fact="0.893"/>
              <dgm:constr type="l" for="ch" forName="Image" refType="w" fact="0.4048"/>
              <dgm:constr type="t" for="ch" forName="Image" refType="h" fact="0"/>
              <dgm:constr type="w" for="ch" forName="Image" refType="w" fact="0.5952"/>
              <dgm:constr type="h" for="ch" forName="Image" refType="h" fact="0.8447"/>
            </dgm:constrLst>
          </dgm:else>
        </dgm:choose>
        <dgm:layoutNode name="ParentAccentShape" styleLbl="trBgShp">
          <dgm:alg type="sp"/>
          <dgm:shape xmlns:r="http://schemas.openxmlformats.org/officeDocument/2006/relationships" type="frame" r:blip="" zOrderOff="-10">
            <dgm:adjLst>
              <dgm:adj idx="1" val="0.0545"/>
            </dgm:adjLst>
          </dgm:shape>
          <dgm:presOf/>
        </dgm:layoutNode>
        <dgm:layoutNode name="ParentText" styleLbl="revTx">
          <dgm:varLst>
            <dgm:chMax val="1"/>
            <dgm:chPref val="1"/>
            <dgm:bulletEnabled val="1"/>
          </dgm:varLst>
          <dgm:alg type="tx">
            <dgm:param type="parTxLTRAlign" val="l"/>
          </dgm:alg>
          <dgm:shape xmlns:r="http://schemas.openxmlformats.org/officeDocument/2006/relationships" type="rect" r:blip="" zOrderOff="10">
            <dgm:adjLst/>
          </dgm:shape>
          <dgm:presOf axis="self" ptType="node"/>
          <dgm:constrLst>
            <dgm:constr type="lMarg" refType="primFontSz" fact="0.8"/>
            <dgm:constr type="rMarg" refType="primFontSz" fact="0.8"/>
            <dgm:constr type="tMarg" refType="primFontSz" fact="0.3"/>
            <dgm:constr type="bMarg" refType="primFontSz" fact="0.3"/>
          </dgm:constrLst>
          <dgm:ruleLst>
            <dgm:rule type="primFontSz" val="5" fact="NaN" max="NaN"/>
          </dgm:ruleLst>
        </dgm:layoutNode>
        <dgm:layoutNode name="ChildText" styleLbl="revTx">
          <dgm:varLst>
            <dgm:chMax val="0"/>
            <dgm:chPref val="0"/>
          </dgm:varLst>
          <dgm:alg type="tx">
            <dgm:param type="parTxLTRAlign" val="l"/>
            <dgm:param type="txAnchorVert" val="t"/>
          </dgm:alg>
          <dgm:shape xmlns:r="http://schemas.openxmlformats.org/officeDocument/2006/relationships" type="rect" r:blip="" zOrderOff="10">
            <dgm:adjLst/>
          </dgm:shape>
          <dgm:choose name="Name4">
            <dgm:if name="Name5" axis="ch" ptType="node" func="cnt" op="gte" val="1">
              <dgm:presOf axis="des" ptType="node"/>
            </dgm:if>
            <dgm:else name="Name6">
              <dgm:presOf/>
            </dgm:else>
          </dgm:choos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ChildAccentShape" styleLbl="trBgShp">
          <dgm:alg type="sp"/>
          <dgm:choose name="Name7">
            <dgm:if name="Name8" axis="ch" ptType="node" func="cnt" op="gte" val="1">
              <dgm:shape xmlns:r="http://schemas.openxmlformats.org/officeDocument/2006/relationships" type="rect" r:blip="" zOrderOff="-10">
                <dgm:adjLst/>
              </dgm:shape>
            </dgm:if>
            <dgm:else name="Name9">
              <dgm:shape xmlns:r="http://schemas.openxmlformats.org/officeDocument/2006/relationships" type="rect" r:blip="" hideGeom="1">
                <dgm:adjLst/>
              </dgm:shape>
            </dgm:else>
          </dgm:choose>
          <dgm:presOf/>
        </dgm:layoutNode>
        <dgm:layoutNode name="Image"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CD9100-3549-48DD-930D-2B1EBE8127E3}" type="datetimeFigureOut">
              <a:rPr lang="en-IN" smtClean="0"/>
              <a:t>27-07-2025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E7413F-E1F5-48B2-B11B-C872BC2D6F1F}" type="slidenum">
              <a:rPr lang="en-IN" smtClean="0"/>
              <a:t>‹#›</a:t>
            </a:fld>
            <a:endParaRPr lang="en-IN"/>
          </a:p>
        </p:txBody>
      </p:sp>
    </p:spTree>
    <p:extLst>
      <p:ext uri="{BB962C8B-B14F-4D97-AF65-F5344CB8AC3E}">
        <p14:creationId xmlns:p14="http://schemas.microsoft.com/office/powerpoint/2010/main" val="2685732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E7413F-E1F5-48B2-B11B-C872BC2D6F1F}" type="slidenum">
              <a:rPr lang="en-IN" smtClean="0"/>
              <a:t>1</a:t>
            </a:fld>
            <a:endParaRPr lang="en-IN"/>
          </a:p>
        </p:txBody>
      </p:sp>
    </p:spTree>
    <p:extLst>
      <p:ext uri="{BB962C8B-B14F-4D97-AF65-F5344CB8AC3E}">
        <p14:creationId xmlns:p14="http://schemas.microsoft.com/office/powerpoint/2010/main" val="1347442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E7413F-E1F5-48B2-B11B-C872BC2D6F1F}" type="slidenum">
              <a:rPr lang="en-IN" smtClean="0"/>
              <a:t>10</a:t>
            </a:fld>
            <a:endParaRPr lang="en-IN"/>
          </a:p>
        </p:txBody>
      </p:sp>
    </p:spTree>
    <p:extLst>
      <p:ext uri="{BB962C8B-B14F-4D97-AF65-F5344CB8AC3E}">
        <p14:creationId xmlns:p14="http://schemas.microsoft.com/office/powerpoint/2010/main" val="178448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E7413F-E1F5-48B2-B11B-C872BC2D6F1F}" type="slidenum">
              <a:rPr lang="en-IN" smtClean="0"/>
              <a:t>18</a:t>
            </a:fld>
            <a:endParaRPr lang="en-IN"/>
          </a:p>
        </p:txBody>
      </p:sp>
    </p:spTree>
    <p:extLst>
      <p:ext uri="{BB962C8B-B14F-4D97-AF65-F5344CB8AC3E}">
        <p14:creationId xmlns:p14="http://schemas.microsoft.com/office/powerpoint/2010/main" val="4247998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E7413F-E1F5-48B2-B11B-C872BC2D6F1F}" type="slidenum">
              <a:rPr lang="en-IN" smtClean="0"/>
              <a:t>20</a:t>
            </a:fld>
            <a:endParaRPr lang="en-IN"/>
          </a:p>
        </p:txBody>
      </p:sp>
    </p:spTree>
    <p:extLst>
      <p:ext uri="{BB962C8B-B14F-4D97-AF65-F5344CB8AC3E}">
        <p14:creationId xmlns:p14="http://schemas.microsoft.com/office/powerpoint/2010/main" val="2602485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E7413F-E1F5-48B2-B11B-C872BC2D6F1F}" type="slidenum">
              <a:rPr lang="en-IN" smtClean="0"/>
              <a:t>21</a:t>
            </a:fld>
            <a:endParaRPr lang="en-IN"/>
          </a:p>
        </p:txBody>
      </p:sp>
    </p:spTree>
    <p:extLst>
      <p:ext uri="{BB962C8B-B14F-4D97-AF65-F5344CB8AC3E}">
        <p14:creationId xmlns:p14="http://schemas.microsoft.com/office/powerpoint/2010/main" val="1378045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E7413F-E1F5-48B2-B11B-C872BC2D6F1F}" type="slidenum">
              <a:rPr lang="en-IN" smtClean="0"/>
              <a:t>24</a:t>
            </a:fld>
            <a:endParaRPr lang="en-IN"/>
          </a:p>
        </p:txBody>
      </p:sp>
    </p:spTree>
    <p:extLst>
      <p:ext uri="{BB962C8B-B14F-4D97-AF65-F5344CB8AC3E}">
        <p14:creationId xmlns:p14="http://schemas.microsoft.com/office/powerpoint/2010/main" val="419168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E7413F-E1F5-48B2-B11B-C872BC2D6F1F}" type="slidenum">
              <a:rPr lang="en-IN" smtClean="0"/>
              <a:t>27</a:t>
            </a:fld>
            <a:endParaRPr lang="en-IN"/>
          </a:p>
        </p:txBody>
      </p:sp>
    </p:spTree>
    <p:extLst>
      <p:ext uri="{BB962C8B-B14F-4D97-AF65-F5344CB8AC3E}">
        <p14:creationId xmlns:p14="http://schemas.microsoft.com/office/powerpoint/2010/main" val="54061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E7413F-E1F5-48B2-B11B-C872BC2D6F1F}" type="slidenum">
              <a:rPr lang="en-IN" smtClean="0"/>
              <a:t>28</a:t>
            </a:fld>
            <a:endParaRPr lang="en-IN"/>
          </a:p>
        </p:txBody>
      </p:sp>
    </p:spTree>
    <p:extLst>
      <p:ext uri="{BB962C8B-B14F-4D97-AF65-F5344CB8AC3E}">
        <p14:creationId xmlns:p14="http://schemas.microsoft.com/office/powerpoint/2010/main" val="2063790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A9D6F26-C423-4642-B930-C8618D48E713}" type="datetime1">
              <a:rPr lang="en-US" smtClean="0"/>
              <a:t>7/27/2025</a:t>
            </a:fld>
            <a:endParaRPr lang="en-US"/>
          </a:p>
        </p:txBody>
      </p:sp>
      <p:sp>
        <p:nvSpPr>
          <p:cNvPr id="5" name="Footer Placeholder 4"/>
          <p:cNvSpPr>
            <a:spLocks noGrp="1"/>
          </p:cNvSpPr>
          <p:nvPr>
            <p:ph type="ftr" sz="quarter" idx="11"/>
          </p:nvPr>
        </p:nvSpPr>
        <p:spPr/>
        <p:txBody>
          <a:bodyPr/>
          <a:lstStyle/>
          <a:p>
            <a:r>
              <a:rPr lang="en-US" smtClean="0"/>
              <a:t>2626</a:t>
            </a:r>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635956-D78F-4D4A-99F7-E51A701B8C07}" type="datetime1">
              <a:rPr lang="en-US" smtClean="0"/>
              <a:t>7/27/2025</a:t>
            </a:fld>
            <a:endParaRPr lang="en-US"/>
          </a:p>
        </p:txBody>
      </p:sp>
      <p:sp>
        <p:nvSpPr>
          <p:cNvPr id="5" name="Footer Placeholder 4"/>
          <p:cNvSpPr>
            <a:spLocks noGrp="1"/>
          </p:cNvSpPr>
          <p:nvPr>
            <p:ph type="ftr" sz="quarter" idx="11"/>
          </p:nvPr>
        </p:nvSpPr>
        <p:spPr/>
        <p:txBody>
          <a:bodyPr/>
          <a:lstStyle/>
          <a:p>
            <a:r>
              <a:rPr lang="en-US" smtClean="0"/>
              <a:t>2626</a:t>
            </a:r>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1C4A00-8EE7-4A62-808B-078055828606}" type="datetime1">
              <a:rPr lang="en-US" smtClean="0"/>
              <a:t>7/27/2025</a:t>
            </a:fld>
            <a:endParaRPr lang="en-US"/>
          </a:p>
        </p:txBody>
      </p:sp>
      <p:sp>
        <p:nvSpPr>
          <p:cNvPr id="5" name="Footer Placeholder 4"/>
          <p:cNvSpPr>
            <a:spLocks noGrp="1"/>
          </p:cNvSpPr>
          <p:nvPr>
            <p:ph type="ftr" sz="quarter" idx="11"/>
          </p:nvPr>
        </p:nvSpPr>
        <p:spPr/>
        <p:txBody>
          <a:bodyPr/>
          <a:lstStyle/>
          <a:p>
            <a:r>
              <a:rPr lang="en-US" smtClean="0"/>
              <a:t>2626</a:t>
            </a:r>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3090C0-EE79-4ADB-8B78-4DDDDFF36C5E}" type="datetime1">
              <a:rPr lang="en-US" smtClean="0"/>
              <a:t>7/27/2025</a:t>
            </a:fld>
            <a:endParaRPr lang="en-US"/>
          </a:p>
        </p:txBody>
      </p:sp>
      <p:sp>
        <p:nvSpPr>
          <p:cNvPr id="5" name="Footer Placeholder 4"/>
          <p:cNvSpPr>
            <a:spLocks noGrp="1"/>
          </p:cNvSpPr>
          <p:nvPr>
            <p:ph type="ftr" sz="quarter" idx="11"/>
          </p:nvPr>
        </p:nvSpPr>
        <p:spPr/>
        <p:txBody>
          <a:bodyPr/>
          <a:lstStyle/>
          <a:p>
            <a:r>
              <a:rPr lang="en-US" smtClean="0"/>
              <a:t>2626</a:t>
            </a:r>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40AB5E-6255-4D05-ABC6-ED079D0397A4}" type="datetime1">
              <a:rPr lang="en-US" smtClean="0"/>
              <a:t>7/27/2025</a:t>
            </a:fld>
            <a:endParaRPr lang="en-US"/>
          </a:p>
        </p:txBody>
      </p:sp>
      <p:sp>
        <p:nvSpPr>
          <p:cNvPr id="5" name="Footer Placeholder 4"/>
          <p:cNvSpPr>
            <a:spLocks noGrp="1"/>
          </p:cNvSpPr>
          <p:nvPr>
            <p:ph type="ftr" sz="quarter" idx="11"/>
          </p:nvPr>
        </p:nvSpPr>
        <p:spPr/>
        <p:txBody>
          <a:bodyPr/>
          <a:lstStyle/>
          <a:p>
            <a:r>
              <a:rPr lang="en-US" smtClean="0"/>
              <a:t>2626</a:t>
            </a:r>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FFE9AB9-9854-41C1-A227-C091CCEF58CA}" type="datetime1">
              <a:rPr lang="en-US" smtClean="0"/>
              <a:t>7/27/2025</a:t>
            </a:fld>
            <a:endParaRPr lang="en-US"/>
          </a:p>
        </p:txBody>
      </p:sp>
      <p:sp>
        <p:nvSpPr>
          <p:cNvPr id="6" name="Footer Placeholder 5"/>
          <p:cNvSpPr>
            <a:spLocks noGrp="1"/>
          </p:cNvSpPr>
          <p:nvPr>
            <p:ph type="ftr" sz="quarter" idx="11"/>
          </p:nvPr>
        </p:nvSpPr>
        <p:spPr/>
        <p:txBody>
          <a:bodyPr/>
          <a:lstStyle/>
          <a:p>
            <a:r>
              <a:rPr lang="en-US" smtClean="0"/>
              <a:t>2626</a:t>
            </a:r>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0ABC18-7CCE-4F62-8D0A-40A49152455C}" type="datetime1">
              <a:rPr lang="en-US" smtClean="0"/>
              <a:t>7/27/2025</a:t>
            </a:fld>
            <a:endParaRPr lang="en-US"/>
          </a:p>
        </p:txBody>
      </p:sp>
      <p:sp>
        <p:nvSpPr>
          <p:cNvPr id="8" name="Footer Placeholder 7"/>
          <p:cNvSpPr>
            <a:spLocks noGrp="1"/>
          </p:cNvSpPr>
          <p:nvPr>
            <p:ph type="ftr" sz="quarter" idx="11"/>
          </p:nvPr>
        </p:nvSpPr>
        <p:spPr/>
        <p:txBody>
          <a:bodyPr/>
          <a:lstStyle/>
          <a:p>
            <a:r>
              <a:rPr lang="en-US" smtClean="0"/>
              <a:t>2626</a:t>
            </a:r>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348C3F-CA9A-4DB7-A312-78977E962A9C}" type="datetime1">
              <a:rPr lang="en-US" smtClean="0"/>
              <a:t>7/27/2025</a:t>
            </a:fld>
            <a:endParaRPr lang="en-US"/>
          </a:p>
        </p:txBody>
      </p:sp>
      <p:sp>
        <p:nvSpPr>
          <p:cNvPr id="4" name="Footer Placeholder 3"/>
          <p:cNvSpPr>
            <a:spLocks noGrp="1"/>
          </p:cNvSpPr>
          <p:nvPr>
            <p:ph type="ftr" sz="quarter" idx="11"/>
          </p:nvPr>
        </p:nvSpPr>
        <p:spPr/>
        <p:txBody>
          <a:bodyPr/>
          <a:lstStyle/>
          <a:p>
            <a:r>
              <a:rPr lang="en-US" smtClean="0"/>
              <a:t>2626</a:t>
            </a:r>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381343-CB53-4B6A-A2E5-7BFEC9B92578}" type="datetime1">
              <a:rPr lang="en-US" smtClean="0"/>
              <a:t>7/27/2025</a:t>
            </a:fld>
            <a:endParaRPr lang="en-US"/>
          </a:p>
        </p:txBody>
      </p:sp>
      <p:sp>
        <p:nvSpPr>
          <p:cNvPr id="3" name="Footer Placeholder 2"/>
          <p:cNvSpPr>
            <a:spLocks noGrp="1"/>
          </p:cNvSpPr>
          <p:nvPr>
            <p:ph type="ftr" sz="quarter" idx="11"/>
          </p:nvPr>
        </p:nvSpPr>
        <p:spPr/>
        <p:txBody>
          <a:bodyPr/>
          <a:lstStyle/>
          <a:p>
            <a:r>
              <a:rPr lang="en-US" smtClean="0"/>
              <a:t>2626</a:t>
            </a:r>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C256BC-43DA-49D4-A0C9-F103DC82ABC0}" type="datetime1">
              <a:rPr lang="en-US" smtClean="0"/>
              <a:t>7/27/2025</a:t>
            </a:fld>
            <a:endParaRPr lang="en-US"/>
          </a:p>
        </p:txBody>
      </p:sp>
      <p:sp>
        <p:nvSpPr>
          <p:cNvPr id="6" name="Footer Placeholder 5"/>
          <p:cNvSpPr>
            <a:spLocks noGrp="1"/>
          </p:cNvSpPr>
          <p:nvPr>
            <p:ph type="ftr" sz="quarter" idx="11"/>
          </p:nvPr>
        </p:nvSpPr>
        <p:spPr/>
        <p:txBody>
          <a:bodyPr/>
          <a:lstStyle/>
          <a:p>
            <a:r>
              <a:rPr lang="en-US" smtClean="0"/>
              <a:t>2626</a:t>
            </a:r>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8E4745-A1DF-4277-AFEB-E3477D1EA12E}" type="datetime1">
              <a:rPr lang="en-US" smtClean="0"/>
              <a:t>7/27/2025</a:t>
            </a:fld>
            <a:endParaRPr lang="en-US"/>
          </a:p>
        </p:txBody>
      </p:sp>
      <p:sp>
        <p:nvSpPr>
          <p:cNvPr id="6" name="Footer Placeholder 5"/>
          <p:cNvSpPr>
            <a:spLocks noGrp="1"/>
          </p:cNvSpPr>
          <p:nvPr>
            <p:ph type="ftr" sz="quarter" idx="11"/>
          </p:nvPr>
        </p:nvSpPr>
        <p:spPr/>
        <p:txBody>
          <a:bodyPr/>
          <a:lstStyle/>
          <a:p>
            <a:r>
              <a:rPr lang="en-US" smtClean="0"/>
              <a:t>2626</a:t>
            </a:r>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1D7DC0-4943-44C0-96BD-7481D9E9DB11}" type="datetime1">
              <a:rPr lang="en-US" smtClean="0"/>
              <a:t>7/27/2025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2626</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xmlns="" id="{9C6777B5-64F4-4200-B099-34168B69FE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xmlns="" id="{9EC6BB98-3F49-8EA6-4812-51747C8C32B7}"/>
              </a:ext>
            </a:extLst>
          </p:cNvPr>
          <p:cNvPicPr>
            <a:picLocks noChangeAspect="1"/>
          </p:cNvPicPr>
          <p:nvPr/>
        </p:nvPicPr>
        <p:blipFill>
          <a:blip r:embed="rId3"/>
          <a:srcRect b="125"/>
          <a:stretch>
            <a:fillRect/>
          </a:stretch>
        </p:blipFill>
        <p:spPr>
          <a:xfrm>
            <a:off x="20" y="10"/>
            <a:ext cx="9143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sp>
        <p:nvSpPr>
          <p:cNvPr id="30" name="Rectangle 41">
            <a:extLst>
              <a:ext uri="{FF2B5EF4-FFF2-40B4-BE49-F238E27FC236}">
                <a16:creationId xmlns:a16="http://schemas.microsoft.com/office/drawing/2014/main" xmlns="" id="{9B37791B-B040-4694-BFDC-8DD132D86E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8762" cy="6038850"/>
          </a:xfrm>
          <a:custGeom>
            <a:avLst/>
            <a:gdLst>
              <a:gd name="connsiteX0" fmla="*/ 0 w 12192000"/>
              <a:gd name="connsiteY0" fmla="*/ 0 h 5835650"/>
              <a:gd name="connsiteX1" fmla="*/ 12192000 w 12192000"/>
              <a:gd name="connsiteY1" fmla="*/ 0 h 5835650"/>
              <a:gd name="connsiteX2" fmla="*/ 12192000 w 12192000"/>
              <a:gd name="connsiteY2" fmla="*/ 5835650 h 5835650"/>
              <a:gd name="connsiteX3" fmla="*/ 0 w 12192000"/>
              <a:gd name="connsiteY3" fmla="*/ 5835650 h 5835650"/>
              <a:gd name="connsiteX4" fmla="*/ 0 w 12192000"/>
              <a:gd name="connsiteY4"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0 w 12198350"/>
              <a:gd name="connsiteY4" fmla="*/ 5835650 h 5835650"/>
              <a:gd name="connsiteX5" fmla="*/ 0 w 12198350"/>
              <a:gd name="connsiteY5"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0 w 12198350"/>
              <a:gd name="connsiteY5" fmla="*/ 5835650 h 5835650"/>
              <a:gd name="connsiteX6" fmla="*/ 0 w 12198350"/>
              <a:gd name="connsiteY6"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822450 w 12198350"/>
              <a:gd name="connsiteY5" fmla="*/ 58293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727200 w 12198350"/>
              <a:gd name="connsiteY5" fmla="*/ 54864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3854450 w 12198350"/>
              <a:gd name="connsiteY5" fmla="*/ 5695950 h 5835650"/>
              <a:gd name="connsiteX6" fmla="*/ 1727200 w 12198350"/>
              <a:gd name="connsiteY6" fmla="*/ 5486400 h 5835650"/>
              <a:gd name="connsiteX7" fmla="*/ 0 w 12198350"/>
              <a:gd name="connsiteY7" fmla="*/ 5835650 h 5835650"/>
              <a:gd name="connsiteX8" fmla="*/ 0 w 12198350"/>
              <a:gd name="connsiteY8" fmla="*/ 0 h 5835650"/>
              <a:gd name="connsiteX0" fmla="*/ 0 w 12198350"/>
              <a:gd name="connsiteY0" fmla="*/ 0 h 5842000"/>
              <a:gd name="connsiteX1" fmla="*/ 12192000 w 12198350"/>
              <a:gd name="connsiteY1" fmla="*/ 0 h 5842000"/>
              <a:gd name="connsiteX2" fmla="*/ 12198350 w 12198350"/>
              <a:gd name="connsiteY2" fmla="*/ 3505200 h 5842000"/>
              <a:gd name="connsiteX3" fmla="*/ 12192000 w 12198350"/>
              <a:gd name="connsiteY3" fmla="*/ 5835650 h 5842000"/>
              <a:gd name="connsiteX4" fmla="*/ 5060950 w 12198350"/>
              <a:gd name="connsiteY4" fmla="*/ 5835650 h 5842000"/>
              <a:gd name="connsiteX5" fmla="*/ 3663950 w 12198350"/>
              <a:gd name="connsiteY5" fmla="*/ 5842000 h 5842000"/>
              <a:gd name="connsiteX6" fmla="*/ 1727200 w 12198350"/>
              <a:gd name="connsiteY6" fmla="*/ 5486400 h 5842000"/>
              <a:gd name="connsiteX7" fmla="*/ 0 w 12198350"/>
              <a:gd name="connsiteY7" fmla="*/ 5835650 h 5842000"/>
              <a:gd name="connsiteX8" fmla="*/ 0 w 12198350"/>
              <a:gd name="connsiteY8" fmla="*/ 0 h 584200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4883150 w 12198350"/>
              <a:gd name="connsiteY4" fmla="*/ 5924550 h 5924550"/>
              <a:gd name="connsiteX5" fmla="*/ 3663950 w 12198350"/>
              <a:gd name="connsiteY5" fmla="*/ 5842000 h 5924550"/>
              <a:gd name="connsiteX6" fmla="*/ 1727200 w 12198350"/>
              <a:gd name="connsiteY6" fmla="*/ 5486400 h 5924550"/>
              <a:gd name="connsiteX7" fmla="*/ 0 w 12198350"/>
              <a:gd name="connsiteY7" fmla="*/ 5835650 h 5924550"/>
              <a:gd name="connsiteX8" fmla="*/ 0 w 12198350"/>
              <a:gd name="connsiteY8" fmla="*/ 0 h 592455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8318500 w 12198350"/>
              <a:gd name="connsiteY4" fmla="*/ 5867400 h 5924550"/>
              <a:gd name="connsiteX5" fmla="*/ 4883150 w 12198350"/>
              <a:gd name="connsiteY5" fmla="*/ 5924550 h 5924550"/>
              <a:gd name="connsiteX6" fmla="*/ 3663950 w 12198350"/>
              <a:gd name="connsiteY6" fmla="*/ 5842000 h 5924550"/>
              <a:gd name="connsiteX7" fmla="*/ 1727200 w 12198350"/>
              <a:gd name="connsiteY7" fmla="*/ 5486400 h 5924550"/>
              <a:gd name="connsiteX8" fmla="*/ 0 w 12198350"/>
              <a:gd name="connsiteY8" fmla="*/ 5835650 h 5924550"/>
              <a:gd name="connsiteX9" fmla="*/ 0 w 12198350"/>
              <a:gd name="connsiteY9" fmla="*/ 0 h 59245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9766300 w 12198350"/>
              <a:gd name="connsiteY4" fmla="*/ 59245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25525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8813800 w 12198350"/>
              <a:gd name="connsiteY3" fmla="*/ 57467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623550 w 12198350"/>
              <a:gd name="connsiteY3" fmla="*/ 48006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18540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766550 w 12198350"/>
              <a:gd name="connsiteY3" fmla="*/ 410845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8350" h="6038850">
                <a:moveTo>
                  <a:pt x="0" y="0"/>
                </a:moveTo>
                <a:lnTo>
                  <a:pt x="12192000" y="0"/>
                </a:lnTo>
                <a:cubicBezTo>
                  <a:pt x="12194117" y="1168400"/>
                  <a:pt x="12196233" y="2336800"/>
                  <a:pt x="12198350" y="3505200"/>
                </a:cubicBezTo>
                <a:cubicBezTo>
                  <a:pt x="11828992" y="3872442"/>
                  <a:pt x="11606741" y="4015317"/>
                  <a:pt x="11341100" y="4267200"/>
                </a:cubicBezTo>
                <a:cubicBezTo>
                  <a:pt x="11005609" y="4512733"/>
                  <a:pt x="10677525" y="4705350"/>
                  <a:pt x="10185400" y="4978400"/>
                </a:cubicBezTo>
                <a:cubicBezTo>
                  <a:pt x="9693275" y="5251450"/>
                  <a:pt x="9381067" y="5540375"/>
                  <a:pt x="8813800" y="5746750"/>
                </a:cubicBezTo>
                <a:lnTo>
                  <a:pt x="7219950" y="6038850"/>
                </a:lnTo>
                <a:lnTo>
                  <a:pt x="4883150" y="5924550"/>
                </a:lnTo>
                <a:lnTo>
                  <a:pt x="3663950" y="5842000"/>
                </a:lnTo>
                <a:lnTo>
                  <a:pt x="1727200" y="5486400"/>
                </a:lnTo>
                <a:lnTo>
                  <a:pt x="0" y="5835650"/>
                </a:lnTo>
                <a:lnTo>
                  <a:pt x="0" y="0"/>
                </a:lnTo>
                <a:close/>
              </a:path>
            </a:pathLst>
          </a:custGeom>
          <a:gradFill flip="none" rotWithShape="1">
            <a:gsLst>
              <a:gs pos="0">
                <a:srgbClr val="000000">
                  <a:alpha val="60000"/>
                </a:srgbClr>
              </a:gs>
              <a:gs pos="100000">
                <a:srgbClr val="000000">
                  <a:alpha val="0"/>
                </a:srgbClr>
              </a:gs>
              <a:gs pos="68000">
                <a:srgbClr val="000000">
                  <a:alpha val="40000"/>
                </a:srgbClr>
              </a:gs>
            </a:gsLst>
            <a:lin ang="0" scaled="0"/>
            <a:tileRect/>
          </a:gra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32" name="Group 31">
            <a:extLst>
              <a:ext uri="{FF2B5EF4-FFF2-40B4-BE49-F238E27FC236}">
                <a16:creationId xmlns:a16="http://schemas.microsoft.com/office/drawing/2014/main" xmlns="" id="{4252769E-B9F0-4068-A645-5BBEF16E9C2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08" y="3296010"/>
            <a:ext cx="9143592" cy="2849976"/>
            <a:chOff x="476" y="-3923157"/>
            <a:chExt cx="10667524" cy="2493729"/>
          </a:xfrm>
        </p:grpSpPr>
        <p:sp>
          <p:nvSpPr>
            <p:cNvPr id="33" name="Freeform: Shape 32">
              <a:extLst>
                <a:ext uri="{FF2B5EF4-FFF2-40B4-BE49-F238E27FC236}">
                  <a16:creationId xmlns:a16="http://schemas.microsoft.com/office/drawing/2014/main" xmlns="" id="{1E12D6AD-7096-45BB-9C02-468B2704C1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xmlns="" id="{39953252-97DE-4766-B2F6-E4FDA2FDA6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ctrTitle"/>
          </p:nvPr>
        </p:nvSpPr>
        <p:spPr>
          <a:xfrm>
            <a:off x="628649" y="1120676"/>
            <a:ext cx="7928497" cy="2308324"/>
          </a:xfrm>
        </p:spPr>
        <p:txBody>
          <a:bodyPr>
            <a:normAutofit/>
          </a:bodyPr>
          <a:lstStyle/>
          <a:p>
            <a:pPr algn="l">
              <a:lnSpc>
                <a:spcPct val="90000"/>
              </a:lnSpc>
            </a:pPr>
            <a:r>
              <a:rPr lang="en-US" sz="5400" b="1" dirty="0">
                <a:solidFill>
                  <a:schemeClr val="bg1"/>
                </a:solidFill>
              </a:rPr>
              <a:t>Bank Marketing Campaign: </a:t>
            </a:r>
            <a:r>
              <a:rPr lang="en-US" sz="5400" dirty="0">
                <a:solidFill>
                  <a:schemeClr val="bg1"/>
                </a:solidFill>
              </a:rPr>
              <a:t/>
            </a:r>
            <a:br>
              <a:rPr lang="en-US" sz="5400" dirty="0">
                <a:solidFill>
                  <a:schemeClr val="bg1"/>
                </a:solidFill>
              </a:rPr>
            </a:br>
            <a:r>
              <a:rPr lang="en-US" sz="3200" dirty="0">
                <a:solidFill>
                  <a:schemeClr val="bg1"/>
                </a:solidFill>
              </a:rPr>
              <a:t>A Data-Driven Roadmap to Success</a:t>
            </a:r>
            <a:endParaRPr lang="en-IN" sz="2400" dirty="0">
              <a:solidFill>
                <a:schemeClr val="bg1"/>
              </a:solidFill>
            </a:endParaRPr>
          </a:p>
        </p:txBody>
      </p:sp>
      <p:sp>
        <p:nvSpPr>
          <p:cNvPr id="3" name="Subtitle 2"/>
          <p:cNvSpPr>
            <a:spLocks noGrp="1"/>
          </p:cNvSpPr>
          <p:nvPr>
            <p:ph type="subTitle" idx="1"/>
          </p:nvPr>
        </p:nvSpPr>
        <p:spPr>
          <a:xfrm>
            <a:off x="803689" y="3397228"/>
            <a:ext cx="5269314" cy="1321559"/>
          </a:xfrm>
        </p:spPr>
        <p:txBody>
          <a:bodyPr>
            <a:normAutofit lnSpcReduction="10000"/>
          </a:bodyPr>
          <a:lstStyle/>
          <a:p>
            <a:pPr algn="l">
              <a:lnSpc>
                <a:spcPct val="90000"/>
              </a:lnSpc>
            </a:pPr>
            <a:r>
              <a:rPr lang="en-IN" sz="2000" dirty="0">
                <a:solidFill>
                  <a:srgbClr val="FFFFFF"/>
                </a:solidFill>
              </a:rPr>
              <a:t>Hameez Ahmad, </a:t>
            </a:r>
          </a:p>
          <a:p>
            <a:pPr algn="l">
              <a:lnSpc>
                <a:spcPct val="90000"/>
              </a:lnSpc>
            </a:pPr>
            <a:r>
              <a:rPr lang="en-IN" sz="2000" dirty="0" err="1">
                <a:solidFill>
                  <a:srgbClr val="FFFFFF"/>
                </a:solidFill>
              </a:rPr>
              <a:t>Sajal</a:t>
            </a:r>
            <a:r>
              <a:rPr lang="en-IN" sz="2000" dirty="0">
                <a:solidFill>
                  <a:srgbClr val="FFFFFF"/>
                </a:solidFill>
              </a:rPr>
              <a:t> Vatsayan, </a:t>
            </a:r>
          </a:p>
          <a:p>
            <a:pPr algn="l">
              <a:lnSpc>
                <a:spcPct val="90000"/>
              </a:lnSpc>
            </a:pPr>
            <a:r>
              <a:rPr lang="en-IN" sz="2000" dirty="0" err="1">
                <a:solidFill>
                  <a:srgbClr val="FFFFFF"/>
                </a:solidFill>
              </a:rPr>
              <a:t>Ashritha</a:t>
            </a:r>
            <a:r>
              <a:rPr lang="en-IN" sz="2000" dirty="0">
                <a:solidFill>
                  <a:srgbClr val="FFFFFF"/>
                </a:solidFill>
              </a:rPr>
              <a:t> </a:t>
            </a:r>
            <a:r>
              <a:rPr lang="en-IN" sz="2000" dirty="0" err="1">
                <a:solidFill>
                  <a:srgbClr val="FFFFFF"/>
                </a:solidFill>
              </a:rPr>
              <a:t>Shreedhara</a:t>
            </a:r>
            <a:r>
              <a:rPr lang="en-IN" sz="2000" dirty="0">
                <a:solidFill>
                  <a:srgbClr val="FFFFFF"/>
                </a:solidFill>
              </a:rPr>
              <a:t> </a:t>
            </a:r>
          </a:p>
          <a:p>
            <a:pPr algn="l">
              <a:lnSpc>
                <a:spcPct val="90000"/>
              </a:lnSpc>
            </a:pPr>
            <a:r>
              <a:rPr lang="en-IN" sz="2000" dirty="0" err="1">
                <a:solidFill>
                  <a:srgbClr val="FFFFFF"/>
                </a:solidFill>
              </a:rPr>
              <a:t>Udupa</a:t>
            </a:r>
            <a:r>
              <a:rPr lang="en-IN" sz="2000" dirty="0">
                <a:solidFill>
                  <a:srgbClr val="FFFFFF"/>
                </a:solidFill>
              </a:rPr>
              <a:t>, Sanjida </a:t>
            </a:r>
            <a:r>
              <a:rPr lang="en-IN" sz="2000" dirty="0" err="1">
                <a:solidFill>
                  <a:srgbClr val="FFFFFF"/>
                </a:solidFill>
              </a:rPr>
              <a:t>Kohinur</a:t>
            </a:r>
            <a:r>
              <a:rPr lang="en-IN" sz="2000" dirty="0">
                <a:solidFill>
                  <a:srgbClr val="FFFFFF"/>
                </a:solidFill>
              </a:rPr>
              <a:t> Oni</a:t>
            </a:r>
          </a:p>
          <a:p>
            <a:pPr algn="l">
              <a:lnSpc>
                <a:spcPct val="90000"/>
              </a:lnSpc>
            </a:pPr>
            <a:endParaRPr lang="en-IN" sz="2000" dirty="0">
              <a:solidFill>
                <a:srgbClr val="FFFFFF"/>
              </a:solidFill>
            </a:endParaRPr>
          </a:p>
        </p:txBody>
      </p:sp>
      <p:sp>
        <p:nvSpPr>
          <p:cNvPr id="4" name="TextBox 3"/>
          <p:cNvSpPr txBox="1"/>
          <p:nvPr/>
        </p:nvSpPr>
        <p:spPr>
          <a:xfrm flipH="1">
            <a:off x="798927" y="3031166"/>
            <a:ext cx="3325278" cy="369332"/>
          </a:xfrm>
          <a:prstGeom prst="rect">
            <a:avLst/>
          </a:prstGeom>
          <a:noFill/>
        </p:spPr>
        <p:txBody>
          <a:bodyPr wrap="square" rtlCol="0">
            <a:spAutoFit/>
          </a:bodyPr>
          <a:lstStyle/>
          <a:p>
            <a:r>
              <a:rPr lang="en-US" dirty="0"/>
              <a:t>Presented By:</a:t>
            </a:r>
          </a:p>
        </p:txBody>
      </p:sp>
      <p:sp>
        <p:nvSpPr>
          <p:cNvPr id="6" name="Date Placeholder 5"/>
          <p:cNvSpPr>
            <a:spLocks noGrp="1"/>
          </p:cNvSpPr>
          <p:nvPr>
            <p:ph type="dt" sz="half" idx="10"/>
          </p:nvPr>
        </p:nvSpPr>
        <p:spPr/>
        <p:txBody>
          <a:bodyPr/>
          <a:lstStyle/>
          <a:p>
            <a:fld id="{DB220BE2-1185-4ECF-BD2E-72924B8F89D9}" type="datetime1">
              <a:rPr lang="en-US" smtClean="0"/>
              <a:t>7/27/2025</a:t>
            </a:fld>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400"/>
                                        <p:tgtEl>
                                          <p:spTgt spid="3">
                                            <p:txEl>
                                              <p:pRg st="1" end="1"/>
                                            </p:txEl>
                                          </p:spTgt>
                                        </p:tgtEl>
                                      </p:cBhvr>
                                    </p:animEffect>
                                  </p:childTnLst>
                                </p:cTn>
                              </p:par>
                              <p:par>
                                <p:cTn id="14" presetID="10" presetClass="entr" presetSubtype="0" fill="hold" grpId="0" nodeType="withEffect">
                                  <p:stCondLst>
                                    <p:cond delay="2000"/>
                                  </p:stCondLst>
                                  <p:iterate type="lt">
                                    <p:tmPct val="10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400"/>
                                        <p:tgtEl>
                                          <p:spTgt spid="3">
                                            <p:txEl>
                                              <p:pRg st="2" end="2"/>
                                            </p:txEl>
                                          </p:spTgt>
                                        </p:tgtEl>
                                      </p:cBhvr>
                                    </p:animEffect>
                                  </p:childTnLst>
                                </p:cTn>
                              </p:par>
                              <p:par>
                                <p:cTn id="17" presetID="10" presetClass="entr" presetSubtype="0" fill="hold" grpId="0" nodeType="withEffect">
                                  <p:stCondLst>
                                    <p:cond delay="2000"/>
                                  </p:stCondLst>
                                  <p:iterate type="lt">
                                    <p:tmPct val="10000"/>
                                  </p:iterate>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B95B9BA8-1D69-4796-85F5-B6D0BD5235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xmlns="" id="{5F892E19-92E7-4BB2-8C3F-DBDFE8D9D32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 y="-1"/>
            <a:ext cx="3436144" cy="6858002"/>
            <a:chOff x="-2" y="-1"/>
            <a:chExt cx="4581527" cy="6858002"/>
          </a:xfrm>
          <a:effectLst>
            <a:outerShdw blurRad="381000" dist="50800" algn="ctr" rotWithShape="0">
              <a:srgbClr val="000000">
                <a:alpha val="10000"/>
              </a:srgbClr>
            </a:outerShdw>
          </a:effectLst>
        </p:grpSpPr>
        <p:grpSp>
          <p:nvGrpSpPr>
            <p:cNvPr id="11" name="Group 10">
              <a:extLst>
                <a:ext uri="{FF2B5EF4-FFF2-40B4-BE49-F238E27FC236}">
                  <a16:creationId xmlns:a16="http://schemas.microsoft.com/office/drawing/2014/main" xmlns="" id="{81E493D3-31D9-4B80-9798-EEA082E12A84}"/>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2" y="-1"/>
              <a:ext cx="4572002" cy="6858002"/>
              <a:chOff x="-2" y="-1"/>
              <a:chExt cx="4572002" cy="6858002"/>
            </a:xfrm>
            <a:effectLst/>
          </p:grpSpPr>
          <p:sp>
            <p:nvSpPr>
              <p:cNvPr id="19" name="Freeform: Shape 18">
                <a:extLst>
                  <a:ext uri="{FF2B5EF4-FFF2-40B4-BE49-F238E27FC236}">
                    <a16:creationId xmlns:a16="http://schemas.microsoft.com/office/drawing/2014/main" xmlns="" id="{62E6AA4D-EC17-45B5-B621-DF0FD91FD4B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xmlns="" id="{D56F11D0-7966-41FE-AAB9-EC0C54F11F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2" name="Group 11">
              <a:extLst>
                <a:ext uri="{FF2B5EF4-FFF2-40B4-BE49-F238E27FC236}">
                  <a16:creationId xmlns:a16="http://schemas.microsoft.com/office/drawing/2014/main" xmlns="" id="{CEDE579A-0A12-4A10-85D4-A8DA1663B89B}"/>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3697284" y="-1"/>
              <a:ext cx="884241" cy="6858002"/>
              <a:chOff x="3697284" y="-1"/>
              <a:chExt cx="884241" cy="6858002"/>
            </a:xfrm>
          </p:grpSpPr>
          <p:grpSp>
            <p:nvGrpSpPr>
              <p:cNvPr id="13" name="Group 12">
                <a:extLst>
                  <a:ext uri="{FF2B5EF4-FFF2-40B4-BE49-F238E27FC236}">
                    <a16:creationId xmlns:a16="http://schemas.microsoft.com/office/drawing/2014/main" xmlns="" id="{15CA79E3-BA58-419A-8541-7498AC2633F2}"/>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3697284" y="-1"/>
                <a:ext cx="884241" cy="6858001"/>
                <a:chOff x="3697284" y="-1"/>
                <a:chExt cx="884241" cy="6858001"/>
              </a:xfrm>
              <a:solidFill>
                <a:srgbClr val="FFFFFF"/>
              </a:solidFill>
              <a:effectLst/>
            </p:grpSpPr>
            <p:sp>
              <p:nvSpPr>
                <p:cNvPr id="17" name="Freeform: Shape 16">
                  <a:extLst>
                    <a:ext uri="{FF2B5EF4-FFF2-40B4-BE49-F238E27FC236}">
                      <a16:creationId xmlns:a16="http://schemas.microsoft.com/office/drawing/2014/main" xmlns="" id="{2348C622-BC44-4959-B64E-427015FD1FF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xmlns="" id="{F8841A98-AA1D-4F65-A368-EF31110B07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xmlns="" id="{E6609F08-9B2C-4879-AC68-E3E537BED78C}"/>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15" name="Freeform: Shape 14">
                  <a:extLst>
                    <a:ext uri="{FF2B5EF4-FFF2-40B4-BE49-F238E27FC236}">
                      <a16:creationId xmlns:a16="http://schemas.microsoft.com/office/drawing/2014/main" xmlns="" id="{6910EFC9-D70D-42FD-BCCD-AB1F710BFD4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xmlns="" id="{83BEF371-1E22-4C4F-A62F-AC6B92CAE0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extBox 1">
            <a:extLst>
              <a:ext uri="{FF2B5EF4-FFF2-40B4-BE49-F238E27FC236}">
                <a16:creationId xmlns:a16="http://schemas.microsoft.com/office/drawing/2014/main" xmlns="" id="{814237AF-DAC4-31C2-CB66-7B15A834482A}"/>
              </a:ext>
            </a:extLst>
          </p:cNvPr>
          <p:cNvSpPr txBox="1"/>
          <p:nvPr/>
        </p:nvSpPr>
        <p:spPr>
          <a:xfrm>
            <a:off x="110068" y="1641752"/>
            <a:ext cx="2502164" cy="250691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500" kern="1200" dirty="0">
                <a:solidFill>
                  <a:schemeClr val="tx1"/>
                </a:solidFill>
                <a:latin typeface="+mj-lt"/>
                <a:ea typeface="+mj-ea"/>
                <a:cs typeface="+mj-cs"/>
              </a:rPr>
              <a:t>Conclusion: Economic Context &amp; Profession</a:t>
            </a:r>
          </a:p>
        </p:txBody>
      </p:sp>
      <p:sp>
        <p:nvSpPr>
          <p:cNvPr id="3" name="TextBox 2">
            <a:extLst>
              <a:ext uri="{FF2B5EF4-FFF2-40B4-BE49-F238E27FC236}">
                <a16:creationId xmlns:a16="http://schemas.microsoft.com/office/drawing/2014/main" xmlns="" id="{ED873B0D-221F-8E4A-0AB4-E35A1BA28921}"/>
              </a:ext>
            </a:extLst>
          </p:cNvPr>
          <p:cNvSpPr txBox="1"/>
          <p:nvPr/>
        </p:nvSpPr>
        <p:spPr>
          <a:xfrm>
            <a:off x="3539067" y="1609022"/>
            <a:ext cx="5798344" cy="7120467"/>
          </a:xfrm>
          <a:prstGeom prst="rect">
            <a:avLst/>
          </a:prstGeom>
        </p:spPr>
        <p:txBody>
          <a:bodyPr vert="horz" lIns="91440" tIns="45720" rIns="91440" bIns="45720" rtlCol="0">
            <a:normAutofit/>
          </a:bodyPr>
          <a:lstStyle/>
          <a:p>
            <a:pPr defTabSz="914400">
              <a:lnSpc>
                <a:spcPct val="90000"/>
              </a:lnSpc>
              <a:spcAft>
                <a:spcPts val="600"/>
              </a:spcAft>
            </a:pPr>
            <a:r>
              <a:rPr lang="en-US" sz="2000" b="1" dirty="0">
                <a:solidFill>
                  <a:srgbClr val="00B0F0"/>
                </a:solidFill>
              </a:rPr>
              <a:t>Key Takeaway</a:t>
            </a:r>
          </a:p>
          <a:p>
            <a:pPr marL="57150" indent="-285750" defTabSz="914400">
              <a:lnSpc>
                <a:spcPct val="90000"/>
              </a:lnSpc>
              <a:spcAft>
                <a:spcPts val="600"/>
              </a:spcAft>
              <a:buFont typeface="Wingdings" panose="05000000000000000000" pitchFamily="2" charset="2"/>
              <a:buChar char="Ø"/>
            </a:pPr>
            <a:r>
              <a:rPr lang="en-US" sz="1600" b="1" dirty="0">
                <a:solidFill>
                  <a:schemeClr val="tx1">
                    <a:alpha val="80000"/>
                  </a:schemeClr>
                </a:solidFill>
              </a:rPr>
              <a:t>Economic climate</a:t>
            </a:r>
            <a:r>
              <a:rPr lang="en-US" sz="1600" dirty="0">
                <a:solidFill>
                  <a:schemeClr val="tx1">
                    <a:alpha val="80000"/>
                  </a:schemeClr>
                </a:solidFill>
              </a:rPr>
              <a:t> (Euribor + consumer confidence) is a </a:t>
            </a:r>
            <a:r>
              <a:rPr lang="en-US" sz="1600" b="1" dirty="0">
                <a:solidFill>
                  <a:schemeClr val="tx1">
                    <a:alpha val="80000"/>
                  </a:schemeClr>
                </a:solidFill>
              </a:rPr>
              <a:t>strong predictor</a:t>
            </a:r>
            <a:r>
              <a:rPr lang="en-US" sz="1600" dirty="0">
                <a:solidFill>
                  <a:schemeClr val="tx1">
                    <a:alpha val="80000"/>
                  </a:schemeClr>
                </a:solidFill>
              </a:rPr>
              <a:t> of subscription success</a:t>
            </a:r>
          </a:p>
          <a:p>
            <a:pPr defTabSz="914400">
              <a:lnSpc>
                <a:spcPct val="90000"/>
              </a:lnSpc>
              <a:spcAft>
                <a:spcPts val="600"/>
              </a:spcAft>
            </a:pPr>
            <a:r>
              <a:rPr lang="en-US" sz="1600" dirty="0" smtClean="0">
                <a:solidFill>
                  <a:schemeClr val="tx1">
                    <a:alpha val="80000"/>
                  </a:schemeClr>
                </a:solidFill>
              </a:rPr>
              <a:t>  → </a:t>
            </a:r>
            <a:r>
              <a:rPr lang="en-US" sz="1600" b="1" dirty="0" smtClean="0">
                <a:solidFill>
                  <a:schemeClr val="tx1">
                    <a:alpha val="80000"/>
                  </a:schemeClr>
                </a:solidFill>
              </a:rPr>
              <a:t>Client </a:t>
            </a:r>
            <a:r>
              <a:rPr lang="en-US" sz="1600" b="1" dirty="0">
                <a:solidFill>
                  <a:schemeClr val="tx1">
                    <a:alpha val="80000"/>
                  </a:schemeClr>
                </a:solidFill>
              </a:rPr>
              <a:t>profession</a:t>
            </a:r>
            <a:r>
              <a:rPr lang="en-US" sz="1600" dirty="0">
                <a:solidFill>
                  <a:schemeClr val="tx1">
                    <a:alpha val="80000"/>
                  </a:schemeClr>
                </a:solidFill>
              </a:rPr>
              <a:t> significantly shapes this effect</a:t>
            </a:r>
          </a:p>
          <a:p>
            <a:pPr marL="57150" indent="-285750" defTabSz="914400">
              <a:lnSpc>
                <a:spcPct val="90000"/>
              </a:lnSpc>
              <a:spcAft>
                <a:spcPts val="600"/>
              </a:spcAft>
              <a:buFont typeface="Wingdings" panose="05000000000000000000" pitchFamily="2" charset="2"/>
              <a:buChar char="Ø"/>
            </a:pPr>
            <a:endParaRPr lang="en-US" sz="1500" dirty="0">
              <a:solidFill>
                <a:srgbClr val="00B0F0">
                  <a:alpha val="80000"/>
                </a:srgbClr>
              </a:solidFill>
            </a:endParaRPr>
          </a:p>
          <a:p>
            <a:pPr defTabSz="914400">
              <a:lnSpc>
                <a:spcPct val="90000"/>
              </a:lnSpc>
              <a:spcAft>
                <a:spcPts val="600"/>
              </a:spcAft>
            </a:pPr>
            <a:r>
              <a:rPr lang="en-US" sz="2000" b="1" dirty="0">
                <a:solidFill>
                  <a:srgbClr val="00B0F0">
                    <a:alpha val="80000"/>
                  </a:srgbClr>
                </a:solidFill>
              </a:rPr>
              <a:t>Actionable Insight</a:t>
            </a:r>
            <a:endParaRPr lang="en-US" sz="2000" dirty="0">
              <a:solidFill>
                <a:srgbClr val="00B0F0">
                  <a:alpha val="80000"/>
                </a:srgbClr>
              </a:solidFill>
            </a:endParaRPr>
          </a:p>
          <a:p>
            <a:pPr marL="57150" indent="-285750" defTabSz="914400">
              <a:lnSpc>
                <a:spcPct val="90000"/>
              </a:lnSpc>
              <a:spcAft>
                <a:spcPts val="600"/>
              </a:spcAft>
              <a:buFont typeface="Wingdings" panose="05000000000000000000" pitchFamily="2" charset="2"/>
              <a:buChar char="Ø"/>
            </a:pPr>
            <a:r>
              <a:rPr lang="en-US" sz="1600" b="1" dirty="0">
                <a:solidFill>
                  <a:schemeClr val="tx1">
                    <a:alpha val="80000"/>
                  </a:schemeClr>
                </a:solidFill>
              </a:rPr>
              <a:t>Students &amp; Retired clients</a:t>
            </a:r>
            <a:r>
              <a:rPr lang="en-US" sz="1600" dirty="0">
                <a:solidFill>
                  <a:schemeClr val="tx1">
                    <a:alpha val="80000"/>
                  </a:schemeClr>
                </a:solidFill>
              </a:rPr>
              <a:t> are highly sensitive to economic signals</a:t>
            </a:r>
            <a:br>
              <a:rPr lang="en-US" sz="1600" dirty="0">
                <a:solidFill>
                  <a:schemeClr val="tx1">
                    <a:alpha val="80000"/>
                  </a:schemeClr>
                </a:solidFill>
              </a:rPr>
            </a:br>
            <a:r>
              <a:rPr lang="en-US" sz="1600" dirty="0" smtClean="0">
                <a:solidFill>
                  <a:schemeClr val="tx1">
                    <a:alpha val="80000"/>
                  </a:schemeClr>
                </a:solidFill>
              </a:rPr>
              <a:t> → </a:t>
            </a:r>
            <a:r>
              <a:rPr lang="en-US" sz="1600" dirty="0">
                <a:solidFill>
                  <a:schemeClr val="tx1">
                    <a:alpha val="80000"/>
                  </a:schemeClr>
                </a:solidFill>
              </a:rPr>
              <a:t>Target them during </a:t>
            </a:r>
            <a:r>
              <a:rPr lang="en-US" sz="1600" b="1" dirty="0">
                <a:solidFill>
                  <a:schemeClr val="tx1">
                    <a:alpha val="80000"/>
                  </a:schemeClr>
                </a:solidFill>
              </a:rPr>
              <a:t>low-interest, high-confidence periods</a:t>
            </a:r>
            <a:endParaRPr lang="en-US" sz="1600" dirty="0">
              <a:solidFill>
                <a:schemeClr val="tx1">
                  <a:alpha val="80000"/>
                </a:schemeClr>
              </a:solidFill>
            </a:endParaRPr>
          </a:p>
          <a:p>
            <a:pPr indent="-228600" defTabSz="914400">
              <a:lnSpc>
                <a:spcPct val="90000"/>
              </a:lnSpc>
              <a:spcAft>
                <a:spcPts val="600"/>
              </a:spcAft>
              <a:buFont typeface="Arial" panose="020B0604020202020204" pitchFamily="34" charset="0"/>
              <a:buChar char="•"/>
            </a:pPr>
            <a:endParaRPr lang="en-US" sz="1500" dirty="0">
              <a:solidFill>
                <a:schemeClr val="tx1">
                  <a:alpha val="80000"/>
                </a:schemeClr>
              </a:solidFill>
            </a:endParaRPr>
          </a:p>
          <a:p>
            <a:pPr defTabSz="914400">
              <a:lnSpc>
                <a:spcPct val="90000"/>
              </a:lnSpc>
              <a:spcAft>
                <a:spcPts val="600"/>
              </a:spcAft>
            </a:pPr>
            <a:r>
              <a:rPr lang="en-US" sz="2000" b="1" dirty="0">
                <a:solidFill>
                  <a:srgbClr val="00B0F0">
                    <a:alpha val="80000"/>
                  </a:srgbClr>
                </a:solidFill>
              </a:rPr>
              <a:t>Strategic Recommendation</a:t>
            </a:r>
            <a:endParaRPr lang="en-US" sz="2000" dirty="0">
              <a:solidFill>
                <a:srgbClr val="00B0F0">
                  <a:alpha val="80000"/>
                </a:srgbClr>
              </a:solidFill>
            </a:endParaRPr>
          </a:p>
          <a:p>
            <a:pPr marL="285750" indent="-285750" defTabSz="914400">
              <a:lnSpc>
                <a:spcPct val="90000"/>
              </a:lnSpc>
              <a:spcAft>
                <a:spcPts val="600"/>
              </a:spcAft>
              <a:buFont typeface="Wingdings" panose="05000000000000000000" pitchFamily="2" charset="2"/>
              <a:buChar char="Ø"/>
            </a:pPr>
            <a:r>
              <a:rPr lang="en-US" sz="1600" dirty="0">
                <a:solidFill>
                  <a:schemeClr val="tx1">
                    <a:alpha val="80000"/>
                  </a:schemeClr>
                </a:solidFill>
              </a:rPr>
              <a:t>For </a:t>
            </a:r>
            <a:r>
              <a:rPr lang="en-US" sz="1600" b="1" dirty="0">
                <a:solidFill>
                  <a:schemeClr val="tx1">
                    <a:alpha val="80000"/>
                  </a:schemeClr>
                </a:solidFill>
              </a:rPr>
              <a:t>less sensitive groups</a:t>
            </a:r>
            <a:r>
              <a:rPr lang="en-US" sz="1600" dirty="0">
                <a:solidFill>
                  <a:schemeClr val="tx1">
                    <a:alpha val="80000"/>
                  </a:schemeClr>
                </a:solidFill>
              </a:rPr>
              <a:t> (e.g., blue-collar</a:t>
            </a:r>
            <a:r>
              <a:rPr lang="en-US" sz="1600" dirty="0" smtClean="0">
                <a:solidFill>
                  <a:schemeClr val="tx1">
                    <a:alpha val="80000"/>
                  </a:schemeClr>
                </a:solidFill>
              </a:rPr>
              <a:t>):→ </a:t>
            </a:r>
            <a:r>
              <a:rPr lang="en-US" sz="1600" dirty="0">
                <a:solidFill>
                  <a:schemeClr val="tx1">
                    <a:alpha val="80000"/>
                  </a:schemeClr>
                </a:solidFill>
              </a:rPr>
              <a:t>Focus messaging on </a:t>
            </a:r>
            <a:r>
              <a:rPr lang="en-US" sz="1600" b="1" dirty="0">
                <a:solidFill>
                  <a:schemeClr val="tx1">
                    <a:alpha val="80000"/>
                  </a:schemeClr>
                </a:solidFill>
              </a:rPr>
              <a:t>non-economic value propositions</a:t>
            </a:r>
            <a:endParaRPr lang="en-US" sz="1600" dirty="0">
              <a:solidFill>
                <a:schemeClr val="tx1">
                  <a:alpha val="80000"/>
                </a:schemeClr>
              </a:solidFill>
            </a:endParaRPr>
          </a:p>
          <a:p>
            <a:pPr indent="-228600" defTabSz="914400">
              <a:lnSpc>
                <a:spcPct val="90000"/>
              </a:lnSpc>
              <a:spcAft>
                <a:spcPts val="600"/>
              </a:spcAft>
              <a:buFont typeface="Arial" panose="020B0604020202020204" pitchFamily="34" charset="0"/>
              <a:buChar char="•"/>
            </a:pPr>
            <a:endParaRPr lang="en-US" sz="1600" dirty="0">
              <a:solidFill>
                <a:schemeClr val="tx1">
                  <a:alpha val="80000"/>
                </a:schemeClr>
              </a:solidFill>
            </a:endParaRPr>
          </a:p>
          <a:p>
            <a:pPr indent="-228600" defTabSz="914400">
              <a:lnSpc>
                <a:spcPct val="90000"/>
              </a:lnSpc>
              <a:spcAft>
                <a:spcPts val="600"/>
              </a:spcAft>
              <a:buFont typeface="Arial" panose="020B0604020202020204" pitchFamily="34" charset="0"/>
              <a:buChar char="•"/>
            </a:pPr>
            <a:endParaRPr lang="en-US" sz="1500" dirty="0">
              <a:solidFill>
                <a:schemeClr val="tx1">
                  <a:alpha val="80000"/>
                </a:schemeClr>
              </a:solidFill>
            </a:endParaRPr>
          </a:p>
          <a:p>
            <a:pPr indent="-228600" defTabSz="914400">
              <a:lnSpc>
                <a:spcPct val="90000"/>
              </a:lnSpc>
              <a:spcAft>
                <a:spcPts val="600"/>
              </a:spcAft>
              <a:buFont typeface="Arial" panose="020B0604020202020204" pitchFamily="34" charset="0"/>
              <a:buChar char="•"/>
            </a:pPr>
            <a:endParaRPr lang="en-US" sz="1500" dirty="0">
              <a:solidFill>
                <a:schemeClr val="tx1">
                  <a:alpha val="80000"/>
                </a:schemeClr>
              </a:solidFill>
            </a:endParaRPr>
          </a:p>
        </p:txBody>
      </p:sp>
      <p:sp>
        <p:nvSpPr>
          <p:cNvPr id="4" name="Date Placeholder 3"/>
          <p:cNvSpPr>
            <a:spLocks noGrp="1"/>
          </p:cNvSpPr>
          <p:nvPr>
            <p:ph type="dt" sz="half" idx="10"/>
          </p:nvPr>
        </p:nvSpPr>
        <p:spPr/>
        <p:txBody>
          <a:bodyPr/>
          <a:lstStyle/>
          <a:p>
            <a:fld id="{4649A713-0BEF-47C2-917C-4835DD56E2C2}" type="datetime1">
              <a:rPr lang="en-US" smtClean="0"/>
              <a:t>7/27/2025</a:t>
            </a:fld>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10</a:t>
            </a:fld>
            <a:endParaRPr lang="en-US"/>
          </a:p>
        </p:txBody>
      </p:sp>
    </p:spTree>
    <p:extLst>
      <p:ext uri="{BB962C8B-B14F-4D97-AF65-F5344CB8AC3E}">
        <p14:creationId xmlns:p14="http://schemas.microsoft.com/office/powerpoint/2010/main" val="199077019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xmlns="" id="{D8515DC8-3701-44EB-999C-D5402B90C9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206114" y="0"/>
            <a:ext cx="6736143" cy="6858000"/>
          </a:xfrm>
          <a:prstGeom prst="rect">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87397" y="695048"/>
            <a:ext cx="7505975" cy="1325563"/>
          </a:xfrm>
        </p:spPr>
        <p:txBody>
          <a:bodyPr vert="horz" lIns="91440" tIns="45720" rIns="91440" bIns="45720" rtlCol="0" anchor="ctr">
            <a:normAutofit/>
          </a:bodyPr>
          <a:lstStyle/>
          <a:p>
            <a:pPr defTabSz="914400">
              <a:lnSpc>
                <a:spcPct val="90000"/>
              </a:lnSpc>
            </a:pPr>
            <a:r>
              <a:rPr lang="en-US" sz="3500" kern="1200">
                <a:solidFill>
                  <a:schemeClr val="tx1"/>
                </a:solidFill>
                <a:latin typeface="+mj-lt"/>
                <a:ea typeface="+mj-ea"/>
                <a:cs typeface="+mj-cs"/>
              </a:rPr>
              <a:t>RQ2: Contact Strategy Effectiveness</a:t>
            </a:r>
          </a:p>
        </p:txBody>
      </p:sp>
      <p:sp>
        <p:nvSpPr>
          <p:cNvPr id="3" name="Content Placeholder 2"/>
          <p:cNvSpPr>
            <a:spLocks noGrp="1"/>
          </p:cNvSpPr>
          <p:nvPr>
            <p:ph idx="1"/>
          </p:nvPr>
        </p:nvSpPr>
        <p:spPr>
          <a:xfrm>
            <a:off x="1446144" y="2715659"/>
            <a:ext cx="2944119" cy="3461304"/>
          </a:xfrm>
        </p:spPr>
        <p:txBody>
          <a:bodyPr vert="horz" lIns="91440" tIns="45720" rIns="91440" bIns="45720" rtlCol="0">
            <a:normAutofit/>
          </a:bodyPr>
          <a:lstStyle/>
          <a:p>
            <a:pPr marL="0" indent="-228600" defTabSz="914400">
              <a:lnSpc>
                <a:spcPct val="90000"/>
              </a:lnSpc>
              <a:buFont typeface="Arial" panose="020B0604020202020204" pitchFamily="34" charset="0"/>
              <a:buChar char="•"/>
            </a:pPr>
            <a:endParaRPr lang="en-US" sz="1700" dirty="0"/>
          </a:p>
          <a:p>
            <a:pPr marL="0" indent="-228600" defTabSz="914400">
              <a:lnSpc>
                <a:spcPct val="90000"/>
              </a:lnSpc>
              <a:buFont typeface="Arial" panose="020B0604020202020204" pitchFamily="34" charset="0"/>
              <a:buChar char="•"/>
            </a:pPr>
            <a:endParaRPr lang="en-US" sz="1700" dirty="0"/>
          </a:p>
          <a:p>
            <a:pPr marL="0" indent="-228600" defTabSz="914400">
              <a:lnSpc>
                <a:spcPct val="90000"/>
              </a:lnSpc>
              <a:buFont typeface="Arial" panose="020B0604020202020204" pitchFamily="34" charset="0"/>
              <a:buChar char="•"/>
            </a:pPr>
            <a:endParaRPr lang="en-US" sz="1700" dirty="0"/>
          </a:p>
          <a:p>
            <a:pPr marL="0" indent="-228600" defTabSz="914400">
              <a:lnSpc>
                <a:spcPct val="90000"/>
              </a:lnSpc>
              <a:buFont typeface="Arial" panose="020B0604020202020204" pitchFamily="34" charset="0"/>
              <a:buChar char="•"/>
            </a:pPr>
            <a:endParaRPr lang="en-US" sz="1700" dirty="0"/>
          </a:p>
          <a:p>
            <a:pPr marL="0" indent="-228600" defTabSz="914400">
              <a:lnSpc>
                <a:spcPct val="90000"/>
              </a:lnSpc>
              <a:buFont typeface="Arial" panose="020B0604020202020204" pitchFamily="34" charset="0"/>
              <a:buChar char="•"/>
            </a:pPr>
            <a:endParaRPr lang="en-US" sz="1700" dirty="0"/>
          </a:p>
        </p:txBody>
      </p:sp>
      <p:sp>
        <p:nvSpPr>
          <p:cNvPr id="12" name="TextBox 11">
            <a:extLst>
              <a:ext uri="{FF2B5EF4-FFF2-40B4-BE49-F238E27FC236}">
                <a16:creationId xmlns:a16="http://schemas.microsoft.com/office/drawing/2014/main" xmlns="" id="{B3444DAA-1B4A-333B-8EC1-2A4A5656B42D}"/>
              </a:ext>
            </a:extLst>
          </p:cNvPr>
          <p:cNvSpPr txBox="1"/>
          <p:nvPr/>
        </p:nvSpPr>
        <p:spPr>
          <a:xfrm>
            <a:off x="1446145" y="2159000"/>
            <a:ext cx="6256082" cy="4017963"/>
          </a:xfrm>
          <a:prstGeom prst="rect">
            <a:avLst/>
          </a:prstGeom>
        </p:spPr>
        <p:txBody>
          <a:bodyPr vert="horz" lIns="91440" tIns="45720" rIns="91440" bIns="45720" rtlCol="0">
            <a:normAutofit/>
          </a:bodyPr>
          <a:lstStyle/>
          <a:p>
            <a:pPr defTabSz="914400">
              <a:lnSpc>
                <a:spcPct val="90000"/>
              </a:lnSpc>
              <a:spcAft>
                <a:spcPts val="600"/>
              </a:spcAft>
            </a:pPr>
            <a:r>
              <a:rPr lang="en-US" sz="2000" b="1" dirty="0"/>
              <a:t>  </a:t>
            </a:r>
            <a:r>
              <a:rPr lang="en-US" sz="2000" b="1" dirty="0">
                <a:solidFill>
                  <a:srgbClr val="00B0F0"/>
                </a:solidFill>
              </a:rPr>
              <a:t>Research Question</a:t>
            </a:r>
          </a:p>
          <a:p>
            <a:pPr defTabSz="914400">
              <a:lnSpc>
                <a:spcPct val="90000"/>
              </a:lnSpc>
              <a:spcAft>
                <a:spcPts val="600"/>
              </a:spcAft>
            </a:pPr>
            <a:r>
              <a:rPr lang="en-US" sz="1200" dirty="0"/>
              <a:t/>
            </a:r>
            <a:br>
              <a:rPr lang="en-US" sz="1200" dirty="0"/>
            </a:br>
            <a:r>
              <a:rPr lang="en-US" sz="1600" dirty="0"/>
              <a:t>What is the combined effect of </a:t>
            </a:r>
            <a:r>
              <a:rPr lang="en-US" sz="1600" b="1" dirty="0"/>
              <a:t>call duration</a:t>
            </a:r>
            <a:r>
              <a:rPr lang="en-US" sz="1600" dirty="0"/>
              <a:t> and </a:t>
            </a:r>
            <a:r>
              <a:rPr lang="en-US" sz="1600" b="1" dirty="0"/>
              <a:t>number of contacts</a:t>
            </a:r>
            <a:r>
              <a:rPr lang="en-US" sz="1600" dirty="0"/>
              <a:t> on subscription success?</a:t>
            </a:r>
            <a:br>
              <a:rPr lang="en-US" sz="1600" dirty="0"/>
            </a:br>
            <a:r>
              <a:rPr lang="en-US" sz="1600" dirty="0"/>
              <a:t>Does this differ by </a:t>
            </a:r>
            <a:r>
              <a:rPr lang="en-US" sz="1600" b="1" dirty="0"/>
              <a:t>contact method</a:t>
            </a:r>
            <a:r>
              <a:rPr lang="en-US" sz="1600" dirty="0"/>
              <a:t> (cellular vs. telephone)?</a:t>
            </a:r>
          </a:p>
          <a:p>
            <a:pPr indent="-228600" defTabSz="914400">
              <a:lnSpc>
                <a:spcPct val="90000"/>
              </a:lnSpc>
              <a:spcAft>
                <a:spcPts val="600"/>
              </a:spcAft>
              <a:buFont typeface="Arial" panose="020B0604020202020204" pitchFamily="34" charset="0"/>
              <a:buChar char="•"/>
            </a:pPr>
            <a:endParaRPr lang="en-US" sz="1200" dirty="0"/>
          </a:p>
          <a:p>
            <a:pPr defTabSz="914400">
              <a:lnSpc>
                <a:spcPct val="90000"/>
              </a:lnSpc>
              <a:spcAft>
                <a:spcPts val="600"/>
              </a:spcAft>
            </a:pPr>
            <a:r>
              <a:rPr lang="en-US" sz="2000" b="1" dirty="0">
                <a:solidFill>
                  <a:srgbClr val="00B0F0"/>
                </a:solidFill>
              </a:rPr>
              <a:t>Why This Matters</a:t>
            </a:r>
            <a:endParaRPr lang="en-US" sz="2000" dirty="0">
              <a:solidFill>
                <a:srgbClr val="00B0F0"/>
              </a:solidFill>
            </a:endParaRPr>
          </a:p>
          <a:p>
            <a:pPr marL="57150" indent="-285750" defTabSz="914400">
              <a:lnSpc>
                <a:spcPct val="90000"/>
              </a:lnSpc>
              <a:spcAft>
                <a:spcPts val="600"/>
              </a:spcAft>
              <a:buFont typeface="Wingdings" panose="05000000000000000000" pitchFamily="2" charset="2"/>
              <a:buChar char="Ø"/>
            </a:pPr>
            <a:r>
              <a:rPr lang="en-US" sz="1600" dirty="0"/>
              <a:t>Helps identify the </a:t>
            </a:r>
            <a:r>
              <a:rPr lang="en-US" sz="1600" b="1" dirty="0"/>
              <a:t>optimal number of contacts</a:t>
            </a:r>
            <a:endParaRPr lang="en-US" sz="1600" dirty="0"/>
          </a:p>
          <a:p>
            <a:pPr marL="57150" indent="-285750" defTabSz="914400">
              <a:lnSpc>
                <a:spcPct val="90000"/>
              </a:lnSpc>
              <a:spcAft>
                <a:spcPts val="600"/>
              </a:spcAft>
              <a:buFont typeface="Wingdings" panose="05000000000000000000" pitchFamily="2" charset="2"/>
              <a:buChar char="Ø"/>
            </a:pPr>
            <a:r>
              <a:rPr lang="en-US" sz="1600" dirty="0"/>
              <a:t>Finds the </a:t>
            </a:r>
            <a:r>
              <a:rPr lang="en-US" sz="1600" b="1" dirty="0"/>
              <a:t>ideal call duration</a:t>
            </a:r>
            <a:endParaRPr lang="en-US" sz="1600" dirty="0"/>
          </a:p>
          <a:p>
            <a:pPr marL="57150" indent="-285750" defTabSz="914400">
              <a:lnSpc>
                <a:spcPct val="90000"/>
              </a:lnSpc>
              <a:spcAft>
                <a:spcPts val="600"/>
              </a:spcAft>
              <a:buFont typeface="Wingdings" panose="05000000000000000000" pitchFamily="2" charset="2"/>
              <a:buChar char="Ø"/>
            </a:pPr>
            <a:r>
              <a:rPr lang="en-US" sz="1600" dirty="0"/>
              <a:t>Aims to improve </a:t>
            </a:r>
            <a:r>
              <a:rPr lang="en-US" sz="1600" b="1" dirty="0"/>
              <a:t>marketing efficiency</a:t>
            </a:r>
          </a:p>
          <a:p>
            <a:pPr marL="57150" indent="-285750" defTabSz="914400">
              <a:lnSpc>
                <a:spcPct val="90000"/>
              </a:lnSpc>
              <a:spcAft>
                <a:spcPts val="600"/>
              </a:spcAft>
              <a:buFont typeface="Wingdings" panose="05000000000000000000" pitchFamily="2" charset="2"/>
              <a:buChar char="Ø"/>
            </a:pPr>
            <a:r>
              <a:rPr lang="en-US" sz="1600" b="1" dirty="0"/>
              <a:t>Hypothesis</a:t>
            </a:r>
            <a:endParaRPr lang="en-US" sz="1600" dirty="0"/>
          </a:p>
          <a:p>
            <a:pPr marL="57150" indent="-285750" defTabSz="914400">
              <a:lnSpc>
                <a:spcPct val="90000"/>
              </a:lnSpc>
              <a:spcAft>
                <a:spcPts val="600"/>
              </a:spcAft>
              <a:buFont typeface="Wingdings" panose="05000000000000000000" pitchFamily="2" charset="2"/>
              <a:buChar char="Ø"/>
            </a:pPr>
            <a:r>
              <a:rPr lang="en-US" sz="1600" b="1" dirty="0"/>
              <a:t>Cellular</a:t>
            </a:r>
            <a:r>
              <a:rPr lang="en-US" sz="1600" dirty="0"/>
              <a:t> may be more effective than </a:t>
            </a:r>
            <a:r>
              <a:rPr lang="en-US" sz="1600" b="1" dirty="0"/>
              <a:t>telephone</a:t>
            </a:r>
            <a:endParaRPr lang="en-US" sz="1600" dirty="0"/>
          </a:p>
          <a:p>
            <a:pPr marL="57150" indent="-285750" defTabSz="914400">
              <a:lnSpc>
                <a:spcPct val="90000"/>
              </a:lnSpc>
              <a:spcAft>
                <a:spcPts val="600"/>
              </a:spcAft>
              <a:buFont typeface="Wingdings" panose="05000000000000000000" pitchFamily="2" charset="2"/>
              <a:buChar char="Ø"/>
            </a:pPr>
            <a:r>
              <a:rPr lang="en-US" sz="1600" dirty="0"/>
              <a:t>Call </a:t>
            </a:r>
            <a:r>
              <a:rPr lang="en-US" sz="1600" b="1" dirty="0"/>
              <a:t>length and frequency</a:t>
            </a:r>
            <a:r>
              <a:rPr lang="en-US" sz="1600" dirty="0"/>
              <a:t> likely influence success</a:t>
            </a:r>
          </a:p>
          <a:p>
            <a:pPr indent="-228600" defTabSz="914400">
              <a:lnSpc>
                <a:spcPct val="90000"/>
              </a:lnSpc>
              <a:spcAft>
                <a:spcPts val="600"/>
              </a:spcAft>
              <a:buFont typeface="Arial" panose="020B0604020202020204" pitchFamily="34" charset="0"/>
              <a:buChar char="•"/>
            </a:pPr>
            <a:endParaRPr lang="en-US" sz="1200" dirty="0"/>
          </a:p>
          <a:p>
            <a:pPr indent="-228600" defTabSz="914400">
              <a:lnSpc>
                <a:spcPct val="90000"/>
              </a:lnSpc>
              <a:spcAft>
                <a:spcPts val="600"/>
              </a:spcAft>
              <a:buFont typeface="Arial" panose="020B0604020202020204" pitchFamily="34" charset="0"/>
              <a:buChar char="•"/>
            </a:pPr>
            <a:endParaRPr lang="en-US" sz="1200" dirty="0"/>
          </a:p>
          <a:p>
            <a:pPr indent="-228600" defTabSz="914400">
              <a:lnSpc>
                <a:spcPct val="90000"/>
              </a:lnSpc>
              <a:spcAft>
                <a:spcPts val="600"/>
              </a:spcAft>
              <a:buFont typeface="Arial" panose="020B0604020202020204" pitchFamily="34" charset="0"/>
              <a:buChar char="•"/>
            </a:pPr>
            <a:endParaRPr lang="en-US" sz="1200" dirty="0"/>
          </a:p>
          <a:p>
            <a:pPr indent="-228600" defTabSz="914400">
              <a:lnSpc>
                <a:spcPct val="90000"/>
              </a:lnSpc>
              <a:spcAft>
                <a:spcPts val="600"/>
              </a:spcAft>
              <a:buFont typeface="Arial" panose="020B0604020202020204" pitchFamily="34" charset="0"/>
              <a:buChar char="•"/>
            </a:pPr>
            <a:endParaRPr lang="en-US" sz="1200" dirty="0"/>
          </a:p>
          <a:p>
            <a:pPr indent="-228600" defTabSz="914400">
              <a:lnSpc>
                <a:spcPct val="90000"/>
              </a:lnSpc>
              <a:spcAft>
                <a:spcPts val="600"/>
              </a:spcAft>
              <a:buFont typeface="Arial" panose="020B0604020202020204" pitchFamily="34" charset="0"/>
              <a:buChar char="•"/>
            </a:pPr>
            <a:endParaRPr lang="en-US" sz="1200" dirty="0"/>
          </a:p>
        </p:txBody>
      </p:sp>
      <p:sp>
        <p:nvSpPr>
          <p:cNvPr id="4" name="Date Placeholder 3"/>
          <p:cNvSpPr>
            <a:spLocks noGrp="1"/>
          </p:cNvSpPr>
          <p:nvPr>
            <p:ph type="dt" sz="half" idx="10"/>
          </p:nvPr>
        </p:nvSpPr>
        <p:spPr/>
        <p:txBody>
          <a:bodyPr/>
          <a:lstStyle/>
          <a:p>
            <a:fld id="{409902D4-9357-465F-8EA7-ADC4A185FF91}" type="datetime1">
              <a:rPr lang="en-US" smtClean="0"/>
              <a:t>7/27/2025</a:t>
            </a:fld>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11</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FB5B0058-AF13-4859-B429-4EDDE2A26F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9267" y="125663"/>
            <a:ext cx="8898466" cy="704070"/>
          </a:xfrm>
        </p:spPr>
        <p:txBody>
          <a:bodyPr vert="horz" lIns="91440" tIns="45720" rIns="91440" bIns="45720" rtlCol="0" anchor="b">
            <a:normAutofit/>
          </a:bodyPr>
          <a:lstStyle/>
          <a:p>
            <a:pPr algn="l" defTabSz="914400">
              <a:lnSpc>
                <a:spcPct val="90000"/>
              </a:lnSpc>
            </a:pPr>
            <a:r>
              <a:rPr lang="en-US" sz="3200" dirty="0">
                <a:solidFill>
                  <a:schemeClr val="bg1"/>
                </a:solidFill>
              </a:rPr>
              <a:t>RQ2: Contact Strategy Effectiveness –  Visualization</a:t>
            </a:r>
          </a:p>
        </p:txBody>
      </p:sp>
      <p:sp>
        <p:nvSpPr>
          <p:cNvPr id="3" name="Content Placeholder 2"/>
          <p:cNvSpPr>
            <a:spLocks noGrp="1"/>
          </p:cNvSpPr>
          <p:nvPr>
            <p:ph idx="1"/>
          </p:nvPr>
        </p:nvSpPr>
        <p:spPr>
          <a:xfrm>
            <a:off x="681340" y="1301601"/>
            <a:ext cx="7912327" cy="476400"/>
          </a:xfrm>
        </p:spPr>
        <p:txBody>
          <a:bodyPr vert="horz" lIns="91440" tIns="45720" rIns="91440" bIns="45720" rtlCol="0">
            <a:normAutofit/>
          </a:bodyPr>
          <a:lstStyle/>
          <a:p>
            <a:pPr marL="0" indent="0" algn="ctr" defTabSz="914400">
              <a:lnSpc>
                <a:spcPct val="90000"/>
              </a:lnSpc>
              <a:spcBef>
                <a:spcPts val="1000"/>
              </a:spcBef>
              <a:buNone/>
            </a:pPr>
            <a:r>
              <a:rPr lang="en-US" sz="1700" dirty="0">
                <a:solidFill>
                  <a:schemeClr val="bg1"/>
                </a:solidFill>
              </a:rPr>
              <a:t>Scatter plot (duration vs. campaign)</a:t>
            </a:r>
          </a:p>
        </p:txBody>
      </p:sp>
      <p:sp>
        <p:nvSpPr>
          <p:cNvPr id="12" name="Rectangle 11">
            <a:extLst>
              <a:ext uri="{FF2B5EF4-FFF2-40B4-BE49-F238E27FC236}">
                <a16:creationId xmlns:a16="http://schemas.microsoft.com/office/drawing/2014/main" xmlns="" id="{D84C2E9E-0B5D-4B5F-9A1F-70EBDCE390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1845" y="1197769"/>
            <a:ext cx="8240309"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xmlns="" id="{22234578-C25B-B933-8C14-D94D16A34760}"/>
              </a:ext>
            </a:extLst>
          </p:cNvPr>
          <p:cNvPicPr>
            <a:picLocks noChangeAspect="1"/>
          </p:cNvPicPr>
          <p:nvPr/>
        </p:nvPicPr>
        <p:blipFill>
          <a:blip r:embed="rId2"/>
          <a:stretch>
            <a:fillRect/>
          </a:stretch>
        </p:blipFill>
        <p:spPr>
          <a:xfrm>
            <a:off x="778933" y="1881833"/>
            <a:ext cx="7569199" cy="3489151"/>
          </a:xfrm>
          <a:prstGeom prst="rect">
            <a:avLst/>
          </a:prstGeom>
        </p:spPr>
      </p:pic>
      <p:sp>
        <p:nvSpPr>
          <p:cNvPr id="4" name="Date Placeholder 3"/>
          <p:cNvSpPr>
            <a:spLocks noGrp="1"/>
          </p:cNvSpPr>
          <p:nvPr>
            <p:ph type="dt" sz="half" idx="10"/>
          </p:nvPr>
        </p:nvSpPr>
        <p:spPr/>
        <p:txBody>
          <a:bodyPr/>
          <a:lstStyle/>
          <a:p>
            <a:fld id="{43BBD1D1-B5CA-4239-9B7B-288041DB21F8}" type="datetime1">
              <a:rPr lang="en-US" smtClean="0"/>
              <a:t>7/27/2025</a:t>
            </a:fld>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5A0118C5-4F8D-4CF4-BADD-53FEACC6C4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descr="Filter">
            <a:extLst>
              <a:ext uri="{FF2B5EF4-FFF2-40B4-BE49-F238E27FC236}">
                <a16:creationId xmlns:a16="http://schemas.microsoft.com/office/drawing/2014/main" xmlns="" id="{1FC5D939-2D4E-8742-4F35-1C643F0982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883784" y="3350368"/>
            <a:ext cx="2726006" cy="2726006"/>
          </a:xfrm>
          <a:prstGeom prst="rect">
            <a:avLst/>
          </a:prstGeom>
        </p:spPr>
      </p:pic>
      <p:grpSp>
        <p:nvGrpSpPr>
          <p:cNvPr id="19" name="Group 18">
            <a:extLst>
              <a:ext uri="{FF2B5EF4-FFF2-40B4-BE49-F238E27FC236}">
                <a16:creationId xmlns:a16="http://schemas.microsoft.com/office/drawing/2014/main" xmlns="" id="{134CC3FF-7AA4-46F4-8B24-2F9383D86DB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89133" y="805742"/>
            <a:ext cx="2735827" cy="3193211"/>
            <a:chOff x="1674895" y="1345036"/>
            <a:chExt cx="5428610" cy="4210939"/>
          </a:xfrm>
        </p:grpSpPr>
        <p:sp>
          <p:nvSpPr>
            <p:cNvPr id="20" name="Rectangle 19">
              <a:extLst>
                <a:ext uri="{FF2B5EF4-FFF2-40B4-BE49-F238E27FC236}">
                  <a16:creationId xmlns:a16="http://schemas.microsoft.com/office/drawing/2014/main" xmlns="" id="{275E42E8-8B96-4FF0-9DCC-7E2084C0FD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78FEA8A4-ED0E-429C-884B-1599153B8F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xmlns="" id="{CAEBFCD5-5356-4326-8D39-8235A46CD7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21486" y="685805"/>
            <a:ext cx="2718710" cy="3193211"/>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075D4B47-5797-8B73-CD78-CCCD036FCDC9}"/>
              </a:ext>
            </a:extLst>
          </p:cNvPr>
          <p:cNvSpPr txBox="1"/>
          <p:nvPr/>
        </p:nvSpPr>
        <p:spPr>
          <a:xfrm>
            <a:off x="555438" y="859808"/>
            <a:ext cx="2657397" cy="2878986"/>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100" kern="1200">
                <a:solidFill>
                  <a:schemeClr val="bg1"/>
                </a:solidFill>
                <a:latin typeface="+mj-lt"/>
                <a:ea typeface="+mj-ea"/>
                <a:cs typeface="+mj-cs"/>
              </a:rPr>
              <a:t>Initial Findings from Scatter Plot</a:t>
            </a:r>
          </a:p>
        </p:txBody>
      </p:sp>
      <p:grpSp>
        <p:nvGrpSpPr>
          <p:cNvPr id="25" name="Graphic 4">
            <a:extLst>
              <a:ext uri="{FF2B5EF4-FFF2-40B4-BE49-F238E27FC236}">
                <a16:creationId xmlns:a16="http://schemas.microsoft.com/office/drawing/2014/main" xmlns="" id="{5F2AA49C-5AC0-41C7-BFAF-74B8D8293C8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516806" y="2335801"/>
            <a:ext cx="637026" cy="849366"/>
            <a:chOff x="5829300" y="3162300"/>
            <a:chExt cx="532256" cy="532257"/>
          </a:xfrm>
          <a:solidFill>
            <a:srgbClr val="FFFFFF"/>
          </a:solidFill>
        </p:grpSpPr>
        <p:sp>
          <p:nvSpPr>
            <p:cNvPr id="26" name="Freeform: Shape 25">
              <a:extLst>
                <a:ext uri="{FF2B5EF4-FFF2-40B4-BE49-F238E27FC236}">
                  <a16:creationId xmlns:a16="http://schemas.microsoft.com/office/drawing/2014/main" xmlns="" id="{88A750A0-64B5-41B2-B525-A914EB40B3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xmlns="" id="{F8216C77-85C1-4BDC-87A8-7E75933205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xmlns="" id="{471AED48-754E-41AC-9ECC-DB25976447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xmlns="" id="{48005417-D297-404F-82A5-8C4393E85F6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xmlns="" id="{17F942D6-2D0C-4894-81F0-6F81714BA4B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xmlns="" id="{4FAD802E-9670-4B80-876B-3FF64D29A17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xmlns="" id="{838AF437-0BFB-40E4-ADA0-5749919AACB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xmlns="" id="{F8BC9C3D-CBBE-4D29-9DAC-98B3CAF3977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xmlns="" id="{A7016629-22ED-494E-9205-594895DA95F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xmlns="" id="{BFF3CC1E-0ED4-4599-9B4E-F057769B96E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xmlns="" id="{065A4B3A-F9A7-4FA6-A7F3-EA08E0BA15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xmlns="" id="{783B6A14-A56D-4B95-8395-89CF53A09BF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xmlns="" id="{49F0868B-B193-43B6-BB1E-1FF72993EA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pSp>
        <p:nvGrpSpPr>
          <p:cNvPr id="40" name="Graphic 4">
            <a:extLst>
              <a:ext uri="{FF2B5EF4-FFF2-40B4-BE49-F238E27FC236}">
                <a16:creationId xmlns:a16="http://schemas.microsoft.com/office/drawing/2014/main" xmlns="" id="{BB32367D-C4F2-49D5-A586-298C7CA821B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516806" y="2335801"/>
            <a:ext cx="637026" cy="849366"/>
            <a:chOff x="5829300" y="3162300"/>
            <a:chExt cx="532256" cy="532257"/>
          </a:xfrm>
          <a:solidFill>
            <a:schemeClr val="bg1"/>
          </a:solidFill>
        </p:grpSpPr>
        <p:sp>
          <p:nvSpPr>
            <p:cNvPr id="41" name="Freeform: Shape 40">
              <a:extLst>
                <a:ext uri="{FF2B5EF4-FFF2-40B4-BE49-F238E27FC236}">
                  <a16:creationId xmlns:a16="http://schemas.microsoft.com/office/drawing/2014/main" xmlns="" id="{E1FF7EE7-ACA2-4BFF-BA75-7FAE93FBB6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xmlns="" id="{8647462E-B5E8-4F02-A1E4-BD0380A224F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xmlns="" id="{412CE109-6153-414A-B2D6-C4F9C6FA2EE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xmlns="" id="{DAF530F5-D68D-4BC8-8984-F1A8B5DEB6C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xmlns="" id="{2EB69747-F9DD-4B80-B488-D5565D0BC67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xmlns="" id="{73AFB787-B8A4-4269-9DA9-FF4A6603039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xmlns="" id="{6E682D93-25A6-4D91-9A81-3F247BBEE3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xmlns="" id="{9D5F48B5-53B4-4DA8-B929-6AFF5065898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xmlns="" id="{8CA195A3-2A74-4D13-A1B8-24765E26BF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xmlns="" id="{B98F1918-C39D-4713-AB21-685A944355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xmlns="" id="{33592273-DEE6-42E1-B824-11D5443323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xmlns="" id="{12D6F82B-B619-4D8B-85AE-0E57103BA03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xmlns="" id="{6246C574-90D4-412B-9444-203F7C83CD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10" name="TextBox 9">
            <a:extLst>
              <a:ext uri="{FF2B5EF4-FFF2-40B4-BE49-F238E27FC236}">
                <a16:creationId xmlns:a16="http://schemas.microsoft.com/office/drawing/2014/main" xmlns="" id="{9AE5E94C-5700-9103-DE2E-68E852D9785A}"/>
              </a:ext>
            </a:extLst>
          </p:cNvPr>
          <p:cNvSpPr txBox="1"/>
          <p:nvPr/>
        </p:nvSpPr>
        <p:spPr>
          <a:xfrm>
            <a:off x="4418066" y="859808"/>
            <a:ext cx="4589044" cy="5534019"/>
          </a:xfrm>
          <a:prstGeom prst="rect">
            <a:avLst/>
          </a:prstGeom>
        </p:spPr>
        <p:txBody>
          <a:bodyPr vert="horz" lIns="91440" tIns="45720" rIns="91440" bIns="45720" rtlCol="0">
            <a:normAutofit/>
          </a:bodyPr>
          <a:lstStyle/>
          <a:p>
            <a:pPr defTabSz="914400">
              <a:lnSpc>
                <a:spcPct val="90000"/>
              </a:lnSpc>
              <a:spcAft>
                <a:spcPts val="600"/>
              </a:spcAft>
            </a:pPr>
            <a:r>
              <a:rPr lang="en-US" sz="1500" b="1" dirty="0">
                <a:solidFill>
                  <a:srgbClr val="00B0F0"/>
                </a:solidFill>
              </a:rPr>
              <a:t>  </a:t>
            </a:r>
            <a:r>
              <a:rPr lang="en-US" b="1" dirty="0">
                <a:solidFill>
                  <a:srgbClr val="00B0F0"/>
                </a:solidFill>
              </a:rPr>
              <a:t>Key Observations</a:t>
            </a:r>
            <a:endParaRPr lang="en-US" dirty="0">
              <a:solidFill>
                <a:srgbClr val="00B0F0"/>
              </a:solidFill>
            </a:endParaRPr>
          </a:p>
          <a:p>
            <a:pPr defTabSz="914400">
              <a:lnSpc>
                <a:spcPct val="90000"/>
              </a:lnSpc>
              <a:spcAft>
                <a:spcPts val="600"/>
              </a:spcAft>
            </a:pPr>
            <a:r>
              <a:rPr lang="en-US" sz="1500" b="1" dirty="0">
                <a:solidFill>
                  <a:schemeClr val="bg1"/>
                </a:solidFill>
              </a:rPr>
              <a:t>      Successful calls</a:t>
            </a:r>
            <a:r>
              <a:rPr lang="en-US" sz="1500" dirty="0">
                <a:solidFill>
                  <a:schemeClr val="bg1"/>
                </a:solidFill>
              </a:rPr>
              <a:t> (yellow dots) cluster at:</a:t>
            </a:r>
          </a:p>
          <a:p>
            <a:pPr marL="514350" lvl="1" indent="-285750" defTabSz="914400">
              <a:lnSpc>
                <a:spcPct val="90000"/>
              </a:lnSpc>
              <a:spcAft>
                <a:spcPts val="600"/>
              </a:spcAft>
              <a:buFont typeface="Arial" panose="020B0604020202020204" pitchFamily="34" charset="0"/>
              <a:buChar char="•"/>
            </a:pPr>
            <a:r>
              <a:rPr lang="en-US" sz="1500" b="1" dirty="0">
                <a:solidFill>
                  <a:schemeClr val="bg1"/>
                </a:solidFill>
              </a:rPr>
              <a:t>Low campaign count</a:t>
            </a:r>
            <a:r>
              <a:rPr lang="en-US" sz="1500" dirty="0">
                <a:solidFill>
                  <a:schemeClr val="bg1"/>
                </a:solidFill>
              </a:rPr>
              <a:t> (&lt; 10 contacts)</a:t>
            </a:r>
          </a:p>
          <a:p>
            <a:pPr marL="514350" lvl="1" indent="-285750" defTabSz="914400">
              <a:lnSpc>
                <a:spcPct val="90000"/>
              </a:lnSpc>
              <a:spcAft>
                <a:spcPts val="600"/>
              </a:spcAft>
              <a:buFont typeface="Arial" panose="020B0604020202020204" pitchFamily="34" charset="0"/>
              <a:buChar char="•"/>
            </a:pPr>
            <a:r>
              <a:rPr lang="en-US" sz="1500" b="1" dirty="0">
                <a:solidFill>
                  <a:schemeClr val="bg1"/>
                </a:solidFill>
              </a:rPr>
              <a:t>Longer durations</a:t>
            </a:r>
            <a:r>
              <a:rPr lang="en-US" sz="1500" dirty="0">
                <a:solidFill>
                  <a:schemeClr val="bg1"/>
                </a:solidFill>
              </a:rPr>
              <a:t> (&gt; 100 seconds)</a:t>
            </a:r>
          </a:p>
          <a:p>
            <a:pPr lvl="1" indent="-228600" defTabSz="914400">
              <a:lnSpc>
                <a:spcPct val="90000"/>
              </a:lnSpc>
              <a:spcAft>
                <a:spcPts val="600"/>
              </a:spcAft>
              <a:buFont typeface="Arial" panose="020B0604020202020204" pitchFamily="34" charset="0"/>
              <a:buChar char="•"/>
            </a:pPr>
            <a:endParaRPr lang="en-US" sz="1500" dirty="0">
              <a:solidFill>
                <a:srgbClr val="00B0F0"/>
              </a:solidFill>
            </a:endParaRPr>
          </a:p>
          <a:p>
            <a:pPr defTabSz="914400">
              <a:lnSpc>
                <a:spcPct val="90000"/>
              </a:lnSpc>
              <a:spcAft>
                <a:spcPts val="600"/>
              </a:spcAft>
            </a:pPr>
            <a:r>
              <a:rPr lang="en-US" sz="1500" b="1" dirty="0">
                <a:solidFill>
                  <a:srgbClr val="00B0F0"/>
                </a:solidFill>
              </a:rPr>
              <a:t>  </a:t>
            </a:r>
            <a:r>
              <a:rPr lang="en-US" b="1" dirty="0">
                <a:solidFill>
                  <a:srgbClr val="00B0F0"/>
                </a:solidFill>
              </a:rPr>
              <a:t>Cellular contacts</a:t>
            </a:r>
          </a:p>
          <a:p>
            <a:pPr marL="514350" lvl="1" indent="-285750" defTabSz="914400">
              <a:lnSpc>
                <a:spcPct val="90000"/>
              </a:lnSpc>
              <a:spcAft>
                <a:spcPts val="600"/>
              </a:spcAft>
              <a:buFont typeface="Arial" panose="020B0604020202020204" pitchFamily="34" charset="0"/>
              <a:buChar char="•"/>
            </a:pPr>
            <a:r>
              <a:rPr lang="en-US" sz="1500" dirty="0">
                <a:solidFill>
                  <a:schemeClr val="bg1"/>
                </a:solidFill>
              </a:rPr>
              <a:t>More frequent</a:t>
            </a:r>
          </a:p>
          <a:p>
            <a:pPr marL="514350" lvl="1" indent="-285750" defTabSz="914400">
              <a:lnSpc>
                <a:spcPct val="90000"/>
              </a:lnSpc>
              <a:spcAft>
                <a:spcPts val="600"/>
              </a:spcAft>
              <a:buFont typeface="Arial" panose="020B0604020202020204" pitchFamily="34" charset="0"/>
              <a:buChar char="•"/>
            </a:pPr>
            <a:r>
              <a:rPr lang="en-US" sz="1500" dirty="0">
                <a:solidFill>
                  <a:schemeClr val="bg1"/>
                </a:solidFill>
              </a:rPr>
              <a:t>Higher concentration of success than telephone</a:t>
            </a:r>
          </a:p>
          <a:p>
            <a:pPr lvl="1" indent="-228600" defTabSz="914400">
              <a:lnSpc>
                <a:spcPct val="90000"/>
              </a:lnSpc>
              <a:spcAft>
                <a:spcPts val="600"/>
              </a:spcAft>
              <a:buFont typeface="Arial" panose="020B0604020202020204" pitchFamily="34" charset="0"/>
              <a:buChar char="•"/>
            </a:pPr>
            <a:endParaRPr lang="en-US" sz="1500" dirty="0">
              <a:solidFill>
                <a:schemeClr val="bg1"/>
              </a:solidFill>
            </a:endParaRPr>
          </a:p>
          <a:p>
            <a:pPr defTabSz="914400">
              <a:lnSpc>
                <a:spcPct val="90000"/>
              </a:lnSpc>
              <a:spcAft>
                <a:spcPts val="600"/>
              </a:spcAft>
            </a:pPr>
            <a:r>
              <a:rPr lang="en-US" sz="1500" b="1" dirty="0">
                <a:solidFill>
                  <a:srgbClr val="00B0F0"/>
                </a:solidFill>
              </a:rPr>
              <a:t>   </a:t>
            </a:r>
            <a:r>
              <a:rPr lang="en-US" b="1" dirty="0">
                <a:solidFill>
                  <a:srgbClr val="00B0F0"/>
                </a:solidFill>
              </a:rPr>
              <a:t>Critical Limitations</a:t>
            </a:r>
            <a:endParaRPr lang="en-US" dirty="0">
              <a:solidFill>
                <a:srgbClr val="00B0F0"/>
              </a:solidFill>
            </a:endParaRPr>
          </a:p>
          <a:p>
            <a:pPr defTabSz="914400">
              <a:lnSpc>
                <a:spcPct val="90000"/>
              </a:lnSpc>
              <a:spcAft>
                <a:spcPts val="600"/>
              </a:spcAft>
            </a:pPr>
            <a:r>
              <a:rPr lang="en-US" sz="1500" b="1" dirty="0">
                <a:solidFill>
                  <a:schemeClr val="bg1"/>
                </a:solidFill>
              </a:rPr>
              <a:t>    Duration is not predictive</a:t>
            </a:r>
            <a:r>
              <a:rPr lang="en-US" sz="1500" dirty="0">
                <a:solidFill>
                  <a:schemeClr val="bg1"/>
                </a:solidFill>
              </a:rPr>
              <a:t>:</a:t>
            </a:r>
          </a:p>
          <a:p>
            <a:pPr marL="514350" lvl="1" indent="-285750" defTabSz="914400">
              <a:lnSpc>
                <a:spcPct val="90000"/>
              </a:lnSpc>
              <a:spcAft>
                <a:spcPts val="600"/>
              </a:spcAft>
              <a:buFont typeface="Arial" panose="020B0604020202020204" pitchFamily="34" charset="0"/>
              <a:buChar char="•"/>
            </a:pPr>
            <a:r>
              <a:rPr lang="en-US" sz="1500" dirty="0">
                <a:solidFill>
                  <a:schemeClr val="bg1"/>
                </a:solidFill>
              </a:rPr>
              <a:t>A long call reflects client </a:t>
            </a:r>
            <a:r>
              <a:rPr lang="en-US" sz="1500" b="1" dirty="0">
                <a:solidFill>
                  <a:schemeClr val="bg1"/>
                </a:solidFill>
              </a:rPr>
              <a:t>interest</a:t>
            </a:r>
            <a:r>
              <a:rPr lang="en-US" sz="1500" dirty="0">
                <a:solidFill>
                  <a:schemeClr val="bg1"/>
                </a:solidFill>
              </a:rPr>
              <a:t>, not call strategy</a:t>
            </a:r>
          </a:p>
          <a:p>
            <a:pPr marL="514350" lvl="1" indent="-285750" defTabSz="914400">
              <a:lnSpc>
                <a:spcPct val="90000"/>
              </a:lnSpc>
              <a:spcAft>
                <a:spcPts val="600"/>
              </a:spcAft>
              <a:buFont typeface="Arial" panose="020B0604020202020204" pitchFamily="34" charset="0"/>
              <a:buChar char="•"/>
            </a:pPr>
            <a:r>
              <a:rPr lang="en-US" sz="1500" dirty="0">
                <a:solidFill>
                  <a:schemeClr val="bg1"/>
                </a:solidFill>
              </a:rPr>
              <a:t>Analogy: “Patients who recover spend longer in the recovery room” — not helpful for prediction</a:t>
            </a:r>
          </a:p>
          <a:p>
            <a:pPr lvl="1" indent="-228600" defTabSz="914400">
              <a:lnSpc>
                <a:spcPct val="90000"/>
              </a:lnSpc>
              <a:spcAft>
                <a:spcPts val="600"/>
              </a:spcAft>
              <a:buFont typeface="Arial" panose="020B0604020202020204" pitchFamily="34" charset="0"/>
              <a:buChar char="•"/>
            </a:pPr>
            <a:endParaRPr lang="en-US" sz="1500" dirty="0">
              <a:solidFill>
                <a:schemeClr val="bg1"/>
              </a:solidFill>
            </a:endParaRPr>
          </a:p>
          <a:p>
            <a:pPr defTabSz="914400">
              <a:lnSpc>
                <a:spcPct val="90000"/>
              </a:lnSpc>
              <a:spcAft>
                <a:spcPts val="600"/>
              </a:spcAft>
            </a:pPr>
            <a:r>
              <a:rPr lang="en-US" sz="1500" b="1" dirty="0">
                <a:solidFill>
                  <a:schemeClr val="bg1"/>
                </a:solidFill>
              </a:rPr>
              <a:t>    </a:t>
            </a:r>
            <a:r>
              <a:rPr lang="en-US" b="1" dirty="0">
                <a:solidFill>
                  <a:srgbClr val="00B0F0"/>
                </a:solidFill>
              </a:rPr>
              <a:t>Over plotting</a:t>
            </a:r>
            <a:r>
              <a:rPr lang="en-US" dirty="0">
                <a:solidFill>
                  <a:srgbClr val="00B0F0"/>
                </a:solidFill>
              </a:rPr>
              <a:t> persists:</a:t>
            </a:r>
          </a:p>
          <a:p>
            <a:pPr defTabSz="914400">
              <a:lnSpc>
                <a:spcPct val="90000"/>
              </a:lnSpc>
              <a:spcAft>
                <a:spcPts val="600"/>
              </a:spcAft>
            </a:pPr>
            <a:r>
              <a:rPr lang="en-US" sz="1500" dirty="0">
                <a:solidFill>
                  <a:schemeClr val="bg1"/>
                </a:solidFill>
              </a:rPr>
              <a:t>     Hard to judge </a:t>
            </a:r>
            <a:r>
              <a:rPr lang="en-US" sz="1500" b="1" dirty="0">
                <a:solidFill>
                  <a:schemeClr val="bg1"/>
                </a:solidFill>
              </a:rPr>
              <a:t>success rates</a:t>
            </a:r>
            <a:r>
              <a:rPr lang="en-US" sz="1500" dirty="0">
                <a:solidFill>
                  <a:schemeClr val="bg1"/>
                </a:solidFill>
              </a:rPr>
              <a:t> from dense  scatter data</a:t>
            </a:r>
          </a:p>
          <a:p>
            <a:pPr lvl="1" indent="-228600" defTabSz="914400">
              <a:lnSpc>
                <a:spcPct val="90000"/>
              </a:lnSpc>
              <a:spcAft>
                <a:spcPts val="600"/>
              </a:spcAft>
              <a:buFont typeface="Arial" panose="020B0604020202020204" pitchFamily="34" charset="0"/>
              <a:buChar char="•"/>
            </a:pPr>
            <a:endParaRPr lang="en-US" sz="1500" dirty="0">
              <a:solidFill>
                <a:schemeClr val="bg1"/>
              </a:solidFill>
            </a:endParaRPr>
          </a:p>
          <a:p>
            <a:pPr lvl="1" indent="-228600" defTabSz="914400">
              <a:lnSpc>
                <a:spcPct val="90000"/>
              </a:lnSpc>
              <a:spcAft>
                <a:spcPts val="600"/>
              </a:spcAft>
              <a:buFont typeface="Arial" panose="020B0604020202020204" pitchFamily="34" charset="0"/>
              <a:buChar char="•"/>
            </a:pPr>
            <a:endParaRPr lang="en-US" sz="1500" dirty="0">
              <a:solidFill>
                <a:schemeClr val="bg1"/>
              </a:solidFill>
            </a:endParaRPr>
          </a:p>
          <a:p>
            <a:pPr lvl="1" indent="-228600" defTabSz="914400">
              <a:lnSpc>
                <a:spcPct val="90000"/>
              </a:lnSpc>
              <a:spcAft>
                <a:spcPts val="600"/>
              </a:spcAft>
              <a:buFont typeface="Arial" panose="020B0604020202020204" pitchFamily="34" charset="0"/>
              <a:buChar char="•"/>
            </a:pPr>
            <a:endParaRPr lang="en-US" sz="1500" dirty="0">
              <a:solidFill>
                <a:schemeClr val="bg1"/>
              </a:solidFill>
            </a:endParaRPr>
          </a:p>
          <a:p>
            <a:pPr lvl="1" indent="-228600" defTabSz="914400">
              <a:lnSpc>
                <a:spcPct val="90000"/>
              </a:lnSpc>
              <a:spcAft>
                <a:spcPts val="600"/>
              </a:spcAft>
              <a:buFont typeface="Arial" panose="020B0604020202020204" pitchFamily="34" charset="0"/>
              <a:buChar char="•"/>
            </a:pPr>
            <a:endParaRPr lang="en-US" sz="1500" dirty="0">
              <a:solidFill>
                <a:schemeClr val="bg1"/>
              </a:solidFill>
            </a:endParaRPr>
          </a:p>
        </p:txBody>
      </p:sp>
      <p:sp>
        <p:nvSpPr>
          <p:cNvPr id="3" name="Date Placeholder 2"/>
          <p:cNvSpPr>
            <a:spLocks noGrp="1"/>
          </p:cNvSpPr>
          <p:nvPr>
            <p:ph type="dt" sz="half" idx="10"/>
          </p:nvPr>
        </p:nvSpPr>
        <p:spPr/>
        <p:txBody>
          <a:bodyPr/>
          <a:lstStyle/>
          <a:p>
            <a:fld id="{3E24E22B-C532-4E0F-8A66-7FAB75CAE43B}" type="datetime1">
              <a:rPr lang="en-US" smtClean="0"/>
              <a:t>7/27/2025</a:t>
            </a:fld>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13</a:t>
            </a:fld>
            <a:endParaRPr lang="en-US"/>
          </a:p>
        </p:txBody>
      </p:sp>
    </p:spTree>
    <p:extLst>
      <p:ext uri="{BB962C8B-B14F-4D97-AF65-F5344CB8AC3E}">
        <p14:creationId xmlns:p14="http://schemas.microsoft.com/office/powerpoint/2010/main" val="21664067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FB5B0058-AF13-4859-B429-4EDDE2A26F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9267" y="125663"/>
            <a:ext cx="8898466" cy="704070"/>
          </a:xfrm>
        </p:spPr>
        <p:txBody>
          <a:bodyPr vert="horz" lIns="91440" tIns="45720" rIns="91440" bIns="45720" rtlCol="0" anchor="b">
            <a:normAutofit/>
          </a:bodyPr>
          <a:lstStyle/>
          <a:p>
            <a:pPr algn="l" defTabSz="914400">
              <a:lnSpc>
                <a:spcPct val="90000"/>
              </a:lnSpc>
            </a:pPr>
            <a:r>
              <a:rPr lang="en-US" sz="3200" dirty="0">
                <a:solidFill>
                  <a:schemeClr val="bg1"/>
                </a:solidFill>
              </a:rPr>
              <a:t>RQ2: Contact Strategy Effectiveness –  Visualization</a:t>
            </a:r>
          </a:p>
        </p:txBody>
      </p:sp>
      <p:sp>
        <p:nvSpPr>
          <p:cNvPr id="3" name="Content Placeholder 2"/>
          <p:cNvSpPr>
            <a:spLocks noGrp="1"/>
          </p:cNvSpPr>
          <p:nvPr>
            <p:ph idx="1"/>
          </p:nvPr>
        </p:nvSpPr>
        <p:spPr>
          <a:xfrm>
            <a:off x="681340" y="1301601"/>
            <a:ext cx="7912327" cy="476400"/>
          </a:xfrm>
        </p:spPr>
        <p:txBody>
          <a:bodyPr vert="horz" lIns="91440" tIns="45720" rIns="91440" bIns="45720" rtlCol="0">
            <a:normAutofit/>
          </a:bodyPr>
          <a:lstStyle/>
          <a:p>
            <a:pPr marL="0" indent="0" algn="ctr" defTabSz="914400">
              <a:lnSpc>
                <a:spcPct val="90000"/>
              </a:lnSpc>
              <a:spcBef>
                <a:spcPts val="1000"/>
              </a:spcBef>
              <a:buNone/>
            </a:pPr>
            <a:r>
              <a:rPr lang="en-US" sz="1700" dirty="0">
                <a:solidFill>
                  <a:schemeClr val="bg1"/>
                </a:solidFill>
              </a:rPr>
              <a:t>Bar chart for campaign success by contact type</a:t>
            </a:r>
          </a:p>
        </p:txBody>
      </p:sp>
      <p:sp>
        <p:nvSpPr>
          <p:cNvPr id="12" name="Rectangle 11">
            <a:extLst>
              <a:ext uri="{FF2B5EF4-FFF2-40B4-BE49-F238E27FC236}">
                <a16:creationId xmlns:a16="http://schemas.microsoft.com/office/drawing/2014/main" xmlns="" id="{D84C2E9E-0B5D-4B5F-9A1F-70EBDCE390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1845" y="1197769"/>
            <a:ext cx="8240309"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utoShape 4" descr="Figure 3: Subscription success rates by the number of contacts. The plot clearly shows a steep decline in effectiveness after the first contact for both method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Figure 3: Subscription success rates by the number of contacts. The plot clearly shows a steep decline in effectiveness after the first contact for both method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Figure 3: Subscription success rates by the number of contacts. The plot clearly shows a steep decline in effectiveness after the first contact for both method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p:cNvPicPr>
            <a:picLocks noChangeAspect="1"/>
          </p:cNvPicPr>
          <p:nvPr/>
        </p:nvPicPr>
        <p:blipFill>
          <a:blip r:embed="rId2"/>
          <a:stretch>
            <a:fillRect/>
          </a:stretch>
        </p:blipFill>
        <p:spPr>
          <a:xfrm>
            <a:off x="740330" y="1881833"/>
            <a:ext cx="7536340" cy="3585569"/>
          </a:xfrm>
          <a:prstGeom prst="rect">
            <a:avLst/>
          </a:prstGeom>
        </p:spPr>
      </p:pic>
      <p:sp>
        <p:nvSpPr>
          <p:cNvPr id="4" name="Date Placeholder 3"/>
          <p:cNvSpPr>
            <a:spLocks noGrp="1"/>
          </p:cNvSpPr>
          <p:nvPr>
            <p:ph type="dt" sz="half" idx="10"/>
          </p:nvPr>
        </p:nvSpPr>
        <p:spPr/>
        <p:txBody>
          <a:bodyPr/>
          <a:lstStyle/>
          <a:p>
            <a:fld id="{2D0600B8-738E-4307-83B8-43ECA7B618AF}" type="datetime1">
              <a:rPr lang="en-US" smtClean="0"/>
              <a:t>7/27/2025</a:t>
            </a:fld>
            <a:endParaRPr lang="en-US"/>
          </a:p>
        </p:txBody>
      </p:sp>
      <p:sp>
        <p:nvSpPr>
          <p:cNvPr id="8" name="Slide Number Placeholder 7"/>
          <p:cNvSpPr>
            <a:spLocks noGrp="1"/>
          </p:cNvSpPr>
          <p:nvPr>
            <p:ph type="sldNum" sz="quarter" idx="12"/>
          </p:nvPr>
        </p:nvSpPr>
        <p:spPr/>
        <p:txBody>
          <a:bodyPr/>
          <a:lstStyle/>
          <a:p>
            <a:fld id="{C1FF6DA9-008F-8B48-92A6-B652298478BF}" type="slidenum">
              <a:rPr lang="en-US" smtClean="0"/>
              <a:t>14</a:t>
            </a:fld>
            <a:endParaRPr lang="en-US"/>
          </a:p>
        </p:txBody>
      </p:sp>
    </p:spTree>
    <p:extLst>
      <p:ext uri="{BB962C8B-B14F-4D97-AF65-F5344CB8AC3E}">
        <p14:creationId xmlns:p14="http://schemas.microsoft.com/office/powerpoint/2010/main" val="72313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E8A8EAB8-D2FF-444D-B34B-7D32F106AD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extBox 1">
            <a:extLst>
              <a:ext uri="{FF2B5EF4-FFF2-40B4-BE49-F238E27FC236}">
                <a16:creationId xmlns:a16="http://schemas.microsoft.com/office/drawing/2014/main" xmlns="" id="{AB1F0CC4-DFD2-C8D3-AA7D-F92CA23461E6}"/>
              </a:ext>
            </a:extLst>
          </p:cNvPr>
          <p:cNvSpPr txBox="1"/>
          <p:nvPr/>
        </p:nvSpPr>
        <p:spPr>
          <a:xfrm>
            <a:off x="532263" y="1450655"/>
            <a:ext cx="3289110" cy="395669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kern="1200" dirty="0">
                <a:solidFill>
                  <a:schemeClr val="bg1"/>
                </a:solidFill>
                <a:latin typeface="+mj-lt"/>
                <a:ea typeface="+mj-ea"/>
                <a:cs typeface="+mj-cs"/>
              </a:rPr>
              <a:t>RQ2 – Insights</a:t>
            </a:r>
          </a:p>
        </p:txBody>
      </p:sp>
      <p:cxnSp>
        <p:nvCxnSpPr>
          <p:cNvPr id="10" name="Straight Connector 9">
            <a:extLst>
              <a:ext uri="{FF2B5EF4-FFF2-40B4-BE49-F238E27FC236}">
                <a16:creationId xmlns:a16="http://schemas.microsoft.com/office/drawing/2014/main" xmlns="" id="{067633D1-6EE6-4118-B9F0-B363477BEE7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60605" y="1450655"/>
            <a:ext cx="294902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4AD7FFC6-42A9-49CB-B5E9-B3F6B038331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60605" y="5408571"/>
            <a:ext cx="294902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49AD14F2-DB13-B3CC-A396-26260AADABAB}"/>
              </a:ext>
            </a:extLst>
          </p:cNvPr>
          <p:cNvSpPr txBox="1"/>
          <p:nvPr/>
        </p:nvSpPr>
        <p:spPr>
          <a:xfrm>
            <a:off x="4252559" y="1450655"/>
            <a:ext cx="4572000" cy="4571972"/>
          </a:xfrm>
          <a:prstGeom prst="rect">
            <a:avLst/>
          </a:prstGeom>
        </p:spPr>
        <p:txBody>
          <a:bodyPr vert="horz" lIns="91440" tIns="45720" rIns="91440" bIns="45720" rtlCol="0" anchor="ctr">
            <a:normAutofit/>
          </a:bodyPr>
          <a:lstStyle/>
          <a:p>
            <a:pPr defTabSz="914400">
              <a:lnSpc>
                <a:spcPct val="90000"/>
              </a:lnSpc>
              <a:spcAft>
                <a:spcPts val="600"/>
              </a:spcAft>
            </a:pPr>
            <a:r>
              <a:rPr lang="en-US" b="1" dirty="0" smtClean="0">
                <a:solidFill>
                  <a:srgbClr val="00B0F0"/>
                </a:solidFill>
              </a:rPr>
              <a:t>Cellular </a:t>
            </a:r>
            <a:r>
              <a:rPr lang="en-US" b="1" dirty="0">
                <a:solidFill>
                  <a:srgbClr val="00B0F0"/>
                </a:solidFill>
              </a:rPr>
              <a:t>is Superior</a:t>
            </a:r>
            <a:endParaRPr lang="en-US" dirty="0">
              <a:solidFill>
                <a:srgbClr val="00B0F0"/>
              </a:solidFill>
            </a:endParaRPr>
          </a:p>
          <a:p>
            <a:pPr marL="57150" indent="-285750" defTabSz="914400">
              <a:lnSpc>
                <a:spcPct val="90000"/>
              </a:lnSpc>
              <a:spcAft>
                <a:spcPts val="600"/>
              </a:spcAft>
              <a:buFont typeface="Wingdings" panose="05000000000000000000" pitchFamily="2" charset="2"/>
              <a:buChar char="Ø"/>
            </a:pPr>
            <a:r>
              <a:rPr lang="en-US" sz="1400" b="1" dirty="0">
                <a:solidFill>
                  <a:schemeClr val="bg1"/>
                </a:solidFill>
              </a:rPr>
              <a:t>17% success</a:t>
            </a:r>
            <a:r>
              <a:rPr lang="en-US" sz="1400" dirty="0">
                <a:solidFill>
                  <a:schemeClr val="bg1"/>
                </a:solidFill>
              </a:rPr>
              <a:t> on the first contact (vs. 6% for telephone)</a:t>
            </a:r>
          </a:p>
          <a:p>
            <a:pPr marL="57150" indent="-285750" defTabSz="914400">
              <a:lnSpc>
                <a:spcPct val="90000"/>
              </a:lnSpc>
              <a:spcAft>
                <a:spcPts val="600"/>
              </a:spcAft>
              <a:buFont typeface="Wingdings" panose="05000000000000000000" pitchFamily="2" charset="2"/>
              <a:buChar char="Ø"/>
            </a:pPr>
            <a:r>
              <a:rPr lang="en-US" sz="1400" dirty="0">
                <a:solidFill>
                  <a:schemeClr val="bg1"/>
                </a:solidFill>
              </a:rPr>
              <a:t>Best results within the </a:t>
            </a:r>
            <a:r>
              <a:rPr lang="en-US" sz="1400" b="1" dirty="0">
                <a:solidFill>
                  <a:schemeClr val="bg1"/>
                </a:solidFill>
              </a:rPr>
              <a:t>first 3 calls</a:t>
            </a:r>
            <a:endParaRPr lang="en-US" sz="1400" dirty="0">
              <a:solidFill>
                <a:schemeClr val="bg1"/>
              </a:solidFill>
            </a:endParaRPr>
          </a:p>
          <a:p>
            <a:pPr marL="57150" indent="-285750" defTabSz="914400">
              <a:lnSpc>
                <a:spcPct val="90000"/>
              </a:lnSpc>
              <a:spcAft>
                <a:spcPts val="600"/>
              </a:spcAft>
              <a:buFont typeface="Wingdings" panose="05000000000000000000" pitchFamily="2" charset="2"/>
              <a:buChar char="Ø"/>
            </a:pPr>
            <a:r>
              <a:rPr lang="en-US" sz="1400" dirty="0">
                <a:solidFill>
                  <a:schemeClr val="bg1"/>
                </a:solidFill>
              </a:rPr>
              <a:t>Effectiveness drops to </a:t>
            </a:r>
            <a:r>
              <a:rPr lang="en-US" sz="1400" b="1" dirty="0">
                <a:solidFill>
                  <a:schemeClr val="bg1"/>
                </a:solidFill>
              </a:rPr>
              <a:t>5% by the 8th contact</a:t>
            </a:r>
          </a:p>
          <a:p>
            <a:pPr indent="-228600" defTabSz="914400">
              <a:lnSpc>
                <a:spcPct val="90000"/>
              </a:lnSpc>
              <a:spcAft>
                <a:spcPts val="600"/>
              </a:spcAft>
              <a:buFont typeface="Arial" panose="020B0604020202020204" pitchFamily="34" charset="0"/>
              <a:buChar char="•"/>
            </a:pPr>
            <a:endParaRPr lang="en-US" sz="1300" b="1" dirty="0">
              <a:solidFill>
                <a:schemeClr val="bg1"/>
              </a:solidFill>
            </a:endParaRPr>
          </a:p>
          <a:p>
            <a:pPr indent="-228600" defTabSz="914400">
              <a:lnSpc>
                <a:spcPct val="90000"/>
              </a:lnSpc>
              <a:spcAft>
                <a:spcPts val="600"/>
              </a:spcAft>
              <a:buFont typeface="Arial" panose="020B0604020202020204" pitchFamily="34" charset="0"/>
              <a:buChar char="•"/>
            </a:pPr>
            <a:endParaRPr lang="en-US" b="1" dirty="0">
              <a:solidFill>
                <a:schemeClr val="bg1"/>
              </a:solidFill>
            </a:endParaRPr>
          </a:p>
          <a:p>
            <a:pPr defTabSz="914400">
              <a:lnSpc>
                <a:spcPct val="90000"/>
              </a:lnSpc>
              <a:spcAft>
                <a:spcPts val="600"/>
              </a:spcAft>
            </a:pPr>
            <a:r>
              <a:rPr lang="en-US" b="1" dirty="0" smtClean="0">
                <a:solidFill>
                  <a:srgbClr val="00B0F0"/>
                </a:solidFill>
              </a:rPr>
              <a:t>Telephone </a:t>
            </a:r>
            <a:r>
              <a:rPr lang="en-US" b="1" dirty="0">
                <a:solidFill>
                  <a:srgbClr val="00B0F0"/>
                </a:solidFill>
              </a:rPr>
              <a:t>is Weaker</a:t>
            </a:r>
            <a:endParaRPr lang="en-US" dirty="0">
              <a:solidFill>
                <a:srgbClr val="00B0F0"/>
              </a:solidFill>
            </a:endParaRPr>
          </a:p>
          <a:p>
            <a:pPr marL="57150" indent="-285750" defTabSz="914400">
              <a:lnSpc>
                <a:spcPct val="90000"/>
              </a:lnSpc>
              <a:spcAft>
                <a:spcPts val="600"/>
              </a:spcAft>
              <a:buFont typeface="Wingdings" panose="05000000000000000000" pitchFamily="2" charset="2"/>
              <a:buChar char="Ø"/>
            </a:pPr>
            <a:r>
              <a:rPr lang="en-US" sz="1400" dirty="0">
                <a:solidFill>
                  <a:schemeClr val="bg1"/>
                </a:solidFill>
              </a:rPr>
              <a:t>Lower and </a:t>
            </a:r>
            <a:r>
              <a:rPr lang="en-US" sz="1400" b="1" dirty="0">
                <a:solidFill>
                  <a:schemeClr val="bg1"/>
                </a:solidFill>
              </a:rPr>
              <a:t>less predictable</a:t>
            </a:r>
            <a:r>
              <a:rPr lang="en-US" sz="1400" dirty="0">
                <a:solidFill>
                  <a:schemeClr val="bg1"/>
                </a:solidFill>
              </a:rPr>
              <a:t> success rates</a:t>
            </a:r>
          </a:p>
          <a:p>
            <a:pPr marL="57150" indent="-285750" defTabSz="914400">
              <a:lnSpc>
                <a:spcPct val="90000"/>
              </a:lnSpc>
              <a:spcAft>
                <a:spcPts val="600"/>
              </a:spcAft>
              <a:buFont typeface="Wingdings" panose="05000000000000000000" pitchFamily="2" charset="2"/>
              <a:buChar char="Ø"/>
            </a:pPr>
            <a:r>
              <a:rPr lang="en-US" sz="1400" dirty="0">
                <a:solidFill>
                  <a:schemeClr val="bg1"/>
                </a:solidFill>
              </a:rPr>
              <a:t>Spike at 11th contact likely due to </a:t>
            </a:r>
            <a:r>
              <a:rPr lang="en-US" sz="1400" b="1" dirty="0">
                <a:solidFill>
                  <a:schemeClr val="bg1"/>
                </a:solidFill>
              </a:rPr>
              <a:t>small sample noise</a:t>
            </a:r>
            <a:endParaRPr lang="en-US" sz="1400" dirty="0">
              <a:solidFill>
                <a:schemeClr val="bg1"/>
              </a:solidFill>
            </a:endParaRPr>
          </a:p>
          <a:p>
            <a:pPr indent="-228600" defTabSz="914400">
              <a:lnSpc>
                <a:spcPct val="90000"/>
              </a:lnSpc>
              <a:spcAft>
                <a:spcPts val="600"/>
              </a:spcAft>
              <a:buFont typeface="Arial" panose="020B0604020202020204" pitchFamily="34" charset="0"/>
              <a:buChar char="•"/>
            </a:pPr>
            <a:endParaRPr lang="en-US" sz="1300" b="1" dirty="0">
              <a:solidFill>
                <a:schemeClr val="bg1"/>
              </a:solidFill>
            </a:endParaRPr>
          </a:p>
          <a:p>
            <a:pPr indent="-228600" defTabSz="914400">
              <a:lnSpc>
                <a:spcPct val="90000"/>
              </a:lnSpc>
              <a:spcAft>
                <a:spcPts val="600"/>
              </a:spcAft>
              <a:buFont typeface="Arial" panose="020B0604020202020204" pitchFamily="34" charset="0"/>
              <a:buChar char="•"/>
            </a:pPr>
            <a:endParaRPr lang="en-US" sz="1300" b="1" dirty="0">
              <a:solidFill>
                <a:schemeClr val="bg1"/>
              </a:solidFill>
            </a:endParaRPr>
          </a:p>
          <a:p>
            <a:pPr defTabSz="914400">
              <a:lnSpc>
                <a:spcPct val="90000"/>
              </a:lnSpc>
              <a:spcAft>
                <a:spcPts val="600"/>
              </a:spcAft>
            </a:pPr>
            <a:r>
              <a:rPr lang="en-US" b="1" dirty="0" smtClean="0">
                <a:solidFill>
                  <a:srgbClr val="00B0F0"/>
                </a:solidFill>
              </a:rPr>
              <a:t>Actionable </a:t>
            </a:r>
            <a:r>
              <a:rPr lang="en-US" b="1" dirty="0">
                <a:solidFill>
                  <a:srgbClr val="00B0F0"/>
                </a:solidFill>
              </a:rPr>
              <a:t>Strategy</a:t>
            </a:r>
            <a:endParaRPr lang="en-US" dirty="0">
              <a:solidFill>
                <a:srgbClr val="00B0F0"/>
              </a:solidFill>
            </a:endParaRPr>
          </a:p>
          <a:p>
            <a:pPr marL="57150" indent="-285750" defTabSz="914400">
              <a:lnSpc>
                <a:spcPct val="90000"/>
              </a:lnSpc>
              <a:spcAft>
                <a:spcPts val="600"/>
              </a:spcAft>
              <a:buFont typeface="Wingdings" panose="05000000000000000000" pitchFamily="2" charset="2"/>
              <a:buChar char="Ø"/>
            </a:pPr>
            <a:r>
              <a:rPr lang="en-US" sz="1400" b="1" dirty="0">
                <a:solidFill>
                  <a:schemeClr val="bg1"/>
                </a:solidFill>
              </a:rPr>
              <a:t>Front-load</a:t>
            </a:r>
            <a:r>
              <a:rPr lang="en-US" sz="1400" dirty="0">
                <a:solidFill>
                  <a:schemeClr val="bg1"/>
                </a:solidFill>
              </a:rPr>
              <a:t> campaigns with 1–3 cellular contacts</a:t>
            </a:r>
          </a:p>
          <a:p>
            <a:pPr marL="57150" indent="-285750" defTabSz="914400">
              <a:lnSpc>
                <a:spcPct val="90000"/>
              </a:lnSpc>
              <a:spcAft>
                <a:spcPts val="600"/>
              </a:spcAft>
              <a:buFont typeface="Wingdings" panose="05000000000000000000" pitchFamily="2" charset="2"/>
              <a:buChar char="Ø"/>
            </a:pPr>
            <a:r>
              <a:rPr lang="en-US" sz="1400" b="1" dirty="0">
                <a:solidFill>
                  <a:schemeClr val="bg1"/>
                </a:solidFill>
              </a:rPr>
              <a:t>Avoid excessive follow-ups</a:t>
            </a:r>
            <a:r>
              <a:rPr lang="en-US" sz="1400" dirty="0">
                <a:solidFill>
                  <a:schemeClr val="bg1"/>
                </a:solidFill>
              </a:rPr>
              <a:t> beyond 5–6 attempts</a:t>
            </a:r>
          </a:p>
          <a:p>
            <a:pPr marL="57150" indent="-285750" defTabSz="914400">
              <a:lnSpc>
                <a:spcPct val="90000"/>
              </a:lnSpc>
              <a:spcAft>
                <a:spcPts val="600"/>
              </a:spcAft>
              <a:buFont typeface="Wingdings" panose="05000000000000000000" pitchFamily="2" charset="2"/>
              <a:buChar char="Ø"/>
            </a:pPr>
            <a:r>
              <a:rPr lang="en-US" sz="1400" b="1" dirty="0">
                <a:solidFill>
                  <a:schemeClr val="bg1"/>
                </a:solidFill>
              </a:rPr>
              <a:t>Deprioritize telephone</a:t>
            </a:r>
            <a:r>
              <a:rPr lang="en-US" sz="1400" dirty="0">
                <a:solidFill>
                  <a:schemeClr val="bg1"/>
                </a:solidFill>
              </a:rPr>
              <a:t> channel due to low ROI</a:t>
            </a:r>
          </a:p>
          <a:p>
            <a:pPr indent="-228600" defTabSz="914400">
              <a:lnSpc>
                <a:spcPct val="90000"/>
              </a:lnSpc>
              <a:spcAft>
                <a:spcPts val="600"/>
              </a:spcAft>
              <a:buFont typeface="Arial" panose="020B0604020202020204" pitchFamily="34" charset="0"/>
              <a:buChar char="•"/>
            </a:pPr>
            <a:endParaRPr lang="en-US" sz="1400" b="1" dirty="0">
              <a:solidFill>
                <a:schemeClr val="bg1"/>
              </a:solidFill>
            </a:endParaRPr>
          </a:p>
          <a:p>
            <a:pPr indent="-228600" defTabSz="914400">
              <a:lnSpc>
                <a:spcPct val="90000"/>
              </a:lnSpc>
              <a:spcAft>
                <a:spcPts val="600"/>
              </a:spcAft>
              <a:buFont typeface="Arial" panose="020B0604020202020204" pitchFamily="34" charset="0"/>
              <a:buChar char="•"/>
            </a:pPr>
            <a:endParaRPr lang="en-US" sz="1300" b="1" dirty="0">
              <a:solidFill>
                <a:schemeClr val="bg1"/>
              </a:solidFill>
            </a:endParaRPr>
          </a:p>
          <a:p>
            <a:pPr indent="-228600" defTabSz="914400">
              <a:lnSpc>
                <a:spcPct val="90000"/>
              </a:lnSpc>
              <a:spcAft>
                <a:spcPts val="600"/>
              </a:spcAft>
              <a:buFont typeface="Arial" panose="020B0604020202020204" pitchFamily="34" charset="0"/>
              <a:buChar char="•"/>
            </a:pPr>
            <a:endParaRPr lang="en-US" sz="1300" dirty="0">
              <a:solidFill>
                <a:schemeClr val="bg1"/>
              </a:solidFill>
            </a:endParaRPr>
          </a:p>
        </p:txBody>
      </p:sp>
      <p:sp>
        <p:nvSpPr>
          <p:cNvPr id="4" name="Date Placeholder 3"/>
          <p:cNvSpPr>
            <a:spLocks noGrp="1"/>
          </p:cNvSpPr>
          <p:nvPr>
            <p:ph type="dt" sz="half" idx="10"/>
          </p:nvPr>
        </p:nvSpPr>
        <p:spPr/>
        <p:txBody>
          <a:bodyPr/>
          <a:lstStyle/>
          <a:p>
            <a:fld id="{6EF07BB4-FF63-404F-A484-E3103453F79C}" type="datetime1">
              <a:rPr lang="en-US" smtClean="0"/>
              <a:t>7/27/2025</a:t>
            </a:fld>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15</a:t>
            </a:fld>
            <a:endParaRPr lang="en-US"/>
          </a:p>
        </p:txBody>
      </p:sp>
    </p:spTree>
    <p:extLst>
      <p:ext uri="{BB962C8B-B14F-4D97-AF65-F5344CB8AC3E}">
        <p14:creationId xmlns:p14="http://schemas.microsoft.com/office/powerpoint/2010/main" val="4069984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7AE9375-4664-4DB2-922D-2782A6E439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a:xfrm>
            <a:off x="167952" y="565728"/>
            <a:ext cx="4680329" cy="1021424"/>
          </a:xfrm>
        </p:spPr>
        <p:txBody>
          <a:bodyPr anchor="b">
            <a:normAutofit/>
          </a:bodyPr>
          <a:lstStyle/>
          <a:p>
            <a:pPr algn="l">
              <a:lnSpc>
                <a:spcPct val="90000"/>
              </a:lnSpc>
            </a:pPr>
            <a:r>
              <a:rPr lang="en-IN" sz="2200" b="1" dirty="0">
                <a:solidFill>
                  <a:schemeClr val="bg1"/>
                </a:solidFill>
              </a:rPr>
              <a:t>Conclusion:  The First Call is Golden</a:t>
            </a:r>
            <a:br>
              <a:rPr lang="en-IN" sz="2200" b="1" dirty="0">
                <a:solidFill>
                  <a:schemeClr val="bg1"/>
                </a:solidFill>
              </a:rPr>
            </a:br>
            <a:endParaRPr lang="en-IN" sz="2200" dirty="0">
              <a:solidFill>
                <a:schemeClr val="bg1"/>
              </a:solidFill>
            </a:endParaRPr>
          </a:p>
        </p:txBody>
      </p:sp>
      <p:cxnSp>
        <p:nvCxnSpPr>
          <p:cNvPr id="12" name="Straight Connector 11">
            <a:extLst>
              <a:ext uri="{FF2B5EF4-FFF2-40B4-BE49-F238E27FC236}">
                <a16:creationId xmlns:a16="http://schemas.microsoft.com/office/drawing/2014/main" xmlns="" id="{EE504C98-6397-41C1-A8D8-2D9C4ED307E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94657" y="1440584"/>
            <a:ext cx="465897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xmlns="" id="{9DD005C1-8C51-42D6-9BEE-B9B8384974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4654" y="115193"/>
            <a:ext cx="8954691"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xmlns="" id="{BF256813-1C6F-3938-3BE8-9581DE4A9A8C}"/>
              </a:ext>
            </a:extLst>
          </p:cNvPr>
          <p:cNvGraphicFramePr>
            <a:graphicFrameLocks noGrp="1"/>
          </p:cNvGraphicFramePr>
          <p:nvPr>
            <p:ph idx="1"/>
            <p:extLst>
              <p:ext uri="{D42A27DB-BD31-4B8C-83A1-F6EECF244321}">
                <p14:modId xmlns:p14="http://schemas.microsoft.com/office/powerpoint/2010/main" val="4200469601"/>
              </p:ext>
            </p:extLst>
          </p:nvPr>
        </p:nvGraphicFramePr>
        <p:xfrm>
          <a:off x="1044178" y="1682750"/>
          <a:ext cx="7055644" cy="424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p:txBody>
          <a:bodyPr/>
          <a:lstStyle/>
          <a:p>
            <a:fld id="{E9425CD6-64ED-4F5F-957B-722D0ED7937C}" type="datetime1">
              <a:rPr lang="en-US" smtClean="0"/>
              <a:t>7/27/2025</a:t>
            </a:fld>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045BF01-625E-4022-91E5-488DB3FCB7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487993" cy="6858000"/>
          </a:xfrm>
          <a:prstGeom prst="rect">
            <a:avLst/>
          </a:prstGeom>
          <a:solidFill>
            <a:schemeClr val="tx1">
              <a:lumMod val="6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schemeClr>
              </a:solidFill>
            </a:endParaRPr>
          </a:p>
        </p:txBody>
      </p:sp>
      <p:sp>
        <p:nvSpPr>
          <p:cNvPr id="2" name="Title 1"/>
          <p:cNvSpPr>
            <a:spLocks noGrp="1"/>
          </p:cNvSpPr>
          <p:nvPr>
            <p:ph type="title"/>
          </p:nvPr>
        </p:nvSpPr>
        <p:spPr>
          <a:xfrm>
            <a:off x="356616" y="761935"/>
            <a:ext cx="2777490" cy="1366528"/>
          </a:xfrm>
          <a:solidFill>
            <a:schemeClr val="tx1">
              <a:alpha val="50000"/>
            </a:schemeClr>
          </a:solidFill>
          <a:ln w="25400" cap="sq" cmpd="sng">
            <a:solidFill>
              <a:schemeClr val="bg1"/>
            </a:solidFill>
            <a:miter lim="800000"/>
          </a:ln>
        </p:spPr>
        <p:txBody>
          <a:bodyPr vert="horz" lIns="91440" tIns="45720" rIns="91440" bIns="45720" rtlCol="0" anchor="ctr">
            <a:normAutofit/>
          </a:bodyPr>
          <a:lstStyle/>
          <a:p>
            <a:pPr defTabSz="914400">
              <a:lnSpc>
                <a:spcPct val="90000"/>
              </a:lnSpc>
            </a:pPr>
            <a:r>
              <a:rPr lang="en-US" sz="2400" kern="1200" dirty="0">
                <a:solidFill>
                  <a:schemeClr val="bg1"/>
                </a:solidFill>
                <a:latin typeface="+mj-lt"/>
                <a:ea typeface="+mj-ea"/>
                <a:cs typeface="+mj-cs"/>
              </a:rPr>
              <a:t>RQ3: Demographics &amp; Financial Commitments</a:t>
            </a:r>
          </a:p>
        </p:txBody>
      </p:sp>
      <p:sp useBgFill="1">
        <p:nvSpPr>
          <p:cNvPr id="11" name="Rectangle 10">
            <a:extLst>
              <a:ext uri="{FF2B5EF4-FFF2-40B4-BE49-F238E27FC236}">
                <a16:creationId xmlns:a16="http://schemas.microsoft.com/office/drawing/2014/main" xmlns="" id="{0E442549-290E-4B7E-892E-F2DB911DD2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90722" y="-2"/>
            <a:ext cx="5653278"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7801" y="2732900"/>
            <a:ext cx="2746305" cy="2030169"/>
          </a:xfrm>
        </p:spPr>
        <p:txBody>
          <a:bodyPr vert="horz" lIns="91440" tIns="45720" rIns="91440" bIns="45720" rtlCol="0" anchor="b">
            <a:normAutofit/>
          </a:bodyPr>
          <a:lstStyle/>
          <a:p>
            <a:pPr marL="0" indent="0" algn="just" defTabSz="914400">
              <a:lnSpc>
                <a:spcPct val="90000"/>
              </a:lnSpc>
              <a:buNone/>
            </a:pPr>
            <a:r>
              <a:rPr lang="en-US" sz="1800" dirty="0" smtClean="0">
                <a:solidFill>
                  <a:schemeClr val="bg1"/>
                </a:solidFill>
              </a:rPr>
              <a:t>How do a client’s marital status, education level, and housing loan status relate to their likelihood of subscribing to a term deposit?</a:t>
            </a:r>
          </a:p>
          <a:p>
            <a:pPr marL="0" indent="0" algn="just" defTabSz="914400">
              <a:lnSpc>
                <a:spcPct val="90000"/>
              </a:lnSpc>
              <a:buNone/>
            </a:pPr>
            <a:endParaRPr lang="en-US" sz="1800" dirty="0">
              <a:solidFill>
                <a:schemeClr val="bg1"/>
              </a:solidFill>
            </a:endParaRPr>
          </a:p>
        </p:txBody>
      </p:sp>
      <p:sp>
        <p:nvSpPr>
          <p:cNvPr id="4" name="TextBox 3">
            <a:extLst>
              <a:ext uri="{FF2B5EF4-FFF2-40B4-BE49-F238E27FC236}">
                <a16:creationId xmlns:a16="http://schemas.microsoft.com/office/drawing/2014/main" xmlns="" id="{F2D9790C-A309-9706-AFAC-D28351B85CEC}"/>
              </a:ext>
            </a:extLst>
          </p:cNvPr>
          <p:cNvSpPr txBox="1"/>
          <p:nvPr/>
        </p:nvSpPr>
        <p:spPr>
          <a:xfrm>
            <a:off x="3581975" y="517152"/>
            <a:ext cx="5444066" cy="5201134"/>
          </a:xfrm>
          <a:prstGeom prst="rect">
            <a:avLst/>
          </a:prstGeom>
        </p:spPr>
        <p:txBody>
          <a:bodyPr vert="horz" lIns="91440" tIns="45720" rIns="91440" bIns="45720" rtlCol="0">
            <a:normAutofit/>
          </a:bodyPr>
          <a:lstStyle/>
          <a:p>
            <a:pPr defTabSz="914400">
              <a:lnSpc>
                <a:spcPct val="90000"/>
              </a:lnSpc>
              <a:spcAft>
                <a:spcPts val="600"/>
              </a:spcAft>
            </a:pPr>
            <a:r>
              <a:rPr lang="en-US" sz="2000" b="1" dirty="0"/>
              <a:t>  </a:t>
            </a:r>
          </a:p>
          <a:p>
            <a:pPr defTabSz="914400">
              <a:lnSpc>
                <a:spcPct val="90000"/>
              </a:lnSpc>
              <a:spcAft>
                <a:spcPts val="600"/>
              </a:spcAft>
            </a:pPr>
            <a:r>
              <a:rPr lang="en-US" sz="2000" b="1" dirty="0"/>
              <a:t>  </a:t>
            </a:r>
            <a:r>
              <a:rPr lang="en-US" sz="2000" b="1" dirty="0">
                <a:solidFill>
                  <a:srgbClr val="00B0F0"/>
                </a:solidFill>
              </a:rPr>
              <a:t>Why It Matters</a:t>
            </a:r>
          </a:p>
          <a:p>
            <a:pPr indent="-228600" defTabSz="914400">
              <a:lnSpc>
                <a:spcPct val="90000"/>
              </a:lnSpc>
              <a:spcAft>
                <a:spcPts val="600"/>
              </a:spcAft>
              <a:buFont typeface="Arial" panose="020B0604020202020204" pitchFamily="34" charset="0"/>
              <a:buChar char="•"/>
            </a:pPr>
            <a:endParaRPr lang="en-US" sz="1400" dirty="0"/>
          </a:p>
          <a:p>
            <a:pPr marL="57150" indent="-285750" defTabSz="914400">
              <a:lnSpc>
                <a:spcPct val="90000"/>
              </a:lnSpc>
              <a:spcAft>
                <a:spcPts val="600"/>
              </a:spcAft>
              <a:buFont typeface="Wingdings" panose="05000000000000000000" pitchFamily="2" charset="2"/>
              <a:buChar char="Ø"/>
            </a:pPr>
            <a:r>
              <a:rPr lang="en-US" sz="1400" dirty="0"/>
              <a:t>Demographic and financial traits strongly influence </a:t>
            </a:r>
            <a:r>
              <a:rPr lang="en-US" sz="1400" b="1" dirty="0"/>
              <a:t>client behavior</a:t>
            </a:r>
            <a:endParaRPr lang="en-US" sz="1400" dirty="0"/>
          </a:p>
          <a:p>
            <a:pPr marL="57150" indent="-285750" defTabSz="914400">
              <a:lnSpc>
                <a:spcPct val="90000"/>
              </a:lnSpc>
              <a:spcAft>
                <a:spcPts val="600"/>
              </a:spcAft>
              <a:buFont typeface="Wingdings" panose="05000000000000000000" pitchFamily="2" charset="2"/>
              <a:buChar char="Ø"/>
            </a:pPr>
            <a:r>
              <a:rPr lang="en-US" sz="1400" dirty="0"/>
              <a:t>Helps refine </a:t>
            </a:r>
            <a:r>
              <a:rPr lang="en-US" sz="1400" b="1" dirty="0"/>
              <a:t>target audience segments</a:t>
            </a:r>
          </a:p>
          <a:p>
            <a:pPr indent="-228600" defTabSz="914400">
              <a:lnSpc>
                <a:spcPct val="90000"/>
              </a:lnSpc>
              <a:spcAft>
                <a:spcPts val="600"/>
              </a:spcAft>
              <a:buFont typeface="Arial" panose="020B0604020202020204" pitchFamily="34" charset="0"/>
              <a:buChar char="•"/>
            </a:pPr>
            <a:endParaRPr lang="en-US" sz="1400" b="1" dirty="0"/>
          </a:p>
          <a:p>
            <a:pPr defTabSz="914400">
              <a:lnSpc>
                <a:spcPct val="90000"/>
              </a:lnSpc>
              <a:spcAft>
                <a:spcPts val="600"/>
              </a:spcAft>
            </a:pPr>
            <a:r>
              <a:rPr lang="en-US" sz="2000" b="1" dirty="0"/>
              <a:t>  </a:t>
            </a:r>
            <a:r>
              <a:rPr lang="en-US" sz="2000" b="1" dirty="0">
                <a:solidFill>
                  <a:srgbClr val="00B0F0"/>
                </a:solidFill>
              </a:rPr>
              <a:t>Visualization Approach</a:t>
            </a:r>
          </a:p>
          <a:p>
            <a:pPr indent="-228600" defTabSz="914400">
              <a:lnSpc>
                <a:spcPct val="90000"/>
              </a:lnSpc>
              <a:spcAft>
                <a:spcPts val="600"/>
              </a:spcAft>
              <a:buFont typeface="Arial" panose="020B0604020202020204" pitchFamily="34" charset="0"/>
              <a:buChar char="•"/>
            </a:pPr>
            <a:endParaRPr lang="en-US" sz="1400" dirty="0"/>
          </a:p>
          <a:p>
            <a:pPr defTabSz="914400">
              <a:lnSpc>
                <a:spcPct val="90000"/>
              </a:lnSpc>
              <a:spcAft>
                <a:spcPts val="600"/>
              </a:spcAft>
            </a:pPr>
            <a:r>
              <a:rPr lang="en-US" sz="1400" dirty="0"/>
              <a:t>  Use a </a:t>
            </a:r>
            <a:r>
              <a:rPr lang="en-US" sz="1400" b="1" dirty="0"/>
              <a:t>faceted bar chart</a:t>
            </a:r>
            <a:r>
              <a:rPr lang="en-US" sz="1400" dirty="0"/>
              <a:t>:</a:t>
            </a:r>
          </a:p>
          <a:p>
            <a:pPr marL="514350" lvl="1" indent="-285750" defTabSz="914400">
              <a:lnSpc>
                <a:spcPct val="90000"/>
              </a:lnSpc>
              <a:spcAft>
                <a:spcPts val="600"/>
              </a:spcAft>
              <a:buFont typeface="Wingdings" panose="05000000000000000000" pitchFamily="2" charset="2"/>
              <a:buChar char="Ø"/>
            </a:pPr>
            <a:r>
              <a:rPr lang="en-US" sz="1400" dirty="0"/>
              <a:t>X-axis: </a:t>
            </a:r>
            <a:r>
              <a:rPr lang="en-US" sz="1400" b="1" dirty="0"/>
              <a:t>Marital status</a:t>
            </a:r>
            <a:endParaRPr lang="en-US" sz="1400" dirty="0"/>
          </a:p>
          <a:p>
            <a:pPr marL="514350" lvl="1" indent="-285750" defTabSz="914400">
              <a:lnSpc>
                <a:spcPct val="90000"/>
              </a:lnSpc>
              <a:spcAft>
                <a:spcPts val="600"/>
              </a:spcAft>
              <a:buFont typeface="Wingdings" panose="05000000000000000000" pitchFamily="2" charset="2"/>
              <a:buChar char="Ø"/>
            </a:pPr>
            <a:r>
              <a:rPr lang="en-US" sz="1400" dirty="0"/>
              <a:t>Grid facets: </a:t>
            </a:r>
            <a:r>
              <a:rPr lang="en-US" sz="1400" b="1" dirty="0"/>
              <a:t>Education level × Housing loan status</a:t>
            </a:r>
            <a:endParaRPr lang="en-US" sz="1400" dirty="0"/>
          </a:p>
          <a:p>
            <a:pPr marL="514350" lvl="1" indent="-285750" defTabSz="914400">
              <a:lnSpc>
                <a:spcPct val="90000"/>
              </a:lnSpc>
              <a:spcAft>
                <a:spcPts val="600"/>
              </a:spcAft>
              <a:buFont typeface="Wingdings" panose="05000000000000000000" pitchFamily="2" charset="2"/>
              <a:buChar char="Ø"/>
            </a:pPr>
            <a:r>
              <a:rPr lang="en-US" sz="1400" dirty="0"/>
              <a:t>Y-axis: </a:t>
            </a:r>
            <a:r>
              <a:rPr lang="en-US" sz="1400" b="1" dirty="0"/>
              <a:t>Subscription rate</a:t>
            </a:r>
            <a:endParaRPr lang="en-US" sz="1400" dirty="0"/>
          </a:p>
          <a:p>
            <a:pPr indent="-228600" defTabSz="914400">
              <a:lnSpc>
                <a:spcPct val="90000"/>
              </a:lnSpc>
              <a:spcAft>
                <a:spcPts val="600"/>
              </a:spcAft>
              <a:buFont typeface="Arial" panose="020B0604020202020204" pitchFamily="34" charset="0"/>
              <a:buChar char="•"/>
            </a:pPr>
            <a:endParaRPr lang="en-US" sz="1400" dirty="0"/>
          </a:p>
          <a:p>
            <a:pPr defTabSz="914400">
              <a:lnSpc>
                <a:spcPct val="90000"/>
              </a:lnSpc>
              <a:spcAft>
                <a:spcPts val="600"/>
              </a:spcAft>
            </a:pPr>
            <a:r>
              <a:rPr lang="en-US" sz="1400" b="1" dirty="0"/>
              <a:t>      </a:t>
            </a:r>
            <a:r>
              <a:rPr lang="en-US" sz="2000" b="1" dirty="0">
                <a:solidFill>
                  <a:srgbClr val="00B0F0"/>
                </a:solidFill>
              </a:rPr>
              <a:t>Data Preparation</a:t>
            </a:r>
          </a:p>
          <a:p>
            <a:pPr defTabSz="914400">
              <a:lnSpc>
                <a:spcPct val="90000"/>
              </a:lnSpc>
              <a:spcAft>
                <a:spcPts val="600"/>
              </a:spcAft>
            </a:pPr>
            <a:endParaRPr lang="en-US" sz="1400" dirty="0"/>
          </a:p>
          <a:p>
            <a:pPr marL="57150" indent="-285750" defTabSz="914400">
              <a:lnSpc>
                <a:spcPct val="90000"/>
              </a:lnSpc>
              <a:spcAft>
                <a:spcPts val="600"/>
              </a:spcAft>
              <a:buFont typeface="Wingdings" panose="05000000000000000000" pitchFamily="2" charset="2"/>
              <a:buChar char="Ø"/>
            </a:pPr>
            <a:r>
              <a:rPr lang="en-US" sz="1400" dirty="0"/>
              <a:t>Combined all “basic.*y” levels into a single </a:t>
            </a:r>
            <a:r>
              <a:rPr lang="en-US" sz="1400" b="1" dirty="0"/>
              <a:t>“Basic Education”</a:t>
            </a:r>
            <a:r>
              <a:rPr lang="en-US" sz="1400" dirty="0"/>
              <a:t> category</a:t>
            </a:r>
            <a:br>
              <a:rPr lang="en-US" sz="1400" dirty="0"/>
            </a:br>
            <a:r>
              <a:rPr lang="en-US" sz="1400" dirty="0"/>
              <a:t>→ Makes comparisons </a:t>
            </a:r>
            <a:r>
              <a:rPr lang="en-US" sz="1400" b="1" dirty="0"/>
              <a:t>clearer and cleaner</a:t>
            </a:r>
            <a:endParaRPr lang="en-US" sz="1400" dirty="0"/>
          </a:p>
          <a:p>
            <a:pPr indent="-228600" defTabSz="914400">
              <a:lnSpc>
                <a:spcPct val="90000"/>
              </a:lnSpc>
              <a:spcAft>
                <a:spcPts val="600"/>
              </a:spcAft>
              <a:buFont typeface="Arial" panose="020B0604020202020204" pitchFamily="34" charset="0"/>
              <a:buChar char="•"/>
            </a:pPr>
            <a:endParaRPr lang="en-US" sz="400" dirty="0"/>
          </a:p>
        </p:txBody>
      </p:sp>
      <p:sp>
        <p:nvSpPr>
          <p:cNvPr id="5" name="Date Placeholder 4"/>
          <p:cNvSpPr>
            <a:spLocks noGrp="1"/>
          </p:cNvSpPr>
          <p:nvPr>
            <p:ph type="dt" sz="half" idx="10"/>
          </p:nvPr>
        </p:nvSpPr>
        <p:spPr/>
        <p:txBody>
          <a:bodyPr/>
          <a:lstStyle/>
          <a:p>
            <a:fld id="{DA654787-F457-4A12-B099-8EFD658A1E40}" type="datetime1">
              <a:rPr lang="en-US" smtClean="0"/>
              <a:t>7/27/2025</a:t>
            </a:fld>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17</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xmlns="" id="{375B19E4-0108-41C4-8DB1-11BAE0B49D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a:xfrm>
            <a:off x="457200" y="183101"/>
            <a:ext cx="8229600" cy="930750"/>
          </a:xfrm>
        </p:spPr>
        <p:txBody>
          <a:bodyPr anchor="ctr">
            <a:normAutofit/>
          </a:bodyPr>
          <a:lstStyle/>
          <a:p>
            <a:pPr>
              <a:lnSpc>
                <a:spcPct val="90000"/>
              </a:lnSpc>
            </a:pPr>
            <a:r>
              <a:rPr lang="en-IN" sz="2800" dirty="0">
                <a:solidFill>
                  <a:schemeClr val="bg1"/>
                </a:solidFill>
              </a:rPr>
              <a:t>RQ3: Insights from Demographic Bar Charts</a:t>
            </a:r>
          </a:p>
        </p:txBody>
      </p:sp>
      <p:sp>
        <p:nvSpPr>
          <p:cNvPr id="9" name="Content Placeholder 8">
            <a:extLst>
              <a:ext uri="{FF2B5EF4-FFF2-40B4-BE49-F238E27FC236}">
                <a16:creationId xmlns:a16="http://schemas.microsoft.com/office/drawing/2014/main" xmlns="" id="{74F66C82-38B1-920A-9B7E-9FB41187D9C7}"/>
              </a:ext>
            </a:extLst>
          </p:cNvPr>
          <p:cNvSpPr>
            <a:spLocks noGrp="1"/>
          </p:cNvSpPr>
          <p:nvPr>
            <p:ph sz="half" idx="2"/>
          </p:nvPr>
        </p:nvSpPr>
        <p:spPr>
          <a:xfrm>
            <a:off x="49789" y="1113851"/>
            <a:ext cx="3601875" cy="4399867"/>
          </a:xfrm>
        </p:spPr>
        <p:txBody>
          <a:bodyPr>
            <a:noAutofit/>
          </a:bodyPr>
          <a:lstStyle/>
          <a:p>
            <a:pPr marL="0" indent="0">
              <a:lnSpc>
                <a:spcPct val="90000"/>
              </a:lnSpc>
              <a:buNone/>
            </a:pPr>
            <a:r>
              <a:rPr lang="en-IN" sz="1400" b="1" dirty="0" smtClean="0">
                <a:solidFill>
                  <a:srgbClr val="00B0F0"/>
                </a:solidFill>
              </a:rPr>
              <a:t>Highest-Converting </a:t>
            </a:r>
            <a:r>
              <a:rPr lang="en-IN" sz="1400" b="1" dirty="0">
                <a:solidFill>
                  <a:srgbClr val="00B0F0"/>
                </a:solidFill>
              </a:rPr>
              <a:t>Groups</a:t>
            </a:r>
            <a:endParaRPr lang="en-IN" sz="1400" dirty="0">
              <a:solidFill>
                <a:srgbClr val="00B0F0"/>
              </a:solidFill>
            </a:endParaRPr>
          </a:p>
          <a:p>
            <a:pPr marL="0" indent="0">
              <a:lnSpc>
                <a:spcPct val="90000"/>
              </a:lnSpc>
              <a:buNone/>
            </a:pPr>
            <a:r>
              <a:rPr lang="en-IN" sz="1400" b="1" dirty="0" smtClean="0">
                <a:solidFill>
                  <a:schemeClr val="bg1"/>
                </a:solidFill>
              </a:rPr>
              <a:t>Single </a:t>
            </a:r>
            <a:r>
              <a:rPr lang="en-IN" sz="1400" b="1" dirty="0">
                <a:solidFill>
                  <a:schemeClr val="bg1"/>
                </a:solidFill>
              </a:rPr>
              <a:t>clients</a:t>
            </a:r>
            <a:r>
              <a:rPr lang="en-IN" sz="1400" dirty="0">
                <a:solidFill>
                  <a:schemeClr val="bg1"/>
                </a:solidFill>
              </a:rPr>
              <a:t>, especially</a:t>
            </a:r>
            <a:r>
              <a:rPr lang="en-IN" sz="1400" dirty="0" smtClean="0">
                <a:solidFill>
                  <a:schemeClr val="bg1"/>
                </a:solidFill>
              </a:rPr>
              <a:t>:</a:t>
            </a:r>
            <a:endParaRPr lang="en-IN" sz="1400" dirty="0">
              <a:solidFill>
                <a:schemeClr val="bg1"/>
              </a:solidFill>
            </a:endParaRPr>
          </a:p>
          <a:p>
            <a:pPr indent="-285750">
              <a:lnSpc>
                <a:spcPct val="90000"/>
              </a:lnSpc>
            </a:pPr>
            <a:r>
              <a:rPr lang="en-IN" sz="1400" dirty="0">
                <a:solidFill>
                  <a:schemeClr val="bg1"/>
                </a:solidFill>
              </a:rPr>
              <a:t>Unknown education + no housing loan → </a:t>
            </a:r>
            <a:r>
              <a:rPr lang="en-IN" sz="1400" b="1" dirty="0">
                <a:solidFill>
                  <a:schemeClr val="bg1"/>
                </a:solidFill>
              </a:rPr>
              <a:t>17%</a:t>
            </a:r>
            <a:endParaRPr lang="en-IN" sz="1400" dirty="0">
              <a:solidFill>
                <a:schemeClr val="bg1"/>
              </a:solidFill>
            </a:endParaRPr>
          </a:p>
          <a:p>
            <a:pPr indent="-285750">
              <a:lnSpc>
                <a:spcPct val="90000"/>
              </a:lnSpc>
            </a:pPr>
            <a:r>
              <a:rPr lang="en-IN" sz="1400" dirty="0">
                <a:solidFill>
                  <a:schemeClr val="bg1"/>
                </a:solidFill>
              </a:rPr>
              <a:t>University degree → </a:t>
            </a:r>
            <a:r>
              <a:rPr lang="en-IN" sz="1400" b="1" dirty="0">
                <a:solidFill>
                  <a:schemeClr val="bg1"/>
                </a:solidFill>
              </a:rPr>
              <a:t>16%</a:t>
            </a:r>
            <a:endParaRPr lang="en-IN" sz="1400" dirty="0">
              <a:solidFill>
                <a:schemeClr val="bg1"/>
              </a:solidFill>
            </a:endParaRPr>
          </a:p>
          <a:p>
            <a:pPr indent="-285750">
              <a:lnSpc>
                <a:spcPct val="90000"/>
              </a:lnSpc>
            </a:pPr>
            <a:r>
              <a:rPr lang="en-IN" sz="1400" dirty="0">
                <a:solidFill>
                  <a:schemeClr val="bg1"/>
                </a:solidFill>
              </a:rPr>
              <a:t>High school → </a:t>
            </a:r>
            <a:r>
              <a:rPr lang="en-IN" sz="1400" b="1" dirty="0">
                <a:solidFill>
                  <a:schemeClr val="bg1"/>
                </a:solidFill>
              </a:rPr>
              <a:t>14%</a:t>
            </a:r>
          </a:p>
          <a:p>
            <a:pPr lvl="1">
              <a:lnSpc>
                <a:spcPct val="90000"/>
              </a:lnSpc>
            </a:pPr>
            <a:endParaRPr lang="en-IN" sz="1400" dirty="0">
              <a:solidFill>
                <a:schemeClr val="bg1"/>
              </a:solidFill>
            </a:endParaRPr>
          </a:p>
          <a:p>
            <a:pPr marL="0" indent="0">
              <a:lnSpc>
                <a:spcPct val="90000"/>
              </a:lnSpc>
              <a:buNone/>
            </a:pPr>
            <a:r>
              <a:rPr lang="en-IN" sz="1400" b="1" dirty="0" smtClean="0">
                <a:solidFill>
                  <a:srgbClr val="00B0F0"/>
                </a:solidFill>
              </a:rPr>
              <a:t>Housing </a:t>
            </a:r>
            <a:r>
              <a:rPr lang="en-IN" sz="1400" b="1" dirty="0">
                <a:solidFill>
                  <a:srgbClr val="00B0F0"/>
                </a:solidFill>
              </a:rPr>
              <a:t>Loan Impact</a:t>
            </a:r>
            <a:endParaRPr lang="en-IN" sz="1400" dirty="0">
              <a:solidFill>
                <a:srgbClr val="00B0F0"/>
              </a:solidFill>
            </a:endParaRPr>
          </a:p>
          <a:p>
            <a:pPr>
              <a:lnSpc>
                <a:spcPct val="90000"/>
              </a:lnSpc>
            </a:pPr>
            <a:r>
              <a:rPr lang="en-IN" sz="1400" dirty="0">
                <a:solidFill>
                  <a:schemeClr val="bg1"/>
                </a:solidFill>
              </a:rPr>
              <a:t>Clients </a:t>
            </a:r>
            <a:r>
              <a:rPr lang="en-IN" sz="1400" b="1" dirty="0">
                <a:solidFill>
                  <a:schemeClr val="bg1"/>
                </a:solidFill>
              </a:rPr>
              <a:t>without housing loans</a:t>
            </a:r>
            <a:r>
              <a:rPr lang="en-IN" sz="1400" dirty="0">
                <a:solidFill>
                  <a:schemeClr val="bg1"/>
                </a:solidFill>
              </a:rPr>
              <a:t> consistently have </a:t>
            </a:r>
            <a:r>
              <a:rPr lang="en-IN" sz="1400" b="1" dirty="0">
                <a:solidFill>
                  <a:schemeClr val="bg1"/>
                </a:solidFill>
              </a:rPr>
              <a:t>higher success rates</a:t>
            </a:r>
            <a:endParaRPr lang="en-IN" sz="1400" dirty="0">
              <a:solidFill>
                <a:schemeClr val="bg1"/>
              </a:solidFill>
            </a:endParaRPr>
          </a:p>
          <a:p>
            <a:pPr>
              <a:lnSpc>
                <a:spcPct val="90000"/>
              </a:lnSpc>
            </a:pPr>
            <a:r>
              <a:rPr lang="en-IN" sz="1400" dirty="0">
                <a:solidFill>
                  <a:schemeClr val="bg1"/>
                </a:solidFill>
              </a:rPr>
              <a:t>Suggests mortgage burden may reduce term deposit interest</a:t>
            </a:r>
          </a:p>
          <a:p>
            <a:pPr>
              <a:lnSpc>
                <a:spcPct val="90000"/>
              </a:lnSpc>
            </a:pPr>
            <a:endParaRPr lang="en-US" sz="1400" dirty="0">
              <a:solidFill>
                <a:schemeClr val="bg1"/>
              </a:solidFill>
            </a:endParaRPr>
          </a:p>
          <a:p>
            <a:pPr marL="0" indent="0">
              <a:lnSpc>
                <a:spcPct val="90000"/>
              </a:lnSpc>
              <a:buNone/>
            </a:pPr>
            <a:r>
              <a:rPr lang="en-IN" sz="1400" b="1" dirty="0" smtClean="0">
                <a:solidFill>
                  <a:srgbClr val="00B0F0"/>
                </a:solidFill>
              </a:rPr>
              <a:t>Education </a:t>
            </a:r>
            <a:r>
              <a:rPr lang="en-IN" sz="1400" b="1" dirty="0">
                <a:solidFill>
                  <a:srgbClr val="00B0F0"/>
                </a:solidFill>
              </a:rPr>
              <a:t>Matters</a:t>
            </a:r>
            <a:endParaRPr lang="en-IN" sz="1400" dirty="0">
              <a:solidFill>
                <a:srgbClr val="00B0F0"/>
              </a:solidFill>
            </a:endParaRPr>
          </a:p>
          <a:p>
            <a:pPr>
              <a:lnSpc>
                <a:spcPct val="90000"/>
              </a:lnSpc>
            </a:pPr>
            <a:r>
              <a:rPr lang="en-IN" sz="1400" b="1" dirty="0">
                <a:solidFill>
                  <a:schemeClr val="bg1"/>
                </a:solidFill>
              </a:rPr>
              <a:t>Higher education</a:t>
            </a:r>
            <a:r>
              <a:rPr lang="en-IN" sz="1400" dirty="0">
                <a:solidFill>
                  <a:schemeClr val="bg1"/>
                </a:solidFill>
              </a:rPr>
              <a:t> = </a:t>
            </a:r>
            <a:r>
              <a:rPr lang="en-IN" sz="1400" b="1" dirty="0">
                <a:solidFill>
                  <a:schemeClr val="bg1"/>
                </a:solidFill>
              </a:rPr>
              <a:t>higher subscription likelihood</a:t>
            </a:r>
            <a:endParaRPr lang="en-IN" sz="1400" dirty="0">
              <a:solidFill>
                <a:schemeClr val="bg1"/>
              </a:solidFill>
            </a:endParaRPr>
          </a:p>
          <a:p>
            <a:pPr>
              <a:lnSpc>
                <a:spcPct val="90000"/>
              </a:lnSpc>
            </a:pPr>
            <a:r>
              <a:rPr lang="en-IN" sz="1400" dirty="0">
                <a:solidFill>
                  <a:schemeClr val="bg1"/>
                </a:solidFill>
              </a:rPr>
              <a:t>"Illiterate" group shows </a:t>
            </a:r>
            <a:r>
              <a:rPr lang="en-IN" sz="1400" b="1" dirty="0">
                <a:solidFill>
                  <a:schemeClr val="bg1"/>
                </a:solidFill>
              </a:rPr>
              <a:t>no subscriptions</a:t>
            </a:r>
            <a:r>
              <a:rPr lang="en-IN" sz="1400" dirty="0">
                <a:solidFill>
                  <a:schemeClr val="bg1"/>
                </a:solidFill>
              </a:rPr>
              <a:t> (likely due to low sample size</a:t>
            </a:r>
          </a:p>
          <a:p>
            <a:pPr marL="0" indent="0">
              <a:lnSpc>
                <a:spcPct val="90000"/>
              </a:lnSpc>
              <a:buNone/>
            </a:pPr>
            <a:endParaRPr lang="en-IN" sz="1400" dirty="0">
              <a:solidFill>
                <a:schemeClr val="bg1"/>
              </a:solidFill>
            </a:endParaRPr>
          </a:p>
          <a:p>
            <a:pPr marL="0" indent="0">
              <a:lnSpc>
                <a:spcPct val="90000"/>
              </a:lnSpc>
              <a:buNone/>
            </a:pPr>
            <a:r>
              <a:rPr lang="en-IN" sz="1400" b="1" dirty="0" smtClean="0">
                <a:solidFill>
                  <a:srgbClr val="00B0F0"/>
                </a:solidFill>
              </a:rPr>
              <a:t>Marital </a:t>
            </a:r>
            <a:r>
              <a:rPr lang="en-IN" sz="1400" b="1" dirty="0">
                <a:solidFill>
                  <a:srgbClr val="00B0F0"/>
                </a:solidFill>
              </a:rPr>
              <a:t>Status Trends</a:t>
            </a:r>
            <a:endParaRPr lang="en-IN" sz="1400" dirty="0">
              <a:solidFill>
                <a:srgbClr val="00B0F0"/>
              </a:solidFill>
            </a:endParaRPr>
          </a:p>
          <a:p>
            <a:pPr>
              <a:lnSpc>
                <a:spcPct val="90000"/>
              </a:lnSpc>
            </a:pPr>
            <a:r>
              <a:rPr lang="en-IN" sz="1400" b="1" dirty="0">
                <a:solidFill>
                  <a:schemeClr val="bg1"/>
                </a:solidFill>
              </a:rPr>
              <a:t>Single &gt; Divorced &gt; Married</a:t>
            </a:r>
            <a:r>
              <a:rPr lang="en-IN" sz="1400" dirty="0">
                <a:solidFill>
                  <a:schemeClr val="bg1"/>
                </a:solidFill>
              </a:rPr>
              <a:t> in most education and loan categories</a:t>
            </a:r>
          </a:p>
          <a:p>
            <a:pPr>
              <a:lnSpc>
                <a:spcPct val="90000"/>
              </a:lnSpc>
            </a:pPr>
            <a:r>
              <a:rPr lang="en-IN" sz="1400" dirty="0">
                <a:solidFill>
                  <a:schemeClr val="bg1"/>
                </a:solidFill>
              </a:rPr>
              <a:t>Married clients generally </a:t>
            </a:r>
            <a:r>
              <a:rPr lang="en-IN" sz="1400" b="1" dirty="0">
                <a:solidFill>
                  <a:schemeClr val="bg1"/>
                </a:solidFill>
              </a:rPr>
              <a:t>least likely</a:t>
            </a:r>
            <a:r>
              <a:rPr lang="en-IN" sz="1400" dirty="0">
                <a:solidFill>
                  <a:schemeClr val="bg1"/>
                </a:solidFill>
              </a:rPr>
              <a:t> to subscribe</a:t>
            </a:r>
          </a:p>
          <a:p>
            <a:pPr>
              <a:lnSpc>
                <a:spcPct val="90000"/>
              </a:lnSpc>
            </a:pPr>
            <a:endParaRPr lang="en-US" sz="1400" dirty="0">
              <a:solidFill>
                <a:schemeClr val="bg1"/>
              </a:solidFill>
            </a:endParaRPr>
          </a:p>
        </p:txBody>
      </p:sp>
      <p:pic>
        <p:nvPicPr>
          <p:cNvPr id="14" name="Content Placeholder 4">
            <a:extLst>
              <a:ext uri="{FF2B5EF4-FFF2-40B4-BE49-F238E27FC236}">
                <a16:creationId xmlns:a16="http://schemas.microsoft.com/office/drawing/2014/main" xmlns="" id="{7BDEC71F-6804-DF5A-ED1A-BC512D2EBD10}"/>
              </a:ext>
            </a:extLst>
          </p:cNvPr>
          <p:cNvPicPr>
            <a:picLocks noGrp="1" noChangeAspect="1"/>
          </p:cNvPicPr>
          <p:nvPr>
            <p:ph sz="quarter" idx="4"/>
          </p:nvPr>
        </p:nvPicPr>
        <p:blipFill>
          <a:blip r:embed="rId3"/>
          <a:stretch>
            <a:fillRect/>
          </a:stretch>
        </p:blipFill>
        <p:spPr>
          <a:xfrm>
            <a:off x="3764479" y="1481899"/>
            <a:ext cx="5266706" cy="3700056"/>
          </a:xfrm>
          <a:prstGeom prst="rect">
            <a:avLst/>
          </a:prstGeom>
        </p:spPr>
      </p:pic>
      <p:sp>
        <p:nvSpPr>
          <p:cNvPr id="11" name="Date Placeholder 10"/>
          <p:cNvSpPr>
            <a:spLocks noGrp="1"/>
          </p:cNvSpPr>
          <p:nvPr>
            <p:ph type="dt" sz="half" idx="10"/>
          </p:nvPr>
        </p:nvSpPr>
        <p:spPr/>
        <p:txBody>
          <a:bodyPr/>
          <a:lstStyle/>
          <a:p>
            <a:fld id="{7FBDED43-E4DF-44A6-8433-75AF520AB504}" type="datetime1">
              <a:rPr lang="en-US" smtClean="0"/>
              <a:t>7/27/2025</a:t>
            </a:fld>
            <a:endParaRPr lang="en-US"/>
          </a:p>
        </p:txBody>
      </p:sp>
      <p:sp>
        <p:nvSpPr>
          <p:cNvPr id="12" name="Slide Number Placeholder 11"/>
          <p:cNvSpPr>
            <a:spLocks noGrp="1"/>
          </p:cNvSpPr>
          <p:nvPr>
            <p:ph type="sldNum" sz="quarter" idx="12"/>
          </p:nvPr>
        </p:nvSpPr>
        <p:spPr/>
        <p:txBody>
          <a:bodyPr/>
          <a:lstStyle/>
          <a:p>
            <a:fld id="{C1FF6DA9-008F-8B48-92A6-B652298478BF}" type="slidenum">
              <a:rPr lang="en-US" smtClean="0"/>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A7AE9375-4664-4DB2-922D-2782A6E439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a:xfrm>
            <a:off x="511531" y="1723812"/>
            <a:ext cx="3488147" cy="2484121"/>
          </a:xfrm>
        </p:spPr>
        <p:txBody>
          <a:bodyPr anchor="b">
            <a:normAutofit fontScale="90000"/>
          </a:bodyPr>
          <a:lstStyle/>
          <a:p>
            <a:pPr>
              <a:lnSpc>
                <a:spcPct val="90000"/>
              </a:lnSpc>
            </a:pPr>
            <a:r>
              <a:rPr lang="en-IN" dirty="0">
                <a:solidFill>
                  <a:schemeClr val="bg1"/>
                </a:solidFill>
              </a:rPr>
              <a:t> Conclusion: Demographics &amp; Financial Factors</a:t>
            </a:r>
          </a:p>
        </p:txBody>
      </p:sp>
      <p:sp>
        <p:nvSpPr>
          <p:cNvPr id="3" name="Content Placeholder 2"/>
          <p:cNvSpPr>
            <a:spLocks noGrp="1"/>
          </p:cNvSpPr>
          <p:nvPr>
            <p:ph idx="1"/>
          </p:nvPr>
        </p:nvSpPr>
        <p:spPr>
          <a:xfrm>
            <a:off x="4813659" y="433743"/>
            <a:ext cx="3421704" cy="5520758"/>
          </a:xfrm>
        </p:spPr>
        <p:txBody>
          <a:bodyPr anchor="ctr">
            <a:normAutofit/>
          </a:bodyPr>
          <a:lstStyle/>
          <a:p>
            <a:pPr marL="0" indent="0">
              <a:lnSpc>
                <a:spcPct val="90000"/>
              </a:lnSpc>
              <a:buNone/>
            </a:pPr>
            <a:r>
              <a:rPr lang="en-IN" sz="1400" b="1" dirty="0">
                <a:solidFill>
                  <a:schemeClr val="bg1"/>
                </a:solidFill>
              </a:rPr>
              <a:t>                    </a:t>
            </a:r>
            <a:r>
              <a:rPr lang="en-IN" sz="1400" b="1" dirty="0" smtClean="0">
                <a:solidFill>
                  <a:schemeClr val="bg1"/>
                </a:solidFill>
              </a:rPr>
              <a:t> </a:t>
            </a:r>
            <a:r>
              <a:rPr lang="en-IN" sz="2000" b="1" dirty="0" smtClean="0">
                <a:solidFill>
                  <a:srgbClr val="00B0F0"/>
                </a:solidFill>
              </a:rPr>
              <a:t>Key Takeaway</a:t>
            </a:r>
            <a:endParaRPr lang="en-IN" sz="2000" dirty="0" smtClean="0">
              <a:solidFill>
                <a:srgbClr val="00B0F0"/>
              </a:solidFill>
            </a:endParaRPr>
          </a:p>
          <a:p>
            <a:pPr>
              <a:lnSpc>
                <a:spcPct val="90000"/>
              </a:lnSpc>
              <a:buFont typeface="Wingdings" panose="05000000000000000000" pitchFamily="2" charset="2"/>
              <a:buChar char="Ø"/>
            </a:pPr>
            <a:r>
              <a:rPr lang="en-IN" sz="1400" dirty="0" smtClean="0">
                <a:solidFill>
                  <a:schemeClr val="bg1"/>
                </a:solidFill>
              </a:rPr>
              <a:t>A client’s </a:t>
            </a:r>
            <a:r>
              <a:rPr lang="en-IN" sz="1400" b="1" dirty="0" smtClean="0">
                <a:solidFill>
                  <a:schemeClr val="bg1"/>
                </a:solidFill>
              </a:rPr>
              <a:t>demographic and financial profile</a:t>
            </a:r>
            <a:r>
              <a:rPr lang="en-IN" sz="1400" dirty="0" smtClean="0">
                <a:solidFill>
                  <a:schemeClr val="bg1"/>
                </a:solidFill>
              </a:rPr>
              <a:t> is a strong predictor of term deposit subscription</a:t>
            </a:r>
          </a:p>
          <a:p>
            <a:pPr marL="0" indent="0">
              <a:lnSpc>
                <a:spcPct val="90000"/>
              </a:lnSpc>
              <a:buNone/>
            </a:pPr>
            <a:endParaRPr lang="en-IN" sz="1400" dirty="0" smtClean="0">
              <a:solidFill>
                <a:schemeClr val="bg1"/>
              </a:solidFill>
            </a:endParaRPr>
          </a:p>
          <a:p>
            <a:pPr marL="0" indent="0">
              <a:lnSpc>
                <a:spcPct val="90000"/>
              </a:lnSpc>
              <a:buNone/>
            </a:pPr>
            <a:r>
              <a:rPr lang="en-IN" sz="1400" b="1" dirty="0" smtClean="0">
                <a:solidFill>
                  <a:srgbClr val="00B0F0"/>
                </a:solidFill>
              </a:rPr>
              <a:t>                    </a:t>
            </a:r>
            <a:r>
              <a:rPr lang="en-IN" sz="2000" b="1" dirty="0" smtClean="0">
                <a:solidFill>
                  <a:srgbClr val="00B0F0"/>
                </a:solidFill>
              </a:rPr>
              <a:t>Ideal Client Profile</a:t>
            </a:r>
            <a:endParaRPr lang="en-IN" sz="2000" dirty="0" smtClean="0">
              <a:solidFill>
                <a:srgbClr val="00B0F0"/>
              </a:solidFill>
            </a:endParaRPr>
          </a:p>
          <a:p>
            <a:pPr>
              <a:lnSpc>
                <a:spcPct val="90000"/>
              </a:lnSpc>
              <a:buFont typeface="Wingdings" panose="05000000000000000000" pitchFamily="2" charset="2"/>
              <a:buChar char="Ø"/>
            </a:pPr>
            <a:r>
              <a:rPr lang="en-IN" sz="1400" b="1" dirty="0" smtClean="0">
                <a:solidFill>
                  <a:schemeClr val="bg1"/>
                </a:solidFill>
              </a:rPr>
              <a:t>Single</a:t>
            </a:r>
            <a:endParaRPr lang="en-IN" sz="1400" dirty="0" smtClean="0">
              <a:solidFill>
                <a:schemeClr val="bg1"/>
              </a:solidFill>
            </a:endParaRPr>
          </a:p>
          <a:p>
            <a:pPr>
              <a:lnSpc>
                <a:spcPct val="90000"/>
              </a:lnSpc>
              <a:buFont typeface="Wingdings" panose="05000000000000000000" pitchFamily="2" charset="2"/>
              <a:buChar char="Ø"/>
            </a:pPr>
            <a:r>
              <a:rPr lang="en-IN" sz="1400" b="1" dirty="0" smtClean="0">
                <a:solidFill>
                  <a:schemeClr val="bg1"/>
                </a:solidFill>
              </a:rPr>
              <a:t>No housing loan</a:t>
            </a:r>
            <a:endParaRPr lang="en-IN" sz="1400" dirty="0" smtClean="0">
              <a:solidFill>
                <a:schemeClr val="bg1"/>
              </a:solidFill>
            </a:endParaRPr>
          </a:p>
          <a:p>
            <a:pPr>
              <a:lnSpc>
                <a:spcPct val="90000"/>
              </a:lnSpc>
              <a:buFont typeface="Wingdings" panose="05000000000000000000" pitchFamily="2" charset="2"/>
              <a:buChar char="Ø"/>
            </a:pPr>
            <a:r>
              <a:rPr lang="en-IN" sz="1400" dirty="0" smtClean="0">
                <a:solidFill>
                  <a:schemeClr val="bg1"/>
                </a:solidFill>
              </a:rPr>
              <a:t>Education: </a:t>
            </a:r>
            <a:r>
              <a:rPr lang="en-IN" sz="1400" b="1" dirty="0" smtClean="0">
                <a:solidFill>
                  <a:schemeClr val="bg1"/>
                </a:solidFill>
              </a:rPr>
              <a:t>University degree</a:t>
            </a:r>
            <a:r>
              <a:rPr lang="en-IN" sz="1400" dirty="0" smtClean="0">
                <a:solidFill>
                  <a:schemeClr val="bg1"/>
                </a:solidFill>
              </a:rPr>
              <a:t>, </a:t>
            </a:r>
            <a:r>
              <a:rPr lang="en-IN" sz="1400" b="1" dirty="0" smtClean="0">
                <a:solidFill>
                  <a:schemeClr val="bg1"/>
                </a:solidFill>
              </a:rPr>
              <a:t>Professional course</a:t>
            </a:r>
            <a:r>
              <a:rPr lang="en-IN" sz="1400" dirty="0" smtClean="0">
                <a:solidFill>
                  <a:schemeClr val="bg1"/>
                </a:solidFill>
              </a:rPr>
              <a:t>, or even </a:t>
            </a:r>
            <a:r>
              <a:rPr lang="en-IN" sz="1400" b="1" dirty="0" smtClean="0">
                <a:solidFill>
                  <a:schemeClr val="bg1"/>
                </a:solidFill>
              </a:rPr>
              <a:t>Unknown</a:t>
            </a:r>
          </a:p>
          <a:p>
            <a:pPr>
              <a:lnSpc>
                <a:spcPct val="90000"/>
              </a:lnSpc>
              <a:buFont typeface="Wingdings" panose="05000000000000000000" pitchFamily="2" charset="2"/>
              <a:buChar char="Ø"/>
            </a:pPr>
            <a:endParaRPr lang="en-IN" sz="1400" dirty="0">
              <a:solidFill>
                <a:schemeClr val="bg1"/>
              </a:solidFill>
            </a:endParaRPr>
          </a:p>
          <a:p>
            <a:pPr marL="0" indent="0">
              <a:lnSpc>
                <a:spcPct val="90000"/>
              </a:lnSpc>
              <a:buNone/>
            </a:pPr>
            <a:r>
              <a:rPr lang="en-IN" sz="1400" b="1" dirty="0">
                <a:solidFill>
                  <a:schemeClr val="bg1"/>
                </a:solidFill>
              </a:rPr>
              <a:t>            </a:t>
            </a:r>
            <a:r>
              <a:rPr lang="en-IN" sz="2000" b="1" dirty="0">
                <a:solidFill>
                  <a:srgbClr val="00B0F0"/>
                </a:solidFill>
              </a:rPr>
              <a:t>Lower Priority Segment</a:t>
            </a:r>
            <a:endParaRPr lang="en-IN" sz="2000" dirty="0">
              <a:solidFill>
                <a:srgbClr val="00B0F0"/>
              </a:solidFill>
            </a:endParaRPr>
          </a:p>
          <a:p>
            <a:pPr>
              <a:lnSpc>
                <a:spcPct val="90000"/>
              </a:lnSpc>
              <a:buFont typeface="Wingdings" panose="05000000000000000000" pitchFamily="2" charset="2"/>
              <a:buChar char="Ø"/>
            </a:pPr>
            <a:r>
              <a:rPr lang="en-IN" sz="1400" b="1" dirty="0">
                <a:solidFill>
                  <a:schemeClr val="bg1"/>
                </a:solidFill>
              </a:rPr>
              <a:t>Married clients with housing loans</a:t>
            </a:r>
            <a:r>
              <a:rPr lang="en-IN" sz="1400" dirty="0">
                <a:solidFill>
                  <a:schemeClr val="bg1"/>
                </a:solidFill>
              </a:rPr>
              <a:t/>
            </a:r>
            <a:br>
              <a:rPr lang="en-IN" sz="1400" dirty="0">
                <a:solidFill>
                  <a:schemeClr val="bg1"/>
                </a:solidFill>
              </a:rPr>
            </a:br>
            <a:r>
              <a:rPr lang="en-IN" sz="1400" dirty="0">
                <a:solidFill>
                  <a:schemeClr val="bg1"/>
                </a:solidFill>
              </a:rPr>
              <a:t>→ Significantly </a:t>
            </a:r>
            <a:r>
              <a:rPr lang="en-IN" sz="1400" b="1" dirty="0">
                <a:solidFill>
                  <a:schemeClr val="bg1"/>
                </a:solidFill>
              </a:rPr>
              <a:t>lower conversion potential</a:t>
            </a:r>
          </a:p>
          <a:p>
            <a:pPr>
              <a:lnSpc>
                <a:spcPct val="90000"/>
              </a:lnSpc>
            </a:pPr>
            <a:endParaRPr lang="en-IN" sz="1400" b="1" dirty="0">
              <a:solidFill>
                <a:schemeClr val="bg1"/>
              </a:solidFill>
            </a:endParaRPr>
          </a:p>
          <a:p>
            <a:pPr marL="0" indent="0">
              <a:lnSpc>
                <a:spcPct val="90000"/>
              </a:lnSpc>
              <a:buNone/>
            </a:pPr>
            <a:r>
              <a:rPr lang="en-IN" sz="1400" b="1" dirty="0">
                <a:solidFill>
                  <a:schemeClr val="bg1"/>
                </a:solidFill>
              </a:rPr>
              <a:t>                  </a:t>
            </a:r>
            <a:r>
              <a:rPr lang="en-IN" sz="2000" b="1" dirty="0">
                <a:solidFill>
                  <a:srgbClr val="00B0F0"/>
                </a:solidFill>
              </a:rPr>
              <a:t>Actionable Insight</a:t>
            </a:r>
            <a:endParaRPr lang="en-IN" sz="2000" dirty="0">
              <a:solidFill>
                <a:srgbClr val="00B0F0"/>
              </a:solidFill>
            </a:endParaRPr>
          </a:p>
          <a:p>
            <a:pPr>
              <a:lnSpc>
                <a:spcPct val="90000"/>
              </a:lnSpc>
              <a:buFont typeface="Wingdings" panose="05000000000000000000" pitchFamily="2" charset="2"/>
              <a:buChar char="Ø"/>
            </a:pPr>
            <a:r>
              <a:rPr lang="en-IN" sz="1400" dirty="0">
                <a:solidFill>
                  <a:schemeClr val="bg1"/>
                </a:solidFill>
              </a:rPr>
              <a:t>Focus marketing on </a:t>
            </a:r>
            <a:r>
              <a:rPr lang="en-IN" sz="1400" b="1" dirty="0">
                <a:solidFill>
                  <a:schemeClr val="bg1"/>
                </a:solidFill>
              </a:rPr>
              <a:t>high-probability profiles</a:t>
            </a:r>
            <a:endParaRPr lang="en-IN" sz="1400" dirty="0">
              <a:solidFill>
                <a:schemeClr val="bg1"/>
              </a:solidFill>
            </a:endParaRPr>
          </a:p>
          <a:p>
            <a:pPr>
              <a:lnSpc>
                <a:spcPct val="90000"/>
              </a:lnSpc>
              <a:buFont typeface="Wingdings" panose="05000000000000000000" pitchFamily="2" charset="2"/>
              <a:buChar char="Ø"/>
            </a:pPr>
            <a:r>
              <a:rPr lang="en-IN" sz="1400" dirty="0">
                <a:solidFill>
                  <a:schemeClr val="bg1"/>
                </a:solidFill>
              </a:rPr>
              <a:t>Avoid spending resources on </a:t>
            </a:r>
            <a:r>
              <a:rPr lang="en-IN" sz="1400" b="1" dirty="0">
                <a:solidFill>
                  <a:schemeClr val="bg1"/>
                </a:solidFill>
              </a:rPr>
              <a:t>low-return segments</a:t>
            </a:r>
            <a:endParaRPr lang="en-IN" sz="1400" dirty="0">
              <a:solidFill>
                <a:schemeClr val="bg1"/>
              </a:solidFill>
            </a:endParaRPr>
          </a:p>
          <a:p>
            <a:pPr marL="0" indent="0">
              <a:lnSpc>
                <a:spcPct val="90000"/>
              </a:lnSpc>
              <a:buNone/>
            </a:pPr>
            <a:endParaRPr lang="en-IN" sz="1400" dirty="0">
              <a:solidFill>
                <a:schemeClr val="bg1"/>
              </a:solidFill>
            </a:endParaRPr>
          </a:p>
          <a:p>
            <a:pPr marL="0" indent="0">
              <a:lnSpc>
                <a:spcPct val="90000"/>
              </a:lnSpc>
              <a:buNone/>
            </a:pPr>
            <a:endParaRPr lang="en-IN" sz="1400" dirty="0">
              <a:solidFill>
                <a:schemeClr val="bg1"/>
              </a:solidFill>
            </a:endParaRPr>
          </a:p>
        </p:txBody>
      </p:sp>
      <p:cxnSp>
        <p:nvCxnSpPr>
          <p:cNvPr id="10" name="Straight Connector 9">
            <a:extLst>
              <a:ext uri="{FF2B5EF4-FFF2-40B4-BE49-F238E27FC236}">
                <a16:creationId xmlns:a16="http://schemas.microsoft.com/office/drawing/2014/main" xmlns="" id="{EE504C98-6397-41C1-A8D8-2D9C4ED307E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5230909" y="5597879"/>
            <a:ext cx="382650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xmlns="" id="{9DD005C1-8C51-42D6-9BEE-B9B8384974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4654" y="115193"/>
            <a:ext cx="8954691"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AECCC9E6-1426-45F8-A912-9E0048933016}" type="datetime1">
              <a:rPr lang="en-US" smtClean="0"/>
              <a:t>7/27/2025</a:t>
            </a:fld>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B95B9BA8-1D69-4796-85F5-B6D0BD5235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xmlns="" id="{5F892E19-92E7-4BB2-8C3F-DBDFE8D9D32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 y="-1"/>
            <a:ext cx="3436144" cy="6858002"/>
            <a:chOff x="-2" y="-1"/>
            <a:chExt cx="4581527" cy="6858002"/>
          </a:xfrm>
          <a:effectLst>
            <a:outerShdw blurRad="381000" dist="50800" algn="ctr" rotWithShape="0">
              <a:srgbClr val="000000">
                <a:alpha val="10000"/>
              </a:srgbClr>
            </a:outerShdw>
          </a:effectLst>
        </p:grpSpPr>
        <p:grpSp>
          <p:nvGrpSpPr>
            <p:cNvPr id="11" name="Group 10">
              <a:extLst>
                <a:ext uri="{FF2B5EF4-FFF2-40B4-BE49-F238E27FC236}">
                  <a16:creationId xmlns:a16="http://schemas.microsoft.com/office/drawing/2014/main" xmlns="" id="{81E493D3-31D9-4B80-9798-EEA082E12A84}"/>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2" y="-1"/>
              <a:ext cx="4572002" cy="6858002"/>
              <a:chOff x="-2" y="-1"/>
              <a:chExt cx="4572002" cy="6858002"/>
            </a:xfrm>
            <a:effectLst/>
          </p:grpSpPr>
          <p:sp>
            <p:nvSpPr>
              <p:cNvPr id="19" name="Freeform: Shape 18">
                <a:extLst>
                  <a:ext uri="{FF2B5EF4-FFF2-40B4-BE49-F238E27FC236}">
                    <a16:creationId xmlns:a16="http://schemas.microsoft.com/office/drawing/2014/main" xmlns="" id="{62E6AA4D-EC17-45B5-B621-DF0FD91FD4B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xmlns="" id="{D56F11D0-7966-41FE-AAB9-EC0C54F11F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2" name="Group 11">
              <a:extLst>
                <a:ext uri="{FF2B5EF4-FFF2-40B4-BE49-F238E27FC236}">
                  <a16:creationId xmlns:a16="http://schemas.microsoft.com/office/drawing/2014/main" xmlns="" id="{CEDE579A-0A12-4A10-85D4-A8DA1663B89B}"/>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3697284" y="-1"/>
              <a:ext cx="884241" cy="6858002"/>
              <a:chOff x="3697284" y="-1"/>
              <a:chExt cx="884241" cy="6858002"/>
            </a:xfrm>
          </p:grpSpPr>
          <p:grpSp>
            <p:nvGrpSpPr>
              <p:cNvPr id="13" name="Group 12">
                <a:extLst>
                  <a:ext uri="{FF2B5EF4-FFF2-40B4-BE49-F238E27FC236}">
                    <a16:creationId xmlns:a16="http://schemas.microsoft.com/office/drawing/2014/main" xmlns="" id="{15CA79E3-BA58-419A-8541-7498AC2633F2}"/>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3697284" y="-1"/>
                <a:ext cx="884241" cy="6858001"/>
                <a:chOff x="3697284" y="-1"/>
                <a:chExt cx="884241" cy="6858001"/>
              </a:xfrm>
              <a:solidFill>
                <a:srgbClr val="FFFFFF"/>
              </a:solidFill>
              <a:effectLst/>
            </p:grpSpPr>
            <p:sp>
              <p:nvSpPr>
                <p:cNvPr id="17" name="Freeform: Shape 16">
                  <a:extLst>
                    <a:ext uri="{FF2B5EF4-FFF2-40B4-BE49-F238E27FC236}">
                      <a16:creationId xmlns:a16="http://schemas.microsoft.com/office/drawing/2014/main" xmlns="" id="{2348C622-BC44-4959-B64E-427015FD1FF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xmlns="" id="{F8841A98-AA1D-4F65-A368-EF31110B07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xmlns="" id="{E6609F08-9B2C-4879-AC68-E3E537BED78C}"/>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5" name="Freeform: Shape 14">
                  <a:extLst>
                    <a:ext uri="{FF2B5EF4-FFF2-40B4-BE49-F238E27FC236}">
                      <a16:creationId xmlns:a16="http://schemas.microsoft.com/office/drawing/2014/main" xmlns="" id="{6910EFC9-D70D-42FD-BCCD-AB1F710BFD4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xmlns="" id="{83BEF371-1E22-4C4F-A62F-AC6B92CAE0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p:cNvSpPr>
            <a:spLocks noGrp="1"/>
          </p:cNvSpPr>
          <p:nvPr>
            <p:ph type="title"/>
          </p:nvPr>
        </p:nvSpPr>
        <p:spPr>
          <a:xfrm>
            <a:off x="539337" y="1822360"/>
            <a:ext cx="1991915" cy="3213277"/>
          </a:xfrm>
        </p:spPr>
        <p:txBody>
          <a:bodyPr anchor="ctr">
            <a:normAutofit/>
          </a:bodyPr>
          <a:lstStyle/>
          <a:p>
            <a:r>
              <a:rPr lang="en-US" sz="3600" dirty="0"/>
              <a:t>Our Journey Today</a:t>
            </a:r>
            <a:endParaRPr lang="en-IN" sz="3500" dirty="0"/>
          </a:p>
        </p:txBody>
      </p:sp>
      <p:sp>
        <p:nvSpPr>
          <p:cNvPr id="3" name="Content Placeholder 2"/>
          <p:cNvSpPr>
            <a:spLocks noGrp="1"/>
          </p:cNvSpPr>
          <p:nvPr>
            <p:ph idx="1"/>
          </p:nvPr>
        </p:nvSpPr>
        <p:spPr>
          <a:xfrm>
            <a:off x="3933849" y="1575505"/>
            <a:ext cx="4712446" cy="3952648"/>
          </a:xfrm>
          <a:ln/>
        </p:spPr>
        <p:style>
          <a:lnRef idx="2">
            <a:schemeClr val="dk1">
              <a:shade val="50000"/>
            </a:schemeClr>
          </a:lnRef>
          <a:fillRef idx="1">
            <a:schemeClr val="dk1"/>
          </a:fillRef>
          <a:effectRef idx="0">
            <a:schemeClr val="dk1"/>
          </a:effectRef>
          <a:fontRef idx="minor">
            <a:schemeClr val="lt1"/>
          </a:fontRef>
        </p:style>
        <p:txBody>
          <a:bodyPr anchor="ctr">
            <a:normAutofit fontScale="55000" lnSpcReduction="20000"/>
          </a:bodyPr>
          <a:lstStyle/>
          <a:p>
            <a:pPr marL="0" indent="0">
              <a:buNone/>
            </a:pPr>
            <a:endParaRPr lang="en-US" dirty="0"/>
          </a:p>
          <a:p>
            <a:pPr>
              <a:buFont typeface="Wingdings" panose="05000000000000000000" pitchFamily="2" charset="2"/>
              <a:buChar char="Ø"/>
            </a:pPr>
            <a:r>
              <a:rPr lang="en-US" dirty="0"/>
              <a:t>Problem : Why do campaigns succeed or fail?</a:t>
            </a:r>
          </a:p>
          <a:p>
            <a:pPr>
              <a:buFont typeface="Wingdings" panose="05000000000000000000" pitchFamily="2" charset="2"/>
              <a:buChar char="Ø"/>
            </a:pPr>
            <a:r>
              <a:rPr lang="en-US" dirty="0"/>
              <a:t>A look inside a Portuguese bank's telemarketing efforts.</a:t>
            </a:r>
          </a:p>
          <a:p>
            <a:pPr>
              <a:buFont typeface="Wingdings" panose="05000000000000000000" pitchFamily="2" charset="2"/>
              <a:buChar char="Ø"/>
            </a:pPr>
            <a:r>
              <a:rPr lang="en-US" dirty="0"/>
              <a:t>The six questions that guided our analysis.</a:t>
            </a:r>
          </a:p>
          <a:p>
            <a:pPr>
              <a:buFont typeface="Wingdings" panose="05000000000000000000" pitchFamily="2" charset="2"/>
              <a:buChar char="Ø"/>
            </a:pPr>
            <a:r>
              <a:rPr lang="en-US" dirty="0"/>
              <a:t>Deep Dive Analysis</a:t>
            </a:r>
          </a:p>
          <a:p>
            <a:pPr lvl="1">
              <a:buFont typeface="Wingdings" panose="05000000000000000000" pitchFamily="2" charset="2"/>
              <a:buChar char="Ø"/>
            </a:pPr>
            <a:r>
              <a:rPr lang="en-US" dirty="0"/>
              <a:t>Economic Climate &amp; Client Jobs</a:t>
            </a:r>
          </a:p>
          <a:p>
            <a:pPr lvl="1">
              <a:buFont typeface="Wingdings" panose="05000000000000000000" pitchFamily="2" charset="2"/>
              <a:buChar char="Ø"/>
            </a:pPr>
            <a:r>
              <a:rPr lang="en-US" dirty="0"/>
              <a:t>Contact Strategy</a:t>
            </a:r>
          </a:p>
          <a:p>
            <a:pPr lvl="1">
              <a:buFont typeface="Wingdings" panose="05000000000000000000" pitchFamily="2" charset="2"/>
              <a:buChar char="Ø"/>
            </a:pPr>
            <a:r>
              <a:rPr lang="en-US" dirty="0"/>
              <a:t>Demographics &amp; Finances</a:t>
            </a:r>
          </a:p>
          <a:p>
            <a:pPr lvl="1">
              <a:buFont typeface="Wingdings" panose="05000000000000000000" pitchFamily="2" charset="2"/>
              <a:buChar char="Ø"/>
            </a:pPr>
            <a:r>
              <a:rPr lang="en-US" dirty="0"/>
              <a:t>Past Engagements</a:t>
            </a:r>
          </a:p>
          <a:p>
            <a:pPr lvl="1">
              <a:buFont typeface="Wingdings" panose="05000000000000000000" pitchFamily="2" charset="2"/>
              <a:buChar char="Ø"/>
            </a:pPr>
            <a:r>
              <a:rPr lang="en-US" dirty="0"/>
              <a:t>Age &amp; Seasonality</a:t>
            </a:r>
          </a:p>
          <a:p>
            <a:pPr>
              <a:buFont typeface="Wingdings" panose="05000000000000000000" pitchFamily="2" charset="2"/>
              <a:buChar char="Ø"/>
            </a:pPr>
            <a:r>
              <a:rPr lang="en-US" dirty="0"/>
              <a:t> A new, smarter strategy.</a:t>
            </a:r>
          </a:p>
          <a:p>
            <a:pPr>
              <a:buFont typeface="Wingdings" panose="05000000000000000000" pitchFamily="2" charset="2"/>
              <a:buChar char="Ø"/>
            </a:pPr>
            <a:endParaRPr lang="en-IN" sz="2100" dirty="0">
              <a:solidFill>
                <a:schemeClr val="tx1">
                  <a:alpha val="80000"/>
                </a:schemeClr>
              </a:solidFill>
            </a:endParaRPr>
          </a:p>
        </p:txBody>
      </p:sp>
      <p:sp>
        <p:nvSpPr>
          <p:cNvPr id="4" name="Date Placeholder 3"/>
          <p:cNvSpPr>
            <a:spLocks noGrp="1"/>
          </p:cNvSpPr>
          <p:nvPr>
            <p:ph type="dt" sz="half" idx="10"/>
          </p:nvPr>
        </p:nvSpPr>
        <p:spPr/>
        <p:txBody>
          <a:bodyPr/>
          <a:lstStyle/>
          <a:p>
            <a:fld id="{11649120-BE92-4E7C-BDC1-689213A16ACD}" type="datetime1">
              <a:rPr lang="en-US" smtClean="0"/>
              <a:t>7/27/2025</a:t>
            </a:fld>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2</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E8A8EAB8-D2FF-444D-B34B-7D32F106AD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a:xfrm>
            <a:off x="85188" y="1461522"/>
            <a:ext cx="4470233" cy="3956690"/>
          </a:xfrm>
        </p:spPr>
        <p:txBody>
          <a:bodyPr anchor="ctr">
            <a:normAutofit/>
          </a:bodyPr>
          <a:lstStyle/>
          <a:p>
            <a:pPr lvl="0" defTabSz="914400" fontAlgn="base">
              <a:lnSpc>
                <a:spcPct val="90000"/>
              </a:lnSpc>
              <a:spcAft>
                <a:spcPts val="600"/>
              </a:spcAft>
            </a:pPr>
            <a:r>
              <a:rPr lang="en-US" altLang="en-US" sz="2400" dirty="0">
                <a:solidFill>
                  <a:schemeClr val="bg1">
                    <a:alpha val="80000"/>
                  </a:schemeClr>
                </a:solidFill>
              </a:rPr>
              <a:t>For clients who have been contacted before, how does the outcome of the previous campaign (poutcome) and the number of days since the last contact (pdays) jointly predict the success of the current campaign?</a:t>
            </a:r>
            <a:endParaRPr lang="en-US" sz="1600" dirty="0">
              <a:solidFill>
                <a:schemeClr val="bg1">
                  <a:alpha val="80000"/>
                </a:schemeClr>
              </a:solidFill>
            </a:endParaRPr>
          </a:p>
        </p:txBody>
      </p:sp>
      <p:cxnSp>
        <p:nvCxnSpPr>
          <p:cNvPr id="10" name="Straight Connector 9">
            <a:extLst>
              <a:ext uri="{FF2B5EF4-FFF2-40B4-BE49-F238E27FC236}">
                <a16:creationId xmlns:a16="http://schemas.microsoft.com/office/drawing/2014/main" xmlns="" id="{067633D1-6EE6-4118-B9F0-B363477BEE7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60605" y="1450655"/>
            <a:ext cx="294902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4AD7FFC6-42A9-49CB-B5E9-B3F6B038331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60605" y="5408571"/>
            <a:ext cx="294902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307A4D75-B988-477B-87B6-A45262C15A32}" type="datetime1">
              <a:rPr lang="en-US" smtClean="0"/>
              <a:t>7/27/2025</a:t>
            </a:fld>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20</a:t>
            </a:fld>
            <a:endParaRPr lang="en-US"/>
          </a:p>
        </p:txBody>
      </p:sp>
      <p:sp>
        <p:nvSpPr>
          <p:cNvPr id="9" name="TextBox 8"/>
          <p:cNvSpPr txBox="1"/>
          <p:nvPr/>
        </p:nvSpPr>
        <p:spPr>
          <a:xfrm flipH="1">
            <a:off x="608902" y="436017"/>
            <a:ext cx="7926195" cy="535531"/>
          </a:xfrm>
          <a:prstGeom prst="rect">
            <a:avLst/>
          </a:prstGeom>
          <a:noFill/>
        </p:spPr>
        <p:txBody>
          <a:bodyPr wrap="square" rtlCol="0" anchor="ctr">
            <a:spAutoFit/>
          </a:bodyPr>
          <a:lstStyle/>
          <a:p>
            <a:pPr algn="ctr" defTabSz="914400">
              <a:lnSpc>
                <a:spcPct val="90000"/>
              </a:lnSpc>
              <a:spcBef>
                <a:spcPct val="0"/>
              </a:spcBef>
              <a:spcAft>
                <a:spcPts val="600"/>
              </a:spcAft>
            </a:pPr>
            <a:r>
              <a:rPr lang="en-US" sz="3200" b="1" dirty="0">
                <a:solidFill>
                  <a:srgbClr val="00B0F0"/>
                </a:solidFill>
              </a:rPr>
              <a:t>RQ4 – Impact of Past Engagement</a:t>
            </a:r>
          </a:p>
        </p:txBody>
      </p:sp>
      <p:sp>
        <p:nvSpPr>
          <p:cNvPr id="6" name="Flowchart: Data 5"/>
          <p:cNvSpPr/>
          <p:nvPr/>
        </p:nvSpPr>
        <p:spPr>
          <a:xfrm>
            <a:off x="5036457" y="1360714"/>
            <a:ext cx="3338286" cy="4136571"/>
          </a:xfrm>
          <a:prstGeom prst="flowChartInputOutput">
            <a:avLst/>
          </a:prstGeom>
          <a:blipFill dpi="0" rotWithShape="1">
            <a:blip r:embed="rId3">
              <a:extLst>
                <a:ext uri="{28A0092B-C50C-407E-A947-70E740481C1C}">
                  <a14:useLocalDpi xmlns:a14="http://schemas.microsoft.com/office/drawing/2010/main" val="0"/>
                </a:ext>
              </a:extLst>
            </a:blip>
            <a:srcRect/>
            <a:stretch>
              <a:fillRect/>
            </a:stretch>
          </a:blipFill>
          <a:ln>
            <a:solidFill>
              <a:schemeClr val="tx1">
                <a:lumMod val="95000"/>
                <a:lumOff val="5000"/>
              </a:schemeClr>
            </a:solidFill>
          </a:ln>
          <a:effectLst>
            <a:glow rad="228600">
              <a:schemeClr val="accent2">
                <a:satMod val="175000"/>
                <a:alpha val="4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33748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E8A8EAB8-D2FF-444D-B34B-7D32F106AD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0" name="Straight Connector 9">
            <a:extLst>
              <a:ext uri="{FF2B5EF4-FFF2-40B4-BE49-F238E27FC236}">
                <a16:creationId xmlns:a16="http://schemas.microsoft.com/office/drawing/2014/main" xmlns="" id="{067633D1-6EE6-4118-B9F0-B363477BEE7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60605" y="1450655"/>
            <a:ext cx="294902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307A4D75-B988-477B-87B6-A45262C15A32}" type="datetime1">
              <a:rPr lang="en-US" smtClean="0"/>
              <a:t>7/27/2025</a:t>
            </a:fld>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21</a:t>
            </a:fld>
            <a:endParaRPr lang="en-US"/>
          </a:p>
        </p:txBody>
      </p:sp>
      <p:sp>
        <p:nvSpPr>
          <p:cNvPr id="9" name="TextBox 8"/>
          <p:cNvSpPr txBox="1"/>
          <p:nvPr/>
        </p:nvSpPr>
        <p:spPr>
          <a:xfrm flipH="1">
            <a:off x="608902" y="436017"/>
            <a:ext cx="7926195" cy="535531"/>
          </a:xfrm>
          <a:prstGeom prst="rect">
            <a:avLst/>
          </a:prstGeom>
          <a:noFill/>
        </p:spPr>
        <p:txBody>
          <a:bodyPr wrap="square" rtlCol="0" anchor="ctr">
            <a:spAutoFit/>
          </a:bodyPr>
          <a:lstStyle/>
          <a:p>
            <a:pPr algn="ctr" defTabSz="914400">
              <a:lnSpc>
                <a:spcPct val="90000"/>
              </a:lnSpc>
              <a:spcBef>
                <a:spcPct val="0"/>
              </a:spcBef>
              <a:spcAft>
                <a:spcPts val="600"/>
              </a:spcAft>
            </a:pPr>
            <a:r>
              <a:rPr lang="en-US" sz="3200" b="1" dirty="0">
                <a:solidFill>
                  <a:srgbClr val="00B0F0"/>
                </a:solidFill>
              </a:rPr>
              <a:t>RQ4 – Impact of Past Engagement</a:t>
            </a:r>
          </a:p>
        </p:txBody>
      </p:sp>
      <p:sp>
        <p:nvSpPr>
          <p:cNvPr id="6" name="Flowchart: Data 5"/>
          <p:cNvSpPr/>
          <p:nvPr/>
        </p:nvSpPr>
        <p:spPr>
          <a:xfrm>
            <a:off x="5036457" y="1360714"/>
            <a:ext cx="3338286" cy="4136571"/>
          </a:xfrm>
          <a:prstGeom prst="flowChartInputOutput">
            <a:avLst/>
          </a:prstGeom>
          <a:blipFill dpi="0" rotWithShape="1">
            <a:blip r:embed="rId3">
              <a:extLst>
                <a:ext uri="{28A0092B-C50C-407E-A947-70E740481C1C}">
                  <a14:useLocalDpi xmlns:a14="http://schemas.microsoft.com/office/drawing/2010/main" val="0"/>
                </a:ext>
              </a:extLst>
            </a:blip>
            <a:srcRect/>
            <a:stretch>
              <a:fillRect/>
            </a:stretch>
          </a:blipFill>
          <a:ln>
            <a:solidFill>
              <a:schemeClr val="tx1">
                <a:lumMod val="95000"/>
                <a:lumOff val="5000"/>
              </a:schemeClr>
            </a:solidFill>
          </a:ln>
          <a:effectLst>
            <a:glow rad="228600">
              <a:schemeClr val="accent2">
                <a:satMod val="175000"/>
                <a:alpha val="4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xmlns="" id="{18862368-C81A-BFF9-EE28-2871BC70BC70}"/>
              </a:ext>
            </a:extLst>
          </p:cNvPr>
          <p:cNvSpPr txBox="1"/>
          <p:nvPr/>
        </p:nvSpPr>
        <p:spPr>
          <a:xfrm>
            <a:off x="760605" y="1626871"/>
            <a:ext cx="4568371" cy="4905533"/>
          </a:xfrm>
          <a:prstGeom prst="rect">
            <a:avLst/>
          </a:prstGeom>
        </p:spPr>
        <p:txBody>
          <a:bodyPr vert="horz" lIns="91440" tIns="45720" rIns="91440" bIns="45720" rtlCol="0">
            <a:normAutofit/>
          </a:bodyPr>
          <a:lstStyle/>
          <a:p>
            <a:pPr lvl="0" defTabSz="914400" fontAlgn="base">
              <a:lnSpc>
                <a:spcPct val="90000"/>
              </a:lnSpc>
              <a:spcBef>
                <a:spcPct val="0"/>
              </a:spcBef>
              <a:spcAft>
                <a:spcPts val="600"/>
              </a:spcAft>
            </a:pPr>
            <a:r>
              <a:rPr lang="en-US" sz="2200" dirty="0" smtClean="0">
                <a:solidFill>
                  <a:srgbClr val="00B0F0">
                    <a:alpha val="80000"/>
                  </a:srgbClr>
                </a:solidFill>
              </a:rPr>
              <a:t>Focus Group</a:t>
            </a:r>
            <a:endParaRPr lang="en-US" sz="2200" dirty="0" smtClean="0">
              <a:solidFill>
                <a:schemeClr val="bg1">
                  <a:alpha val="80000"/>
                </a:schemeClr>
              </a:solidFill>
            </a:endParaRPr>
          </a:p>
          <a:p>
            <a:pPr marL="285750" indent="-285750" defTabSz="914400">
              <a:lnSpc>
                <a:spcPct val="90000"/>
              </a:lnSpc>
              <a:spcAft>
                <a:spcPts val="600"/>
              </a:spcAft>
              <a:buFont typeface="Arial" panose="020B0604020202020204" pitchFamily="34" charset="0"/>
              <a:buChar char="•"/>
            </a:pPr>
            <a:r>
              <a:rPr lang="en-US" sz="1400" dirty="0" smtClean="0">
                <a:solidFill>
                  <a:schemeClr val="bg1">
                    <a:alpha val="80000"/>
                  </a:schemeClr>
                </a:solidFill>
              </a:rPr>
              <a:t>Excludes clients with no prior contact (pdays = 999)</a:t>
            </a:r>
          </a:p>
          <a:p>
            <a:pPr marL="285750" indent="-285750" defTabSz="914400">
              <a:lnSpc>
                <a:spcPct val="90000"/>
              </a:lnSpc>
              <a:spcAft>
                <a:spcPts val="600"/>
              </a:spcAft>
              <a:buFont typeface="Arial" panose="020B0604020202020204" pitchFamily="34" charset="0"/>
              <a:buChar char="•"/>
            </a:pPr>
            <a:r>
              <a:rPr lang="en-US" sz="1400" dirty="0" smtClean="0">
                <a:solidFill>
                  <a:schemeClr val="bg1">
                    <a:alpha val="80000"/>
                  </a:schemeClr>
                </a:solidFill>
              </a:rPr>
              <a:t>Target: Clients with contact history</a:t>
            </a:r>
          </a:p>
          <a:p>
            <a:pPr lvl="0" indent="-228600" defTabSz="914400" fontAlgn="base">
              <a:lnSpc>
                <a:spcPct val="90000"/>
              </a:lnSpc>
              <a:spcBef>
                <a:spcPct val="0"/>
              </a:spcBef>
              <a:spcAft>
                <a:spcPts val="600"/>
              </a:spcAft>
              <a:buFont typeface="Arial" panose="020B0604020202020204" pitchFamily="34" charset="0"/>
              <a:buChar char="•"/>
            </a:pPr>
            <a:endParaRPr lang="en-US" sz="1400" dirty="0" smtClean="0">
              <a:solidFill>
                <a:schemeClr val="bg1">
                  <a:alpha val="80000"/>
                </a:schemeClr>
              </a:solidFill>
            </a:endParaRPr>
          </a:p>
          <a:p>
            <a:pPr defTabSz="914400">
              <a:lnSpc>
                <a:spcPct val="90000"/>
              </a:lnSpc>
              <a:spcAft>
                <a:spcPts val="600"/>
              </a:spcAft>
            </a:pPr>
            <a:r>
              <a:rPr lang="en-US" sz="2200" dirty="0" smtClean="0">
                <a:solidFill>
                  <a:srgbClr val="00B0F0">
                    <a:alpha val="80000"/>
                  </a:srgbClr>
                </a:solidFill>
              </a:rPr>
              <a:t>Goal</a:t>
            </a:r>
            <a:endParaRPr lang="en-US" sz="1400" dirty="0" smtClean="0">
              <a:solidFill>
                <a:schemeClr val="bg1">
                  <a:alpha val="80000"/>
                </a:schemeClr>
              </a:solidFill>
            </a:endParaRPr>
          </a:p>
          <a:p>
            <a:pPr marL="285750" indent="-285750" defTabSz="914400">
              <a:lnSpc>
                <a:spcPct val="90000"/>
              </a:lnSpc>
              <a:spcAft>
                <a:spcPts val="600"/>
              </a:spcAft>
              <a:buFont typeface="Arial" panose="020B0604020202020204" pitchFamily="34" charset="0"/>
              <a:buChar char="•"/>
            </a:pPr>
            <a:r>
              <a:rPr lang="en-US" sz="1400" dirty="0" smtClean="0">
                <a:solidFill>
                  <a:schemeClr val="bg1">
                    <a:alpha val="80000"/>
                  </a:schemeClr>
                </a:solidFill>
              </a:rPr>
              <a:t>Determine whether:</a:t>
            </a:r>
          </a:p>
          <a:p>
            <a:pPr marL="285750" indent="-285750" defTabSz="914400">
              <a:lnSpc>
                <a:spcPct val="90000"/>
              </a:lnSpc>
              <a:spcAft>
                <a:spcPts val="600"/>
              </a:spcAft>
              <a:buFont typeface="Arial" panose="020B0604020202020204" pitchFamily="34" charset="0"/>
              <a:buChar char="•"/>
            </a:pPr>
            <a:r>
              <a:rPr lang="en-US" sz="1400" dirty="0" smtClean="0">
                <a:solidFill>
                  <a:schemeClr val="bg1">
                    <a:alpha val="80000"/>
                  </a:schemeClr>
                </a:solidFill>
              </a:rPr>
              <a:t>A successful past campaign boosts current success</a:t>
            </a:r>
          </a:p>
          <a:p>
            <a:pPr marL="285750" indent="-285750" defTabSz="914400">
              <a:lnSpc>
                <a:spcPct val="90000"/>
              </a:lnSpc>
              <a:spcAft>
                <a:spcPts val="600"/>
              </a:spcAft>
              <a:buFont typeface="Arial" panose="020B0604020202020204" pitchFamily="34" charset="0"/>
              <a:buChar char="•"/>
            </a:pPr>
            <a:r>
              <a:rPr lang="en-US" sz="1400" dirty="0" smtClean="0">
                <a:solidFill>
                  <a:schemeClr val="bg1">
                    <a:alpha val="80000"/>
                  </a:schemeClr>
                </a:solidFill>
              </a:rPr>
              <a:t>Recency of contact matters</a:t>
            </a:r>
          </a:p>
          <a:p>
            <a:pPr indent="-228600" defTabSz="914400">
              <a:lnSpc>
                <a:spcPct val="90000"/>
              </a:lnSpc>
              <a:spcAft>
                <a:spcPts val="600"/>
              </a:spcAft>
              <a:buFont typeface="Arial" panose="020B0604020202020204" pitchFamily="34" charset="0"/>
              <a:buChar char="•"/>
            </a:pPr>
            <a:endParaRPr lang="en-US" sz="1400" dirty="0" smtClean="0">
              <a:solidFill>
                <a:schemeClr val="bg1">
                  <a:alpha val="80000"/>
                </a:schemeClr>
              </a:solidFill>
            </a:endParaRPr>
          </a:p>
          <a:p>
            <a:pPr defTabSz="914400">
              <a:lnSpc>
                <a:spcPct val="90000"/>
              </a:lnSpc>
              <a:spcAft>
                <a:spcPts val="600"/>
              </a:spcAft>
            </a:pPr>
            <a:r>
              <a:rPr lang="en-US" sz="2200" dirty="0" smtClean="0">
                <a:solidFill>
                  <a:srgbClr val="00B0F0">
                    <a:alpha val="80000"/>
                  </a:srgbClr>
                </a:solidFill>
              </a:rPr>
              <a:t>Visualization Method</a:t>
            </a:r>
            <a:endParaRPr lang="en-US" sz="1400" dirty="0" smtClean="0">
              <a:solidFill>
                <a:schemeClr val="bg1">
                  <a:alpha val="80000"/>
                </a:schemeClr>
              </a:solidFill>
            </a:endParaRPr>
          </a:p>
          <a:p>
            <a:pPr marL="285750" indent="-285750" defTabSz="914400">
              <a:lnSpc>
                <a:spcPct val="90000"/>
              </a:lnSpc>
              <a:spcAft>
                <a:spcPts val="600"/>
              </a:spcAft>
              <a:buFont typeface="Arial" panose="020B0604020202020204" pitchFamily="34" charset="0"/>
              <a:buChar char="•"/>
            </a:pPr>
            <a:r>
              <a:rPr lang="en-US" sz="1400" dirty="0" smtClean="0">
                <a:solidFill>
                  <a:schemeClr val="bg1">
                    <a:alpha val="80000"/>
                  </a:schemeClr>
                </a:solidFill>
              </a:rPr>
              <a:t>Violin + Box Plot combo:</a:t>
            </a:r>
          </a:p>
          <a:p>
            <a:pPr marL="285750" indent="-285750" defTabSz="914400">
              <a:lnSpc>
                <a:spcPct val="90000"/>
              </a:lnSpc>
              <a:spcAft>
                <a:spcPts val="600"/>
              </a:spcAft>
              <a:buFont typeface="Arial" panose="020B0604020202020204" pitchFamily="34" charset="0"/>
              <a:buChar char="•"/>
            </a:pPr>
            <a:r>
              <a:rPr lang="en-US" sz="1400" dirty="0" smtClean="0">
                <a:solidFill>
                  <a:schemeClr val="bg1">
                    <a:alpha val="80000"/>
                  </a:schemeClr>
                </a:solidFill>
              </a:rPr>
              <a:t>X-axis: pout come (past outcome)</a:t>
            </a:r>
          </a:p>
          <a:p>
            <a:pPr marL="285750" indent="-285750" defTabSz="914400">
              <a:lnSpc>
                <a:spcPct val="90000"/>
              </a:lnSpc>
              <a:spcAft>
                <a:spcPts val="600"/>
              </a:spcAft>
              <a:buFont typeface="Arial" panose="020B0604020202020204" pitchFamily="34" charset="0"/>
              <a:buChar char="•"/>
            </a:pPr>
            <a:r>
              <a:rPr lang="en-US" sz="1400" dirty="0" smtClean="0">
                <a:solidFill>
                  <a:schemeClr val="bg1">
                    <a:alpha val="80000"/>
                  </a:schemeClr>
                </a:solidFill>
              </a:rPr>
              <a:t>Y-axis: pdays (</a:t>
            </a:r>
            <a:r>
              <a:rPr lang="en-US" sz="1400" dirty="0" err="1" smtClean="0">
                <a:solidFill>
                  <a:schemeClr val="bg1">
                    <a:alpha val="80000"/>
                  </a:schemeClr>
                </a:solidFill>
              </a:rPr>
              <a:t>recency</a:t>
            </a:r>
            <a:r>
              <a:rPr lang="en-US" sz="1400" dirty="0" smtClean="0">
                <a:solidFill>
                  <a:schemeClr val="bg1">
                    <a:alpha val="80000"/>
                  </a:schemeClr>
                </a:solidFill>
              </a:rPr>
              <a:t>)</a:t>
            </a:r>
          </a:p>
          <a:p>
            <a:pPr marL="285750" indent="-285750" defTabSz="914400">
              <a:lnSpc>
                <a:spcPct val="90000"/>
              </a:lnSpc>
              <a:spcAft>
                <a:spcPts val="600"/>
              </a:spcAft>
              <a:buFont typeface="Arial" panose="020B0604020202020204" pitchFamily="34" charset="0"/>
              <a:buChar char="•"/>
            </a:pPr>
            <a:r>
              <a:rPr lang="en-US" sz="1400" dirty="0" smtClean="0">
                <a:solidFill>
                  <a:schemeClr val="bg1">
                    <a:alpha val="80000"/>
                  </a:schemeClr>
                </a:solidFill>
              </a:rPr>
              <a:t>Color: Current outcome (y)</a:t>
            </a:r>
          </a:p>
          <a:p>
            <a:pPr lvl="0" indent="-228600" defTabSz="914400" fontAlgn="base">
              <a:lnSpc>
                <a:spcPct val="90000"/>
              </a:lnSpc>
              <a:spcBef>
                <a:spcPct val="0"/>
              </a:spcBef>
              <a:spcAft>
                <a:spcPts val="600"/>
              </a:spcAft>
              <a:buFont typeface="Arial" panose="020B0604020202020204" pitchFamily="34" charset="0"/>
              <a:buChar char="•"/>
            </a:pPr>
            <a:endParaRPr lang="en-US" sz="500" dirty="0">
              <a:solidFill>
                <a:schemeClr val="bg1">
                  <a:alpha val="80000"/>
                </a:schemeClr>
              </a:solidFill>
            </a:endParaRPr>
          </a:p>
          <a:p>
            <a:pPr lvl="0" indent="-228600" defTabSz="914400" fontAlgn="base">
              <a:lnSpc>
                <a:spcPct val="90000"/>
              </a:lnSpc>
              <a:spcBef>
                <a:spcPct val="0"/>
              </a:spcBef>
              <a:spcAft>
                <a:spcPts val="600"/>
              </a:spcAft>
              <a:buFont typeface="Arial" panose="020B0604020202020204" pitchFamily="34" charset="0"/>
              <a:buChar char="•"/>
            </a:pPr>
            <a:endParaRPr lang="en-US" sz="500" dirty="0">
              <a:solidFill>
                <a:schemeClr val="bg1">
                  <a:alpha val="80000"/>
                </a:schemeClr>
              </a:solidFill>
            </a:endParaRPr>
          </a:p>
          <a:p>
            <a:pPr lvl="0" indent="-228600" defTabSz="914400" fontAlgn="base">
              <a:lnSpc>
                <a:spcPct val="90000"/>
              </a:lnSpc>
              <a:spcBef>
                <a:spcPct val="0"/>
              </a:spcBef>
              <a:spcAft>
                <a:spcPts val="600"/>
              </a:spcAft>
              <a:buFont typeface="Arial" panose="020B0604020202020204" pitchFamily="34" charset="0"/>
              <a:buChar char="•"/>
            </a:pPr>
            <a:endParaRPr lang="en-US" sz="500" dirty="0">
              <a:solidFill>
                <a:schemeClr val="bg1">
                  <a:alpha val="80000"/>
                </a:schemeClr>
              </a:solidFill>
            </a:endParaRPr>
          </a:p>
          <a:p>
            <a:pPr lvl="0" indent="-228600" defTabSz="914400" fontAlgn="base">
              <a:lnSpc>
                <a:spcPct val="90000"/>
              </a:lnSpc>
              <a:spcBef>
                <a:spcPct val="0"/>
              </a:spcBef>
              <a:spcAft>
                <a:spcPts val="600"/>
              </a:spcAft>
              <a:buFont typeface="Arial" panose="020B0604020202020204" pitchFamily="34" charset="0"/>
              <a:buChar char="•"/>
            </a:pPr>
            <a:endParaRPr lang="en-US" sz="500" dirty="0">
              <a:solidFill>
                <a:schemeClr val="bg1">
                  <a:alpha val="80000"/>
                </a:schemeClr>
              </a:solidFill>
            </a:endParaRPr>
          </a:p>
          <a:p>
            <a:pPr lvl="0" indent="-228600" defTabSz="914400" fontAlgn="base">
              <a:lnSpc>
                <a:spcPct val="90000"/>
              </a:lnSpc>
              <a:spcBef>
                <a:spcPct val="0"/>
              </a:spcBef>
              <a:spcAft>
                <a:spcPts val="600"/>
              </a:spcAft>
              <a:buFont typeface="Arial" panose="020B0604020202020204" pitchFamily="34" charset="0"/>
              <a:buChar char="•"/>
            </a:pPr>
            <a:endParaRPr lang="en-US" sz="500" dirty="0">
              <a:solidFill>
                <a:schemeClr val="bg1">
                  <a:alpha val="80000"/>
                </a:schemeClr>
              </a:solidFill>
            </a:endParaRPr>
          </a:p>
          <a:p>
            <a:pPr lvl="0" indent="-228600" defTabSz="914400" fontAlgn="base">
              <a:lnSpc>
                <a:spcPct val="90000"/>
              </a:lnSpc>
              <a:spcBef>
                <a:spcPct val="0"/>
              </a:spcBef>
              <a:spcAft>
                <a:spcPts val="600"/>
              </a:spcAft>
              <a:buFont typeface="Arial" panose="020B0604020202020204" pitchFamily="34" charset="0"/>
              <a:buChar char="•"/>
            </a:pPr>
            <a:endParaRPr lang="en-US" sz="500" dirty="0">
              <a:solidFill>
                <a:schemeClr val="bg1">
                  <a:alpha val="80000"/>
                </a:schemeClr>
              </a:solidFill>
            </a:endParaRPr>
          </a:p>
          <a:p>
            <a:pPr lvl="0" indent="-228600" defTabSz="914400" fontAlgn="base">
              <a:lnSpc>
                <a:spcPct val="90000"/>
              </a:lnSpc>
              <a:spcBef>
                <a:spcPct val="0"/>
              </a:spcBef>
              <a:spcAft>
                <a:spcPts val="600"/>
              </a:spcAft>
              <a:buFont typeface="Arial" panose="020B0604020202020204" pitchFamily="34" charset="0"/>
              <a:buChar char="•"/>
            </a:pPr>
            <a:endParaRPr lang="en-US" sz="500" dirty="0">
              <a:solidFill>
                <a:schemeClr val="bg1">
                  <a:alpha val="80000"/>
                </a:schemeClr>
              </a:solidFill>
            </a:endParaRPr>
          </a:p>
          <a:p>
            <a:pPr lvl="0" indent="-228600" defTabSz="914400" fontAlgn="base">
              <a:lnSpc>
                <a:spcPct val="90000"/>
              </a:lnSpc>
              <a:spcBef>
                <a:spcPct val="0"/>
              </a:spcBef>
              <a:spcAft>
                <a:spcPts val="600"/>
              </a:spcAft>
              <a:buFont typeface="Arial" panose="020B0604020202020204" pitchFamily="34" charset="0"/>
              <a:buChar char="•"/>
            </a:pPr>
            <a:endParaRPr lang="en-US" sz="500" dirty="0">
              <a:solidFill>
                <a:schemeClr val="bg1">
                  <a:alpha val="80000"/>
                </a:schemeClr>
              </a:solidFill>
            </a:endParaRPr>
          </a:p>
          <a:p>
            <a:pPr lvl="0" indent="-228600" defTabSz="914400" fontAlgn="base">
              <a:lnSpc>
                <a:spcPct val="90000"/>
              </a:lnSpc>
              <a:spcBef>
                <a:spcPct val="0"/>
              </a:spcBef>
              <a:spcAft>
                <a:spcPts val="600"/>
              </a:spcAft>
              <a:buFont typeface="Arial" panose="020B0604020202020204" pitchFamily="34" charset="0"/>
              <a:buChar char="•"/>
            </a:pPr>
            <a:endParaRPr lang="en-US" sz="500" dirty="0">
              <a:solidFill>
                <a:schemeClr val="bg1">
                  <a:alpha val="80000"/>
                </a:schemeClr>
              </a:solidFill>
            </a:endParaRPr>
          </a:p>
          <a:p>
            <a:pPr lvl="0" indent="-228600" defTabSz="914400" fontAlgn="base">
              <a:lnSpc>
                <a:spcPct val="90000"/>
              </a:lnSpc>
              <a:spcBef>
                <a:spcPct val="0"/>
              </a:spcBef>
              <a:spcAft>
                <a:spcPts val="600"/>
              </a:spcAft>
              <a:buFont typeface="Arial" panose="020B0604020202020204" pitchFamily="34" charset="0"/>
              <a:buChar char="•"/>
            </a:pPr>
            <a:endParaRPr lang="en-US" sz="500" dirty="0">
              <a:solidFill>
                <a:schemeClr val="bg1">
                  <a:alpha val="80000"/>
                </a:schemeClr>
              </a:solidFill>
            </a:endParaRPr>
          </a:p>
        </p:txBody>
      </p:sp>
    </p:spTree>
    <p:extLst>
      <p:ext uri="{BB962C8B-B14F-4D97-AF65-F5344CB8AC3E}">
        <p14:creationId xmlns:p14="http://schemas.microsoft.com/office/powerpoint/2010/main" val="16419791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6" name="Down Arrow 7">
            <a:extLst>
              <a:ext uri="{FF2B5EF4-FFF2-40B4-BE49-F238E27FC236}">
                <a16:creationId xmlns:a16="http://schemas.microsoft.com/office/drawing/2014/main" xmlns="" id="{D4771268-CB57-404A-9271-370EB28F60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83356" y="1928731"/>
            <a:ext cx="3333749"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71525" y="1967266"/>
            <a:ext cx="1971675" cy="2547257"/>
          </a:xfrm>
          <a:noFill/>
        </p:spPr>
        <p:txBody>
          <a:bodyPr vert="horz" lIns="91440" tIns="45720" rIns="91440" bIns="45720" rtlCol="0" anchor="ctr">
            <a:normAutofit/>
          </a:bodyPr>
          <a:lstStyle/>
          <a:p>
            <a:pPr defTabSz="914400">
              <a:lnSpc>
                <a:spcPct val="90000"/>
              </a:lnSpc>
            </a:pPr>
            <a:r>
              <a:rPr lang="en-US" sz="2600" kern="1200" dirty="0">
                <a:solidFill>
                  <a:srgbClr val="FFFFFF"/>
                </a:solidFill>
                <a:latin typeface="+mj-lt"/>
                <a:ea typeface="+mj-ea"/>
                <a:cs typeface="+mj-cs"/>
              </a:rPr>
              <a:t>RQ4: Impact of Past Engagement – Visualization</a:t>
            </a:r>
          </a:p>
        </p:txBody>
      </p:sp>
      <p:pic>
        <p:nvPicPr>
          <p:cNvPr id="5" name="Content Placeholder 4">
            <a:extLst>
              <a:ext uri="{FF2B5EF4-FFF2-40B4-BE49-F238E27FC236}">
                <a16:creationId xmlns:a16="http://schemas.microsoft.com/office/drawing/2014/main" xmlns="" id="{6E2E8044-7345-5F3D-4953-9762966469A8}"/>
              </a:ext>
            </a:extLst>
          </p:cNvPr>
          <p:cNvPicPr>
            <a:picLocks noGrp="1" noChangeAspect="1"/>
          </p:cNvPicPr>
          <p:nvPr>
            <p:ph idx="1"/>
          </p:nvPr>
        </p:nvPicPr>
        <p:blipFill>
          <a:blip r:embed="rId2"/>
          <a:stretch>
            <a:fillRect/>
          </a:stretch>
        </p:blipFill>
        <p:spPr>
          <a:xfrm>
            <a:off x="3162396" y="1001311"/>
            <a:ext cx="5778404" cy="5444066"/>
          </a:xfrm>
          <a:prstGeom prst="rect">
            <a:avLst/>
          </a:prstGeom>
        </p:spPr>
      </p:pic>
      <p:sp>
        <p:nvSpPr>
          <p:cNvPr id="3" name="Date Placeholder 2"/>
          <p:cNvSpPr>
            <a:spLocks noGrp="1"/>
          </p:cNvSpPr>
          <p:nvPr>
            <p:ph type="dt" sz="half" idx="10"/>
          </p:nvPr>
        </p:nvSpPr>
        <p:spPr/>
        <p:txBody>
          <a:bodyPr/>
          <a:lstStyle/>
          <a:p>
            <a:fld id="{F0BF875E-190B-4ECE-ACF4-EFACEC95B46F}" type="datetime1">
              <a:rPr lang="en-US" smtClean="0"/>
              <a:t>7/27/2025</a:t>
            </a:fld>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E8A8EAB8-D2FF-444D-B34B-7D32F106AD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a:xfrm>
            <a:off x="760605" y="1450655"/>
            <a:ext cx="2949023" cy="3956690"/>
          </a:xfrm>
        </p:spPr>
        <p:txBody>
          <a:bodyPr anchor="ctr">
            <a:normAutofit/>
          </a:bodyPr>
          <a:lstStyle/>
          <a:p>
            <a:pPr>
              <a:lnSpc>
                <a:spcPct val="90000"/>
              </a:lnSpc>
            </a:pPr>
            <a:r>
              <a:rPr lang="en-IN" sz="4000" b="1" dirty="0">
                <a:solidFill>
                  <a:schemeClr val="bg1"/>
                </a:solidFill>
              </a:rPr>
              <a:t>Insight 4: Past Success is a Goldmine</a:t>
            </a:r>
          </a:p>
        </p:txBody>
      </p:sp>
      <p:cxnSp>
        <p:nvCxnSpPr>
          <p:cNvPr id="10" name="Straight Connector 9">
            <a:extLst>
              <a:ext uri="{FF2B5EF4-FFF2-40B4-BE49-F238E27FC236}">
                <a16:creationId xmlns:a16="http://schemas.microsoft.com/office/drawing/2014/main" xmlns="" id="{067633D1-6EE6-4118-B9F0-B363477BEE7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60605" y="1450655"/>
            <a:ext cx="294902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4AD7FFC6-42A9-49CB-B5E9-B3F6B038331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60605" y="5408571"/>
            <a:ext cx="294902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470234" y="1301694"/>
            <a:ext cx="3858442" cy="4571972"/>
          </a:xfrm>
        </p:spPr>
        <p:txBody>
          <a:bodyPr anchor="ctr">
            <a:normAutofit/>
          </a:bodyPr>
          <a:lstStyle/>
          <a:p>
            <a:pPr>
              <a:buFont typeface="Wingdings" panose="05000000000000000000" pitchFamily="2" charset="2"/>
              <a:buChar char="§"/>
            </a:pPr>
            <a:r>
              <a:rPr lang="en-IN" sz="1500" dirty="0">
                <a:solidFill>
                  <a:schemeClr val="bg1"/>
                </a:solidFill>
              </a:rPr>
              <a:t>This is our </a:t>
            </a:r>
            <a:r>
              <a:rPr lang="en-IN" sz="1500" b="1" dirty="0">
                <a:solidFill>
                  <a:schemeClr val="bg1"/>
                </a:solidFill>
              </a:rPr>
              <a:t>most powerful predictor!</a:t>
            </a:r>
            <a:endParaRPr lang="en-IN" sz="1500" dirty="0">
              <a:solidFill>
                <a:schemeClr val="bg1"/>
              </a:solidFill>
            </a:endParaRPr>
          </a:p>
          <a:p>
            <a:pPr>
              <a:buFont typeface="Wingdings" panose="05000000000000000000" pitchFamily="2" charset="2"/>
              <a:buChar char="§"/>
            </a:pPr>
            <a:r>
              <a:rPr lang="en-IN" sz="1500" dirty="0">
                <a:solidFill>
                  <a:schemeClr val="bg1"/>
                </a:solidFill>
              </a:rPr>
              <a:t>Clients who subscribed before are extremely likely to do so again (</a:t>
            </a:r>
            <a:r>
              <a:rPr lang="en-IN" sz="1500" b="1" dirty="0">
                <a:solidFill>
                  <a:schemeClr val="bg1"/>
                </a:solidFill>
              </a:rPr>
              <a:t>a massive 65% success rate</a:t>
            </a:r>
            <a:r>
              <a:rPr lang="en-IN" sz="1500" dirty="0">
                <a:solidFill>
                  <a:schemeClr val="bg1"/>
                </a:solidFill>
              </a:rPr>
              <a:t>).</a:t>
            </a:r>
          </a:p>
          <a:p>
            <a:pPr>
              <a:buFont typeface="Wingdings" panose="05000000000000000000" pitchFamily="2" charset="2"/>
              <a:buChar char="§"/>
            </a:pPr>
            <a:r>
              <a:rPr lang="en-IN" sz="1500" dirty="0">
                <a:solidFill>
                  <a:schemeClr val="bg1"/>
                </a:solidFill>
              </a:rPr>
              <a:t>Even those who said "no" before are still a good audience (14% success).</a:t>
            </a:r>
          </a:p>
          <a:p>
            <a:pPr>
              <a:buFont typeface="Wingdings" panose="05000000000000000000" pitchFamily="2" charset="2"/>
              <a:buChar char="Ø"/>
            </a:pPr>
            <a:endParaRPr lang="en-IN" sz="1700" dirty="0" smtClean="0">
              <a:solidFill>
                <a:schemeClr val="bg1"/>
              </a:solidFill>
            </a:endParaRPr>
          </a:p>
          <a:p>
            <a:pPr>
              <a:buFont typeface="Wingdings" panose="05000000000000000000" pitchFamily="2" charset="2"/>
              <a:buChar char="Ø"/>
            </a:pPr>
            <a:endParaRPr lang="en-IN" sz="1700" dirty="0">
              <a:solidFill>
                <a:schemeClr val="bg1"/>
              </a:solidFill>
            </a:endParaRPr>
          </a:p>
          <a:p>
            <a:pPr marL="0" indent="0">
              <a:buNone/>
            </a:pPr>
            <a:r>
              <a:rPr lang="en-IN" sz="1700" b="1" dirty="0">
                <a:solidFill>
                  <a:srgbClr val="00B0F0"/>
                </a:solidFill>
              </a:rPr>
              <a:t>Actionable Insight</a:t>
            </a:r>
            <a:r>
              <a:rPr lang="en-IN" sz="1700" b="1" dirty="0" smtClean="0">
                <a:solidFill>
                  <a:srgbClr val="00B0F0"/>
                </a:solidFill>
              </a:rPr>
              <a:t>:</a:t>
            </a:r>
          </a:p>
          <a:p>
            <a:pPr marL="0" indent="0">
              <a:buNone/>
            </a:pPr>
            <a:r>
              <a:rPr lang="en-IN" sz="1700" b="1" dirty="0" smtClean="0">
                <a:solidFill>
                  <a:schemeClr val="bg1"/>
                </a:solidFill>
              </a:rPr>
              <a:t> </a:t>
            </a:r>
            <a:r>
              <a:rPr lang="en-IN" sz="1500" dirty="0">
                <a:solidFill>
                  <a:schemeClr val="bg1"/>
                </a:solidFill>
              </a:rPr>
              <a:t>Your best future customers are your past customers. Make retargeting them your #1 priority.</a:t>
            </a:r>
          </a:p>
        </p:txBody>
      </p:sp>
      <p:sp>
        <p:nvSpPr>
          <p:cNvPr id="4" name="Date Placeholder 3"/>
          <p:cNvSpPr>
            <a:spLocks noGrp="1"/>
          </p:cNvSpPr>
          <p:nvPr>
            <p:ph type="dt" sz="half" idx="10"/>
          </p:nvPr>
        </p:nvSpPr>
        <p:spPr/>
        <p:txBody>
          <a:bodyPr/>
          <a:lstStyle/>
          <a:p>
            <a:fld id="{D5056EEA-1E4E-4A28-829E-9EF37A8A6830}" type="datetime1">
              <a:rPr lang="en-US" smtClean="0"/>
              <a:t>7/27/2025</a:t>
            </a:fld>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E8A8EAB8-D2FF-444D-B34B-7D32F106AD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a:xfrm>
            <a:off x="85188" y="1693298"/>
            <a:ext cx="4470233" cy="3956690"/>
          </a:xfrm>
        </p:spPr>
        <p:txBody>
          <a:bodyPr anchor="t">
            <a:normAutofit/>
          </a:bodyPr>
          <a:lstStyle/>
          <a:p>
            <a:r>
              <a:rPr lang="en-US" sz="2400" dirty="0" smtClean="0">
                <a:solidFill>
                  <a:schemeClr val="bg1"/>
                </a:solidFill>
              </a:rPr>
              <a:t/>
            </a:r>
            <a:br>
              <a:rPr lang="en-US" sz="2400" dirty="0" smtClean="0">
                <a:solidFill>
                  <a:schemeClr val="bg1"/>
                </a:solidFill>
              </a:rPr>
            </a:br>
            <a:r>
              <a:rPr lang="en-US" sz="2400" dirty="0" smtClean="0">
                <a:solidFill>
                  <a:schemeClr val="bg1"/>
                </a:solidFill>
              </a:rPr>
              <a:t/>
            </a:r>
            <a:br>
              <a:rPr lang="en-US" sz="2400" dirty="0" smtClean="0">
                <a:solidFill>
                  <a:schemeClr val="bg1"/>
                </a:solidFill>
              </a:rPr>
            </a:br>
            <a:r>
              <a:rPr lang="en-US" sz="2400" dirty="0" smtClean="0">
                <a:solidFill>
                  <a:schemeClr val="bg1"/>
                </a:solidFill>
              </a:rPr>
              <a:t>How </a:t>
            </a:r>
            <a:r>
              <a:rPr lang="en-US" sz="2400" dirty="0">
                <a:solidFill>
                  <a:schemeClr val="bg1"/>
                </a:solidFill>
              </a:rPr>
              <a:t>does the age distribution of clients who subscribe to a term deposit differ from those who do not, and how do these patterns vary across different job categories?</a:t>
            </a:r>
            <a:r>
              <a:rPr lang="en-IN" sz="2400" dirty="0">
                <a:solidFill>
                  <a:schemeClr val="bg1"/>
                </a:solidFill>
              </a:rPr>
              <a:t/>
            </a:r>
            <a:br>
              <a:rPr lang="en-IN" sz="2400" dirty="0">
                <a:solidFill>
                  <a:schemeClr val="bg1"/>
                </a:solidFill>
              </a:rPr>
            </a:br>
            <a:r>
              <a:rPr lang="en-IN" sz="2400" dirty="0">
                <a:solidFill>
                  <a:schemeClr val="bg1"/>
                </a:solidFill>
              </a:rPr>
              <a:t/>
            </a:r>
            <a:br>
              <a:rPr lang="en-IN" sz="2400" dirty="0">
                <a:solidFill>
                  <a:schemeClr val="bg1"/>
                </a:solidFill>
              </a:rPr>
            </a:br>
            <a:endParaRPr lang="en-US" sz="2400" dirty="0">
              <a:solidFill>
                <a:schemeClr val="bg1"/>
              </a:solidFill>
            </a:endParaRPr>
          </a:p>
        </p:txBody>
      </p:sp>
      <p:cxnSp>
        <p:nvCxnSpPr>
          <p:cNvPr id="10" name="Straight Connector 9">
            <a:extLst>
              <a:ext uri="{FF2B5EF4-FFF2-40B4-BE49-F238E27FC236}">
                <a16:creationId xmlns:a16="http://schemas.microsoft.com/office/drawing/2014/main" xmlns="" id="{067633D1-6EE6-4118-B9F0-B363477BEE7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60605" y="1450655"/>
            <a:ext cx="294902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4AD7FFC6-42A9-49CB-B5E9-B3F6B038331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60605" y="5408571"/>
            <a:ext cx="294902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307A4D75-B988-477B-87B6-A45262C15A32}" type="datetime1">
              <a:rPr lang="en-US" smtClean="0"/>
              <a:t>7/27/2025</a:t>
            </a:fld>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24</a:t>
            </a:fld>
            <a:endParaRPr lang="en-US"/>
          </a:p>
        </p:txBody>
      </p:sp>
      <p:sp>
        <p:nvSpPr>
          <p:cNvPr id="9" name="TextBox 8"/>
          <p:cNvSpPr txBox="1"/>
          <p:nvPr/>
        </p:nvSpPr>
        <p:spPr>
          <a:xfrm flipH="1">
            <a:off x="608902" y="463717"/>
            <a:ext cx="7926195" cy="523220"/>
          </a:xfrm>
          <a:prstGeom prst="rect">
            <a:avLst/>
          </a:prstGeom>
          <a:noFill/>
        </p:spPr>
        <p:txBody>
          <a:bodyPr wrap="square" rtlCol="0">
            <a:spAutoFit/>
          </a:bodyPr>
          <a:lstStyle/>
          <a:p>
            <a:pPr algn="ctr"/>
            <a:r>
              <a:rPr lang="en-IN" sz="2800" dirty="0">
                <a:solidFill>
                  <a:srgbClr val="00B0F0"/>
                </a:solidFill>
              </a:rPr>
              <a:t>RQ5: Age, Job, and Subscription Patterns</a:t>
            </a:r>
            <a:endParaRPr lang="en-US" sz="2800" dirty="0">
              <a:solidFill>
                <a:srgbClr val="00B0F0"/>
              </a:solidFill>
            </a:endParaRPr>
          </a:p>
        </p:txBody>
      </p:sp>
      <p:graphicFrame>
        <p:nvGraphicFramePr>
          <p:cNvPr id="4" name="Diagram 3"/>
          <p:cNvGraphicFramePr/>
          <p:nvPr>
            <p:extLst>
              <p:ext uri="{D42A27DB-BD31-4B8C-83A1-F6EECF244321}">
                <p14:modId xmlns:p14="http://schemas.microsoft.com/office/powerpoint/2010/main" val="3293071679"/>
              </p:ext>
            </p:extLst>
          </p:nvPr>
        </p:nvGraphicFramePr>
        <p:xfrm>
          <a:off x="5166053" y="2430362"/>
          <a:ext cx="5371318" cy="26060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9616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FB5B0058-AF13-4859-B429-4EDDE2A26F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94655" y="224976"/>
            <a:ext cx="8954690" cy="621692"/>
          </a:xfrm>
        </p:spPr>
        <p:txBody>
          <a:bodyPr vert="horz" lIns="91440" tIns="45720" rIns="91440" bIns="45720" rtlCol="0" anchor="b">
            <a:normAutofit/>
          </a:bodyPr>
          <a:lstStyle/>
          <a:p>
            <a:pPr algn="l" defTabSz="914400">
              <a:lnSpc>
                <a:spcPct val="90000"/>
              </a:lnSpc>
            </a:pPr>
            <a:r>
              <a:rPr lang="en-US" sz="2800" kern="1200" dirty="0">
                <a:solidFill>
                  <a:schemeClr val="bg1"/>
                </a:solidFill>
                <a:latin typeface="+mj-lt"/>
                <a:ea typeface="+mj-ea"/>
                <a:cs typeface="+mj-cs"/>
              </a:rPr>
              <a:t>RQ5: Age, Job, and Subscription Patterns – Visualization</a:t>
            </a:r>
          </a:p>
        </p:txBody>
      </p:sp>
      <p:sp>
        <p:nvSpPr>
          <p:cNvPr id="3" name="Content Placeholder 2"/>
          <p:cNvSpPr>
            <a:spLocks noGrp="1"/>
          </p:cNvSpPr>
          <p:nvPr>
            <p:ph idx="1"/>
          </p:nvPr>
        </p:nvSpPr>
        <p:spPr>
          <a:xfrm>
            <a:off x="558800" y="1188620"/>
            <a:ext cx="7730067" cy="538580"/>
          </a:xfrm>
        </p:spPr>
        <p:txBody>
          <a:bodyPr vert="horz" lIns="91440" tIns="45720" rIns="91440" bIns="45720" rtlCol="0">
            <a:normAutofit/>
          </a:bodyPr>
          <a:lstStyle/>
          <a:p>
            <a:pPr marL="0" indent="0" defTabSz="914400">
              <a:lnSpc>
                <a:spcPct val="90000"/>
              </a:lnSpc>
              <a:spcBef>
                <a:spcPts val="1000"/>
              </a:spcBef>
              <a:buNone/>
            </a:pPr>
            <a:r>
              <a:rPr lang="en-US" sz="1700" kern="1200" dirty="0">
                <a:solidFill>
                  <a:schemeClr val="bg1"/>
                </a:solidFill>
                <a:latin typeface="+mn-lt"/>
                <a:ea typeface="+mn-ea"/>
                <a:cs typeface="+mn-cs"/>
              </a:rPr>
              <a:t>Faceted density plots by job with overlaid curves for subscription outcome</a:t>
            </a:r>
          </a:p>
        </p:txBody>
      </p:sp>
      <p:pic>
        <p:nvPicPr>
          <p:cNvPr id="5" name="Picture 4">
            <a:extLst>
              <a:ext uri="{FF2B5EF4-FFF2-40B4-BE49-F238E27FC236}">
                <a16:creationId xmlns:a16="http://schemas.microsoft.com/office/drawing/2014/main" xmlns="" id="{FCC5E3EC-7F36-8EAC-BD44-185D81CE2A51}"/>
              </a:ext>
            </a:extLst>
          </p:cNvPr>
          <p:cNvPicPr>
            <a:picLocks noChangeAspect="1"/>
          </p:cNvPicPr>
          <p:nvPr/>
        </p:nvPicPr>
        <p:blipFill>
          <a:blip r:embed="rId2">
            <a:alphaModFix/>
          </a:blip>
          <a:stretch>
            <a:fillRect/>
          </a:stretch>
        </p:blipFill>
        <p:spPr>
          <a:xfrm>
            <a:off x="694268" y="1727200"/>
            <a:ext cx="7662332" cy="3691467"/>
          </a:xfrm>
          <a:prstGeom prst="rect">
            <a:avLst/>
          </a:prstGeom>
        </p:spPr>
      </p:pic>
      <p:sp>
        <p:nvSpPr>
          <p:cNvPr id="12" name="Rectangle 11">
            <a:extLst>
              <a:ext uri="{FF2B5EF4-FFF2-40B4-BE49-F238E27FC236}">
                <a16:creationId xmlns:a16="http://schemas.microsoft.com/office/drawing/2014/main" xmlns="" id="{D84C2E9E-0B5D-4B5F-9A1F-70EBDCE390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1845" y="1197769"/>
            <a:ext cx="8240309"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EF36B2BE-65F4-46E3-AFDD-A9AE9E8850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4654" y="115193"/>
            <a:ext cx="8954691"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7CD31FF-43D9-4289-8983-FB428FE27C21}" type="datetime1">
              <a:rPr lang="en-US" smtClean="0"/>
              <a:t>7/27/2025</a:t>
            </a:fld>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E8A8EAB8-D2FF-444D-B34B-7D32F106AD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a:xfrm>
            <a:off x="760605" y="1450655"/>
            <a:ext cx="2949023" cy="3956690"/>
          </a:xfrm>
        </p:spPr>
        <p:txBody>
          <a:bodyPr anchor="ctr">
            <a:normAutofit/>
          </a:bodyPr>
          <a:lstStyle/>
          <a:p>
            <a:pPr>
              <a:lnSpc>
                <a:spcPct val="90000"/>
              </a:lnSpc>
            </a:pPr>
            <a:r>
              <a:rPr lang="en-IN" b="1">
                <a:solidFill>
                  <a:schemeClr val="bg1"/>
                </a:solidFill>
              </a:rPr>
              <a:t>Insight 5: Targeting by Generation</a:t>
            </a:r>
          </a:p>
        </p:txBody>
      </p:sp>
      <p:cxnSp>
        <p:nvCxnSpPr>
          <p:cNvPr id="10" name="Straight Connector 9">
            <a:extLst>
              <a:ext uri="{FF2B5EF4-FFF2-40B4-BE49-F238E27FC236}">
                <a16:creationId xmlns:a16="http://schemas.microsoft.com/office/drawing/2014/main" xmlns="" id="{067633D1-6EE6-4118-B9F0-B363477BEE7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60605" y="1450655"/>
            <a:ext cx="294902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4AD7FFC6-42A9-49CB-B5E9-B3F6B038331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60605" y="5408571"/>
            <a:ext cx="294902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572000" y="1108061"/>
            <a:ext cx="3756675" cy="4571972"/>
          </a:xfrm>
        </p:spPr>
        <p:txBody>
          <a:bodyPr anchor="ctr">
            <a:normAutofit lnSpcReduction="10000"/>
          </a:bodyPr>
          <a:lstStyle/>
          <a:p>
            <a:pPr>
              <a:buFont typeface="Wingdings" panose="05000000000000000000" pitchFamily="2" charset="2"/>
              <a:buChar char="Ø"/>
            </a:pPr>
            <a:r>
              <a:rPr lang="en-IN" sz="1700" dirty="0">
                <a:solidFill>
                  <a:srgbClr val="00B0F0"/>
                </a:solidFill>
              </a:rPr>
              <a:t>Age isn't just a number</a:t>
            </a:r>
            <a:r>
              <a:rPr lang="en-IN" sz="1700" dirty="0">
                <a:solidFill>
                  <a:schemeClr val="bg1"/>
                </a:solidFill>
              </a:rPr>
              <a:t>—it's a strategy. We found key age windows for success:</a:t>
            </a:r>
          </a:p>
          <a:p>
            <a:pPr marL="0" indent="0">
              <a:buNone/>
            </a:pPr>
            <a:endParaRPr lang="en-IN" sz="1700" dirty="0">
              <a:solidFill>
                <a:schemeClr val="bg1"/>
              </a:solidFill>
            </a:endParaRPr>
          </a:p>
          <a:p>
            <a:pPr>
              <a:buFont typeface="Wingdings" panose="05000000000000000000" pitchFamily="2" charset="2"/>
              <a:buChar char="Ø"/>
            </a:pPr>
            <a:r>
              <a:rPr lang="en-IN" sz="1700" b="1" dirty="0">
                <a:solidFill>
                  <a:srgbClr val="00B0F0"/>
                </a:solidFill>
              </a:rPr>
              <a:t>Students:</a:t>
            </a:r>
            <a:r>
              <a:rPr lang="en-IN" sz="1700" dirty="0">
                <a:solidFill>
                  <a:schemeClr val="bg1"/>
                </a:solidFill>
              </a:rPr>
              <a:t> Early 20s</a:t>
            </a:r>
          </a:p>
          <a:p>
            <a:pPr marL="0" indent="0">
              <a:buNone/>
            </a:pPr>
            <a:endParaRPr lang="en-IN" sz="1700" dirty="0">
              <a:solidFill>
                <a:schemeClr val="bg1"/>
              </a:solidFill>
            </a:endParaRPr>
          </a:p>
          <a:p>
            <a:pPr>
              <a:buFont typeface="Wingdings" panose="05000000000000000000" pitchFamily="2" charset="2"/>
              <a:buChar char="Ø"/>
            </a:pPr>
            <a:r>
              <a:rPr lang="en-IN" sz="1700" b="1" dirty="0">
                <a:solidFill>
                  <a:srgbClr val="00B0F0"/>
                </a:solidFill>
              </a:rPr>
              <a:t>Admin &amp; Management</a:t>
            </a:r>
            <a:r>
              <a:rPr lang="en-IN" sz="1700" b="1" dirty="0">
                <a:solidFill>
                  <a:schemeClr val="bg1"/>
                </a:solidFill>
              </a:rPr>
              <a:t>:</a:t>
            </a:r>
            <a:r>
              <a:rPr lang="en-IN" sz="1700" dirty="0">
                <a:solidFill>
                  <a:schemeClr val="bg1"/>
                </a:solidFill>
              </a:rPr>
              <a:t> Two key groups—young professionals (30s) and those nearing retirement (55-60).</a:t>
            </a:r>
          </a:p>
          <a:p>
            <a:pPr marL="0" indent="0">
              <a:buNone/>
            </a:pPr>
            <a:endParaRPr lang="en-IN" sz="1700" dirty="0">
              <a:solidFill>
                <a:schemeClr val="bg1"/>
              </a:solidFill>
            </a:endParaRPr>
          </a:p>
          <a:p>
            <a:pPr>
              <a:buFont typeface="Wingdings" panose="05000000000000000000" pitchFamily="2" charset="2"/>
              <a:buChar char="Ø"/>
            </a:pPr>
            <a:r>
              <a:rPr lang="en-IN" sz="1700" b="1" dirty="0">
                <a:solidFill>
                  <a:srgbClr val="00B0F0"/>
                </a:solidFill>
              </a:rPr>
              <a:t>Retired:</a:t>
            </a:r>
            <a:r>
              <a:rPr lang="en-IN" sz="1700" dirty="0">
                <a:solidFill>
                  <a:schemeClr val="bg1"/>
                </a:solidFill>
              </a:rPr>
              <a:t> A strong peak between 60 and 70.</a:t>
            </a:r>
          </a:p>
          <a:p>
            <a:pPr>
              <a:buFont typeface="Wingdings" panose="05000000000000000000" pitchFamily="2" charset="2"/>
              <a:buChar char="Ø"/>
            </a:pPr>
            <a:endParaRPr lang="en-IN" sz="1700" dirty="0">
              <a:solidFill>
                <a:schemeClr val="bg1"/>
              </a:solidFill>
            </a:endParaRPr>
          </a:p>
          <a:p>
            <a:pPr>
              <a:buFont typeface="Wingdings" panose="05000000000000000000" pitchFamily="2" charset="2"/>
              <a:buChar char="Ø"/>
            </a:pPr>
            <a:r>
              <a:rPr lang="en-IN" sz="1700" b="1" dirty="0">
                <a:solidFill>
                  <a:srgbClr val="00B0F0"/>
                </a:solidFill>
              </a:rPr>
              <a:t>Actionable Insight</a:t>
            </a:r>
            <a:r>
              <a:rPr lang="en-IN" sz="1700" b="1" dirty="0">
                <a:solidFill>
                  <a:schemeClr val="bg1"/>
                </a:solidFill>
              </a:rPr>
              <a:t>: Don't use a one-size-fits-all age strategy. Target by generation and profession.</a:t>
            </a:r>
            <a:endParaRPr lang="en-IN" sz="1700" dirty="0">
              <a:solidFill>
                <a:schemeClr val="bg1"/>
              </a:solidFill>
            </a:endParaRPr>
          </a:p>
        </p:txBody>
      </p:sp>
      <p:sp>
        <p:nvSpPr>
          <p:cNvPr id="4" name="Date Placeholder 3"/>
          <p:cNvSpPr>
            <a:spLocks noGrp="1"/>
          </p:cNvSpPr>
          <p:nvPr>
            <p:ph type="dt" sz="half" idx="10"/>
          </p:nvPr>
        </p:nvSpPr>
        <p:spPr/>
        <p:txBody>
          <a:bodyPr/>
          <a:lstStyle/>
          <a:p>
            <a:fld id="{308FC9EB-4BE1-4A0A-B8DD-14C690392DE2}" type="datetime1">
              <a:rPr lang="en-US" smtClean="0"/>
              <a:t>7/27/2025</a:t>
            </a:fld>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E8A8EAB8-D2FF-444D-B34B-7D32F106AD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a:xfrm>
            <a:off x="0" y="1450655"/>
            <a:ext cx="4470233" cy="3956690"/>
          </a:xfrm>
        </p:spPr>
        <p:txBody>
          <a:bodyPr anchor="t">
            <a:normAutofit/>
          </a:bodyPr>
          <a:lstStyle/>
          <a:p>
            <a:r>
              <a:rPr lang="en-US" sz="2400" dirty="0" smtClean="0">
                <a:solidFill>
                  <a:schemeClr val="bg1"/>
                </a:solidFill>
              </a:rPr>
              <a:t/>
            </a:r>
            <a:br>
              <a:rPr lang="en-US" sz="2400" dirty="0" smtClean="0">
                <a:solidFill>
                  <a:schemeClr val="bg1"/>
                </a:solidFill>
              </a:rPr>
            </a:br>
            <a:r>
              <a:rPr lang="en-US" sz="2400" dirty="0">
                <a:solidFill>
                  <a:schemeClr val="bg1"/>
                </a:solidFill>
              </a:rPr>
              <a:t/>
            </a:r>
            <a:br>
              <a:rPr lang="en-US" sz="2400" dirty="0">
                <a:solidFill>
                  <a:schemeClr val="bg1"/>
                </a:solidFill>
              </a:rPr>
            </a:br>
            <a:r>
              <a:rPr lang="en-US" sz="2400" dirty="0">
                <a:solidFill>
                  <a:schemeClr val="bg1"/>
                </a:solidFill>
              </a:rPr>
              <a:t>Is there a seasonal effect on campaign success by month? Furthermore, how does this seasonality interact with campaign fatigue, as measured by the number of contacts (campaign) made to a client?</a:t>
            </a:r>
            <a:endParaRPr lang="en-US" sz="2400" dirty="0">
              <a:solidFill>
                <a:schemeClr val="bg1"/>
              </a:solidFill>
            </a:endParaRPr>
          </a:p>
        </p:txBody>
      </p:sp>
      <p:cxnSp>
        <p:nvCxnSpPr>
          <p:cNvPr id="10" name="Straight Connector 9">
            <a:extLst>
              <a:ext uri="{FF2B5EF4-FFF2-40B4-BE49-F238E27FC236}">
                <a16:creationId xmlns:a16="http://schemas.microsoft.com/office/drawing/2014/main" xmlns="" id="{067633D1-6EE6-4118-B9F0-B363477BEE7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60605" y="1450655"/>
            <a:ext cx="294902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4AD7FFC6-42A9-49CB-B5E9-B3F6B038331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760605" y="5408571"/>
            <a:ext cx="294902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307A4D75-B988-477B-87B6-A45262C15A32}" type="datetime1">
              <a:rPr lang="en-US" smtClean="0"/>
              <a:t>7/27/2025</a:t>
            </a:fld>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27</a:t>
            </a:fld>
            <a:endParaRPr lang="en-US"/>
          </a:p>
        </p:txBody>
      </p:sp>
      <p:sp>
        <p:nvSpPr>
          <p:cNvPr id="9" name="TextBox 8"/>
          <p:cNvSpPr txBox="1"/>
          <p:nvPr/>
        </p:nvSpPr>
        <p:spPr>
          <a:xfrm flipH="1">
            <a:off x="608902" y="463717"/>
            <a:ext cx="7926195" cy="523220"/>
          </a:xfrm>
          <a:prstGeom prst="rect">
            <a:avLst/>
          </a:prstGeom>
          <a:noFill/>
        </p:spPr>
        <p:txBody>
          <a:bodyPr wrap="square" rtlCol="0">
            <a:spAutoFit/>
          </a:bodyPr>
          <a:lstStyle/>
          <a:p>
            <a:pPr algn="ctr"/>
            <a:r>
              <a:rPr lang="en-IN" sz="2800" b="1" dirty="0">
                <a:solidFill>
                  <a:srgbClr val="00B0F0"/>
                </a:solidFill>
              </a:rPr>
              <a:t>RQ6: </a:t>
            </a:r>
            <a:r>
              <a:rPr lang="en-US" sz="2800" b="1" dirty="0">
                <a:solidFill>
                  <a:srgbClr val="00B0F0"/>
                </a:solidFill>
              </a:rPr>
              <a:t>Seasonal Trends and Campaign Fatigue</a:t>
            </a:r>
            <a:endParaRPr lang="en-US" sz="2800" dirty="0"/>
          </a:p>
        </p:txBody>
      </p:sp>
      <p:sp>
        <p:nvSpPr>
          <p:cNvPr id="14" name="Vertical Scroll 13"/>
          <p:cNvSpPr/>
          <p:nvPr/>
        </p:nvSpPr>
        <p:spPr>
          <a:xfrm>
            <a:off x="4669971" y="1450656"/>
            <a:ext cx="3766457" cy="3956690"/>
          </a:xfrm>
          <a:prstGeom prst="verticalScroll">
            <a:avLst/>
          </a:prstGeom>
          <a:blipFill dpi="0" rotWithShape="1">
            <a:blip r:embed="rId3">
              <a:extLst>
                <a:ext uri="{28A0092B-C50C-407E-A947-70E740481C1C}">
                  <a14:useLocalDpi xmlns:a14="http://schemas.microsoft.com/office/drawing/2010/main" val="0"/>
                </a:ext>
              </a:extLst>
            </a:blip>
            <a:srcRect/>
            <a:stretch>
              <a:fillRect/>
            </a:stretch>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162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E8A8EAB8-D2FF-444D-B34B-7D32F106AD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Title 18"/>
          <p:cNvSpPr>
            <a:spLocks noGrp="1"/>
          </p:cNvSpPr>
          <p:nvPr>
            <p:ph type="title"/>
          </p:nvPr>
        </p:nvSpPr>
        <p:spPr/>
        <p:txBody>
          <a:bodyPr/>
          <a:lstStyle/>
          <a:p>
            <a:endParaRPr lang="en-US"/>
          </a:p>
        </p:txBody>
      </p:sp>
      <p:pic>
        <p:nvPicPr>
          <p:cNvPr id="22" name="Content Placeholder 21"/>
          <p:cNvPicPr>
            <a:picLocks noGrp="1" noChangeAspect="1"/>
          </p:cNvPicPr>
          <p:nvPr>
            <p:ph idx="1"/>
          </p:nvPr>
        </p:nvPicPr>
        <p:blipFill>
          <a:blip r:embed="rId3"/>
          <a:stretch>
            <a:fillRect/>
          </a:stretch>
        </p:blipFill>
        <p:spPr>
          <a:xfrm>
            <a:off x="457200" y="1600200"/>
            <a:ext cx="8229599" cy="4525963"/>
          </a:xfrm>
          <a:prstGeom prst="rect">
            <a:avLst/>
          </a:prstGeom>
        </p:spPr>
      </p:pic>
      <p:sp>
        <p:nvSpPr>
          <p:cNvPr id="5" name="Date Placeholder 4"/>
          <p:cNvSpPr>
            <a:spLocks noGrp="1"/>
          </p:cNvSpPr>
          <p:nvPr>
            <p:ph type="dt" sz="half" idx="10"/>
          </p:nvPr>
        </p:nvSpPr>
        <p:spPr/>
        <p:txBody>
          <a:bodyPr/>
          <a:lstStyle/>
          <a:p>
            <a:fld id="{307A4D75-B988-477B-87B6-A45262C15A32}" type="datetime1">
              <a:rPr lang="en-US" smtClean="0"/>
              <a:t>7/27/2025</a:t>
            </a:fld>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28</a:t>
            </a:fld>
            <a:endParaRPr lang="en-US"/>
          </a:p>
        </p:txBody>
      </p:sp>
      <p:sp>
        <p:nvSpPr>
          <p:cNvPr id="9" name="TextBox 8"/>
          <p:cNvSpPr txBox="1"/>
          <p:nvPr/>
        </p:nvSpPr>
        <p:spPr>
          <a:xfrm flipH="1">
            <a:off x="608902" y="501650"/>
            <a:ext cx="7926195" cy="523220"/>
          </a:xfrm>
          <a:prstGeom prst="rect">
            <a:avLst/>
          </a:prstGeom>
          <a:noFill/>
        </p:spPr>
        <p:txBody>
          <a:bodyPr wrap="square" rtlCol="0">
            <a:spAutoFit/>
          </a:bodyPr>
          <a:lstStyle/>
          <a:p>
            <a:pPr algn="ctr"/>
            <a:r>
              <a:rPr lang="en-IN" sz="2800" b="1" dirty="0">
                <a:solidFill>
                  <a:srgbClr val="00B0F0"/>
                </a:solidFill>
              </a:rPr>
              <a:t>RQ6: </a:t>
            </a:r>
            <a:r>
              <a:rPr lang="en-US" sz="2800" b="1" dirty="0">
                <a:solidFill>
                  <a:srgbClr val="00B0F0"/>
                </a:solidFill>
              </a:rPr>
              <a:t>Seasonal Trends and Campaign Fatigue</a:t>
            </a:r>
            <a:endParaRPr lang="en-US" sz="2800" dirty="0"/>
          </a:p>
        </p:txBody>
      </p:sp>
    </p:spTree>
    <p:extLst>
      <p:ext uri="{BB962C8B-B14F-4D97-AF65-F5344CB8AC3E}">
        <p14:creationId xmlns:p14="http://schemas.microsoft.com/office/powerpoint/2010/main" val="4256074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A7AE9375-4664-4DB2-922D-2782A6E439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a:xfrm>
            <a:off x="1415457" y="609300"/>
            <a:ext cx="7169743" cy="845122"/>
          </a:xfrm>
        </p:spPr>
        <p:txBody>
          <a:bodyPr anchor="ctr">
            <a:normAutofit/>
          </a:bodyPr>
          <a:lstStyle/>
          <a:p>
            <a:pPr algn="r">
              <a:lnSpc>
                <a:spcPct val="90000"/>
              </a:lnSpc>
            </a:pPr>
            <a:r>
              <a:rPr lang="en-US" sz="3200" b="1" dirty="0">
                <a:solidFill>
                  <a:srgbClr val="00B0F0"/>
                </a:solidFill>
              </a:rPr>
              <a:t>How Do Seasons Change Our Strategy?</a:t>
            </a:r>
            <a:endParaRPr lang="en-IN" sz="3100" b="1" dirty="0">
              <a:solidFill>
                <a:srgbClr val="00B0F0"/>
              </a:solidFill>
            </a:endParaRPr>
          </a:p>
        </p:txBody>
      </p:sp>
      <p:cxnSp>
        <p:nvCxnSpPr>
          <p:cNvPr id="10" name="Straight Connector 9">
            <a:extLst>
              <a:ext uri="{FF2B5EF4-FFF2-40B4-BE49-F238E27FC236}">
                <a16:creationId xmlns:a16="http://schemas.microsoft.com/office/drawing/2014/main" xmlns="" id="{EE504C98-6397-41C1-A8D8-2D9C4ED307E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94657" y="2026340"/>
            <a:ext cx="391570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1569959" y="2156972"/>
            <a:ext cx="7526713" cy="4530202"/>
          </a:xfrm>
        </p:spPr>
        <p:txBody>
          <a:bodyPr>
            <a:normAutofit fontScale="92500" lnSpcReduction="10000"/>
          </a:bodyPr>
          <a:lstStyle/>
          <a:p>
            <a:pPr marL="0" indent="0">
              <a:buNone/>
            </a:pPr>
            <a:r>
              <a:rPr lang="en-US" sz="2000" b="1" dirty="0">
                <a:solidFill>
                  <a:srgbClr val="00B0F0"/>
                </a:solidFill>
              </a:rPr>
              <a:t>Prime Seasons</a:t>
            </a:r>
            <a:r>
              <a:rPr lang="en-US" sz="2000" b="1" dirty="0" smtClean="0">
                <a:solidFill>
                  <a:srgbClr val="00B0F0"/>
                </a:solidFill>
              </a:rPr>
              <a:t>:</a:t>
            </a:r>
          </a:p>
          <a:p>
            <a:r>
              <a:rPr lang="en-US" sz="2000" dirty="0" smtClean="0">
                <a:solidFill>
                  <a:schemeClr val="bg1"/>
                </a:solidFill>
              </a:rPr>
              <a:t> </a:t>
            </a:r>
            <a:r>
              <a:rPr lang="en-US" sz="2000" dirty="0">
                <a:solidFill>
                  <a:schemeClr val="bg1"/>
                </a:solidFill>
              </a:rPr>
              <a:t>Campaigns thrive in two key windows: early Spring (March) and a strong Autumn/Winter peak (Sept, Oct, Dec).</a:t>
            </a:r>
          </a:p>
          <a:p>
            <a:pPr marL="0" indent="0">
              <a:buNone/>
            </a:pPr>
            <a:r>
              <a:rPr lang="en-US" sz="2000" b="1" dirty="0">
                <a:solidFill>
                  <a:srgbClr val="00B0F0"/>
                </a:solidFill>
              </a:rPr>
              <a:t>The Data</a:t>
            </a:r>
            <a:r>
              <a:rPr lang="en-US" sz="2000" b="1" dirty="0" smtClean="0">
                <a:solidFill>
                  <a:srgbClr val="00B0F0"/>
                </a:solidFill>
              </a:rPr>
              <a:t>:</a:t>
            </a:r>
          </a:p>
          <a:p>
            <a:r>
              <a:rPr lang="en-US" sz="2000" dirty="0" smtClean="0">
                <a:solidFill>
                  <a:schemeClr val="bg1"/>
                </a:solidFill>
              </a:rPr>
              <a:t>First-contact </a:t>
            </a:r>
            <a:r>
              <a:rPr lang="en-US" sz="2000" dirty="0">
                <a:solidFill>
                  <a:schemeClr val="bg1"/>
                </a:solidFill>
              </a:rPr>
              <a:t>success rates are exceptional in these months, hitting 56% in March and over 45% in the Autumn/Winter period.</a:t>
            </a:r>
          </a:p>
          <a:p>
            <a:pPr marL="0" indent="0">
              <a:buNone/>
            </a:pPr>
            <a:r>
              <a:rPr lang="en-US" sz="2000" b="1" dirty="0" smtClean="0">
                <a:solidFill>
                  <a:srgbClr val="00B0F0"/>
                </a:solidFill>
              </a:rPr>
              <a:t>The December Anomaly: </a:t>
            </a:r>
          </a:p>
          <a:p>
            <a:r>
              <a:rPr lang="en-US" sz="2000" dirty="0" smtClean="0">
                <a:solidFill>
                  <a:schemeClr val="bg1"/>
                </a:solidFill>
              </a:rPr>
              <a:t>Unlike </a:t>
            </a:r>
            <a:r>
              <a:rPr lang="en-US" sz="2000" dirty="0">
                <a:solidFill>
                  <a:schemeClr val="bg1"/>
                </a:solidFill>
              </a:rPr>
              <a:t>other months, persistence pays off in December. The 2nd and 3rd calls were even more successful than the first, suggesting a different client mindset during the holiday season.</a:t>
            </a:r>
          </a:p>
          <a:p>
            <a:pPr marL="0" indent="0">
              <a:buNone/>
            </a:pPr>
            <a:r>
              <a:rPr lang="en-US" sz="2000" b="1" dirty="0">
                <a:solidFill>
                  <a:srgbClr val="00B0F0"/>
                </a:solidFill>
              </a:rPr>
              <a:t>Actionable Insight:</a:t>
            </a:r>
            <a:r>
              <a:rPr lang="en-US" sz="2000" dirty="0">
                <a:solidFill>
                  <a:schemeClr val="bg1"/>
                </a:solidFill>
              </a:rPr>
              <a:t> </a:t>
            </a:r>
            <a:endParaRPr lang="en-US" sz="2000" dirty="0" smtClean="0">
              <a:solidFill>
                <a:schemeClr val="bg1"/>
              </a:solidFill>
            </a:endParaRPr>
          </a:p>
          <a:p>
            <a:r>
              <a:rPr lang="en-US" sz="2000" dirty="0" smtClean="0">
                <a:solidFill>
                  <a:schemeClr val="bg1"/>
                </a:solidFill>
              </a:rPr>
              <a:t>Concentrate </a:t>
            </a:r>
            <a:r>
              <a:rPr lang="en-US" sz="2000" dirty="0">
                <a:solidFill>
                  <a:schemeClr val="bg1"/>
                </a:solidFill>
              </a:rPr>
              <a:t>your budget in the peak seasons. Follow the "first contact is best" rule generally, but adapt the strategy to allow for more persistence in December.</a:t>
            </a:r>
          </a:p>
        </p:txBody>
      </p:sp>
      <p:sp>
        <p:nvSpPr>
          <p:cNvPr id="12" name="Rectangle 11">
            <a:extLst>
              <a:ext uri="{FF2B5EF4-FFF2-40B4-BE49-F238E27FC236}">
                <a16:creationId xmlns:a16="http://schemas.microsoft.com/office/drawing/2014/main" xmlns="" id="{9DD005C1-8C51-42D6-9BEE-B9B8384974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4654" y="115193"/>
            <a:ext cx="8954691"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C72053D-F999-415B-99E8-EC2A71881E59}" type="datetime1">
              <a:rPr lang="en-US" smtClean="0"/>
              <a:t>7/27/2025</a:t>
            </a:fld>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29</a:t>
            </a:fld>
            <a:endParaRPr lang="en-US"/>
          </a:p>
        </p:txBody>
      </p:sp>
      <p:pic>
        <p:nvPicPr>
          <p:cNvPr id="6" name="Picture 5"/>
          <p:cNvPicPr>
            <a:picLocks noChangeAspect="1"/>
          </p:cNvPicPr>
          <p:nvPr/>
        </p:nvPicPr>
        <p:blipFill>
          <a:blip r:embed="rId2"/>
          <a:stretch>
            <a:fillRect/>
          </a:stretch>
        </p:blipFill>
        <p:spPr>
          <a:xfrm>
            <a:off x="272143" y="237513"/>
            <a:ext cx="1676086" cy="167608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B95B9BA8-1D69-4796-85F5-B6D0BD5235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xmlns="" id="{5F892E19-92E7-4BB2-8C3F-DBDFE8D9D32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 y="-1"/>
            <a:ext cx="3436144" cy="6858002"/>
            <a:chOff x="-2" y="-1"/>
            <a:chExt cx="4581527" cy="6858002"/>
          </a:xfrm>
          <a:effectLst>
            <a:outerShdw blurRad="381000" dist="50800" algn="ctr" rotWithShape="0">
              <a:srgbClr val="000000">
                <a:alpha val="10000"/>
              </a:srgbClr>
            </a:outerShdw>
          </a:effectLst>
        </p:grpSpPr>
        <p:grpSp>
          <p:nvGrpSpPr>
            <p:cNvPr id="11" name="Group 10">
              <a:extLst>
                <a:ext uri="{FF2B5EF4-FFF2-40B4-BE49-F238E27FC236}">
                  <a16:creationId xmlns:a16="http://schemas.microsoft.com/office/drawing/2014/main" xmlns="" id="{81E493D3-31D9-4B80-9798-EEA082E12A84}"/>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2" y="-1"/>
              <a:ext cx="4572002" cy="6858002"/>
              <a:chOff x="-2" y="-1"/>
              <a:chExt cx="4572002" cy="6858002"/>
            </a:xfrm>
            <a:effectLst/>
          </p:grpSpPr>
          <p:sp>
            <p:nvSpPr>
              <p:cNvPr id="19" name="Freeform: Shape 18">
                <a:extLst>
                  <a:ext uri="{FF2B5EF4-FFF2-40B4-BE49-F238E27FC236}">
                    <a16:creationId xmlns:a16="http://schemas.microsoft.com/office/drawing/2014/main" xmlns="" id="{62E6AA4D-EC17-45B5-B621-DF0FD91FD4B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xmlns="" id="{D56F11D0-7966-41FE-AAB9-EC0C54F11F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2" name="Group 11">
              <a:extLst>
                <a:ext uri="{FF2B5EF4-FFF2-40B4-BE49-F238E27FC236}">
                  <a16:creationId xmlns:a16="http://schemas.microsoft.com/office/drawing/2014/main" xmlns="" id="{CEDE579A-0A12-4A10-85D4-A8DA1663B89B}"/>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3697284" y="-1"/>
              <a:ext cx="884241" cy="6858002"/>
              <a:chOff x="3697284" y="-1"/>
              <a:chExt cx="884241" cy="6858002"/>
            </a:xfrm>
          </p:grpSpPr>
          <p:grpSp>
            <p:nvGrpSpPr>
              <p:cNvPr id="13" name="Group 12">
                <a:extLst>
                  <a:ext uri="{FF2B5EF4-FFF2-40B4-BE49-F238E27FC236}">
                    <a16:creationId xmlns:a16="http://schemas.microsoft.com/office/drawing/2014/main" xmlns="" id="{15CA79E3-BA58-419A-8541-7498AC2633F2}"/>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3697284" y="-1"/>
                <a:ext cx="884241" cy="6858001"/>
                <a:chOff x="3697284" y="-1"/>
                <a:chExt cx="884241" cy="6858001"/>
              </a:xfrm>
              <a:solidFill>
                <a:srgbClr val="FFFFFF"/>
              </a:solidFill>
              <a:effectLst/>
            </p:grpSpPr>
            <p:sp>
              <p:nvSpPr>
                <p:cNvPr id="17" name="Freeform: Shape 16">
                  <a:extLst>
                    <a:ext uri="{FF2B5EF4-FFF2-40B4-BE49-F238E27FC236}">
                      <a16:creationId xmlns:a16="http://schemas.microsoft.com/office/drawing/2014/main" xmlns="" id="{2348C622-BC44-4959-B64E-427015FD1FF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xmlns="" id="{F8841A98-AA1D-4F65-A368-EF31110B07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xmlns="" id="{E6609F08-9B2C-4879-AC68-E3E537BED78C}"/>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5" name="Freeform: Shape 14">
                  <a:extLst>
                    <a:ext uri="{FF2B5EF4-FFF2-40B4-BE49-F238E27FC236}">
                      <a16:creationId xmlns:a16="http://schemas.microsoft.com/office/drawing/2014/main" xmlns="" id="{6910EFC9-D70D-42FD-BCCD-AB1F710BFD4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xmlns="" id="{83BEF371-1E22-4C4F-A62F-AC6B92CAE0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p:cNvSpPr>
            <a:spLocks noGrp="1"/>
          </p:cNvSpPr>
          <p:nvPr>
            <p:ph type="title"/>
          </p:nvPr>
        </p:nvSpPr>
        <p:spPr>
          <a:xfrm>
            <a:off x="620316" y="1641752"/>
            <a:ext cx="1991915" cy="3213277"/>
          </a:xfrm>
        </p:spPr>
        <p:txBody>
          <a:bodyPr anchor="ctr">
            <a:normAutofit/>
          </a:bodyPr>
          <a:lstStyle/>
          <a:p>
            <a:r>
              <a:rPr lang="en-US" sz="2800" dirty="0"/>
              <a:t>The Core Problem</a:t>
            </a:r>
            <a:endParaRPr lang="en-IN" sz="2800" dirty="0"/>
          </a:p>
        </p:txBody>
      </p:sp>
      <p:sp>
        <p:nvSpPr>
          <p:cNvPr id="4" name="Rectangle 1"/>
          <p:cNvSpPr>
            <a:spLocks noGrp="1" noChangeArrowheads="1"/>
          </p:cNvSpPr>
          <p:nvPr>
            <p:ph idx="1"/>
          </p:nvPr>
        </p:nvSpPr>
        <p:spPr bwMode="auto">
          <a:xfrm>
            <a:off x="3924300" y="2173793"/>
            <a:ext cx="446907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50000"/>
              </a:lnSpc>
              <a:spcBef>
                <a:spcPct val="0"/>
              </a:spcBef>
              <a:spcAft>
                <a:spcPct val="0"/>
              </a:spcAft>
              <a:buFont typeface="Wingdings" panose="05000000000000000000" pitchFamily="2" charset="2"/>
              <a:buChar char="Ø"/>
            </a:pPr>
            <a:r>
              <a:rPr kumimoji="0" lang="en-US" sz="1600" b="0" i="0" u="none" strike="noStrike" cap="none" normalizeH="0" baseline="0" dirty="0">
                <a:ln>
                  <a:noFill/>
                </a:ln>
                <a:solidFill>
                  <a:schemeClr val="tx1"/>
                </a:solidFill>
                <a:effectLst/>
                <a:latin typeface="Arial" panose="020B0604020202020204" pitchFamily="34" charset="0"/>
              </a:rPr>
              <a:t>Bank marketing can be expensive with low returns.</a:t>
            </a:r>
          </a:p>
          <a:p>
            <a:pPr defTabSz="914400" eaLnBrk="0" fontAlgn="base" hangingPunct="0">
              <a:lnSpc>
                <a:spcPct val="150000"/>
              </a:lnSpc>
              <a:spcBef>
                <a:spcPct val="0"/>
              </a:spcBef>
              <a:spcAft>
                <a:spcPct val="0"/>
              </a:spcAft>
              <a:buFont typeface="Wingdings" panose="05000000000000000000" pitchFamily="2" charset="2"/>
              <a:buChar char="Ø"/>
            </a:pPr>
            <a:r>
              <a:rPr kumimoji="0" lang="en-US" sz="1600" b="1" i="0" u="none" strike="noStrike" cap="none" normalizeH="0" baseline="0" dirty="0">
                <a:ln>
                  <a:noFill/>
                </a:ln>
                <a:solidFill>
                  <a:schemeClr val="tx1"/>
                </a:solidFill>
                <a:effectLst/>
                <a:latin typeface="Arial" panose="020B0604020202020204" pitchFamily="34" charset="0"/>
              </a:rPr>
              <a:t>Why do some clients subscribe to a term deposit, while others don't?</a:t>
            </a:r>
            <a:endParaRPr kumimoji="0" lang="en-US" sz="16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50000"/>
              </a:lnSpc>
              <a:spcBef>
                <a:spcPct val="0"/>
              </a:spcBef>
              <a:spcAft>
                <a:spcPct val="0"/>
              </a:spcAft>
              <a:buFont typeface="Wingdings" panose="05000000000000000000" pitchFamily="2" charset="2"/>
              <a:buChar char="Ø"/>
            </a:pPr>
            <a:r>
              <a:rPr kumimoji="0" lang="en-US" sz="1600" b="0" i="0" u="none" strike="noStrike" cap="none" normalizeH="0" baseline="0" dirty="0">
                <a:ln>
                  <a:noFill/>
                </a:ln>
                <a:solidFill>
                  <a:schemeClr val="tx1"/>
                </a:solidFill>
                <a:effectLst/>
                <a:latin typeface="Arial" panose="020B0604020202020204" pitchFamily="34" charset="0"/>
              </a:rPr>
              <a:t>Our goal is to move from guesswork to a data-driven strategy.</a:t>
            </a:r>
          </a:p>
          <a:p>
            <a:pPr defTabSz="914400" eaLnBrk="0" fontAlgn="base" hangingPunct="0">
              <a:lnSpc>
                <a:spcPct val="150000"/>
              </a:lnSpc>
              <a:spcBef>
                <a:spcPct val="0"/>
              </a:spcBef>
              <a:spcAft>
                <a:spcPct val="0"/>
              </a:spcAft>
              <a:buFont typeface="Wingdings" panose="05000000000000000000" pitchFamily="2" charset="2"/>
              <a:buChar char="Ø"/>
            </a:pPr>
            <a:r>
              <a:rPr kumimoji="0" lang="en-US" sz="1600" b="0" i="0" u="none" strike="noStrike" cap="none" normalizeH="0" baseline="0" dirty="0">
                <a:ln>
                  <a:noFill/>
                </a:ln>
                <a:solidFill>
                  <a:schemeClr val="tx1"/>
                </a:solidFill>
                <a:effectLst/>
                <a:latin typeface="Arial" panose="020B0604020202020204" pitchFamily="34" charset="0"/>
              </a:rPr>
              <a:t>We transform complex data into a clear, practical guide for success.</a:t>
            </a:r>
          </a:p>
        </p:txBody>
      </p:sp>
      <p:sp>
        <p:nvSpPr>
          <p:cNvPr id="3" name="Date Placeholder 2"/>
          <p:cNvSpPr>
            <a:spLocks noGrp="1"/>
          </p:cNvSpPr>
          <p:nvPr>
            <p:ph type="dt" sz="half" idx="10"/>
          </p:nvPr>
        </p:nvSpPr>
        <p:spPr/>
        <p:txBody>
          <a:bodyPr/>
          <a:lstStyle/>
          <a:p>
            <a:fld id="{1E20B836-4F8F-4612-834D-7E38886534AC}" type="datetime1">
              <a:rPr lang="en-US" smtClean="0"/>
              <a:t>7/27/2025</a:t>
            </a:fld>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3</a:t>
            </a:fld>
            <a:endParaRPr lang="en-US"/>
          </a:p>
        </p:txBody>
      </p:sp>
    </p:spTree>
    <p:extLst>
      <p:ext uri="{BB962C8B-B14F-4D97-AF65-F5344CB8AC3E}">
        <p14:creationId xmlns:p14="http://schemas.microsoft.com/office/powerpoint/2010/main" val="253989904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A7AE9375-4664-4DB2-922D-2782A6E439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a:xfrm>
            <a:off x="987127" y="634347"/>
            <a:ext cx="7169743" cy="845122"/>
          </a:xfrm>
        </p:spPr>
        <p:txBody>
          <a:bodyPr anchor="ctr">
            <a:normAutofit/>
          </a:bodyPr>
          <a:lstStyle/>
          <a:p>
            <a:pPr>
              <a:lnSpc>
                <a:spcPct val="90000"/>
              </a:lnSpc>
            </a:pPr>
            <a:r>
              <a:rPr lang="en-IN" sz="3100" b="1" dirty="0">
                <a:solidFill>
                  <a:srgbClr val="00B0F0"/>
                </a:solidFill>
              </a:rPr>
              <a:t>The Big Picture: The Story of "Yes"</a:t>
            </a:r>
          </a:p>
        </p:txBody>
      </p:sp>
      <p:cxnSp>
        <p:nvCxnSpPr>
          <p:cNvPr id="10" name="Straight Connector 9">
            <a:extLst>
              <a:ext uri="{FF2B5EF4-FFF2-40B4-BE49-F238E27FC236}">
                <a16:creationId xmlns:a16="http://schemas.microsoft.com/office/drawing/2014/main" xmlns="" id="{EE504C98-6397-41C1-A8D8-2D9C4ED307E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94657" y="2026340"/>
            <a:ext cx="391570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94658" y="2026339"/>
            <a:ext cx="8744542" cy="4695135"/>
          </a:xfrm>
        </p:spPr>
        <p:txBody>
          <a:bodyPr>
            <a:normAutofit/>
          </a:bodyPr>
          <a:lstStyle/>
          <a:p>
            <a:pPr marL="0" indent="0">
              <a:buNone/>
            </a:pPr>
            <a:r>
              <a:rPr lang="en-IN" sz="2000" dirty="0">
                <a:solidFill>
                  <a:schemeClr val="bg1"/>
                </a:solidFill>
              </a:rPr>
              <a:t>Success is not random. It's a simple formula</a:t>
            </a:r>
            <a:r>
              <a:rPr lang="en-IN" sz="1700" dirty="0">
                <a:solidFill>
                  <a:schemeClr val="bg1"/>
                </a:solidFill>
              </a:rPr>
              <a:t>:</a:t>
            </a:r>
          </a:p>
          <a:p>
            <a:pPr marL="0" indent="0">
              <a:buNone/>
            </a:pPr>
            <a:endParaRPr lang="en-IN" sz="1700" dirty="0">
              <a:solidFill>
                <a:schemeClr val="bg1"/>
              </a:solidFill>
            </a:endParaRPr>
          </a:p>
          <a:p>
            <a:pPr marL="0" indent="0">
              <a:buNone/>
            </a:pPr>
            <a:r>
              <a:rPr lang="en-IN" sz="1700" b="1" dirty="0">
                <a:solidFill>
                  <a:srgbClr val="00B0F0"/>
                </a:solidFill>
              </a:rPr>
              <a:t>                     </a:t>
            </a:r>
            <a:endParaRPr lang="en-IN" sz="1700" dirty="0">
              <a:solidFill>
                <a:schemeClr val="bg1"/>
              </a:solidFill>
            </a:endParaRPr>
          </a:p>
          <a:p>
            <a:pPr marL="0" indent="0">
              <a:buNone/>
            </a:pPr>
            <a:r>
              <a:rPr lang="en-IN" sz="2400" b="1" dirty="0">
                <a:solidFill>
                  <a:schemeClr val="bg1"/>
                </a:solidFill>
              </a:rPr>
              <a:t>               </a:t>
            </a:r>
            <a:endParaRPr lang="en-IN" sz="1700" dirty="0">
              <a:solidFill>
                <a:schemeClr val="bg1"/>
              </a:solidFill>
            </a:endParaRPr>
          </a:p>
          <a:p>
            <a:pPr marL="0" indent="0">
              <a:buNone/>
            </a:pPr>
            <a:r>
              <a:rPr lang="en-IN" sz="1700" b="1" dirty="0">
                <a:solidFill>
                  <a:srgbClr val="00B0F0"/>
                </a:solidFill>
              </a:rPr>
              <a:t>                      </a:t>
            </a:r>
            <a:endParaRPr lang="en-IN" sz="1700" dirty="0">
              <a:solidFill>
                <a:schemeClr val="bg1"/>
              </a:solidFill>
            </a:endParaRPr>
          </a:p>
        </p:txBody>
      </p:sp>
      <p:sp>
        <p:nvSpPr>
          <p:cNvPr id="12" name="Rectangle 11">
            <a:extLst>
              <a:ext uri="{FF2B5EF4-FFF2-40B4-BE49-F238E27FC236}">
                <a16:creationId xmlns:a16="http://schemas.microsoft.com/office/drawing/2014/main" xmlns="" id="{9DD005C1-8C51-42D6-9BEE-B9B8384974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4654" y="115193"/>
            <a:ext cx="8954691"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C72053D-F999-415B-99E8-EC2A71881E59}" type="datetime1">
              <a:rPr lang="en-US" smtClean="0"/>
              <a:t>7/27/2025</a:t>
            </a:fld>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30</a:t>
            </a:fld>
            <a:endParaRPr lang="en-US"/>
          </a:p>
        </p:txBody>
      </p:sp>
      <p:graphicFrame>
        <p:nvGraphicFramePr>
          <p:cNvPr id="6" name="Diagram 5"/>
          <p:cNvGraphicFramePr/>
          <p:nvPr>
            <p:extLst>
              <p:ext uri="{D42A27DB-BD31-4B8C-83A1-F6EECF244321}">
                <p14:modId xmlns:p14="http://schemas.microsoft.com/office/powerpoint/2010/main" val="4173676209"/>
              </p:ext>
            </p:extLst>
          </p:nvPr>
        </p:nvGraphicFramePr>
        <p:xfrm>
          <a:off x="1306753" y="2550867"/>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5547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A7AE9375-4664-4DB2-922D-2782A6E439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a:xfrm>
            <a:off x="889775" y="684094"/>
            <a:ext cx="7364448" cy="773345"/>
          </a:xfrm>
        </p:spPr>
        <p:txBody>
          <a:bodyPr anchor="ctr">
            <a:noAutofit/>
          </a:bodyPr>
          <a:lstStyle/>
          <a:p>
            <a:pPr>
              <a:lnSpc>
                <a:spcPct val="90000"/>
              </a:lnSpc>
            </a:pPr>
            <a:r>
              <a:rPr lang="en-IN" sz="3200" b="1" dirty="0">
                <a:solidFill>
                  <a:srgbClr val="00B0F0"/>
                </a:solidFill>
              </a:rPr>
              <a:t>Our Recommendation: </a:t>
            </a:r>
            <a:r>
              <a:rPr lang="en-IN" sz="3200" b="1" dirty="0" smtClean="0">
                <a:solidFill>
                  <a:srgbClr val="00B0F0"/>
                </a:solidFill>
              </a:rPr>
              <a:t>A </a:t>
            </a:r>
            <a:r>
              <a:rPr lang="en-IN" sz="3200" b="1" dirty="0">
                <a:solidFill>
                  <a:srgbClr val="00B0F0"/>
                </a:solidFill>
              </a:rPr>
              <a:t>Tiered Strategy</a:t>
            </a:r>
          </a:p>
        </p:txBody>
      </p:sp>
      <p:cxnSp>
        <p:nvCxnSpPr>
          <p:cNvPr id="19" name="Straight Connector 18">
            <a:extLst>
              <a:ext uri="{FF2B5EF4-FFF2-40B4-BE49-F238E27FC236}">
                <a16:creationId xmlns:a16="http://schemas.microsoft.com/office/drawing/2014/main" xmlns="" id="{EE504C98-6397-41C1-A8D8-2D9C4ED307E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94657" y="2026340"/>
            <a:ext cx="391570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7"/>
          <p:cNvGraphicFramePr>
            <a:graphicFrameLocks noGrp="1"/>
          </p:cNvGraphicFramePr>
          <p:nvPr>
            <p:ph idx="1"/>
            <p:extLst>
              <p:ext uri="{D42A27DB-BD31-4B8C-83A1-F6EECF244321}">
                <p14:modId xmlns:p14="http://schemas.microsoft.com/office/powerpoint/2010/main" val="334272096"/>
              </p:ext>
            </p:extLst>
          </p:nvPr>
        </p:nvGraphicFramePr>
        <p:xfrm>
          <a:off x="304799" y="2280357"/>
          <a:ext cx="8534400" cy="3976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Rectangle 20">
            <a:extLst>
              <a:ext uri="{FF2B5EF4-FFF2-40B4-BE49-F238E27FC236}">
                <a16:creationId xmlns:a16="http://schemas.microsoft.com/office/drawing/2014/main" xmlns="" id="{9DD005C1-8C51-42D6-9BEE-B9B8384974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4654" y="115193"/>
            <a:ext cx="8954691"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4802189-FF4E-4AA9-93E0-3EFE911DBADD}" type="datetime1">
              <a:rPr lang="en-US" smtClean="0"/>
              <a:t>7/27/2025</a:t>
            </a:fld>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A7AE9375-4664-4DB2-922D-2782A6E439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a:xfrm>
            <a:off x="836572" y="733423"/>
            <a:ext cx="7470849" cy="674687"/>
          </a:xfrm>
        </p:spPr>
        <p:txBody>
          <a:bodyPr anchor="b">
            <a:normAutofit/>
          </a:bodyPr>
          <a:lstStyle/>
          <a:p>
            <a:pPr>
              <a:lnSpc>
                <a:spcPct val="90000"/>
              </a:lnSpc>
            </a:pPr>
            <a:r>
              <a:rPr lang="en-IN" sz="3400" b="1" dirty="0">
                <a:solidFill>
                  <a:schemeClr val="bg1"/>
                </a:solidFill>
              </a:rPr>
              <a:t>The Future: From Data to Decisions</a:t>
            </a:r>
          </a:p>
        </p:txBody>
      </p:sp>
      <p:cxnSp>
        <p:nvCxnSpPr>
          <p:cNvPr id="10" name="Straight Connector 9">
            <a:extLst>
              <a:ext uri="{FF2B5EF4-FFF2-40B4-BE49-F238E27FC236}">
                <a16:creationId xmlns:a16="http://schemas.microsoft.com/office/drawing/2014/main" xmlns="" id="{EE504C98-6397-41C1-A8D8-2D9C4ED307E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94657" y="2026340"/>
            <a:ext cx="391570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1044498" y="2398957"/>
            <a:ext cx="7054999" cy="3526144"/>
          </a:xfrm>
        </p:spPr>
        <p:txBody>
          <a:bodyPr>
            <a:normAutofit/>
          </a:bodyPr>
          <a:lstStyle/>
          <a:p>
            <a:pPr>
              <a:buFont typeface="Wingdings" panose="05000000000000000000" pitchFamily="2" charset="2"/>
              <a:buChar char="Ø"/>
            </a:pPr>
            <a:endParaRPr lang="en-IN" sz="1800" dirty="0">
              <a:solidFill>
                <a:schemeClr val="bg1"/>
              </a:solidFill>
            </a:endParaRPr>
          </a:p>
          <a:p>
            <a:pPr>
              <a:buFont typeface="Wingdings" panose="05000000000000000000" pitchFamily="2" charset="2"/>
              <a:buChar char="Ø"/>
            </a:pPr>
            <a:endParaRPr lang="en-IN" sz="1800" dirty="0">
              <a:solidFill>
                <a:schemeClr val="bg1"/>
              </a:solidFill>
            </a:endParaRPr>
          </a:p>
          <a:p>
            <a:pPr>
              <a:buFont typeface="Wingdings" panose="05000000000000000000" pitchFamily="2" charset="2"/>
              <a:buChar char="Ø"/>
            </a:pPr>
            <a:r>
              <a:rPr lang="en-IN" sz="1800" dirty="0">
                <a:solidFill>
                  <a:schemeClr val="bg1"/>
                </a:solidFill>
              </a:rPr>
              <a:t>This analysis is just the beginning.</a:t>
            </a:r>
          </a:p>
          <a:p>
            <a:pPr>
              <a:buFont typeface="Wingdings" panose="05000000000000000000" pitchFamily="2" charset="2"/>
              <a:buChar char="Ø"/>
            </a:pPr>
            <a:r>
              <a:rPr lang="en-IN" sz="1800" dirty="0">
                <a:solidFill>
                  <a:schemeClr val="bg1"/>
                </a:solidFill>
              </a:rPr>
              <a:t>We can embed these rules into our CRM for automated lead scoring.</a:t>
            </a:r>
          </a:p>
          <a:p>
            <a:pPr>
              <a:buFont typeface="Wingdings" panose="05000000000000000000" pitchFamily="2" charset="2"/>
              <a:buChar char="Ø"/>
            </a:pPr>
            <a:r>
              <a:rPr lang="en-IN" sz="1800" dirty="0">
                <a:solidFill>
                  <a:schemeClr val="bg1"/>
                </a:solidFill>
              </a:rPr>
              <a:t>We can continuously track results to refine our strategy over time.</a:t>
            </a:r>
          </a:p>
          <a:p>
            <a:pPr marL="0" indent="0">
              <a:buNone/>
            </a:pPr>
            <a:endParaRPr lang="en-IN" sz="1700" dirty="0">
              <a:solidFill>
                <a:schemeClr val="bg1"/>
              </a:solidFill>
            </a:endParaRPr>
          </a:p>
          <a:p>
            <a:endParaRPr lang="en-IN" sz="1700" dirty="0">
              <a:solidFill>
                <a:schemeClr val="bg1"/>
              </a:solidFill>
            </a:endParaRPr>
          </a:p>
          <a:p>
            <a:pPr marL="0" indent="0">
              <a:buNone/>
            </a:pPr>
            <a:r>
              <a:rPr lang="en-IN" sz="2400" b="1" dirty="0">
                <a:solidFill>
                  <a:srgbClr val="00B050"/>
                </a:solidFill>
              </a:rPr>
              <a:t>This is how we build a smarter, more profitable bank.</a:t>
            </a:r>
            <a:endParaRPr lang="en-IN" sz="2400" dirty="0">
              <a:solidFill>
                <a:srgbClr val="00B050"/>
              </a:solidFill>
            </a:endParaRPr>
          </a:p>
        </p:txBody>
      </p:sp>
      <p:sp>
        <p:nvSpPr>
          <p:cNvPr id="12" name="Rectangle 11">
            <a:extLst>
              <a:ext uri="{FF2B5EF4-FFF2-40B4-BE49-F238E27FC236}">
                <a16:creationId xmlns:a16="http://schemas.microsoft.com/office/drawing/2014/main" xmlns="" id="{9DD005C1-8C51-42D6-9BEE-B9B8384974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4654" y="115193"/>
            <a:ext cx="8954691"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ADFC910-C6F8-4DFE-8D8E-912A8515EF0A}" type="datetime1">
              <a:rPr lang="en-US" smtClean="0"/>
              <a:t>7/27/2025</a:t>
            </a:fld>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A7AE9375-4664-4DB2-922D-2782A6E439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a:xfrm>
            <a:off x="628650" y="669926"/>
            <a:ext cx="5712883" cy="1099608"/>
          </a:xfrm>
        </p:spPr>
        <p:txBody>
          <a:bodyPr anchor="b">
            <a:normAutofit/>
          </a:bodyPr>
          <a:lstStyle/>
          <a:p>
            <a:pPr algn="r">
              <a:lnSpc>
                <a:spcPct val="90000"/>
              </a:lnSpc>
            </a:pPr>
            <a:r>
              <a:rPr lang="en-IN" sz="2800" b="1" dirty="0">
                <a:solidFill>
                  <a:schemeClr val="bg1"/>
                </a:solidFill>
              </a:rPr>
              <a:t>Your 30-Second Takeaway</a:t>
            </a:r>
            <a:br>
              <a:rPr lang="en-IN" sz="2800" b="1" dirty="0">
                <a:solidFill>
                  <a:schemeClr val="bg1"/>
                </a:solidFill>
              </a:rPr>
            </a:br>
            <a:endParaRPr lang="en-IN" sz="2800" dirty="0">
              <a:solidFill>
                <a:schemeClr val="bg1"/>
              </a:solidFill>
            </a:endParaRPr>
          </a:p>
        </p:txBody>
      </p:sp>
      <p:cxnSp>
        <p:nvCxnSpPr>
          <p:cNvPr id="10" name="Straight Connector 9">
            <a:extLst>
              <a:ext uri="{FF2B5EF4-FFF2-40B4-BE49-F238E27FC236}">
                <a16:creationId xmlns:a16="http://schemas.microsoft.com/office/drawing/2014/main" xmlns="" id="{EE504C98-6397-41C1-A8D8-2D9C4ED307E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94657" y="2026340"/>
            <a:ext cx="3915702"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1044500" y="2398957"/>
            <a:ext cx="7054999" cy="3526144"/>
          </a:xfrm>
        </p:spPr>
        <p:txBody>
          <a:bodyPr>
            <a:normAutofit/>
          </a:bodyPr>
          <a:lstStyle/>
          <a:p>
            <a:pPr marL="0" indent="0">
              <a:buNone/>
            </a:pPr>
            <a:endParaRPr lang="en-IN" sz="1700" b="1" dirty="0">
              <a:solidFill>
                <a:schemeClr val="bg1"/>
              </a:solidFill>
            </a:endParaRPr>
          </a:p>
          <a:p>
            <a:pPr marL="0" indent="0">
              <a:buNone/>
            </a:pPr>
            <a:r>
              <a:rPr lang="en-IN" sz="1700" b="1" dirty="0">
                <a:solidFill>
                  <a:schemeClr val="bg1"/>
                </a:solidFill>
              </a:rPr>
              <a:t>1.</a:t>
            </a:r>
            <a:r>
              <a:rPr lang="en-IN" sz="2000" b="1" dirty="0">
                <a:solidFill>
                  <a:srgbClr val="00B0F0"/>
                </a:solidFill>
              </a:rPr>
              <a:t>Focus on the First Call</a:t>
            </a:r>
            <a:r>
              <a:rPr lang="en-IN" sz="2000" b="1" dirty="0">
                <a:solidFill>
                  <a:schemeClr val="bg1"/>
                </a:solidFill>
              </a:rPr>
              <a:t>:</a:t>
            </a:r>
            <a:r>
              <a:rPr lang="en-IN" sz="2000" dirty="0">
                <a:solidFill>
                  <a:schemeClr val="bg1"/>
                </a:solidFill>
              </a:rPr>
              <a:t> Make it count.</a:t>
            </a:r>
          </a:p>
          <a:p>
            <a:pPr marL="0" indent="0">
              <a:buNone/>
            </a:pPr>
            <a:endParaRPr lang="en-IN" sz="2000" b="1" dirty="0">
              <a:solidFill>
                <a:schemeClr val="bg1"/>
              </a:solidFill>
            </a:endParaRPr>
          </a:p>
          <a:p>
            <a:pPr marL="0" indent="0">
              <a:buNone/>
            </a:pPr>
            <a:r>
              <a:rPr lang="en-IN" sz="2000" b="1" dirty="0">
                <a:solidFill>
                  <a:schemeClr val="bg1"/>
                </a:solidFill>
              </a:rPr>
              <a:t>2. </a:t>
            </a:r>
            <a:r>
              <a:rPr lang="en-IN" sz="2000" b="1" dirty="0">
                <a:solidFill>
                  <a:srgbClr val="00B0F0"/>
                </a:solidFill>
              </a:rPr>
              <a:t>Target Your Best Bets</a:t>
            </a:r>
            <a:r>
              <a:rPr lang="en-IN" sz="2000" b="1" dirty="0">
                <a:solidFill>
                  <a:schemeClr val="bg1"/>
                </a:solidFill>
              </a:rPr>
              <a:t>:</a:t>
            </a:r>
            <a:r>
              <a:rPr lang="en-IN" sz="2000" dirty="0">
                <a:solidFill>
                  <a:schemeClr val="bg1"/>
                </a:solidFill>
              </a:rPr>
              <a:t> Past customers and "golden profiles."</a:t>
            </a:r>
          </a:p>
          <a:p>
            <a:pPr marL="0" indent="0">
              <a:buNone/>
            </a:pPr>
            <a:endParaRPr lang="en-IN" sz="2000" b="1" dirty="0">
              <a:solidFill>
                <a:schemeClr val="bg1"/>
              </a:solidFill>
            </a:endParaRPr>
          </a:p>
          <a:p>
            <a:pPr marL="0" indent="0">
              <a:buNone/>
            </a:pPr>
            <a:r>
              <a:rPr lang="en-IN" sz="2000" b="1" dirty="0">
                <a:solidFill>
                  <a:schemeClr val="bg1"/>
                </a:solidFill>
              </a:rPr>
              <a:t>3. </a:t>
            </a:r>
            <a:r>
              <a:rPr lang="en-IN" sz="2000" b="1" dirty="0">
                <a:solidFill>
                  <a:srgbClr val="00B0F0"/>
                </a:solidFill>
              </a:rPr>
              <a:t>Timing is Everything</a:t>
            </a:r>
            <a:r>
              <a:rPr lang="en-IN" sz="2000" b="1" dirty="0">
                <a:solidFill>
                  <a:schemeClr val="bg1"/>
                </a:solidFill>
              </a:rPr>
              <a:t>:</a:t>
            </a:r>
            <a:r>
              <a:rPr lang="en-IN" sz="2000" dirty="0">
                <a:solidFill>
                  <a:schemeClr val="bg1"/>
                </a:solidFill>
              </a:rPr>
              <a:t> Call during the spring and fall.</a:t>
            </a:r>
          </a:p>
        </p:txBody>
      </p:sp>
      <p:sp>
        <p:nvSpPr>
          <p:cNvPr id="12" name="Rectangle 11">
            <a:extLst>
              <a:ext uri="{FF2B5EF4-FFF2-40B4-BE49-F238E27FC236}">
                <a16:creationId xmlns:a16="http://schemas.microsoft.com/office/drawing/2014/main" xmlns="" id="{9DD005C1-8C51-42D6-9BEE-B9B83849743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4654" y="115193"/>
            <a:ext cx="8954691"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ACBD91B-B352-459E-A03C-CA8536533386}" type="datetime1">
              <a:rPr lang="en-US" smtClean="0"/>
              <a:t>7/27/2025</a:t>
            </a:fld>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xmlns="" id="{E8A8EAB8-D2FF-444D-B34B-7D32F106AD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a:xfrm>
            <a:off x="4895850" y="448721"/>
            <a:ext cx="3535497" cy="1225650"/>
          </a:xfrm>
        </p:spPr>
        <p:txBody>
          <a:bodyPr anchor="b">
            <a:normAutofit/>
          </a:bodyPr>
          <a:lstStyle/>
          <a:p>
            <a:r>
              <a:rPr lang="en-IN" sz="3300" dirty="0">
                <a:solidFill>
                  <a:srgbClr val="00B0F0"/>
                </a:solidFill>
              </a:rPr>
              <a:t>Visual Tools Used</a:t>
            </a:r>
          </a:p>
        </p:txBody>
      </p:sp>
      <p:cxnSp>
        <p:nvCxnSpPr>
          <p:cNvPr id="25" name="Straight Connector 24">
            <a:extLst>
              <a:ext uri="{FF2B5EF4-FFF2-40B4-BE49-F238E27FC236}">
                <a16:creationId xmlns:a16="http://schemas.microsoft.com/office/drawing/2014/main" xmlns="" id="{EEA38897-7BA3-4408-8083-3235339C4A6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4895850" y="1749756"/>
            <a:ext cx="353872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899081" y="2229198"/>
            <a:ext cx="3535497" cy="3647710"/>
          </a:xfrm>
        </p:spPr>
        <p:txBody>
          <a:bodyPr>
            <a:normAutofit/>
          </a:bodyPr>
          <a:lstStyle/>
          <a:p>
            <a:pPr>
              <a:buFont typeface="Wingdings" panose="05000000000000000000" pitchFamily="2" charset="2"/>
              <a:buChar char="Ø"/>
            </a:pPr>
            <a:r>
              <a:rPr lang="en-IN" sz="1700" dirty="0">
                <a:solidFill>
                  <a:schemeClr val="bg1"/>
                </a:solidFill>
              </a:rPr>
              <a:t>All visualizations created in R using:</a:t>
            </a:r>
          </a:p>
          <a:p>
            <a:pPr algn="ctr">
              <a:buFont typeface="Wingdings" panose="05000000000000000000" pitchFamily="2" charset="2"/>
              <a:buChar char="Ø"/>
            </a:pPr>
            <a:r>
              <a:rPr lang="en-IN" sz="1700" dirty="0">
                <a:solidFill>
                  <a:schemeClr val="bg1"/>
                </a:solidFill>
              </a:rPr>
              <a:t>      ggplot2</a:t>
            </a:r>
          </a:p>
          <a:p>
            <a:pPr algn="ctr">
              <a:buFont typeface="Wingdings" panose="05000000000000000000" pitchFamily="2" charset="2"/>
              <a:buChar char="Ø"/>
            </a:pPr>
            <a:r>
              <a:rPr lang="en-IN" sz="1700" dirty="0">
                <a:solidFill>
                  <a:schemeClr val="bg1"/>
                </a:solidFill>
              </a:rPr>
              <a:t>      dplyr</a:t>
            </a:r>
          </a:p>
          <a:p>
            <a:pPr algn="ctr">
              <a:buFont typeface="Wingdings" panose="05000000000000000000" pitchFamily="2" charset="2"/>
              <a:buChar char="Ø"/>
            </a:pPr>
            <a:r>
              <a:rPr lang="en-IN" sz="1700" dirty="0">
                <a:solidFill>
                  <a:schemeClr val="bg1"/>
                </a:solidFill>
              </a:rPr>
              <a:t>      viridis</a:t>
            </a:r>
          </a:p>
          <a:p>
            <a:pPr>
              <a:buFont typeface="Wingdings" panose="05000000000000000000" pitchFamily="2" charset="2"/>
              <a:buChar char="Ø"/>
            </a:pPr>
            <a:endParaRPr lang="en-IN" sz="1700" dirty="0">
              <a:solidFill>
                <a:schemeClr val="bg1"/>
              </a:solidFill>
            </a:endParaRPr>
          </a:p>
          <a:p>
            <a:pPr>
              <a:buFont typeface="Wingdings" panose="05000000000000000000" pitchFamily="2" charset="2"/>
              <a:buChar char="Ø"/>
            </a:pPr>
            <a:r>
              <a:rPr lang="en-IN" sz="1700" dirty="0">
                <a:solidFill>
                  <a:schemeClr val="bg1"/>
                </a:solidFill>
              </a:rPr>
              <a:t>Faceting, heatmaps, violin plots, density plots, bar charts used to reveal insights.</a:t>
            </a:r>
          </a:p>
        </p:txBody>
      </p:sp>
      <p:cxnSp>
        <p:nvCxnSpPr>
          <p:cNvPr id="26" name="Straight Connector 25">
            <a:extLst>
              <a:ext uri="{FF2B5EF4-FFF2-40B4-BE49-F238E27FC236}">
                <a16:creationId xmlns:a16="http://schemas.microsoft.com/office/drawing/2014/main" xmlns="" id="{F11AD06B-AB20-4097-8606-5DA00DBACE8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4895850" y="5707672"/>
            <a:ext cx="35354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894B6573-E75F-42D2-AC04-5F604BD0337E}" type="datetime1">
              <a:rPr lang="en-US" smtClean="0"/>
              <a:t>7/27/2025</a:t>
            </a:fld>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34</a:t>
            </a:fld>
            <a:endParaRPr lang="en-US"/>
          </a:p>
        </p:txBody>
      </p:sp>
      <p:pic>
        <p:nvPicPr>
          <p:cNvPr id="8" name="Picture 7"/>
          <p:cNvPicPr>
            <a:picLocks noChangeAspect="1"/>
          </p:cNvPicPr>
          <p:nvPr/>
        </p:nvPicPr>
        <p:blipFill>
          <a:blip r:embed="rId2"/>
          <a:stretch>
            <a:fillRect/>
          </a:stretch>
        </p:blipFill>
        <p:spPr>
          <a:xfrm>
            <a:off x="922111" y="1909192"/>
            <a:ext cx="3051629" cy="3051629"/>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B5B0058-AF13-4859-B429-4EDDE2A26F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xmlns="" id="{AD6BE91A-3DFF-7415-54BA-9E5E20297D9C}"/>
              </a:ext>
            </a:extLst>
          </p:cNvPr>
          <p:cNvSpPr>
            <a:spLocks noGrp="1"/>
          </p:cNvSpPr>
          <p:nvPr>
            <p:ph type="title"/>
          </p:nvPr>
        </p:nvSpPr>
        <p:spPr>
          <a:xfrm>
            <a:off x="1449677" y="949325"/>
            <a:ext cx="6053779" cy="2387600"/>
          </a:xfrm>
        </p:spPr>
        <p:txBody>
          <a:bodyPr vert="horz" lIns="91440" tIns="45720" rIns="91440" bIns="45720" rtlCol="0" anchor="b">
            <a:normAutofit/>
          </a:bodyPr>
          <a:lstStyle/>
          <a:p>
            <a:pPr algn="l" defTabSz="914400">
              <a:lnSpc>
                <a:spcPct val="90000"/>
              </a:lnSpc>
            </a:pPr>
            <a:r>
              <a:rPr lang="en-US" sz="9600" b="1" kern="1200" dirty="0">
                <a:ln w="9525">
                  <a:solidFill>
                    <a:schemeClr val="bg1"/>
                  </a:solidFill>
                  <a:prstDash val="solid"/>
                </a:ln>
                <a:effectLst>
                  <a:outerShdw blurRad="12700" dist="38100" dir="2700000" algn="tl" rotWithShape="0">
                    <a:schemeClr val="bg1">
                      <a:lumMod val="50000"/>
                    </a:schemeClr>
                  </a:outerShdw>
                </a:effectLst>
                <a:latin typeface="+mj-lt"/>
                <a:ea typeface="+mj-ea"/>
                <a:cs typeface="+mj-cs"/>
              </a:rPr>
              <a:t>Thank </a:t>
            </a:r>
            <a:r>
              <a:rPr lang="en-US" sz="9600" b="1" kern="1200" dirty="0" smtClean="0">
                <a:ln w="9525">
                  <a:solidFill>
                    <a:schemeClr val="bg1"/>
                  </a:solidFill>
                  <a:prstDash val="solid"/>
                </a:ln>
                <a:effectLst>
                  <a:outerShdw blurRad="12700" dist="38100" dir="2700000" algn="tl" rotWithShape="0">
                    <a:schemeClr val="bg1">
                      <a:lumMod val="50000"/>
                    </a:schemeClr>
                  </a:outerShdw>
                </a:effectLst>
                <a:latin typeface="+mj-lt"/>
                <a:ea typeface="+mj-ea"/>
                <a:cs typeface="+mj-cs"/>
              </a:rPr>
              <a:t>You</a:t>
            </a:r>
            <a:endParaRPr lang="en-US" sz="9600" b="1" kern="1200" dirty="0">
              <a:ln w="9525">
                <a:solidFill>
                  <a:schemeClr val="bg1"/>
                </a:solidFill>
                <a:prstDash val="solid"/>
              </a:ln>
              <a:effectLst>
                <a:outerShdw blurRad="12700" dist="38100" dir="2700000" algn="tl" rotWithShape="0">
                  <a:schemeClr val="bg1">
                    <a:lumMod val="50000"/>
                  </a:schemeClr>
                </a:outerShdw>
              </a:effectLst>
              <a:latin typeface="+mj-lt"/>
              <a:ea typeface="+mj-ea"/>
              <a:cs typeface="+mj-cs"/>
            </a:endParaRPr>
          </a:p>
        </p:txBody>
      </p:sp>
      <p:cxnSp>
        <p:nvCxnSpPr>
          <p:cNvPr id="9" name="Straight Connector 8">
            <a:extLst>
              <a:ext uri="{FF2B5EF4-FFF2-40B4-BE49-F238E27FC236}">
                <a16:creationId xmlns:a16="http://schemas.microsoft.com/office/drawing/2014/main" xmlns="" id="{EC4521DE-248E-440D-AAD6-FD9E7D34B3B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3896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442C13FA-4C0F-42D0-9626-5BA6040D8C3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0" y="6252485"/>
            <a:ext cx="9144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4C43C8A9-48B7-44B0-B5B9-8A92D8BC90F9}" type="datetime1">
              <a:rPr lang="en-US" smtClean="0"/>
              <a:t>7/27/2025</a:t>
            </a:fld>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35</a:t>
            </a:fld>
            <a:endParaRPr lang="en-US"/>
          </a:p>
        </p:txBody>
      </p:sp>
      <p:sp>
        <p:nvSpPr>
          <p:cNvPr id="5" name="TextBox 4"/>
          <p:cNvSpPr txBox="1"/>
          <p:nvPr/>
        </p:nvSpPr>
        <p:spPr>
          <a:xfrm>
            <a:off x="6132071" y="3331066"/>
            <a:ext cx="4383315" cy="369332"/>
          </a:xfrm>
          <a:prstGeom prst="rect">
            <a:avLst/>
          </a:prstGeom>
          <a:noFill/>
        </p:spPr>
        <p:txBody>
          <a:bodyPr wrap="square" rtlCol="0">
            <a:spAutoFit/>
          </a:bodyPr>
          <a:lstStyle/>
          <a:p>
            <a:r>
              <a:rPr lang="en-US" dirty="0" smtClean="0">
                <a:solidFill>
                  <a:schemeClr val="bg1"/>
                </a:solidFill>
              </a:rPr>
              <a:t>Any Questions ?</a:t>
            </a:r>
            <a:endParaRPr lang="en-US" dirty="0">
              <a:solidFill>
                <a:schemeClr val="bg1"/>
              </a:solidFill>
            </a:endParaRPr>
          </a:p>
        </p:txBody>
      </p:sp>
    </p:spTree>
    <p:extLst>
      <p:ext uri="{BB962C8B-B14F-4D97-AF65-F5344CB8AC3E}">
        <p14:creationId xmlns:p14="http://schemas.microsoft.com/office/powerpoint/2010/main" val="68987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xmlns="" id="{5A0118C5-4F8D-4CF4-BADD-53FEACC6C4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Magnifying glass showing decling performance">
            <a:extLst>
              <a:ext uri="{FF2B5EF4-FFF2-40B4-BE49-F238E27FC236}">
                <a16:creationId xmlns:a16="http://schemas.microsoft.com/office/drawing/2014/main" xmlns="" id="{54AA9649-415B-188B-73FE-BB5A400369AB}"/>
              </a:ext>
            </a:extLst>
          </p:cNvPr>
          <p:cNvPicPr>
            <a:picLocks noChangeAspect="1"/>
          </p:cNvPicPr>
          <p:nvPr/>
        </p:nvPicPr>
        <p:blipFill>
          <a:blip r:embed="rId2"/>
          <a:srcRect l="8203" r="41735"/>
          <a:stretch>
            <a:fillRect/>
          </a:stretch>
        </p:blipFill>
        <p:spPr>
          <a:xfrm>
            <a:off x="2327117" y="289870"/>
            <a:ext cx="1998892" cy="2665189"/>
          </a:xfrm>
          <a:custGeom>
            <a:avLst/>
            <a:gdLst/>
            <a:ahLst/>
            <a:cxnLst/>
            <a:rect l="l" t="t" r="r" b="b"/>
            <a:pathLst>
              <a:path w="2255084" h="2255084">
                <a:moveTo>
                  <a:pt x="1127542" y="0"/>
                </a:moveTo>
                <a:cubicBezTo>
                  <a:pt x="1750266" y="0"/>
                  <a:pt x="2255084" y="504818"/>
                  <a:pt x="2255084" y="1127542"/>
                </a:cubicBezTo>
                <a:cubicBezTo>
                  <a:pt x="2255084" y="1750266"/>
                  <a:pt x="1750266" y="2255084"/>
                  <a:pt x="1127542" y="2255084"/>
                </a:cubicBezTo>
                <a:cubicBezTo>
                  <a:pt x="504818" y="2255084"/>
                  <a:pt x="0" y="1750266"/>
                  <a:pt x="0" y="1127542"/>
                </a:cubicBezTo>
                <a:cubicBezTo>
                  <a:pt x="0" y="504818"/>
                  <a:pt x="504818" y="0"/>
                  <a:pt x="1127542" y="0"/>
                </a:cubicBezTo>
                <a:close/>
              </a:path>
            </a:pathLst>
          </a:custGeom>
        </p:spPr>
      </p:pic>
      <p:sp>
        <p:nvSpPr>
          <p:cNvPr id="207" name="Oval 206">
            <a:extLst>
              <a:ext uri="{FF2B5EF4-FFF2-40B4-BE49-F238E27FC236}">
                <a16:creationId xmlns:a16="http://schemas.microsoft.com/office/drawing/2014/main" xmlns="" id="{8EEB3127-4A39-4F76-935D-6AC8D51AC0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21421" y="2003061"/>
            <a:ext cx="3216071" cy="4288094"/>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xmlns="" id="{98F2E216-6526-433B-8072-DEE222DC93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3446" y="2003061"/>
            <a:ext cx="3216071" cy="4288094"/>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xmlns="" id="{FFFEB18F-F81F-4CED-BE64-EB888A77C3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4970" y="1925092"/>
            <a:ext cx="3216070" cy="4288094"/>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2567199"/>
            <a:ext cx="3023856" cy="3053052"/>
          </a:xfrm>
        </p:spPr>
        <p:txBody>
          <a:bodyPr>
            <a:normAutofit/>
          </a:bodyPr>
          <a:lstStyle/>
          <a:p>
            <a:r>
              <a:rPr lang="en-IN" dirty="0">
                <a:solidFill>
                  <a:schemeClr val="bg1"/>
                </a:solidFill>
              </a:rPr>
              <a:t>Dataset Overview</a:t>
            </a:r>
          </a:p>
        </p:txBody>
      </p:sp>
      <p:grpSp>
        <p:nvGrpSpPr>
          <p:cNvPr id="210" name="Graphic 190">
            <a:extLst>
              <a:ext uri="{FF2B5EF4-FFF2-40B4-BE49-F238E27FC236}">
                <a16:creationId xmlns:a16="http://schemas.microsoft.com/office/drawing/2014/main" xmlns="" id="{00E015F5-1A99-4E40-BC3D-7707802996B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19836" y="1193254"/>
            <a:ext cx="968730" cy="429215"/>
            <a:chOff x="2504802" y="1755501"/>
            <a:chExt cx="1598829" cy="531293"/>
          </a:xfrm>
          <a:solidFill>
            <a:schemeClr val="bg1"/>
          </a:solidFill>
        </p:grpSpPr>
        <p:sp>
          <p:nvSpPr>
            <p:cNvPr id="34" name="Freeform: Shape 33">
              <a:extLst>
                <a:ext uri="{FF2B5EF4-FFF2-40B4-BE49-F238E27FC236}">
                  <a16:creationId xmlns:a16="http://schemas.microsoft.com/office/drawing/2014/main" xmlns="" id="{3FE6F571-2BB7-46DA-A3D9-B32ADDC16AF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11" name="Freeform: Shape 34">
              <a:extLst>
                <a:ext uri="{FF2B5EF4-FFF2-40B4-BE49-F238E27FC236}">
                  <a16:creationId xmlns:a16="http://schemas.microsoft.com/office/drawing/2014/main" xmlns="" id="{A905CC16-753C-4B9F-B3E2-C456795AED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212" name="Graphic 4">
            <a:extLst>
              <a:ext uri="{FF2B5EF4-FFF2-40B4-BE49-F238E27FC236}">
                <a16:creationId xmlns:a16="http://schemas.microsoft.com/office/drawing/2014/main" xmlns="" id="{0AD1D347-1879-4D73-8825-EB52119D1B4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510689" y="4748271"/>
            <a:ext cx="997902" cy="1330521"/>
            <a:chOff x="5734037" y="3067039"/>
            <a:chExt cx="724483" cy="724489"/>
          </a:xfrm>
          <a:solidFill>
            <a:schemeClr val="bg1"/>
          </a:solidFill>
        </p:grpSpPr>
        <p:sp>
          <p:nvSpPr>
            <p:cNvPr id="38" name="Freeform: Shape 37">
              <a:extLst>
                <a:ext uri="{FF2B5EF4-FFF2-40B4-BE49-F238E27FC236}">
                  <a16:creationId xmlns:a16="http://schemas.microsoft.com/office/drawing/2014/main" xmlns="" id="{7F1D1C6D-7D18-44AC-80B7-823AD45FD64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13" name="Freeform: Shape 38">
              <a:extLst>
                <a:ext uri="{FF2B5EF4-FFF2-40B4-BE49-F238E27FC236}">
                  <a16:creationId xmlns:a16="http://schemas.microsoft.com/office/drawing/2014/main" xmlns="" id="{070CF9AD-9B31-49A2-8AF5-69B24984030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xmlns="" id="{4E9D0A03-A290-4C8D-8498-85F0E5B1A06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xmlns="" id="{5F4661E7-465D-4874-BC3A-E55093CD339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xmlns="" id="{EB79F073-B639-485B-93F6-958951EF3B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xmlns="" id="{9153A942-5C48-4EF4-AA18-82AC90C550F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xmlns="" id="{8EA4BCEE-B2B4-4870-B921-B3C0D729727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xmlns="" id="{41271C20-03BB-47FA-A17B-09825E723E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xmlns="" id="{62C689A3-3820-4AFE-950D-CDA05D9683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xmlns="" id="{0EB9DAC1-A980-4285-9059-16D6B748C7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xmlns="" id="{8D286A4C-6E67-462D-8807-EEF90F4C5E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xmlns="" id="{B7CABE22-D7D1-4970-BE8D-8E7B26FAA0F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xmlns="" id="{9A59EB07-44AA-4839-A550-764F0C1CFE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xmlns="" id="{A07BD093-A681-4C0E-89E1-28B79FDC5B8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xmlns="" id="{954D3B41-D31B-418C-98E8-3DA9F7BE0B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xmlns="" id="{22C9153D-F851-40ED-A291-F586E67A8E7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xmlns="" id="{D14F8536-E81B-4336-9991-6F1B3447ECB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xmlns="" id="{1BCE3D87-8E1E-4E3C-B336-E161FE1421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xmlns="" id="{0E57FCB1-61DD-4742-9F4E-0622EE2623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xmlns="" id="{8AC07452-C190-4DFF-9A85-7E0494E63A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xmlns="" id="{DDC1E49D-0160-40EF-B62C-3682A01138E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xmlns="" id="{0FF01E4E-41B3-4E3A-9069-2C00F199A2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xmlns="" id="{5C155535-D387-426C-8835-08EA1625D5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xmlns="" id="{130D8708-8C20-411A-99F6-39B7A15D71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xmlns="" id="{172CE489-867A-498C-85D0-99ED8A50D7E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xmlns="" id="{13A369D6-BC7C-46B6-9802-41F7FE32F8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xmlns="" id="{A735936F-8515-4CF4-A1E4-7466BFAD38C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xmlns="" id="{952E14F4-2A50-4876-A835-D7B7B7F051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xmlns="" id="{5AD1B584-BCD9-47C1-BF94-A9B03E0A5A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xmlns="" id="{CE78B189-4AAE-4308-BE2A-561CE6E26E0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xmlns="" id="{534F693D-9FD0-4BF4-9BCA-CAA391EE76F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xmlns="" id="{DC8A20BE-5976-437A-94F2-7869D1D4C2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xmlns="" id="{C2797F1A-9D8B-4AC7-8A7E-C088A7B61D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xmlns="" id="{BB8BB9ED-3A10-495E-A450-4573A83AA6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xmlns="" id="{C84AAD79-9D91-4601-AE6B-E3CC0AC235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xmlns="" id="{06966F3D-45BD-4D12-8447-B9669E9AD1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xmlns="" id="{C19B4C07-AFE8-42F6-8060-AB4FD27F82D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xmlns="" id="{6BCBEC46-CA76-424D-AE21-335765D370C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xmlns="" id="{32244D96-1DD8-4D90-B4DA-58056941DE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xmlns="" id="{EBFFC670-5D4A-4609-979B-30BE38D30F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xmlns="" id="{BBA6EA23-F2B4-49FA-86BB-40794E01B8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xmlns="" id="{89E16F95-4ED7-4D4A-A1FB-A9FFE3387E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xmlns="" id="{B6602585-A0C4-419E-9F64-E17CC30041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xmlns="" id="{680EC182-6DF1-4FF2-9C46-E24857CE35E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xmlns="" id="{E71D4C4B-3242-45D7-BBC6-3168AF117C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xmlns="" id="{5C43A586-0AEE-4520-8AE3-78557E8D56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xmlns="" id="{3881E1E2-63F4-44A6-8FD4-E0031DDB08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xmlns="" id="{8209E85B-A99A-4679-B958-DFD6FAC391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xmlns="" id="{5AD3B901-0837-4EB4-B0BD-B5317762B2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xmlns="" id="{407F6141-18B7-42F5-AB8A-095FA602AD6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xmlns="" id="{185154CE-9C1F-421D-A58A-D337E317947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xmlns="" id="{959AAA97-B6F9-4CB6-B294-955DE265B99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xmlns="" id="{3696AC66-45F9-4D0A-978B-EBAFCBA8BB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xmlns="" id="{C8064064-C0D3-4A54-9D36-EB2759F079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xmlns="" id="{696DAF67-B510-431C-81CE-598A220ED30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xmlns="" id="{4DFF3B41-BD0E-4E80-BE32-AAB566084D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xmlns="" id="{2E1C296D-C2BB-405E-A9E1-CD0C777E6C3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xmlns="" id="{5E012E94-1E82-4743-9646-D27796E3DD6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xmlns="" id="{0506F7E7-8613-4F49-9B22-E8B9A8F89B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xmlns="" id="{667EFAB5-5519-4B20-B488-61E365357A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xmlns="" id="{7A46CD3C-8282-430D-84A6-668594635F7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xmlns="" id="{09F667CC-51FA-4373-BF89-FDA9E6F572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xmlns="" id="{52824720-77CA-4EFE-9B9B-F3C5DA5ECE4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xmlns="" id="{DAAD48D1-498E-407D-8773-B32DA5177C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xmlns="" id="{F3761232-AC0F-4415-8849-2CE14A66EFB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xmlns="" id="{F9671C34-F1B1-4964-861B-05E12FC1410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xmlns="" id="{A6D215CD-DE5C-4A36-8294-B856C4DFF8C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xmlns="" id="{14F60611-ACD0-4AE1-9FF4-655DEF77E3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xmlns="" id="{54878BD8-4838-4CE8-8CED-48C75E453EC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xmlns="" id="{ED34C671-92D6-4570-BDA7-7047026CD1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xmlns="" id="{E4ADB496-4E8C-4F69-A20E-AC11036CB5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xmlns="" id="{E05521A6-994C-4653-BE99-FCE71F6D159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xmlns="" id="{10F93860-B875-4D68-ACE0-2F8F7CAAD38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xmlns="" id="{74CF85EE-C965-4602-9DB3-B221251557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xmlns="" id="{CAC91C65-14F2-4458-A79D-647B28E047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xmlns="" id="{91958A69-ABD1-441F-817D-8868D3E7932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xmlns="" id="{85B41124-1179-4F9F-8B23-B94A98BA79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xmlns="" id="{A44F475B-8586-4535-86BE-7FB5F76C61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xmlns="" id="{285243B3-5329-4312-9C9F-FBC77AF48E5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xmlns="" id="{87C78038-CD15-4BEE-8688-B22F822C6F3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xmlns="" id="{401EB7F4-2569-4602-A5DC-ECF750A640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xmlns="" id="{C5AFCDCE-A4B9-4DFD-A39D-6C4513C4728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xmlns="" id="{1869FF3F-68C9-4316-AF81-44CCC551BC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xmlns="" id="{AAD11538-8098-4355-8DDD-D681DFAC32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xmlns="" id="{0F3F997E-AED9-480A-A0E8-2593AF3C151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xmlns="" id="{F621AF23-CD1C-4A82-934F-1C051FE78F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xmlns="" id="{CF7C8D23-402E-4902-9877-2933C68B374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xmlns="" id="{166214BF-105C-4C50-A658-BB800D624FE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xmlns="" id="{DB657FB8-0889-47B9-9F7A-35C6F5E439C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xmlns="" id="{A02347C2-D097-4E47-9E71-D0AC7E0B2D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xmlns="" id="{DF0D715C-2DC6-4444-95E7-C9E31D654C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xmlns="" id="{3E98A78E-FE40-406F-BB29-CE723A4A29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xmlns="" id="{25623FBB-A3DE-4893-B1E4-09BFE6EB74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xmlns="" id="{98BD75D0-FB16-44AA-8F4B-9319502DD2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xmlns="" id="{65B25A8E-2993-4CE5-A81A-932105A42AD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xmlns="" id="{8D8D167B-C705-4729-899E-AC9AE463CA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xmlns="" id="{670FBA7C-F842-4775-B83D-AEC5F1410AF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xmlns="" id="{DC68FA78-D012-4A89-8B7E-3CF1893164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xmlns="" id="{8F14C2D5-2A65-48C1-AC1C-D4C29BBA9CE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xmlns="" id="{22D4725A-DD05-406E-84D7-50DAC6BFB6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xmlns="" id="{1F292F3E-E6A6-41E9-9AF9-DF240E914AE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xmlns="" id="{152F5E4F-6F5D-4FF5-AADC-77BF4906C6A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xmlns="" id="{2EA96C5C-38D5-4D0F-9A75-F1C4856048C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xmlns="" id="{A213E386-079B-4951-BD48-B86432246DC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xmlns="" id="{F9C52A50-FC6F-4CF8-96ED-B16AC428B5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xmlns="" id="{0AD79090-842D-4363-9CDB-03CA19DB28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xmlns="" id="{8B923BC0-6A72-4261-907F-568CEF3D9B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xmlns="" id="{682D956C-7F2C-45F4-8EB5-B9637909A1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xmlns="" id="{5AF71042-41A5-405B-A14C-9E194529D7F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xmlns="" id="{DC068DA5-7174-4664-9C13-4F7ABAFC1D4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xmlns="" id="{00525F2C-C937-4BE3-AF79-3540A6E1CAF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xmlns="" id="{6CA46F03-C9C9-4425-82A8-2110001F45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xmlns="" id="{6D21589A-A316-4E71-B638-D33C4141BD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xmlns="" id="{C0B918FA-95C1-4373-B66D-56936BB7926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xmlns="" id="{CBF04F9E-EC09-43BE-A049-082DE15318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xmlns="" id="{35A8838D-5812-49CE-80E4-E0CE11424A2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xmlns="" id="{379B4036-BE45-42C0-929B-42932369A25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xmlns="" id="{40E913D5-5568-4901-883B-8C42A8F3D7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xmlns="" id="{A1B52038-9622-4802-81BA-ACC1984754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xmlns="" id="{D0DEAC10-5A6B-47AD-A728-CE2C8CF1316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xmlns="" id="{D1B38B28-66AD-4A02-AE15-F762137B2EE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xmlns="" id="{0BAF1CE8-3AF3-4FF2-8F0B-3BC7A4740C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xmlns="" id="{4D9937F5-39C5-49BB-A3F1-21D0730BF6F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xmlns="" id="{A48A61DC-ED1D-4B72-828E-9FD85AF267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xmlns="" id="{6A89B28D-13E0-46C3-AB20-6DBEDB61D4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xmlns="" id="{B17F470D-67A6-475E-9F1C-9D1FCD4DFE8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xmlns="" id="{0C116B5B-C2BF-4A29-920C-0E6D2A8654F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xmlns="" id="{977DFF22-98A9-4A00-B45B-BA0024E4B5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xmlns="" id="{233D6D17-E307-4F26-9F91-607B2D1B98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xmlns="" id="{F044F5F0-FB5F-4364-A17D-B476349E1F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xmlns="" id="{C51E13B0-54FA-4C07-A08D-0035E29D0F4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xmlns="" id="{B23AA2A7-69AA-4892-8D19-6786784B89B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xmlns="" id="{C22409CA-4103-489E-9A88-9E822AC42C9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xmlns="" id="{2941B7FE-F0B4-4717-BE8E-31EE09F5C2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xmlns="" id="{AA36A1CD-E7E3-400D-BBA9-1B836346079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xmlns="" id="{42D8F4BE-D92B-483E-8049-5FDA3FD40CA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xmlns="" id="{77725CAB-E398-42F8-A5E5-8ACED1B61E1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xmlns="" id="{782EF470-319A-4DCA-AB6F-B4441DD5926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xmlns="" id="{ECBF0AE1-7C37-4F3E-B37A-44CAD69008F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xmlns="" id="{87EE399C-60A0-43AB-AD85-CAEDD25A8EC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xmlns="" id="{6DEF9E1C-0288-422F-9D39-B2B97B0BDFF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xmlns="" id="{B9FD4213-CE93-46E6-A356-5C9B681A696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xmlns="" id="{32AF21C6-5C6A-4ADC-98CE-0C897306F1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xmlns="" id="{67C50FF0-A4F6-4B10-91CC-CC456891E24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xmlns="" id="{DF34FC9E-632A-4B97-AB95-812ABD859F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xmlns="" id="{6943D9D5-E01E-4A32-A5D1-AD61A32ECD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xmlns="" id="{5F93C502-F4AC-4D2C-A43D-85093C59A8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xmlns="" id="{AFCADD6C-627D-43CE-9413-A793AAA085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xmlns="" id="{E7838A6E-823E-4306-9088-5AFE0912E14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xmlns="" id="{5F20A74B-CE15-4678-8E60-8983D4B5361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xmlns="" id="{AB4409F0-44F9-411F-8711-53B0287839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xmlns="" id="{64A642A9-686F-402A-920C-EDB02B2FE8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xmlns="" id="{B2B4D5D4-0C5C-4D98-9738-D245840A712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xmlns="" id="{F70D7430-18D9-4B8F-9F7A-308C701930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xmlns="" id="{764FC2A4-5817-4FA0-A4A7-6653D1DA605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xmlns="" id="{84DCF9E7-E283-43A0-9C25-F70016263EE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xmlns="" id="{A24478FE-2D73-495D-A2CE-6D1D87C25A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xmlns="" id="{024EF5F2-46E7-4950-93D0-371415B787C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xmlns="" id="{F1E76799-6B37-47A7-B311-D4AD1BB560E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xmlns="" id="{18E48635-AD82-4B9C-BD64-E19D0DCD32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xmlns="" id="{FFE8012D-8F5A-48C7-A667-EF1782E1762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xmlns="" id="{24D6A3A1-CDCE-458B-B3ED-792E80025C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xmlns="" id="{CD8FB40D-7336-4F24-9F28-25EC9AE6CE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xmlns="" id="{75683C3C-C038-49EA-9635-AC7B82AF25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xmlns="" id="{6286FF4B-0471-47B5-AA6C-8BA5CC04D90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xmlns="" id="{CEB73580-6577-4A7A-A7EA-E79093D9DC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xmlns="" id="{9E97866D-632F-4778-992C-F2750D60877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xmlns="" id="{5A7AC897-3ADD-4A69-A122-EA6F8EFD26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xmlns="" id="{06C3FE79-4EEC-4CF3-92A0-F6BC9F8B4C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5" name="Rectangle 2">
            <a:extLst>
              <a:ext uri="{FF2B5EF4-FFF2-40B4-BE49-F238E27FC236}">
                <a16:creationId xmlns:a16="http://schemas.microsoft.com/office/drawing/2014/main" xmlns="" id="{ADF0CEDC-AD16-FF73-C40A-4C10D2B24AFC}"/>
              </a:ext>
            </a:extLst>
          </p:cNvPr>
          <p:cNvSpPr>
            <a:spLocks noGrp="1" noChangeArrowheads="1"/>
          </p:cNvSpPr>
          <p:nvPr>
            <p:ph idx="1"/>
          </p:nvPr>
        </p:nvSpPr>
        <p:spPr bwMode="auto">
          <a:xfrm>
            <a:off x="4857952" y="440267"/>
            <a:ext cx="3731078" cy="605366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lvl="0" indent="0" algn="ctr" defTabSz="914400" eaLnBrk="0" fontAlgn="base" hangingPunct="0">
              <a:lnSpc>
                <a:spcPct val="90000"/>
              </a:lnSpc>
              <a:spcBef>
                <a:spcPct val="0"/>
              </a:spcBef>
              <a:spcAft>
                <a:spcPts val="600"/>
              </a:spcAft>
              <a:buNone/>
            </a:pPr>
            <a:r>
              <a:rPr lang="en-US" sz="1800" b="1" dirty="0">
                <a:solidFill>
                  <a:schemeClr val="bg1"/>
                </a:solidFill>
                <a:latin typeface="Arial" panose="020B0604020202020204" pitchFamily="34" charset="0"/>
                <a:cs typeface="Arial" panose="020B0604020202020204" pitchFamily="34" charset="0"/>
              </a:rPr>
              <a:t>This dataset is related to direct </a:t>
            </a:r>
            <a:r>
              <a:rPr lang="en-US" altLang="en-US" sz="1800" b="1" dirty="0">
                <a:solidFill>
                  <a:schemeClr val="bg1"/>
                </a:solidFill>
                <a:latin typeface="Arial" panose="020B0604020202020204" pitchFamily="34" charset="0"/>
                <a:cs typeface="Arial" panose="020B0604020202020204" pitchFamily="34" charset="0"/>
              </a:rPr>
              <a:t>marketing campaigns (via telephone calls) of a Portuguese banking institution</a:t>
            </a:r>
            <a:endParaRPr kumimoji="0" lang="en-US" altLang="en-US" sz="1800" b="1"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90000"/>
              </a:lnSpc>
              <a:spcBef>
                <a:spcPct val="0"/>
              </a:spcBef>
              <a:spcAft>
                <a:spcPts val="600"/>
              </a:spcAft>
              <a:buClrTx/>
              <a:buSzTx/>
              <a:buFontTx/>
              <a:buChar char="•"/>
              <a:tabLst/>
            </a:pPr>
            <a:endParaRPr kumimoji="0" lang="en-US" altLang="en-US" sz="18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90000"/>
              </a:lnSpc>
              <a:spcBef>
                <a:spcPct val="0"/>
              </a:spcBef>
              <a:spcAft>
                <a:spcPts val="600"/>
              </a:spcAft>
              <a:buClrTx/>
              <a:buSzTx/>
              <a:buNone/>
              <a:tabLst/>
            </a:pPr>
            <a:endParaRPr kumimoji="0" lang="en-US" altLang="en-US" sz="18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8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 </a:t>
            </a:r>
            <a:r>
              <a:rPr kumimoji="0" lang="en-US" altLang="en-US" sz="1800" b="1" i="0" u="none" strike="noStrike" cap="none" normalizeH="0" baseline="0" dirty="0">
                <a:ln>
                  <a:noFill/>
                </a:ln>
                <a:solidFill>
                  <a:schemeClr val="tx2">
                    <a:lumMod val="60000"/>
                    <a:lumOff val="40000"/>
                  </a:schemeClr>
                </a:solidFill>
                <a:effectLst/>
                <a:latin typeface="Arial" panose="020B0604020202020204" pitchFamily="34" charset="0"/>
                <a:cs typeface="Arial" panose="020B0604020202020204" pitchFamily="34" charset="0"/>
              </a:rPr>
              <a:t>Campaign Goal</a:t>
            </a:r>
            <a:endParaRPr kumimoji="0" lang="en-US" altLang="en-US" sz="1800" b="0" i="0" u="none" strike="noStrike" cap="none" normalizeH="0" baseline="0" dirty="0">
              <a:ln>
                <a:noFill/>
              </a:ln>
              <a:solidFill>
                <a:schemeClr val="tx2">
                  <a:lumMod val="60000"/>
                  <a:lumOff val="40000"/>
                </a:schemeClr>
              </a:solidFill>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90000"/>
              </a:lnSpc>
              <a:spcBef>
                <a:spcPct val="0"/>
              </a:spcBef>
              <a:spcAft>
                <a:spcPts val="600"/>
              </a:spcAft>
              <a:buClrTx/>
              <a:buSzTx/>
              <a:buNone/>
              <a:tabLst/>
            </a:pPr>
            <a:r>
              <a:rPr kumimoji="0" lang="en-US" altLang="en-US" sz="18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Predict whether a client will </a:t>
            </a:r>
            <a:r>
              <a:rPr kumimoji="0" lang="en-US" altLang="en-US" sz="18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subscribe to a term deposit</a:t>
            </a:r>
          </a:p>
          <a:p>
            <a:pPr marL="0" marR="0" lvl="0" indent="0" defTabSz="914400" rtl="0" eaLnBrk="0" fontAlgn="base" latinLnBrk="0" hangingPunct="0">
              <a:lnSpc>
                <a:spcPct val="90000"/>
              </a:lnSpc>
              <a:spcBef>
                <a:spcPct val="0"/>
              </a:spcBef>
              <a:spcAft>
                <a:spcPts val="600"/>
              </a:spcAft>
              <a:buClrTx/>
              <a:buSzTx/>
              <a:buNone/>
              <a:tabLst/>
            </a:pPr>
            <a:endParaRPr kumimoji="0" lang="en-US" altLang="en-US" sz="18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90000"/>
              </a:lnSpc>
              <a:spcBef>
                <a:spcPct val="0"/>
              </a:spcBef>
              <a:spcAft>
                <a:spcPts val="600"/>
              </a:spcAft>
              <a:buClrTx/>
              <a:buSzTx/>
              <a:buNone/>
              <a:tabLst/>
            </a:pPr>
            <a:endParaRPr kumimoji="0" lang="en-US" altLang="en-US" sz="18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8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 </a:t>
            </a:r>
            <a:r>
              <a:rPr kumimoji="0" lang="en-US" altLang="en-US" sz="1800" b="1" i="0" u="none" strike="noStrike" cap="none" normalizeH="0" baseline="0" dirty="0">
                <a:ln>
                  <a:noFill/>
                </a:ln>
                <a:solidFill>
                  <a:schemeClr val="tx2">
                    <a:lumMod val="60000"/>
                    <a:lumOff val="40000"/>
                  </a:schemeClr>
                </a:solidFill>
                <a:effectLst/>
                <a:latin typeface="Arial" panose="020B0604020202020204" pitchFamily="34" charset="0"/>
                <a:cs typeface="Arial" panose="020B0604020202020204" pitchFamily="34" charset="0"/>
              </a:rPr>
              <a:t>Dataset Details</a:t>
            </a:r>
            <a:endParaRPr kumimoji="0" lang="en-US" altLang="en-US" sz="1800" b="0" i="0" u="none" strike="noStrike" cap="none" normalizeH="0" baseline="0" dirty="0">
              <a:ln>
                <a:noFill/>
              </a:ln>
              <a:solidFill>
                <a:schemeClr val="tx2">
                  <a:lumMod val="60000"/>
                  <a:lumOff val="40000"/>
                </a:schemeClr>
              </a:solidFill>
              <a:effectLst/>
              <a:latin typeface="Arial" panose="020B0604020202020204" pitchFamily="34" charset="0"/>
              <a:cs typeface="Arial" panose="020B0604020202020204" pitchFamily="34" charset="0"/>
            </a:endParaRPr>
          </a:p>
          <a:p>
            <a:pPr defTabSz="914400" eaLnBrk="0" fontAlgn="base" hangingPunct="0">
              <a:lnSpc>
                <a:spcPct val="90000"/>
              </a:lnSpc>
              <a:spcBef>
                <a:spcPct val="0"/>
              </a:spcBef>
              <a:spcAft>
                <a:spcPts val="600"/>
              </a:spcAft>
            </a:pPr>
            <a:r>
              <a:rPr kumimoji="0" lang="en-US" altLang="en-US" sz="18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File: bank-additional-full.csv</a:t>
            </a:r>
          </a:p>
          <a:p>
            <a:pPr defTabSz="914400" eaLnBrk="0" fontAlgn="base" hangingPunct="0">
              <a:lnSpc>
                <a:spcPct val="90000"/>
              </a:lnSpc>
              <a:spcBef>
                <a:spcPct val="0"/>
              </a:spcBef>
              <a:spcAft>
                <a:spcPts val="600"/>
              </a:spcAft>
            </a:pPr>
            <a:r>
              <a:rPr kumimoji="0" lang="en-US" altLang="en-US" sz="18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41,188 records</a:t>
            </a:r>
            <a:endParaRPr kumimoji="0" lang="en-US" altLang="en-US" sz="18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p>
            <a:pPr defTabSz="914400" eaLnBrk="0" fontAlgn="base" hangingPunct="0">
              <a:lnSpc>
                <a:spcPct val="90000"/>
              </a:lnSpc>
              <a:spcBef>
                <a:spcPct val="0"/>
              </a:spcBef>
              <a:spcAft>
                <a:spcPts val="600"/>
              </a:spcAft>
            </a:pPr>
            <a:r>
              <a:rPr kumimoji="0" lang="en-US" altLang="en-US" sz="18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21 variables</a:t>
            </a:r>
            <a:endParaRPr kumimoji="0" lang="en-US" altLang="en-US" sz="18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p>
            <a:pPr defTabSz="914400" eaLnBrk="0" fontAlgn="base" hangingPunct="0">
              <a:lnSpc>
                <a:spcPct val="90000"/>
              </a:lnSpc>
              <a:spcBef>
                <a:spcPct val="0"/>
              </a:spcBef>
              <a:spcAft>
                <a:spcPts val="600"/>
              </a:spcAft>
            </a:pPr>
            <a:r>
              <a:rPr kumimoji="0" lang="en-US" altLang="en-US" sz="18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Time range: </a:t>
            </a:r>
            <a:r>
              <a:rPr kumimoji="0" lang="en-US" altLang="en-US" sz="18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May 2008 – Nov 2010</a:t>
            </a:r>
            <a:endParaRPr kumimoji="0" lang="en-US" altLang="en-US" sz="18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90000"/>
              </a:lnSpc>
              <a:spcBef>
                <a:spcPct val="0"/>
              </a:spcBef>
              <a:spcAft>
                <a:spcPts val="60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722FE4C-93DA-4306-A582-1EC63D85EA32}" type="datetime1">
              <a:rPr lang="en-US" smtClean="0"/>
              <a:t>7/27/2025</a:t>
            </a:fld>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xmlns="" id="{45D37F4E-DDB4-456B-97E0-9937730A03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9369" y="238539"/>
            <a:ext cx="8263890" cy="988731"/>
          </a:xfrm>
        </p:spPr>
        <p:txBody>
          <a:bodyPr anchor="b">
            <a:normAutofit/>
          </a:bodyPr>
          <a:lstStyle/>
          <a:p>
            <a:r>
              <a:rPr lang="en-IN" sz="4700" b="1" dirty="0">
                <a:solidFill>
                  <a:schemeClr val="bg1"/>
                </a:solidFill>
              </a:rPr>
              <a:t>Key Variables in the Dataset</a:t>
            </a:r>
          </a:p>
        </p:txBody>
      </p:sp>
      <p:sp>
        <p:nvSpPr>
          <p:cNvPr id="82" name="sketchy line">
            <a:extLst>
              <a:ext uri="{FF2B5EF4-FFF2-40B4-BE49-F238E27FC236}">
                <a16:creationId xmlns:a16="http://schemas.microsoft.com/office/drawing/2014/main" xmlns="" id="{B2DD41CD-8F47-4F56-AD12-4E2FF76969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9369" y="1681544"/>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xmln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xmlns="" id="{49A8D277-D5C3-7B32-1024-F2E413840685}"/>
              </a:ext>
            </a:extLst>
          </p:cNvPr>
          <p:cNvSpPr>
            <a:spLocks noGrp="1" noChangeArrowheads="1"/>
          </p:cNvSpPr>
          <p:nvPr>
            <p:ph idx="1"/>
          </p:nvPr>
        </p:nvSpPr>
        <p:spPr bwMode="auto">
          <a:xfrm>
            <a:off x="429369" y="2071316"/>
            <a:ext cx="5035164" cy="411917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defTabSz="914400" rtl="0" eaLnBrk="0" fontAlgn="base" latinLnBrk="0" hangingPunct="0">
              <a:lnSpc>
                <a:spcPct val="90000"/>
              </a:lnSpc>
              <a:spcBef>
                <a:spcPct val="0"/>
              </a:spcBef>
              <a:spcAft>
                <a:spcPts val="600"/>
              </a:spcAft>
              <a:buClrTx/>
              <a:buSzTx/>
              <a:buFontTx/>
              <a:buNone/>
              <a:tabLst/>
            </a:pPr>
            <a:endParaRPr kumimoji="0" lang="en-US" altLang="en-US" sz="900" b="0" i="0" u="none" strike="noStrike" cap="none" normalizeH="0" baseline="0" dirty="0">
              <a:ln>
                <a:noFill/>
              </a:ln>
              <a:effectLst/>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299107" y="1699832"/>
            <a:ext cx="8543499" cy="4963218"/>
          </a:xfrm>
          <a:prstGeom prst="rect">
            <a:avLst/>
          </a:prstGeom>
          <a:pattFill prst="pct5">
            <a:fgClr>
              <a:schemeClr val="accent1"/>
            </a:fgClr>
            <a:bgClr>
              <a:schemeClr val="tx1"/>
            </a:bgClr>
          </a:pattFill>
          <a:effectLst>
            <a:outerShdw blurRad="50800" dist="50800" dir="5400000" algn="ctr" rotWithShape="0">
              <a:srgbClr val="000000">
                <a:alpha val="58000"/>
              </a:srgbClr>
            </a:outerShdw>
          </a:effectLst>
        </p:spPr>
      </p:pic>
      <p:sp>
        <p:nvSpPr>
          <p:cNvPr id="5" name="Date Placeholder 4"/>
          <p:cNvSpPr>
            <a:spLocks noGrp="1"/>
          </p:cNvSpPr>
          <p:nvPr>
            <p:ph type="dt" sz="half" idx="10"/>
          </p:nvPr>
        </p:nvSpPr>
        <p:spPr/>
        <p:txBody>
          <a:bodyPr/>
          <a:lstStyle/>
          <a:p>
            <a:fld id="{F4A675F0-244F-4D1E-919B-556F5F632C52}" type="datetime1">
              <a:rPr lang="en-US" smtClean="0"/>
              <a:t>7/27/2025</a:t>
            </a:fld>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xmlns="" id="{B95B9BA8-1D69-4796-85F5-B6D0BD5235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3574" y="464886"/>
            <a:ext cx="3803385" cy="838982"/>
          </a:xfrm>
        </p:spPr>
        <p:txBody>
          <a:bodyPr anchor="t">
            <a:normAutofit/>
          </a:bodyPr>
          <a:lstStyle/>
          <a:p>
            <a:r>
              <a:rPr lang="en-IN" sz="3500" dirty="0">
                <a:solidFill>
                  <a:schemeClr val="bg1"/>
                </a:solidFill>
              </a:rPr>
              <a:t>Research Questions</a:t>
            </a:r>
          </a:p>
        </p:txBody>
      </p:sp>
      <p:sp>
        <p:nvSpPr>
          <p:cNvPr id="35" name="Content Placeholder 2"/>
          <p:cNvSpPr>
            <a:spLocks noGrp="1"/>
          </p:cNvSpPr>
          <p:nvPr>
            <p:ph idx="1"/>
          </p:nvPr>
        </p:nvSpPr>
        <p:spPr>
          <a:xfrm>
            <a:off x="345678" y="1041401"/>
            <a:ext cx="4184253" cy="5528732"/>
          </a:xfrm>
        </p:spPr>
        <p:txBody>
          <a:bodyPr>
            <a:normAutofit/>
          </a:bodyPr>
          <a:lstStyle/>
          <a:p>
            <a:pPr marL="0" indent="0">
              <a:lnSpc>
                <a:spcPct val="90000"/>
              </a:lnSpc>
              <a:buNone/>
            </a:pPr>
            <a:r>
              <a:rPr lang="en-IN" sz="1200" dirty="0">
                <a:solidFill>
                  <a:schemeClr val="bg1">
                    <a:alpha val="80000"/>
                  </a:schemeClr>
                </a:solidFill>
              </a:rPr>
              <a:t>         Our analysis is guided by six key questions:</a:t>
            </a:r>
          </a:p>
          <a:p>
            <a:pPr marL="0" indent="0">
              <a:lnSpc>
                <a:spcPct val="90000"/>
              </a:lnSpc>
              <a:buNone/>
            </a:pPr>
            <a:endParaRPr lang="en-IN" sz="1200" dirty="0">
              <a:solidFill>
                <a:schemeClr val="bg1">
                  <a:alpha val="80000"/>
                </a:schemeClr>
              </a:solidFill>
            </a:endParaRPr>
          </a:p>
          <a:p>
            <a:pPr>
              <a:lnSpc>
                <a:spcPct val="90000"/>
              </a:lnSpc>
              <a:buFont typeface="Wingdings" panose="05000000000000000000" pitchFamily="2" charset="2"/>
              <a:buChar char="Ø"/>
            </a:pPr>
            <a:r>
              <a:rPr lang="en-IN" sz="1200" b="1" dirty="0">
                <a:solidFill>
                  <a:srgbClr val="00B0F0">
                    <a:alpha val="80000"/>
                  </a:srgbClr>
                </a:solidFill>
              </a:rPr>
              <a:t>Economic Context &amp; Profession</a:t>
            </a:r>
            <a:r>
              <a:rPr lang="en-IN" sz="1200" dirty="0">
                <a:solidFill>
                  <a:schemeClr val="bg1">
                    <a:alpha val="80000"/>
                  </a:schemeClr>
                </a:solidFill>
              </a:rPr>
              <a:t/>
            </a:r>
            <a:br>
              <a:rPr lang="en-IN" sz="1200" dirty="0">
                <a:solidFill>
                  <a:schemeClr val="bg1">
                    <a:alpha val="80000"/>
                  </a:schemeClr>
                </a:solidFill>
              </a:rPr>
            </a:br>
            <a:r>
              <a:rPr lang="en-IN" sz="1200" dirty="0">
                <a:solidFill>
                  <a:schemeClr val="bg1">
                    <a:alpha val="80000"/>
                  </a:schemeClr>
                </a:solidFill>
              </a:rPr>
              <a:t>How do </a:t>
            </a:r>
            <a:r>
              <a:rPr lang="en-IN" sz="1200" b="1" dirty="0">
                <a:solidFill>
                  <a:schemeClr val="bg1">
                    <a:alpha val="80000"/>
                  </a:schemeClr>
                </a:solidFill>
              </a:rPr>
              <a:t>economic indicators</a:t>
            </a:r>
            <a:r>
              <a:rPr lang="en-IN" sz="1200" dirty="0">
                <a:solidFill>
                  <a:schemeClr val="bg1">
                    <a:alpha val="80000"/>
                  </a:schemeClr>
                </a:solidFill>
              </a:rPr>
              <a:t> (e.g., consumer confidence, Euribor rate) and </a:t>
            </a:r>
            <a:r>
              <a:rPr lang="en-IN" sz="1200" b="1" dirty="0">
                <a:solidFill>
                  <a:schemeClr val="bg1">
                    <a:alpha val="80000"/>
                  </a:schemeClr>
                </a:solidFill>
              </a:rPr>
              <a:t>job type</a:t>
            </a:r>
            <a:r>
              <a:rPr lang="en-IN" sz="1200" dirty="0">
                <a:solidFill>
                  <a:schemeClr val="bg1">
                    <a:alpha val="80000"/>
                  </a:schemeClr>
                </a:solidFill>
              </a:rPr>
              <a:t> affect subscription decisions?</a:t>
            </a:r>
          </a:p>
          <a:p>
            <a:pPr>
              <a:lnSpc>
                <a:spcPct val="90000"/>
              </a:lnSpc>
              <a:buFont typeface="Wingdings" panose="05000000000000000000" pitchFamily="2" charset="2"/>
              <a:buChar char="Ø"/>
            </a:pPr>
            <a:endParaRPr lang="en-IN" sz="1200" dirty="0">
              <a:solidFill>
                <a:schemeClr val="bg1">
                  <a:alpha val="80000"/>
                </a:schemeClr>
              </a:solidFill>
            </a:endParaRPr>
          </a:p>
          <a:p>
            <a:pPr>
              <a:lnSpc>
                <a:spcPct val="90000"/>
              </a:lnSpc>
              <a:buFont typeface="Wingdings" panose="05000000000000000000" pitchFamily="2" charset="2"/>
              <a:buChar char="Ø"/>
            </a:pPr>
            <a:r>
              <a:rPr lang="en-IN" sz="1200" b="1" dirty="0">
                <a:solidFill>
                  <a:srgbClr val="00B0F0">
                    <a:alpha val="80000"/>
                  </a:srgbClr>
                </a:solidFill>
              </a:rPr>
              <a:t>Contact Strategy Effectiveness</a:t>
            </a:r>
            <a:r>
              <a:rPr lang="en-IN" sz="1200" dirty="0">
                <a:solidFill>
                  <a:schemeClr val="bg1">
                    <a:alpha val="80000"/>
                  </a:schemeClr>
                </a:solidFill>
              </a:rPr>
              <a:t/>
            </a:r>
            <a:br>
              <a:rPr lang="en-IN" sz="1200" dirty="0">
                <a:solidFill>
                  <a:schemeClr val="bg1">
                    <a:alpha val="80000"/>
                  </a:schemeClr>
                </a:solidFill>
              </a:rPr>
            </a:br>
            <a:r>
              <a:rPr lang="en-IN" sz="1200" dirty="0">
                <a:solidFill>
                  <a:schemeClr val="bg1">
                    <a:alpha val="80000"/>
                  </a:schemeClr>
                </a:solidFill>
              </a:rPr>
              <a:t>What is the impact of </a:t>
            </a:r>
            <a:r>
              <a:rPr lang="en-IN" sz="1200" b="1" dirty="0">
                <a:solidFill>
                  <a:schemeClr val="bg1">
                    <a:alpha val="80000"/>
                  </a:schemeClr>
                </a:solidFill>
              </a:rPr>
              <a:t>call duration</a:t>
            </a:r>
            <a:r>
              <a:rPr lang="en-IN" sz="1200" dirty="0">
                <a:solidFill>
                  <a:schemeClr val="bg1">
                    <a:alpha val="80000"/>
                  </a:schemeClr>
                </a:solidFill>
              </a:rPr>
              <a:t> and </a:t>
            </a:r>
            <a:r>
              <a:rPr lang="en-IN" sz="1200" b="1" dirty="0">
                <a:solidFill>
                  <a:schemeClr val="bg1">
                    <a:alpha val="80000"/>
                  </a:schemeClr>
                </a:solidFill>
              </a:rPr>
              <a:t>number of contacts</a:t>
            </a:r>
            <a:r>
              <a:rPr lang="en-IN" sz="1200" dirty="0">
                <a:solidFill>
                  <a:schemeClr val="bg1">
                    <a:alpha val="80000"/>
                  </a:schemeClr>
                </a:solidFill>
              </a:rPr>
              <a:t> on success?</a:t>
            </a:r>
            <a:br>
              <a:rPr lang="en-IN" sz="1200" dirty="0">
                <a:solidFill>
                  <a:schemeClr val="bg1">
                    <a:alpha val="80000"/>
                  </a:schemeClr>
                </a:solidFill>
              </a:rPr>
            </a:br>
            <a:r>
              <a:rPr lang="en-IN" sz="1200" dirty="0">
                <a:solidFill>
                  <a:schemeClr val="bg1">
                    <a:alpha val="80000"/>
                  </a:schemeClr>
                </a:solidFill>
              </a:rPr>
              <a:t>Does this differ for </a:t>
            </a:r>
            <a:r>
              <a:rPr lang="en-IN" sz="1200" b="1" dirty="0">
                <a:solidFill>
                  <a:schemeClr val="bg1">
                    <a:alpha val="80000"/>
                  </a:schemeClr>
                </a:solidFill>
              </a:rPr>
              <a:t>cellular vs. telephone</a:t>
            </a:r>
            <a:r>
              <a:rPr lang="en-IN" sz="1200" dirty="0">
                <a:solidFill>
                  <a:schemeClr val="bg1">
                    <a:alpha val="80000"/>
                  </a:schemeClr>
                </a:solidFill>
              </a:rPr>
              <a:t>?</a:t>
            </a:r>
          </a:p>
          <a:p>
            <a:pPr>
              <a:lnSpc>
                <a:spcPct val="90000"/>
              </a:lnSpc>
              <a:buFont typeface="Wingdings" panose="05000000000000000000" pitchFamily="2" charset="2"/>
              <a:buChar char="Ø"/>
            </a:pPr>
            <a:endParaRPr lang="en-IN" sz="1200" dirty="0">
              <a:solidFill>
                <a:schemeClr val="bg1">
                  <a:alpha val="80000"/>
                </a:schemeClr>
              </a:solidFill>
            </a:endParaRPr>
          </a:p>
          <a:p>
            <a:pPr>
              <a:lnSpc>
                <a:spcPct val="90000"/>
              </a:lnSpc>
              <a:buFont typeface="Wingdings" panose="05000000000000000000" pitchFamily="2" charset="2"/>
              <a:buChar char="Ø"/>
            </a:pPr>
            <a:r>
              <a:rPr lang="en-IN" sz="1200" b="1" dirty="0">
                <a:solidFill>
                  <a:srgbClr val="00B0F0">
                    <a:alpha val="80000"/>
                  </a:srgbClr>
                </a:solidFill>
              </a:rPr>
              <a:t>Demographics &amp; Financial Commitments</a:t>
            </a:r>
            <a:r>
              <a:rPr lang="en-IN" sz="1200" dirty="0">
                <a:solidFill>
                  <a:schemeClr val="bg1">
                    <a:alpha val="80000"/>
                  </a:schemeClr>
                </a:solidFill>
              </a:rPr>
              <a:t/>
            </a:r>
            <a:br>
              <a:rPr lang="en-IN" sz="1200" dirty="0">
                <a:solidFill>
                  <a:schemeClr val="bg1">
                    <a:alpha val="80000"/>
                  </a:schemeClr>
                </a:solidFill>
              </a:rPr>
            </a:br>
            <a:r>
              <a:rPr lang="en-IN" sz="1200" dirty="0">
                <a:solidFill>
                  <a:schemeClr val="bg1">
                    <a:alpha val="80000"/>
                  </a:schemeClr>
                </a:solidFill>
              </a:rPr>
              <a:t>How do </a:t>
            </a:r>
            <a:r>
              <a:rPr lang="en-IN" sz="1200" b="1" dirty="0">
                <a:solidFill>
                  <a:schemeClr val="bg1">
                    <a:alpha val="80000"/>
                  </a:schemeClr>
                </a:solidFill>
              </a:rPr>
              <a:t>marital status</a:t>
            </a:r>
            <a:r>
              <a:rPr lang="en-IN" sz="1200" dirty="0">
                <a:solidFill>
                  <a:schemeClr val="bg1">
                    <a:alpha val="80000"/>
                  </a:schemeClr>
                </a:solidFill>
              </a:rPr>
              <a:t>, </a:t>
            </a:r>
            <a:r>
              <a:rPr lang="en-IN" sz="1200" b="1" dirty="0">
                <a:solidFill>
                  <a:schemeClr val="bg1">
                    <a:alpha val="80000"/>
                  </a:schemeClr>
                </a:solidFill>
              </a:rPr>
              <a:t>education</a:t>
            </a:r>
            <a:r>
              <a:rPr lang="en-IN" sz="1200" dirty="0">
                <a:solidFill>
                  <a:schemeClr val="bg1">
                    <a:alpha val="80000"/>
                  </a:schemeClr>
                </a:solidFill>
              </a:rPr>
              <a:t>, and </a:t>
            </a:r>
            <a:r>
              <a:rPr lang="en-IN" sz="1200" b="1" dirty="0">
                <a:solidFill>
                  <a:schemeClr val="bg1">
                    <a:alpha val="80000"/>
                  </a:schemeClr>
                </a:solidFill>
              </a:rPr>
              <a:t>housing loan status</a:t>
            </a:r>
            <a:r>
              <a:rPr lang="en-IN" sz="1200" dirty="0">
                <a:solidFill>
                  <a:schemeClr val="bg1">
                    <a:alpha val="80000"/>
                  </a:schemeClr>
                </a:solidFill>
              </a:rPr>
              <a:t> relate to subscription rates?</a:t>
            </a:r>
          </a:p>
          <a:p>
            <a:pPr>
              <a:lnSpc>
                <a:spcPct val="90000"/>
              </a:lnSpc>
              <a:buFont typeface="Wingdings" panose="05000000000000000000" pitchFamily="2" charset="2"/>
              <a:buChar char="Ø"/>
            </a:pPr>
            <a:endParaRPr lang="en-IN" sz="1200" dirty="0">
              <a:solidFill>
                <a:schemeClr val="bg1">
                  <a:alpha val="80000"/>
                </a:schemeClr>
              </a:solidFill>
            </a:endParaRPr>
          </a:p>
          <a:p>
            <a:pPr>
              <a:lnSpc>
                <a:spcPct val="90000"/>
              </a:lnSpc>
              <a:buFont typeface="Wingdings" panose="05000000000000000000" pitchFamily="2" charset="2"/>
              <a:buChar char="Ø"/>
            </a:pPr>
            <a:r>
              <a:rPr lang="en-IN" sz="1200" b="1" dirty="0">
                <a:solidFill>
                  <a:srgbClr val="00B0F0">
                    <a:alpha val="80000"/>
                  </a:srgbClr>
                </a:solidFill>
              </a:rPr>
              <a:t>Impact of Past Engagement</a:t>
            </a:r>
            <a:r>
              <a:rPr lang="en-IN" sz="1200" dirty="0">
                <a:solidFill>
                  <a:schemeClr val="bg1">
                    <a:alpha val="80000"/>
                  </a:schemeClr>
                </a:solidFill>
              </a:rPr>
              <a:t/>
            </a:r>
            <a:br>
              <a:rPr lang="en-IN" sz="1200" dirty="0">
                <a:solidFill>
                  <a:schemeClr val="bg1">
                    <a:alpha val="80000"/>
                  </a:schemeClr>
                </a:solidFill>
              </a:rPr>
            </a:br>
            <a:r>
              <a:rPr lang="en-IN" sz="1200" dirty="0">
                <a:solidFill>
                  <a:schemeClr val="bg1">
                    <a:alpha val="80000"/>
                  </a:schemeClr>
                </a:solidFill>
              </a:rPr>
              <a:t>For previously contacted clients, how do </a:t>
            </a:r>
            <a:r>
              <a:rPr lang="en-IN" sz="1200" b="1" dirty="0">
                <a:solidFill>
                  <a:schemeClr val="bg1">
                    <a:alpha val="80000"/>
                  </a:schemeClr>
                </a:solidFill>
              </a:rPr>
              <a:t>past outcomes</a:t>
            </a:r>
            <a:r>
              <a:rPr lang="en-IN" sz="1200" dirty="0">
                <a:solidFill>
                  <a:schemeClr val="bg1">
                    <a:alpha val="80000"/>
                  </a:schemeClr>
                </a:solidFill>
              </a:rPr>
              <a:t> and </a:t>
            </a:r>
            <a:r>
              <a:rPr lang="en-IN" sz="1200" b="1" dirty="0">
                <a:solidFill>
                  <a:schemeClr val="bg1">
                    <a:alpha val="80000"/>
                  </a:schemeClr>
                </a:solidFill>
              </a:rPr>
              <a:t>time since last contact</a:t>
            </a:r>
            <a:r>
              <a:rPr lang="en-IN" sz="1200" dirty="0">
                <a:solidFill>
                  <a:schemeClr val="bg1">
                    <a:alpha val="80000"/>
                  </a:schemeClr>
                </a:solidFill>
              </a:rPr>
              <a:t> affect current success?</a:t>
            </a:r>
          </a:p>
          <a:p>
            <a:pPr>
              <a:lnSpc>
                <a:spcPct val="90000"/>
              </a:lnSpc>
              <a:buFont typeface="Wingdings" panose="05000000000000000000" pitchFamily="2" charset="2"/>
              <a:buChar char="Ø"/>
            </a:pPr>
            <a:endParaRPr lang="en-IN" sz="1200" dirty="0">
              <a:solidFill>
                <a:schemeClr val="bg1">
                  <a:alpha val="80000"/>
                </a:schemeClr>
              </a:solidFill>
            </a:endParaRPr>
          </a:p>
          <a:p>
            <a:pPr>
              <a:lnSpc>
                <a:spcPct val="90000"/>
              </a:lnSpc>
              <a:buFont typeface="Wingdings" panose="05000000000000000000" pitchFamily="2" charset="2"/>
              <a:buChar char="Ø"/>
            </a:pPr>
            <a:r>
              <a:rPr lang="en-IN" sz="1200" b="1" dirty="0">
                <a:solidFill>
                  <a:srgbClr val="00B0F0">
                    <a:alpha val="80000"/>
                  </a:srgbClr>
                </a:solidFill>
              </a:rPr>
              <a:t>Age, Job, and Subscription Patterns</a:t>
            </a:r>
            <a:r>
              <a:rPr lang="en-IN" sz="1200" dirty="0">
                <a:solidFill>
                  <a:schemeClr val="bg1">
                    <a:alpha val="80000"/>
                  </a:schemeClr>
                </a:solidFill>
              </a:rPr>
              <a:t/>
            </a:r>
            <a:br>
              <a:rPr lang="en-IN" sz="1200" dirty="0">
                <a:solidFill>
                  <a:schemeClr val="bg1">
                    <a:alpha val="80000"/>
                  </a:schemeClr>
                </a:solidFill>
              </a:rPr>
            </a:br>
            <a:r>
              <a:rPr lang="en-IN" sz="1200" dirty="0">
                <a:solidFill>
                  <a:schemeClr val="bg1">
                    <a:alpha val="80000"/>
                  </a:schemeClr>
                </a:solidFill>
              </a:rPr>
              <a:t>How does the </a:t>
            </a:r>
            <a:r>
              <a:rPr lang="en-IN" sz="1200" b="1" dirty="0">
                <a:solidFill>
                  <a:schemeClr val="bg1">
                    <a:alpha val="80000"/>
                  </a:schemeClr>
                </a:solidFill>
              </a:rPr>
              <a:t>age distribution</a:t>
            </a:r>
            <a:r>
              <a:rPr lang="en-IN" sz="1200" dirty="0">
                <a:solidFill>
                  <a:schemeClr val="bg1">
                    <a:alpha val="80000"/>
                  </a:schemeClr>
                </a:solidFill>
              </a:rPr>
              <a:t> of subscribers vary across different </a:t>
            </a:r>
            <a:r>
              <a:rPr lang="en-IN" sz="1200" b="1" dirty="0">
                <a:solidFill>
                  <a:schemeClr val="bg1">
                    <a:alpha val="80000"/>
                  </a:schemeClr>
                </a:solidFill>
              </a:rPr>
              <a:t>job categories</a:t>
            </a:r>
            <a:r>
              <a:rPr lang="en-IN" sz="1200" dirty="0">
                <a:solidFill>
                  <a:schemeClr val="bg1">
                    <a:alpha val="80000"/>
                  </a:schemeClr>
                </a:solidFill>
              </a:rPr>
              <a:t>?</a:t>
            </a:r>
          </a:p>
          <a:p>
            <a:pPr>
              <a:lnSpc>
                <a:spcPct val="90000"/>
              </a:lnSpc>
              <a:buFont typeface="Wingdings" panose="05000000000000000000" pitchFamily="2" charset="2"/>
              <a:buChar char="Ø"/>
            </a:pPr>
            <a:endParaRPr lang="en-IN" sz="1200" dirty="0">
              <a:solidFill>
                <a:schemeClr val="bg1">
                  <a:alpha val="80000"/>
                </a:schemeClr>
              </a:solidFill>
            </a:endParaRPr>
          </a:p>
          <a:p>
            <a:pPr>
              <a:lnSpc>
                <a:spcPct val="90000"/>
              </a:lnSpc>
              <a:buFont typeface="Wingdings" panose="05000000000000000000" pitchFamily="2" charset="2"/>
              <a:buChar char="Ø"/>
            </a:pPr>
            <a:r>
              <a:rPr lang="en-IN" sz="1200" b="1" dirty="0">
                <a:solidFill>
                  <a:srgbClr val="00B0F0">
                    <a:alpha val="80000"/>
                  </a:srgbClr>
                </a:solidFill>
              </a:rPr>
              <a:t>Seasonal Trends &amp; Campaign Fatigue</a:t>
            </a:r>
            <a:r>
              <a:rPr lang="en-IN" sz="1200" dirty="0">
                <a:solidFill>
                  <a:schemeClr val="bg1">
                    <a:alpha val="80000"/>
                  </a:schemeClr>
                </a:solidFill>
              </a:rPr>
              <a:t/>
            </a:r>
            <a:br>
              <a:rPr lang="en-IN" sz="1200" dirty="0">
                <a:solidFill>
                  <a:schemeClr val="bg1">
                    <a:alpha val="80000"/>
                  </a:schemeClr>
                </a:solidFill>
              </a:rPr>
            </a:br>
            <a:r>
              <a:rPr lang="en-IN" sz="1200" dirty="0">
                <a:solidFill>
                  <a:schemeClr val="bg1">
                    <a:alpha val="80000"/>
                  </a:schemeClr>
                </a:solidFill>
              </a:rPr>
              <a:t>Are there </a:t>
            </a:r>
            <a:r>
              <a:rPr lang="en-IN" sz="1200" b="1" dirty="0">
                <a:solidFill>
                  <a:schemeClr val="bg1">
                    <a:alpha val="80000"/>
                  </a:schemeClr>
                </a:solidFill>
              </a:rPr>
              <a:t>seasonal patterns</a:t>
            </a:r>
            <a:r>
              <a:rPr lang="en-IN" sz="1200" dirty="0">
                <a:solidFill>
                  <a:schemeClr val="bg1">
                    <a:alpha val="80000"/>
                  </a:schemeClr>
                </a:solidFill>
              </a:rPr>
              <a:t> in campaign success?</a:t>
            </a:r>
            <a:br>
              <a:rPr lang="en-IN" sz="1200" dirty="0">
                <a:solidFill>
                  <a:schemeClr val="bg1">
                    <a:alpha val="80000"/>
                  </a:schemeClr>
                </a:solidFill>
              </a:rPr>
            </a:br>
            <a:r>
              <a:rPr lang="en-IN" sz="1200" dirty="0">
                <a:solidFill>
                  <a:schemeClr val="bg1">
                    <a:alpha val="80000"/>
                  </a:schemeClr>
                </a:solidFill>
              </a:rPr>
              <a:t>How does this interact with </a:t>
            </a:r>
            <a:r>
              <a:rPr lang="en-IN" sz="1200" b="1" dirty="0">
                <a:solidFill>
                  <a:schemeClr val="bg1">
                    <a:alpha val="80000"/>
                  </a:schemeClr>
                </a:solidFill>
              </a:rPr>
              <a:t>campaign fatigue</a:t>
            </a:r>
            <a:r>
              <a:rPr lang="en-IN" sz="1200" dirty="0">
                <a:solidFill>
                  <a:schemeClr val="bg1">
                    <a:alpha val="80000"/>
                  </a:schemeClr>
                </a:solidFill>
              </a:rPr>
              <a:t> (contact frequency)?</a:t>
            </a:r>
          </a:p>
          <a:p>
            <a:pPr marL="0" indent="0">
              <a:lnSpc>
                <a:spcPct val="90000"/>
              </a:lnSpc>
              <a:buNone/>
            </a:pPr>
            <a:endParaRPr lang="en-IN" sz="800" dirty="0">
              <a:solidFill>
                <a:schemeClr val="bg1">
                  <a:alpha val="80000"/>
                </a:schemeClr>
              </a:solidFill>
            </a:endParaRPr>
          </a:p>
        </p:txBody>
      </p:sp>
      <p:pic>
        <p:nvPicPr>
          <p:cNvPr id="33" name="Picture 32" descr="Angled shot of pen on a graph">
            <a:extLst>
              <a:ext uri="{FF2B5EF4-FFF2-40B4-BE49-F238E27FC236}">
                <a16:creationId xmlns:a16="http://schemas.microsoft.com/office/drawing/2014/main" xmlns="" id="{A88A965A-91C3-99A5-73E8-6CCA052DF94D}"/>
              </a:ext>
            </a:extLst>
          </p:cNvPr>
          <p:cNvPicPr>
            <a:picLocks noChangeAspect="1"/>
          </p:cNvPicPr>
          <p:nvPr/>
        </p:nvPicPr>
        <p:blipFill>
          <a:blip r:embed="rId2"/>
          <a:srcRect l="2917" r="40382" b="-1"/>
          <a:stretch>
            <a:fillRect/>
          </a:stretch>
        </p:blipFill>
        <p:spPr>
          <a:xfrm>
            <a:off x="5156200" y="841375"/>
            <a:ext cx="3361531" cy="4645025"/>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effectLst>
            <a:outerShdw blurRad="381000" dist="152400" dir="5400000" algn="t" rotWithShape="0">
              <a:prstClr val="black">
                <a:alpha val="10000"/>
              </a:prstClr>
            </a:outerShdw>
          </a:effectLst>
        </p:spPr>
      </p:pic>
      <p:grpSp>
        <p:nvGrpSpPr>
          <p:cNvPr id="42" name="Group 41">
            <a:extLst>
              <a:ext uri="{FF2B5EF4-FFF2-40B4-BE49-F238E27FC236}">
                <a16:creationId xmlns:a16="http://schemas.microsoft.com/office/drawing/2014/main" xmlns="" id="{23705FF7-CAB4-430F-A07B-AF2245F17F1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572000" y="4138312"/>
            <a:ext cx="3945731" cy="1410656"/>
            <a:chOff x="6096000" y="4138312"/>
            <a:chExt cx="5260975" cy="1410656"/>
          </a:xfrm>
        </p:grpSpPr>
        <p:sp>
          <p:nvSpPr>
            <p:cNvPr id="43" name="Freeform: Shape 42">
              <a:extLst>
                <a:ext uri="{FF2B5EF4-FFF2-40B4-BE49-F238E27FC236}">
                  <a16:creationId xmlns:a16="http://schemas.microsoft.com/office/drawing/2014/main" xmlns="" id="{6BFFE2ED-DBB9-4090-905D-1939650FC54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xmlns="" id="{E4D1EC16-E672-4366-A091-73675BE548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Date Placeholder 2"/>
          <p:cNvSpPr>
            <a:spLocks noGrp="1"/>
          </p:cNvSpPr>
          <p:nvPr>
            <p:ph type="dt" sz="half" idx="10"/>
          </p:nvPr>
        </p:nvSpPr>
        <p:spPr/>
        <p:txBody>
          <a:bodyPr/>
          <a:lstStyle/>
          <a:p>
            <a:fld id="{3F90157A-BF88-4DF4-816C-CF0820B04131}" type="datetime1">
              <a:rPr lang="en-US" smtClean="0"/>
              <a:t>7/27/2025</a:t>
            </a:fld>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6</a:t>
            </a:fld>
            <a:endParaRPr lang="en-US"/>
          </a:p>
        </p:txBody>
      </p:sp>
    </p:spTree>
    <p:extLst>
      <p:ext uri="{BB962C8B-B14F-4D97-AF65-F5344CB8AC3E}">
        <p14:creationId xmlns:p14="http://schemas.microsoft.com/office/powerpoint/2010/main" val="5465771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1000"/>
          </a:schemeClr>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xmlns="" id="{FEF085B8-A2C0-4A6F-B663-CCC56F3CD3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13">
            <a:extLst>
              <a:ext uri="{FF2B5EF4-FFF2-40B4-BE49-F238E27FC236}">
                <a16:creationId xmlns:a16="http://schemas.microsoft.com/office/drawing/2014/main" xmlns="" id="{2658F6D6-96E0-421A-96D6-3DF4040085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11">
            <a:extLst>
              <a:ext uri="{FF2B5EF4-FFF2-40B4-BE49-F238E27FC236}">
                <a16:creationId xmlns:a16="http://schemas.microsoft.com/office/drawing/2014/main" xmlns="" id="{3CF62545-93A0-4FD5-9B48-48DCA794CB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28650" y="365125"/>
            <a:ext cx="7886700" cy="1325563"/>
          </a:xfrm>
        </p:spPr>
        <p:txBody>
          <a:bodyPr vert="horz" lIns="91440" tIns="45720" rIns="91440" bIns="45720" rtlCol="0" anchor="ctr">
            <a:normAutofit/>
          </a:bodyPr>
          <a:lstStyle/>
          <a:p>
            <a:pPr algn="l" defTabSz="914400">
              <a:lnSpc>
                <a:spcPct val="90000"/>
              </a:lnSpc>
            </a:pPr>
            <a:r>
              <a:rPr lang="en-US" kern="1200" dirty="0">
                <a:solidFill>
                  <a:schemeClr val="tx1"/>
                </a:solidFill>
                <a:latin typeface="+mj-lt"/>
                <a:ea typeface="+mj-ea"/>
                <a:cs typeface="+mj-cs"/>
              </a:rPr>
              <a:t>RQ1: Economic Context &amp; Client Profession</a:t>
            </a:r>
          </a:p>
        </p:txBody>
      </p:sp>
      <p:sp>
        <p:nvSpPr>
          <p:cNvPr id="19" name="Rectangle 16">
            <a:extLst>
              <a:ext uri="{FF2B5EF4-FFF2-40B4-BE49-F238E27FC236}">
                <a16:creationId xmlns:a16="http://schemas.microsoft.com/office/drawing/2014/main" xmlns="" id="{1CFF4E71-6D12-824D-0E2A-A78147A8EB96}"/>
              </a:ext>
            </a:extLst>
          </p:cNvPr>
          <p:cNvSpPr>
            <a:spLocks noGrp="1" noChangeArrowheads="1"/>
          </p:cNvSpPr>
          <p:nvPr>
            <p:ph idx="1"/>
          </p:nvPr>
        </p:nvSpPr>
        <p:spPr bwMode="auto">
          <a:xfrm>
            <a:off x="143933" y="1690688"/>
            <a:ext cx="4350046" cy="12573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1700" b="1" i="0" u="none" strike="noStrike" cap="none" normalizeH="0" baseline="0" dirty="0">
                <a:ln>
                  <a:noFill/>
                </a:ln>
                <a:solidFill>
                  <a:srgbClr val="00B0F0"/>
                </a:solidFill>
                <a:effectLst/>
              </a:rPr>
              <a:t>Research Question</a:t>
            </a:r>
            <a:r>
              <a:rPr kumimoji="0" lang="en-US" altLang="en-US" sz="1700" b="0" i="0" u="none" strike="noStrike" cap="none" normalizeH="0" baseline="0" dirty="0">
                <a:ln>
                  <a:noFill/>
                </a:ln>
                <a:effectLst/>
              </a:rPr>
              <a:t/>
            </a:r>
            <a:br>
              <a:rPr kumimoji="0" lang="en-US" altLang="en-US" sz="1700" b="0" i="0" u="none" strike="noStrike" cap="none" normalizeH="0" baseline="0" dirty="0">
                <a:ln>
                  <a:noFill/>
                </a:ln>
                <a:effectLst/>
              </a:rPr>
            </a:br>
            <a:r>
              <a:rPr kumimoji="0" lang="en-US" altLang="en-US" sz="1700" b="0" i="0" u="none" strike="noStrike" cap="none" normalizeH="0" baseline="0" dirty="0">
                <a:ln>
                  <a:noFill/>
                </a:ln>
                <a:effectLst/>
              </a:rPr>
              <a:t>How do </a:t>
            </a:r>
            <a:r>
              <a:rPr kumimoji="0" lang="en-US" altLang="en-US" sz="1700" b="1" i="0" u="none" strike="noStrike" cap="none" normalizeH="0" baseline="0" dirty="0">
                <a:ln>
                  <a:noFill/>
                </a:ln>
                <a:effectLst/>
              </a:rPr>
              <a:t>consumer confidence</a:t>
            </a:r>
            <a:r>
              <a:rPr kumimoji="0" lang="en-US" altLang="en-US" sz="1700" b="0" i="0" u="none" strike="noStrike" cap="none" normalizeH="0" baseline="0" dirty="0">
                <a:ln>
                  <a:noFill/>
                </a:ln>
                <a:effectLst/>
              </a:rPr>
              <a:t> (cons.conf.idx) and </a:t>
            </a:r>
            <a:r>
              <a:rPr kumimoji="0" lang="en-US" altLang="en-US" sz="1700" b="1" i="0" u="none" strike="noStrike" cap="none" normalizeH="0" baseline="0" dirty="0">
                <a:ln>
                  <a:noFill/>
                </a:ln>
                <a:effectLst/>
              </a:rPr>
              <a:t>Euribor rate</a:t>
            </a:r>
            <a:r>
              <a:rPr kumimoji="0" lang="en-US" altLang="en-US" sz="1700" b="0" i="0" u="none" strike="noStrike" cap="none" normalizeH="0" baseline="0" dirty="0">
                <a:ln>
                  <a:noFill/>
                </a:ln>
                <a:effectLst/>
              </a:rPr>
              <a:t> (euribor3m) interact with a client’s </a:t>
            </a:r>
            <a:r>
              <a:rPr kumimoji="0" lang="en-US" altLang="en-US" sz="1700" b="1" i="0" u="none" strike="noStrike" cap="none" normalizeH="0" baseline="0" dirty="0">
                <a:ln>
                  <a:noFill/>
                </a:ln>
                <a:effectLst/>
              </a:rPr>
              <a:t>job type</a:t>
            </a:r>
            <a:r>
              <a:rPr kumimoji="0" lang="en-US" altLang="en-US" sz="1700" b="0" i="0" u="none" strike="noStrike" cap="none" normalizeH="0" baseline="0" dirty="0">
                <a:ln>
                  <a:noFill/>
                </a:ln>
                <a:effectLst/>
              </a:rPr>
              <a:t> to influence term deposit subscription? </a:t>
            </a:r>
          </a:p>
        </p:txBody>
      </p:sp>
      <p:sp>
        <p:nvSpPr>
          <p:cNvPr id="20" name="TextBox 19">
            <a:extLst>
              <a:ext uri="{FF2B5EF4-FFF2-40B4-BE49-F238E27FC236}">
                <a16:creationId xmlns:a16="http://schemas.microsoft.com/office/drawing/2014/main" xmlns="" id="{CB599F6C-1231-0DC4-59E4-EEF73CF9B416}"/>
              </a:ext>
            </a:extLst>
          </p:cNvPr>
          <p:cNvSpPr txBox="1"/>
          <p:nvPr/>
        </p:nvSpPr>
        <p:spPr>
          <a:xfrm>
            <a:off x="4755672" y="2705589"/>
            <a:ext cx="3822700" cy="4166130"/>
          </a:xfrm>
          <a:prstGeom prst="rect">
            <a:avLst/>
          </a:prstGeom>
        </p:spPr>
        <p:txBody>
          <a:bodyPr vert="horz" lIns="91440" tIns="45720" rIns="91440" bIns="45720" rtlCol="0">
            <a:normAutofit/>
          </a:bodyPr>
          <a:lstStyle/>
          <a:p>
            <a:pPr defTabSz="914400">
              <a:lnSpc>
                <a:spcPct val="90000"/>
              </a:lnSpc>
              <a:spcAft>
                <a:spcPts val="600"/>
              </a:spcAft>
            </a:pPr>
            <a:r>
              <a:rPr lang="en-US" sz="1400" b="1" dirty="0" smtClean="0">
                <a:solidFill>
                  <a:srgbClr val="00B0F0"/>
                </a:solidFill>
              </a:rPr>
              <a:t>Initial </a:t>
            </a:r>
            <a:r>
              <a:rPr lang="en-US" sz="1400" b="1" dirty="0">
                <a:solidFill>
                  <a:srgbClr val="00B0F0"/>
                </a:solidFill>
              </a:rPr>
              <a:t>Observation</a:t>
            </a:r>
            <a:endParaRPr lang="en-US" sz="1400" dirty="0">
              <a:solidFill>
                <a:srgbClr val="00B0F0"/>
              </a:solidFill>
            </a:endParaRPr>
          </a:p>
          <a:p>
            <a:pPr marL="57150" indent="-285750" defTabSz="914400">
              <a:lnSpc>
                <a:spcPct val="90000"/>
              </a:lnSpc>
              <a:spcAft>
                <a:spcPts val="600"/>
              </a:spcAft>
              <a:buFont typeface="Wingdings" panose="05000000000000000000" pitchFamily="2" charset="2"/>
              <a:buChar char="Ø"/>
            </a:pPr>
            <a:r>
              <a:rPr lang="en-US" sz="1400" dirty="0"/>
              <a:t>Scatter plots showed </a:t>
            </a:r>
            <a:r>
              <a:rPr lang="en-US" sz="1400" b="1" dirty="0"/>
              <a:t>general trends</a:t>
            </a:r>
            <a:endParaRPr lang="en-US" sz="1400" dirty="0"/>
          </a:p>
          <a:p>
            <a:pPr marL="57150" indent="-285750" defTabSz="914400">
              <a:lnSpc>
                <a:spcPct val="90000"/>
              </a:lnSpc>
              <a:spcAft>
                <a:spcPts val="600"/>
              </a:spcAft>
              <a:buFont typeface="Wingdings" panose="05000000000000000000" pitchFamily="2" charset="2"/>
              <a:buChar char="Ø"/>
            </a:pPr>
            <a:r>
              <a:rPr lang="en-US" sz="1400" dirty="0"/>
              <a:t>But suffered from </a:t>
            </a:r>
            <a:r>
              <a:rPr lang="en-US" sz="1400" b="1" dirty="0"/>
              <a:t>overplotting</a:t>
            </a:r>
            <a:r>
              <a:rPr lang="en-US" sz="1400" dirty="0"/>
              <a:t> in dense areas</a:t>
            </a:r>
          </a:p>
          <a:p>
            <a:pPr indent="-228600" defTabSz="914400">
              <a:lnSpc>
                <a:spcPct val="90000"/>
              </a:lnSpc>
              <a:spcAft>
                <a:spcPts val="600"/>
              </a:spcAft>
              <a:buFont typeface="Arial" panose="020B0604020202020204" pitchFamily="34" charset="0"/>
              <a:buChar char="•"/>
            </a:pPr>
            <a:endParaRPr lang="en-US" sz="1400" dirty="0"/>
          </a:p>
          <a:p>
            <a:pPr defTabSz="914400">
              <a:lnSpc>
                <a:spcPct val="90000"/>
              </a:lnSpc>
              <a:spcAft>
                <a:spcPts val="600"/>
              </a:spcAft>
            </a:pPr>
            <a:r>
              <a:rPr lang="en-US" sz="1400" b="1" dirty="0" smtClean="0">
                <a:solidFill>
                  <a:srgbClr val="00B0F0"/>
                </a:solidFill>
              </a:rPr>
              <a:t>Solution</a:t>
            </a:r>
            <a:r>
              <a:rPr lang="en-US" sz="1400" b="1" dirty="0">
                <a:solidFill>
                  <a:srgbClr val="00B0F0"/>
                </a:solidFill>
              </a:rPr>
              <a:t>: Faceted Heatmap</a:t>
            </a:r>
            <a:endParaRPr lang="en-US" sz="1400" dirty="0">
              <a:solidFill>
                <a:srgbClr val="00B0F0"/>
              </a:solidFill>
            </a:endParaRPr>
          </a:p>
          <a:p>
            <a:pPr marL="57150" indent="-285750" defTabSz="914400">
              <a:lnSpc>
                <a:spcPct val="90000"/>
              </a:lnSpc>
              <a:spcAft>
                <a:spcPts val="600"/>
              </a:spcAft>
              <a:buFont typeface="Wingdings" panose="05000000000000000000" pitchFamily="2" charset="2"/>
              <a:buChar char="Ø"/>
            </a:pPr>
            <a:r>
              <a:rPr lang="en-US" sz="1400" dirty="0"/>
              <a:t>Economic indicators binned into grid cells</a:t>
            </a:r>
          </a:p>
          <a:p>
            <a:pPr marL="57150" indent="-285750" defTabSz="914400">
              <a:lnSpc>
                <a:spcPct val="90000"/>
              </a:lnSpc>
              <a:spcAft>
                <a:spcPts val="600"/>
              </a:spcAft>
              <a:buFont typeface="Wingdings" panose="05000000000000000000" pitchFamily="2" charset="2"/>
              <a:buChar char="Ø"/>
            </a:pPr>
            <a:r>
              <a:rPr lang="en-US" sz="1400" b="1" dirty="0"/>
              <a:t>Each cell = subscription rate</a:t>
            </a:r>
            <a:endParaRPr lang="en-US" sz="1400" dirty="0"/>
          </a:p>
          <a:p>
            <a:pPr marL="57150" indent="-285750" defTabSz="914400">
              <a:lnSpc>
                <a:spcPct val="90000"/>
              </a:lnSpc>
              <a:spcAft>
                <a:spcPts val="600"/>
              </a:spcAft>
              <a:buFont typeface="Wingdings" panose="05000000000000000000" pitchFamily="2" charset="2"/>
              <a:buChar char="Ø"/>
            </a:pPr>
            <a:r>
              <a:rPr lang="en-US" sz="1400" b="1" dirty="0"/>
              <a:t>Color intensity</a:t>
            </a:r>
            <a:r>
              <a:rPr lang="en-US" sz="1400" dirty="0"/>
              <a:t> = success “hotspot”</a:t>
            </a:r>
          </a:p>
          <a:p>
            <a:pPr indent="-228600" defTabSz="914400">
              <a:lnSpc>
                <a:spcPct val="90000"/>
              </a:lnSpc>
              <a:spcAft>
                <a:spcPts val="600"/>
              </a:spcAft>
              <a:buFont typeface="Arial" panose="020B0604020202020204" pitchFamily="34" charset="0"/>
              <a:buChar char="•"/>
            </a:pPr>
            <a:endParaRPr lang="en-US" sz="1400" dirty="0"/>
          </a:p>
          <a:p>
            <a:pPr defTabSz="914400">
              <a:lnSpc>
                <a:spcPct val="90000"/>
              </a:lnSpc>
              <a:spcAft>
                <a:spcPts val="600"/>
              </a:spcAft>
            </a:pPr>
            <a:r>
              <a:rPr lang="en-US" sz="1400" b="1" dirty="0" smtClean="0">
                <a:solidFill>
                  <a:srgbClr val="00B0F0"/>
                </a:solidFill>
              </a:rPr>
              <a:t>Why </a:t>
            </a:r>
            <a:r>
              <a:rPr lang="en-US" sz="1400" b="1" dirty="0">
                <a:solidFill>
                  <a:srgbClr val="00B0F0"/>
                </a:solidFill>
              </a:rPr>
              <a:t>This Works</a:t>
            </a:r>
            <a:endParaRPr lang="en-US" sz="1400" dirty="0">
              <a:solidFill>
                <a:srgbClr val="00B0F0"/>
              </a:solidFill>
            </a:endParaRPr>
          </a:p>
          <a:p>
            <a:pPr marL="57150" indent="-285750" defTabSz="914400">
              <a:lnSpc>
                <a:spcPct val="90000"/>
              </a:lnSpc>
              <a:spcAft>
                <a:spcPts val="600"/>
              </a:spcAft>
              <a:buFont typeface="Wingdings" panose="05000000000000000000" pitchFamily="2" charset="2"/>
              <a:buChar char="Ø"/>
            </a:pPr>
            <a:r>
              <a:rPr lang="en-US" sz="1400" dirty="0"/>
              <a:t> Eliminates overplotting</a:t>
            </a:r>
          </a:p>
          <a:p>
            <a:pPr marL="57150" indent="-285750" defTabSz="914400">
              <a:lnSpc>
                <a:spcPct val="90000"/>
              </a:lnSpc>
              <a:spcAft>
                <a:spcPts val="600"/>
              </a:spcAft>
              <a:buFont typeface="Wingdings" panose="05000000000000000000" pitchFamily="2" charset="2"/>
              <a:buChar char="Ø"/>
            </a:pPr>
            <a:r>
              <a:rPr lang="en-US" sz="1400" dirty="0"/>
              <a:t> Reveals actionable “hot zones”</a:t>
            </a:r>
          </a:p>
          <a:p>
            <a:pPr marL="57150" indent="-285750" defTabSz="914400">
              <a:lnSpc>
                <a:spcPct val="90000"/>
              </a:lnSpc>
              <a:spcAft>
                <a:spcPts val="600"/>
              </a:spcAft>
              <a:buFont typeface="Wingdings" panose="05000000000000000000" pitchFamily="2" charset="2"/>
              <a:buChar char="Ø"/>
            </a:pPr>
            <a:r>
              <a:rPr lang="en-US" sz="1400" dirty="0"/>
              <a:t> Enables </a:t>
            </a:r>
            <a:r>
              <a:rPr lang="en-US" sz="1400" b="1" dirty="0"/>
              <a:t>clear comparisons</a:t>
            </a:r>
            <a:r>
              <a:rPr lang="en-US" sz="1400" dirty="0"/>
              <a:t> across job types</a:t>
            </a:r>
          </a:p>
          <a:p>
            <a:pPr indent="-228600" defTabSz="914400">
              <a:lnSpc>
                <a:spcPct val="90000"/>
              </a:lnSpc>
              <a:spcAft>
                <a:spcPts val="600"/>
              </a:spcAft>
              <a:buFont typeface="Arial" panose="020B0604020202020204" pitchFamily="34" charset="0"/>
              <a:buChar char="•"/>
            </a:pPr>
            <a:endParaRPr lang="en-US" sz="1400" dirty="0"/>
          </a:p>
          <a:p>
            <a:pPr indent="-228600" defTabSz="914400">
              <a:lnSpc>
                <a:spcPct val="90000"/>
              </a:lnSpc>
              <a:spcAft>
                <a:spcPts val="600"/>
              </a:spcAft>
              <a:buFont typeface="Arial" panose="020B0604020202020204" pitchFamily="34" charset="0"/>
              <a:buChar char="•"/>
            </a:pPr>
            <a:endParaRPr lang="en-US" sz="1400" dirty="0"/>
          </a:p>
        </p:txBody>
      </p:sp>
      <p:pic>
        <p:nvPicPr>
          <p:cNvPr id="8" name="Picture 7"/>
          <p:cNvPicPr>
            <a:picLocks noChangeAspect="1"/>
          </p:cNvPicPr>
          <p:nvPr/>
        </p:nvPicPr>
        <p:blipFill>
          <a:blip r:embed="rId2"/>
          <a:stretch>
            <a:fillRect/>
          </a:stretch>
        </p:blipFill>
        <p:spPr>
          <a:xfrm>
            <a:off x="143933" y="3103265"/>
            <a:ext cx="4350046" cy="3116560"/>
          </a:xfrm>
          <a:prstGeom prst="rect">
            <a:avLst/>
          </a:prstGeom>
        </p:spPr>
      </p:pic>
      <p:sp>
        <p:nvSpPr>
          <p:cNvPr id="3" name="Date Placeholder 2"/>
          <p:cNvSpPr>
            <a:spLocks noGrp="1"/>
          </p:cNvSpPr>
          <p:nvPr>
            <p:ph type="dt" sz="half" idx="10"/>
          </p:nvPr>
        </p:nvSpPr>
        <p:spPr/>
        <p:txBody>
          <a:bodyPr/>
          <a:lstStyle/>
          <a:p>
            <a:fld id="{137FCA77-DCD0-489A-889D-9649B9911A4C}" type="datetime1">
              <a:rPr lang="en-US" smtClean="0"/>
              <a:t>7/27/2025</a:t>
            </a:fld>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7</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B95B9BA8-1D69-4796-85F5-B6D0BD5235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0867" y="409313"/>
            <a:ext cx="8356864" cy="1323439"/>
          </a:xfrm>
        </p:spPr>
        <p:txBody>
          <a:bodyPr anchor="t">
            <a:normAutofit/>
          </a:bodyPr>
          <a:lstStyle/>
          <a:p>
            <a:pPr>
              <a:lnSpc>
                <a:spcPct val="90000"/>
              </a:lnSpc>
            </a:pPr>
            <a:r>
              <a:rPr lang="en-IN" sz="2500" dirty="0">
                <a:solidFill>
                  <a:schemeClr val="bg1"/>
                </a:solidFill>
              </a:rPr>
              <a:t>RQ1: Economic Context &amp; Client Profession – Visualization</a:t>
            </a:r>
          </a:p>
        </p:txBody>
      </p:sp>
      <p:sp>
        <p:nvSpPr>
          <p:cNvPr id="3" name="Content Placeholder 2"/>
          <p:cNvSpPr>
            <a:spLocks noGrp="1"/>
          </p:cNvSpPr>
          <p:nvPr>
            <p:ph idx="1"/>
          </p:nvPr>
        </p:nvSpPr>
        <p:spPr>
          <a:xfrm>
            <a:off x="628650" y="3146400"/>
            <a:ext cx="3293268" cy="2454300"/>
          </a:xfrm>
        </p:spPr>
        <p:txBody>
          <a:bodyPr>
            <a:normAutofit/>
          </a:bodyPr>
          <a:lstStyle/>
          <a:p>
            <a:pPr marL="0" indent="0">
              <a:buNone/>
            </a:pPr>
            <a:endParaRPr lang="en-IN" sz="2100" dirty="0">
              <a:solidFill>
                <a:schemeClr val="bg1">
                  <a:alpha val="80000"/>
                </a:schemeClr>
              </a:solidFill>
            </a:endParaRPr>
          </a:p>
          <a:p>
            <a:endParaRPr lang="en-IN" sz="2100" dirty="0">
              <a:solidFill>
                <a:schemeClr val="bg1">
                  <a:alpha val="80000"/>
                </a:schemeClr>
              </a:solidFill>
            </a:endParaRPr>
          </a:p>
        </p:txBody>
      </p:sp>
      <p:pic>
        <p:nvPicPr>
          <p:cNvPr id="9" name="Picture 8" descr="A graph of a graph with different colored squares&#10;&#10;AI-generated content may be incorrect.">
            <a:extLst>
              <a:ext uri="{FF2B5EF4-FFF2-40B4-BE49-F238E27FC236}">
                <a16:creationId xmlns:a16="http://schemas.microsoft.com/office/drawing/2014/main" xmlns="" id="{37A4AAFA-CCD9-C7A9-E6A4-FE372B26283F}"/>
              </a:ext>
            </a:extLst>
          </p:cNvPr>
          <p:cNvPicPr>
            <a:picLocks noChangeAspect="1"/>
          </p:cNvPicPr>
          <p:nvPr/>
        </p:nvPicPr>
        <p:blipFill>
          <a:blip r:embed="rId2"/>
          <a:stretch>
            <a:fillRect/>
          </a:stretch>
        </p:blipFill>
        <p:spPr>
          <a:xfrm>
            <a:off x="389466" y="1865531"/>
            <a:ext cx="8576733" cy="4848536"/>
          </a:xfrm>
          <a:prstGeom prst="rect">
            <a:avLst/>
          </a:prstGeom>
        </p:spPr>
      </p:pic>
      <p:sp>
        <p:nvSpPr>
          <p:cNvPr id="12" name="TextBox 11">
            <a:extLst>
              <a:ext uri="{FF2B5EF4-FFF2-40B4-BE49-F238E27FC236}">
                <a16:creationId xmlns:a16="http://schemas.microsoft.com/office/drawing/2014/main" xmlns="" id="{9E3FBE80-1CC7-8B2D-8FBA-9A8BD3AA340E}"/>
              </a:ext>
            </a:extLst>
          </p:cNvPr>
          <p:cNvSpPr txBox="1"/>
          <p:nvPr/>
        </p:nvSpPr>
        <p:spPr>
          <a:xfrm>
            <a:off x="550334" y="1219199"/>
            <a:ext cx="8128264" cy="646331"/>
          </a:xfrm>
          <a:prstGeom prst="rect">
            <a:avLst/>
          </a:prstGeom>
          <a:noFill/>
        </p:spPr>
        <p:txBody>
          <a:bodyPr wrap="square" rtlCol="0">
            <a:spAutoFit/>
          </a:bodyPr>
          <a:lstStyle/>
          <a:p>
            <a:r>
              <a:rPr lang="en-IN" dirty="0">
                <a:solidFill>
                  <a:schemeClr val="bg2"/>
                </a:solidFill>
              </a:rPr>
              <a:t>Faceted heatmap: subscription rate by job and economic bins</a:t>
            </a:r>
          </a:p>
          <a:p>
            <a:endParaRPr lang="en-IN" dirty="0">
              <a:solidFill>
                <a:schemeClr val="bg2"/>
              </a:solidFill>
            </a:endParaRPr>
          </a:p>
        </p:txBody>
      </p:sp>
      <p:sp>
        <p:nvSpPr>
          <p:cNvPr id="4" name="Date Placeholder 3"/>
          <p:cNvSpPr>
            <a:spLocks noGrp="1"/>
          </p:cNvSpPr>
          <p:nvPr>
            <p:ph type="dt" sz="half" idx="10"/>
          </p:nvPr>
        </p:nvSpPr>
        <p:spPr/>
        <p:txBody>
          <a:bodyPr/>
          <a:lstStyle/>
          <a:p>
            <a:fld id="{B00AD12E-1AAD-474F-9AE1-AA81F1B26CD4}" type="datetime1">
              <a:rPr lang="en-US" smtClean="0"/>
              <a:t>7/27/2025</a:t>
            </a:fld>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5FEF463D-EE6B-46FF-B7C7-74B09A96C8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xmlns="" id="{11A27B3A-460C-4100-99B5-817F25979F6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20316" y="1498602"/>
            <a:ext cx="3302509" cy="3940174"/>
            <a:chOff x="827089" y="1498602"/>
            <a:chExt cx="4403345" cy="3940174"/>
          </a:xfrm>
          <a:effectLst>
            <a:outerShdw blurRad="381000" dist="152400" dir="5400000" algn="ctr" rotWithShape="0">
              <a:srgbClr val="000000">
                <a:alpha val="10000"/>
              </a:srgbClr>
            </a:outerShdw>
          </a:effectLst>
        </p:grpSpPr>
        <p:sp>
          <p:nvSpPr>
            <p:cNvPr id="11" name="Freeform: Shape 10">
              <a:extLst>
                <a:ext uri="{FF2B5EF4-FFF2-40B4-BE49-F238E27FC236}">
                  <a16:creationId xmlns:a16="http://schemas.microsoft.com/office/drawing/2014/main" xmlns="" id="{35450488-7F33-43E4-B4DA-CAB50A1CC38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12" name="Freeform: Shape 11">
              <a:extLst>
                <a:ext uri="{FF2B5EF4-FFF2-40B4-BE49-F238E27FC236}">
                  <a16:creationId xmlns:a16="http://schemas.microsoft.com/office/drawing/2014/main" xmlns="" id="{EE5154B2-BEF9-4C08-B6B1-9DED9F17C4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extBox 1">
            <a:extLst>
              <a:ext uri="{FF2B5EF4-FFF2-40B4-BE49-F238E27FC236}">
                <a16:creationId xmlns:a16="http://schemas.microsoft.com/office/drawing/2014/main" xmlns="" id="{5254FE52-31CD-8B60-3328-DF777D7F277A}"/>
              </a:ext>
            </a:extLst>
          </p:cNvPr>
          <p:cNvSpPr txBox="1"/>
          <p:nvPr/>
        </p:nvSpPr>
        <p:spPr>
          <a:xfrm>
            <a:off x="951095" y="2023558"/>
            <a:ext cx="2640949" cy="2491292"/>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000" kern="1200">
                <a:solidFill>
                  <a:schemeClr val="tx1"/>
                </a:solidFill>
                <a:latin typeface="+mj-lt"/>
                <a:ea typeface="+mj-ea"/>
                <a:cs typeface="+mj-cs"/>
              </a:rPr>
              <a:t>RQ1 – Heatmap Insights: Economic Context &amp; Profession</a:t>
            </a:r>
          </a:p>
        </p:txBody>
      </p:sp>
      <p:sp>
        <p:nvSpPr>
          <p:cNvPr id="14" name="Freeform: Shape 13">
            <a:extLst>
              <a:ext uri="{FF2B5EF4-FFF2-40B4-BE49-F238E27FC236}">
                <a16:creationId xmlns:a16="http://schemas.microsoft.com/office/drawing/2014/main" xmlns="" id="{30B5ED20-499B-41E7-95BE-8BBD313145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20316" y="4258080"/>
            <a:ext cx="3302508"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xmlns="" id="{35A51D22-76EA-4C70-B5C9-ED3946924C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20316" y="4258080"/>
            <a:ext cx="3302508"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xmlns="" id="{E1117798-7CB7-B737-79FD-6DBB070A1CE6}"/>
              </a:ext>
            </a:extLst>
          </p:cNvPr>
          <p:cNvSpPr txBox="1"/>
          <p:nvPr/>
        </p:nvSpPr>
        <p:spPr>
          <a:xfrm>
            <a:off x="4574381" y="313267"/>
            <a:ext cx="3957637" cy="6451599"/>
          </a:xfrm>
          <a:prstGeom prst="rect">
            <a:avLst/>
          </a:prstGeom>
        </p:spPr>
        <p:txBody>
          <a:bodyPr vert="horz" lIns="91440" tIns="45720" rIns="91440" bIns="45720" rtlCol="0">
            <a:normAutofit lnSpcReduction="10000"/>
          </a:bodyPr>
          <a:lstStyle/>
          <a:p>
            <a:pPr defTabSz="914400">
              <a:lnSpc>
                <a:spcPct val="90000"/>
              </a:lnSpc>
              <a:spcAft>
                <a:spcPts val="600"/>
              </a:spcAft>
            </a:pPr>
            <a:r>
              <a:rPr lang="en-US" sz="2000" b="1" dirty="0">
                <a:solidFill>
                  <a:srgbClr val="00B0F0"/>
                </a:solidFill>
              </a:rPr>
              <a:t>Dominant Trend</a:t>
            </a:r>
          </a:p>
          <a:p>
            <a:pPr indent="-228600" defTabSz="914400">
              <a:lnSpc>
                <a:spcPct val="90000"/>
              </a:lnSpc>
              <a:spcAft>
                <a:spcPts val="600"/>
              </a:spcAft>
              <a:buFont typeface="Arial" panose="020B0604020202020204" pitchFamily="34" charset="0"/>
              <a:buChar char="•"/>
            </a:pPr>
            <a:r>
              <a:rPr lang="en-US" sz="1400" dirty="0">
                <a:solidFill>
                  <a:schemeClr val="tx1">
                    <a:alpha val="80000"/>
                  </a:schemeClr>
                </a:solidFill>
              </a:rPr>
              <a:t>Highest success rates in </a:t>
            </a:r>
            <a:r>
              <a:rPr lang="en-US" sz="1400" b="1" dirty="0">
                <a:solidFill>
                  <a:schemeClr val="tx1">
                    <a:alpha val="80000"/>
                  </a:schemeClr>
                </a:solidFill>
              </a:rPr>
              <a:t>“Very Low” Euribor</a:t>
            </a:r>
            <a:r>
              <a:rPr lang="en-US" sz="1400" dirty="0">
                <a:solidFill>
                  <a:schemeClr val="tx1">
                    <a:alpha val="80000"/>
                  </a:schemeClr>
                </a:solidFill>
              </a:rPr>
              <a:t> bin</a:t>
            </a:r>
          </a:p>
          <a:p>
            <a:pPr defTabSz="914400">
              <a:lnSpc>
                <a:spcPct val="90000"/>
              </a:lnSpc>
              <a:spcAft>
                <a:spcPts val="600"/>
              </a:spcAft>
            </a:pPr>
            <a:r>
              <a:rPr lang="en-US" sz="1600" dirty="0">
                <a:solidFill>
                  <a:srgbClr val="00B050">
                    <a:alpha val="80000"/>
                  </a:srgbClr>
                </a:solidFill>
              </a:rPr>
              <a:t>Especially strong for:</a:t>
            </a:r>
          </a:p>
          <a:p>
            <a:pPr marL="514350" lvl="1" indent="-285750" defTabSz="914400">
              <a:lnSpc>
                <a:spcPct val="90000"/>
              </a:lnSpc>
              <a:spcAft>
                <a:spcPts val="600"/>
              </a:spcAft>
              <a:buFont typeface="Wingdings" panose="05000000000000000000" pitchFamily="2" charset="2"/>
              <a:buChar char="Ø"/>
            </a:pPr>
            <a:r>
              <a:rPr lang="en-US" sz="1400" b="1" dirty="0">
                <a:solidFill>
                  <a:schemeClr val="tx1">
                    <a:alpha val="80000"/>
                  </a:schemeClr>
                </a:solidFill>
              </a:rPr>
              <a:t>Admin., Management, Retired, Students</a:t>
            </a:r>
            <a:endParaRPr lang="en-US" sz="1400" dirty="0">
              <a:solidFill>
                <a:schemeClr val="tx1">
                  <a:alpha val="80000"/>
                </a:schemeClr>
              </a:solidFill>
            </a:endParaRPr>
          </a:p>
          <a:p>
            <a:pPr marL="514350" lvl="1" indent="-285750" defTabSz="914400">
              <a:lnSpc>
                <a:spcPct val="90000"/>
              </a:lnSpc>
              <a:spcAft>
                <a:spcPts val="600"/>
              </a:spcAft>
              <a:buFont typeface="Wingdings" panose="05000000000000000000" pitchFamily="2" charset="2"/>
              <a:buChar char="Ø"/>
            </a:pPr>
            <a:r>
              <a:rPr lang="en-US" sz="1400" dirty="0">
                <a:solidFill>
                  <a:schemeClr val="tx1">
                    <a:alpha val="80000"/>
                  </a:schemeClr>
                </a:solidFill>
              </a:rPr>
              <a:t>Success rates often </a:t>
            </a:r>
            <a:r>
              <a:rPr lang="en-US" sz="1400" b="1" dirty="0">
                <a:solidFill>
                  <a:schemeClr val="tx1">
                    <a:alpha val="80000"/>
                  </a:schemeClr>
                </a:solidFill>
              </a:rPr>
              <a:t>40–50%+</a:t>
            </a:r>
            <a:endParaRPr lang="en-US" sz="1400" dirty="0">
              <a:solidFill>
                <a:schemeClr val="tx1">
                  <a:alpha val="80000"/>
                </a:schemeClr>
              </a:solidFill>
            </a:endParaRPr>
          </a:p>
          <a:p>
            <a:pPr marL="514350" lvl="1" indent="-285750" defTabSz="914400">
              <a:lnSpc>
                <a:spcPct val="90000"/>
              </a:lnSpc>
              <a:spcAft>
                <a:spcPts val="600"/>
              </a:spcAft>
              <a:buFont typeface="Wingdings" panose="05000000000000000000" pitchFamily="2" charset="2"/>
              <a:buChar char="Ø"/>
            </a:pPr>
            <a:r>
              <a:rPr lang="en-US" sz="1400" dirty="0">
                <a:solidFill>
                  <a:schemeClr val="tx1">
                    <a:alpha val="80000"/>
                  </a:schemeClr>
                </a:solidFill>
              </a:rPr>
              <a:t>Indicates </a:t>
            </a:r>
            <a:r>
              <a:rPr lang="en-US" sz="1400" b="1" dirty="0">
                <a:solidFill>
                  <a:schemeClr val="tx1">
                    <a:alpha val="80000"/>
                  </a:schemeClr>
                </a:solidFill>
              </a:rPr>
              <a:t>low interest rates</a:t>
            </a:r>
            <a:r>
              <a:rPr lang="en-US" sz="1400" dirty="0">
                <a:solidFill>
                  <a:schemeClr val="tx1">
                    <a:alpha val="80000"/>
                  </a:schemeClr>
                </a:solidFill>
              </a:rPr>
              <a:t> boost campaign performance</a:t>
            </a:r>
          </a:p>
          <a:p>
            <a:pPr lvl="1" indent="-228600" defTabSz="914400">
              <a:lnSpc>
                <a:spcPct val="90000"/>
              </a:lnSpc>
              <a:spcAft>
                <a:spcPts val="600"/>
              </a:spcAft>
              <a:buFont typeface="Arial" panose="020B0604020202020204" pitchFamily="34" charset="0"/>
              <a:buChar char="•"/>
            </a:pPr>
            <a:endParaRPr lang="en-US" sz="1400" dirty="0">
              <a:solidFill>
                <a:schemeClr val="tx1">
                  <a:alpha val="80000"/>
                </a:schemeClr>
              </a:solidFill>
            </a:endParaRPr>
          </a:p>
          <a:p>
            <a:pPr defTabSz="914400">
              <a:lnSpc>
                <a:spcPct val="90000"/>
              </a:lnSpc>
              <a:spcAft>
                <a:spcPts val="600"/>
              </a:spcAft>
            </a:pPr>
            <a:r>
              <a:rPr lang="en-US" sz="2000" b="1" dirty="0">
                <a:solidFill>
                  <a:srgbClr val="00B0F0">
                    <a:alpha val="80000"/>
                  </a:srgbClr>
                </a:solidFill>
              </a:rPr>
              <a:t>Unexpected Hotspots</a:t>
            </a:r>
            <a:endParaRPr lang="en-US" sz="2000" dirty="0">
              <a:solidFill>
                <a:srgbClr val="00B0F0">
                  <a:alpha val="80000"/>
                </a:srgbClr>
              </a:solidFill>
            </a:endParaRPr>
          </a:p>
          <a:p>
            <a:pPr indent="-228600" defTabSz="914400">
              <a:lnSpc>
                <a:spcPct val="90000"/>
              </a:lnSpc>
              <a:spcAft>
                <a:spcPts val="600"/>
              </a:spcAft>
              <a:buFont typeface="Arial" panose="020B0604020202020204" pitchFamily="34" charset="0"/>
              <a:buChar char="•"/>
            </a:pPr>
            <a:r>
              <a:rPr lang="en-US" sz="1600" b="1" dirty="0">
                <a:solidFill>
                  <a:srgbClr val="00B050">
                    <a:alpha val="80000"/>
                  </a:srgbClr>
                </a:solidFill>
              </a:rPr>
              <a:t>Blue-Collar:</a:t>
            </a:r>
            <a:endParaRPr lang="en-US" sz="1600" dirty="0">
              <a:solidFill>
                <a:srgbClr val="00B050">
                  <a:alpha val="80000"/>
                </a:srgbClr>
              </a:solidFill>
            </a:endParaRPr>
          </a:p>
          <a:p>
            <a:pPr marL="514350" lvl="1" indent="-285750" defTabSz="914400">
              <a:lnSpc>
                <a:spcPct val="90000"/>
              </a:lnSpc>
              <a:spcAft>
                <a:spcPts val="600"/>
              </a:spcAft>
              <a:buFont typeface="Wingdings" panose="05000000000000000000" pitchFamily="2" charset="2"/>
              <a:buChar char="Ø"/>
            </a:pPr>
            <a:r>
              <a:rPr lang="en-US" sz="1400" b="1" dirty="0">
                <a:solidFill>
                  <a:schemeClr val="tx1">
                    <a:alpha val="80000"/>
                  </a:schemeClr>
                </a:solidFill>
              </a:rPr>
              <a:t>100%</a:t>
            </a:r>
            <a:r>
              <a:rPr lang="en-US" sz="1400" dirty="0">
                <a:solidFill>
                  <a:schemeClr val="tx1">
                    <a:alpha val="80000"/>
                  </a:schemeClr>
                </a:solidFill>
              </a:rPr>
              <a:t> success when both Euribor and confidence are </a:t>
            </a:r>
            <a:r>
              <a:rPr lang="en-US" sz="1400" b="1" dirty="0">
                <a:solidFill>
                  <a:schemeClr val="tx1">
                    <a:alpha val="80000"/>
                  </a:schemeClr>
                </a:solidFill>
              </a:rPr>
              <a:t>Low</a:t>
            </a:r>
            <a:endParaRPr lang="en-US" sz="1400" dirty="0">
              <a:solidFill>
                <a:schemeClr val="tx1">
                  <a:alpha val="80000"/>
                </a:schemeClr>
              </a:solidFill>
            </a:endParaRPr>
          </a:p>
          <a:p>
            <a:pPr indent="-228600" defTabSz="914400">
              <a:lnSpc>
                <a:spcPct val="90000"/>
              </a:lnSpc>
              <a:spcAft>
                <a:spcPts val="600"/>
              </a:spcAft>
              <a:buFont typeface="Arial" panose="020B0604020202020204" pitchFamily="34" charset="0"/>
              <a:buChar char="•"/>
            </a:pPr>
            <a:r>
              <a:rPr lang="en-US" sz="1600" b="1" dirty="0">
                <a:solidFill>
                  <a:srgbClr val="00B050">
                    <a:alpha val="80000"/>
                  </a:srgbClr>
                </a:solidFill>
              </a:rPr>
              <a:t>Services</a:t>
            </a:r>
            <a:r>
              <a:rPr lang="en-US" sz="1600" b="1" dirty="0">
                <a:solidFill>
                  <a:schemeClr val="tx1">
                    <a:alpha val="80000"/>
                  </a:schemeClr>
                </a:solidFill>
              </a:rPr>
              <a:t>:</a:t>
            </a:r>
            <a:endParaRPr lang="en-US" sz="1600" dirty="0">
              <a:solidFill>
                <a:schemeClr val="tx1">
                  <a:alpha val="80000"/>
                </a:schemeClr>
              </a:solidFill>
            </a:endParaRPr>
          </a:p>
          <a:p>
            <a:pPr marL="514350" lvl="1" indent="-285750" defTabSz="914400">
              <a:lnSpc>
                <a:spcPct val="90000"/>
              </a:lnSpc>
              <a:spcAft>
                <a:spcPts val="600"/>
              </a:spcAft>
              <a:buFont typeface="Wingdings" panose="05000000000000000000" pitchFamily="2" charset="2"/>
              <a:buChar char="Ø"/>
            </a:pPr>
            <a:r>
              <a:rPr lang="en-US" sz="1400" b="1" dirty="0">
                <a:solidFill>
                  <a:schemeClr val="tx1">
                    <a:alpha val="80000"/>
                  </a:schemeClr>
                </a:solidFill>
              </a:rPr>
              <a:t>75%</a:t>
            </a:r>
            <a:r>
              <a:rPr lang="en-US" sz="1400" dirty="0">
                <a:solidFill>
                  <a:schemeClr val="tx1">
                    <a:alpha val="80000"/>
                  </a:schemeClr>
                </a:solidFill>
              </a:rPr>
              <a:t> success under the same “Low-Low” economic conditions</a:t>
            </a:r>
          </a:p>
          <a:p>
            <a:pPr lvl="1" indent="-228600" defTabSz="914400">
              <a:lnSpc>
                <a:spcPct val="90000"/>
              </a:lnSpc>
              <a:spcAft>
                <a:spcPts val="600"/>
              </a:spcAft>
              <a:buFont typeface="Arial" panose="020B0604020202020204" pitchFamily="34" charset="0"/>
              <a:buChar char="•"/>
            </a:pPr>
            <a:endParaRPr lang="en-US" sz="1400" dirty="0">
              <a:solidFill>
                <a:schemeClr val="tx1">
                  <a:alpha val="80000"/>
                </a:schemeClr>
              </a:solidFill>
            </a:endParaRPr>
          </a:p>
          <a:p>
            <a:pPr defTabSz="914400">
              <a:lnSpc>
                <a:spcPct val="90000"/>
              </a:lnSpc>
              <a:spcAft>
                <a:spcPts val="600"/>
              </a:spcAft>
            </a:pPr>
            <a:r>
              <a:rPr lang="en-US" sz="2000" b="1" dirty="0">
                <a:solidFill>
                  <a:srgbClr val="00B0F0">
                    <a:alpha val="80000"/>
                  </a:srgbClr>
                </a:solidFill>
              </a:rPr>
              <a:t>Sensitivity Analysis</a:t>
            </a:r>
            <a:endParaRPr lang="en-US" sz="2000" dirty="0">
              <a:solidFill>
                <a:srgbClr val="00B0F0">
                  <a:alpha val="80000"/>
                </a:srgbClr>
              </a:solidFill>
            </a:endParaRPr>
          </a:p>
          <a:p>
            <a:pPr indent="-228600" defTabSz="914400">
              <a:lnSpc>
                <a:spcPct val="90000"/>
              </a:lnSpc>
              <a:spcAft>
                <a:spcPts val="600"/>
              </a:spcAft>
              <a:buFont typeface="Arial" panose="020B0604020202020204" pitchFamily="34" charset="0"/>
              <a:buChar char="•"/>
            </a:pPr>
            <a:r>
              <a:rPr lang="en-US" sz="1600" b="1" dirty="0">
                <a:solidFill>
                  <a:srgbClr val="00B050">
                    <a:alpha val="80000"/>
                  </a:srgbClr>
                </a:solidFill>
              </a:rPr>
              <a:t>High-Sensitivity Groups</a:t>
            </a:r>
            <a:r>
              <a:rPr lang="en-US" sz="1600" b="1" dirty="0">
                <a:solidFill>
                  <a:schemeClr val="tx1">
                    <a:alpha val="80000"/>
                  </a:schemeClr>
                </a:solidFill>
              </a:rPr>
              <a:t>:</a:t>
            </a:r>
            <a:endParaRPr lang="en-US" sz="1600" dirty="0">
              <a:solidFill>
                <a:schemeClr val="tx1">
                  <a:alpha val="80000"/>
                </a:schemeClr>
              </a:solidFill>
            </a:endParaRPr>
          </a:p>
          <a:p>
            <a:pPr marL="514350" lvl="1" indent="-285750" defTabSz="914400">
              <a:lnSpc>
                <a:spcPct val="90000"/>
              </a:lnSpc>
              <a:spcAft>
                <a:spcPts val="600"/>
              </a:spcAft>
              <a:buFont typeface="Wingdings" panose="05000000000000000000" pitchFamily="2" charset="2"/>
              <a:buChar char="Ø"/>
            </a:pPr>
            <a:r>
              <a:rPr lang="en-US" sz="1400" b="1" dirty="0">
                <a:solidFill>
                  <a:schemeClr val="tx1">
                    <a:alpha val="80000"/>
                  </a:schemeClr>
                </a:solidFill>
              </a:rPr>
              <a:t>Students &amp; Retirees</a:t>
            </a:r>
            <a:endParaRPr lang="en-US" sz="1400" dirty="0">
              <a:solidFill>
                <a:schemeClr val="tx1">
                  <a:alpha val="80000"/>
                </a:schemeClr>
              </a:solidFill>
            </a:endParaRPr>
          </a:p>
          <a:p>
            <a:pPr marL="514350" lvl="1" indent="-285750" defTabSz="914400">
              <a:lnSpc>
                <a:spcPct val="90000"/>
              </a:lnSpc>
              <a:spcAft>
                <a:spcPts val="600"/>
              </a:spcAft>
              <a:buFont typeface="Wingdings" panose="05000000000000000000" pitchFamily="2" charset="2"/>
              <a:buChar char="Ø"/>
            </a:pPr>
            <a:r>
              <a:rPr lang="en-US" sz="1400" dirty="0">
                <a:solidFill>
                  <a:schemeClr val="tx1">
                    <a:alpha val="80000"/>
                  </a:schemeClr>
                </a:solidFill>
              </a:rPr>
              <a:t>Success closely tied to favorable economic signals</a:t>
            </a:r>
          </a:p>
          <a:p>
            <a:pPr indent="-228600" defTabSz="914400">
              <a:lnSpc>
                <a:spcPct val="90000"/>
              </a:lnSpc>
              <a:spcAft>
                <a:spcPts val="600"/>
              </a:spcAft>
              <a:buFont typeface="Arial" panose="020B0604020202020204" pitchFamily="34" charset="0"/>
              <a:buChar char="•"/>
            </a:pPr>
            <a:r>
              <a:rPr lang="en-US" sz="1600" b="1" dirty="0">
                <a:solidFill>
                  <a:srgbClr val="00B050">
                    <a:alpha val="80000"/>
                  </a:srgbClr>
                </a:solidFill>
              </a:rPr>
              <a:t>Complex-Sensitivity Groups:</a:t>
            </a:r>
            <a:endParaRPr lang="en-US" sz="1600" dirty="0">
              <a:solidFill>
                <a:srgbClr val="00B050">
                  <a:alpha val="80000"/>
                </a:srgbClr>
              </a:solidFill>
            </a:endParaRPr>
          </a:p>
          <a:p>
            <a:pPr marL="514350" lvl="1" indent="-285750" defTabSz="914400">
              <a:lnSpc>
                <a:spcPct val="90000"/>
              </a:lnSpc>
              <a:spcAft>
                <a:spcPts val="600"/>
              </a:spcAft>
              <a:buFont typeface="Wingdings" panose="05000000000000000000" pitchFamily="2" charset="2"/>
              <a:buChar char="Ø"/>
            </a:pPr>
            <a:r>
              <a:rPr lang="en-US" sz="1400" b="1" dirty="0">
                <a:solidFill>
                  <a:schemeClr val="tx1">
                    <a:alpha val="80000"/>
                  </a:schemeClr>
                </a:solidFill>
              </a:rPr>
              <a:t>Blue-Collar &amp; Services</a:t>
            </a:r>
            <a:endParaRPr lang="en-US" sz="1400" dirty="0">
              <a:solidFill>
                <a:schemeClr val="tx1">
                  <a:alpha val="80000"/>
                </a:schemeClr>
              </a:solidFill>
            </a:endParaRPr>
          </a:p>
          <a:p>
            <a:pPr marL="514350" lvl="1" indent="-285750" defTabSz="914400">
              <a:lnSpc>
                <a:spcPct val="90000"/>
              </a:lnSpc>
              <a:spcAft>
                <a:spcPts val="600"/>
              </a:spcAft>
              <a:buFont typeface="Wingdings" panose="05000000000000000000" pitchFamily="2" charset="2"/>
              <a:buChar char="Ø"/>
            </a:pPr>
            <a:r>
              <a:rPr lang="en-US" sz="1400" dirty="0">
                <a:solidFill>
                  <a:schemeClr val="tx1">
                    <a:alpha val="80000"/>
                  </a:schemeClr>
                </a:solidFill>
              </a:rPr>
              <a:t>Not always responsive, but extremely </a:t>
            </a:r>
            <a:r>
              <a:rPr lang="en-US" sz="1400" b="1" dirty="0">
                <a:solidFill>
                  <a:schemeClr val="tx1">
                    <a:alpha val="80000"/>
                  </a:schemeClr>
                </a:solidFill>
              </a:rPr>
              <a:t>receptive under specific conditions</a:t>
            </a:r>
            <a:endParaRPr lang="en-US" sz="1400" dirty="0">
              <a:solidFill>
                <a:schemeClr val="tx1">
                  <a:alpha val="80000"/>
                </a:schemeClr>
              </a:solidFill>
            </a:endParaRPr>
          </a:p>
          <a:p>
            <a:pPr lvl="1" indent="-228600" defTabSz="914400">
              <a:lnSpc>
                <a:spcPct val="90000"/>
              </a:lnSpc>
              <a:spcAft>
                <a:spcPts val="600"/>
              </a:spcAft>
              <a:buFont typeface="Arial" panose="020B0604020202020204" pitchFamily="34" charset="0"/>
              <a:buChar char="•"/>
            </a:pPr>
            <a:endParaRPr lang="en-US" sz="800" dirty="0">
              <a:solidFill>
                <a:schemeClr val="tx1">
                  <a:alpha val="80000"/>
                </a:schemeClr>
              </a:solidFill>
            </a:endParaRPr>
          </a:p>
          <a:p>
            <a:pPr lvl="1" indent="-228600" defTabSz="914400">
              <a:lnSpc>
                <a:spcPct val="90000"/>
              </a:lnSpc>
              <a:spcAft>
                <a:spcPts val="600"/>
              </a:spcAft>
              <a:buFont typeface="Arial" panose="020B0604020202020204" pitchFamily="34" charset="0"/>
              <a:buChar char="•"/>
            </a:pPr>
            <a:endParaRPr lang="en-US" sz="800" dirty="0">
              <a:solidFill>
                <a:schemeClr val="tx1">
                  <a:alpha val="80000"/>
                </a:schemeClr>
              </a:solidFill>
            </a:endParaRPr>
          </a:p>
        </p:txBody>
      </p:sp>
      <p:sp>
        <p:nvSpPr>
          <p:cNvPr id="4" name="Date Placeholder 3"/>
          <p:cNvSpPr>
            <a:spLocks noGrp="1"/>
          </p:cNvSpPr>
          <p:nvPr>
            <p:ph type="dt" sz="half" idx="10"/>
          </p:nvPr>
        </p:nvSpPr>
        <p:spPr/>
        <p:txBody>
          <a:bodyPr/>
          <a:lstStyle/>
          <a:p>
            <a:fld id="{53BAF975-D2B2-49A9-8C2B-2ECFC2B00603}" type="datetime1">
              <a:rPr lang="en-US" smtClean="0"/>
              <a:t>7/27/2025</a:t>
            </a:fld>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9</a:t>
            </a:fld>
            <a:endParaRPr lang="en-US"/>
          </a:p>
        </p:txBody>
      </p:sp>
    </p:spTree>
    <p:extLst>
      <p:ext uri="{BB962C8B-B14F-4D97-AF65-F5344CB8AC3E}">
        <p14:creationId xmlns:p14="http://schemas.microsoft.com/office/powerpoint/2010/main" val="50332312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DDAB82927912584482130CEBDC9E7DF9" ma:contentTypeVersion="5" ma:contentTypeDescription="Ein neues Dokument erstellen." ma:contentTypeScope="" ma:versionID="c376a7f2037315a9174c6de2c0fa9783">
  <xsd:schema xmlns:xsd="http://www.w3.org/2001/XMLSchema" xmlns:xs="http://www.w3.org/2001/XMLSchema" xmlns:p="http://schemas.microsoft.com/office/2006/metadata/properties" xmlns:ns3="efe22587-41ad-4610-9789-d09affa0d72d" targetNamespace="http://schemas.microsoft.com/office/2006/metadata/properties" ma:root="true" ma:fieldsID="b6340aa3313a6dd987358b9f9b99be04" ns3:_="">
    <xsd:import namespace="efe22587-41ad-4610-9789-d09affa0d72d"/>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e22587-41ad-4610-9789-d09affa0d72d"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_activity" ma:index="1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efe22587-41ad-4610-9789-d09affa0d72d" xsi:nil="true"/>
  </documentManagement>
</p:properties>
</file>

<file path=customXml/itemProps1.xml><?xml version="1.0" encoding="utf-8"?>
<ds:datastoreItem xmlns:ds="http://schemas.openxmlformats.org/officeDocument/2006/customXml" ds:itemID="{39DE7180-B0FD-4A1E-A2ED-ED3326788D9D}">
  <ds:schemaRefs>
    <ds:schemaRef ds:uri="http://schemas.microsoft.com/sharepoint/v3/contenttype/forms"/>
  </ds:schemaRefs>
</ds:datastoreItem>
</file>

<file path=customXml/itemProps2.xml><?xml version="1.0" encoding="utf-8"?>
<ds:datastoreItem xmlns:ds="http://schemas.openxmlformats.org/officeDocument/2006/customXml" ds:itemID="{F8D9E007-40DF-460A-BBDD-2FC9428350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e22587-41ad-4610-9789-d09affa0d7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2CA64B2-14B5-4CF8-AC1A-4EB3B3E4DE10}">
  <ds:schemaRefs>
    <ds:schemaRef ds:uri="http://purl.org/dc/dcmitype/"/>
    <ds:schemaRef ds:uri="http://schemas.microsoft.com/office/2006/metadata/properties"/>
    <ds:schemaRef ds:uri="efe22587-41ad-4610-9789-d09affa0d72d"/>
    <ds:schemaRef ds:uri="http://purl.org/dc/elements/1.1/"/>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277</TotalTime>
  <Words>1567</Words>
  <Application>Microsoft Office PowerPoint</Application>
  <PresentationFormat>On-screen Show (4:3)</PresentationFormat>
  <Paragraphs>398</Paragraphs>
  <Slides>35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Aptos</vt:lpstr>
      <vt:lpstr>Arial</vt:lpstr>
      <vt:lpstr>Calibri</vt:lpstr>
      <vt:lpstr>Wingdings</vt:lpstr>
      <vt:lpstr>Office Theme</vt:lpstr>
      <vt:lpstr>Bank Marketing Campaign:  A Data-Driven Roadmap to Success</vt:lpstr>
      <vt:lpstr>Our Journey Today</vt:lpstr>
      <vt:lpstr>The Core Problem</vt:lpstr>
      <vt:lpstr>Dataset Overview</vt:lpstr>
      <vt:lpstr>Key Variables in the Dataset</vt:lpstr>
      <vt:lpstr>Research Questions</vt:lpstr>
      <vt:lpstr>RQ1: Economic Context &amp; Client Profession</vt:lpstr>
      <vt:lpstr>RQ1: Economic Context &amp; Client Profession – Visualization</vt:lpstr>
      <vt:lpstr>PowerPoint Presentation</vt:lpstr>
      <vt:lpstr>PowerPoint Presentation</vt:lpstr>
      <vt:lpstr>RQ2: Contact Strategy Effectiveness</vt:lpstr>
      <vt:lpstr>RQ2: Contact Strategy Effectiveness –  Visualization</vt:lpstr>
      <vt:lpstr>PowerPoint Presentation</vt:lpstr>
      <vt:lpstr>RQ2: Contact Strategy Effectiveness –  Visualization</vt:lpstr>
      <vt:lpstr>PowerPoint Presentation</vt:lpstr>
      <vt:lpstr>Conclusion:  The First Call is Golden </vt:lpstr>
      <vt:lpstr>RQ3: Demographics &amp; Financial Commitments</vt:lpstr>
      <vt:lpstr>RQ3: Insights from Demographic Bar Charts</vt:lpstr>
      <vt:lpstr> Conclusion: Demographics &amp; Financial Factors</vt:lpstr>
      <vt:lpstr>For clients who have been contacted before, how does the outcome of the previous campaign (poutcome) and the number of days since the last contact (pdays) jointly predict the success of the current campaign?</vt:lpstr>
      <vt:lpstr>PowerPoint Presentation</vt:lpstr>
      <vt:lpstr>RQ4: Impact of Past Engagement – Visualization</vt:lpstr>
      <vt:lpstr>Insight 4: Past Success is a Goldmine</vt:lpstr>
      <vt:lpstr>  How does the age distribution of clients who subscribe to a term deposit differ from those who do not, and how do these patterns vary across different job categories?  </vt:lpstr>
      <vt:lpstr>RQ5: Age, Job, and Subscription Patterns – Visualization</vt:lpstr>
      <vt:lpstr>Insight 5: Targeting by Generation</vt:lpstr>
      <vt:lpstr>  Is there a seasonal effect on campaign success by month? Furthermore, how does this seasonality interact with campaign fatigue, as measured by the number of contacts (campaign) made to a client?</vt:lpstr>
      <vt:lpstr>PowerPoint Presentation</vt:lpstr>
      <vt:lpstr>How Do Seasons Change Our Strategy?</vt:lpstr>
      <vt:lpstr>The Big Picture: The Story of "Yes"</vt:lpstr>
      <vt:lpstr>Our Recommendation: A Tiered Strategy</vt:lpstr>
      <vt:lpstr>The Future: From Data to Decisions</vt:lpstr>
      <vt:lpstr>Your 30-Second Takeaway </vt:lpstr>
      <vt:lpstr>Visual Tools Used</vt:lpstr>
      <vt:lpstr>Thank You</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Campaign:  A Data-Driven Roadmap to Success</dc:title>
  <dc:subject/>
  <dc:creator>Sajal Vatsayan</dc:creator>
  <cp:keywords/>
  <dc:description>generated using python-pptx</dc:description>
  <cp:lastModifiedBy>Hameez Ahmad</cp:lastModifiedBy>
  <cp:revision>33</cp:revision>
  <dcterms:created xsi:type="dcterms:W3CDTF">2013-01-27T09:14:16Z</dcterms:created>
  <dcterms:modified xsi:type="dcterms:W3CDTF">2025-07-27T15:01:15Z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0x010100DDAB82927912584482130CEBDC9E7DF9</vt:lpwstr>
  </property>
</Properties>
</file>