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78" r:id="rId4"/>
    <p:sldId id="279" r:id="rId5"/>
    <p:sldId id="280" r:id="rId6"/>
    <p:sldId id="289" r:id="rId7"/>
    <p:sldId id="281" r:id="rId8"/>
    <p:sldId id="283" r:id="rId9"/>
    <p:sldId id="284" r:id="rId10"/>
    <p:sldId id="286" r:id="rId11"/>
    <p:sldId id="285" r:id="rId12"/>
    <p:sldId id="282" r:id="rId13"/>
    <p:sldId id="287" r:id="rId14"/>
    <p:sldId id="288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7BF85-CE22-4B4C-A7CA-75B1C830148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4388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3A043-600C-4862-996D-296B9995C2D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4626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1AF93-425F-4F64-9D44-75E41BE5A53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1423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39D4F-AF8C-496F-B8EE-AD3326171FF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2356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1BBF1-DE02-403F-8509-881869A4BD8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5352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BCDB0-DF62-45FC-A9BA-C7D738505F2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5728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A9E2F-760A-48C3-8362-31B1E1FFEB9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8158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2E5A0-A77E-4D89-B603-3CF72B61376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8177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8A2D0-B2F2-414C-9DD5-F3E27BE3773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9099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49A07-57D6-486C-89B7-077B62A4664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0081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653F7-C54E-4FE6-9910-68BED8B4362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1152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E7C916F-9EF7-41CE-A96C-3312482A83FB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lodas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ngodb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051720" y="1196752"/>
            <a:ext cx="5228826" cy="1584176"/>
          </a:xfrm>
          <a:noFill/>
          <a:ln/>
        </p:spPr>
        <p:txBody>
          <a:bodyPr/>
          <a:lstStyle/>
          <a:p>
            <a:pPr algn="l"/>
            <a:r>
              <a:rPr lang="en-GB" sz="3600" dirty="0"/>
              <a:t>Enterprise Web Development</a:t>
            </a:r>
            <a:endParaRPr lang="es-ES" altLang="en-US" sz="3600" b="1" dirty="0">
              <a:solidFill>
                <a:schemeClr val="tx1"/>
              </a:solidFill>
            </a:endParaRPr>
          </a:p>
        </p:txBody>
      </p:sp>
      <p:sp>
        <p:nvSpPr>
          <p:cNvPr id="2170" name="Rectangle 122"/>
          <p:cNvSpPr>
            <a:spLocks noChangeArrowheads="1"/>
          </p:cNvSpPr>
          <p:nvPr/>
        </p:nvSpPr>
        <p:spPr bwMode="auto">
          <a:xfrm>
            <a:off x="2195736" y="3249389"/>
            <a:ext cx="4896544" cy="190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s-UY" altLang="en-US" sz="1800" b="1" dirty="0" smtClean="0">
                <a:solidFill>
                  <a:schemeClr val="tx1"/>
                </a:solidFill>
              </a:rPr>
              <a:t>Ful</a:t>
            </a:r>
            <a:r>
              <a:rPr lang="es-UY" altLang="en-US" sz="1800" b="1" dirty="0" smtClean="0">
                <a:solidFill>
                  <a:schemeClr val="tx1"/>
                </a:solidFill>
              </a:rPr>
              <a:t>l </a:t>
            </a:r>
            <a:r>
              <a:rPr lang="es-UY" altLang="en-US" sz="1800" b="1" dirty="0" err="1" smtClean="0">
                <a:solidFill>
                  <a:schemeClr val="tx1"/>
                </a:solidFill>
              </a:rPr>
              <a:t>Stack</a:t>
            </a:r>
            <a:r>
              <a:rPr lang="es-UY" altLang="en-US" sz="1800" b="1" dirty="0" smtClean="0">
                <a:solidFill>
                  <a:schemeClr val="tx1"/>
                </a:solidFill>
              </a:rPr>
              <a:t> </a:t>
            </a:r>
            <a:r>
              <a:rPr lang="es-UY" altLang="en-US" sz="1800" b="1" dirty="0" err="1" smtClean="0">
                <a:solidFill>
                  <a:schemeClr val="tx1"/>
                </a:solidFill>
              </a:rPr>
              <a:t>Architecture</a:t>
            </a:r>
            <a:r>
              <a:rPr lang="es-UY" altLang="en-US" sz="1800" b="1" dirty="0" smtClean="0">
                <a:solidFill>
                  <a:schemeClr val="tx1"/>
                </a:solidFill>
              </a:rPr>
              <a:t> - </a:t>
            </a:r>
            <a:r>
              <a:rPr lang="es-UY" altLang="en-US" sz="1800" b="1" dirty="0" err="1" smtClean="0">
                <a:solidFill>
                  <a:schemeClr val="tx1"/>
                </a:solidFill>
              </a:rPr>
              <a:t>Assignment</a:t>
            </a:r>
            <a:r>
              <a:rPr lang="es-UY" altLang="en-US" sz="1800" b="1" dirty="0" smtClean="0">
                <a:solidFill>
                  <a:schemeClr val="tx1"/>
                </a:solidFill>
              </a:rPr>
              <a:t> 2</a:t>
            </a:r>
            <a:endParaRPr lang="es-UY" altLang="en-US" sz="1800" b="1" dirty="0" smtClean="0">
              <a:solidFill>
                <a:schemeClr val="tx1"/>
              </a:solidFill>
            </a:endParaRPr>
          </a:p>
          <a:p>
            <a:pPr algn="l"/>
            <a:r>
              <a:rPr lang="es-UY" altLang="en-US" sz="1800" b="1" dirty="0" err="1" smtClean="0">
                <a:solidFill>
                  <a:schemeClr val="tx1"/>
                </a:solidFill>
              </a:rPr>
              <a:t>TramoreACApp</a:t>
            </a:r>
            <a:endParaRPr lang="es-UY" altLang="en-US" sz="1800" b="1" dirty="0" smtClean="0">
              <a:solidFill>
                <a:schemeClr val="tx1"/>
              </a:solidFill>
            </a:endParaRPr>
          </a:p>
          <a:p>
            <a:pPr algn="l"/>
            <a:endParaRPr lang="es-UY" altLang="en-US" sz="1800" b="1" dirty="0" smtClean="0">
              <a:solidFill>
                <a:schemeClr val="tx1"/>
              </a:solidFill>
            </a:endParaRPr>
          </a:p>
          <a:p>
            <a:pPr algn="l"/>
            <a:r>
              <a:rPr lang="es-UY" altLang="en-US" sz="1800" b="1" dirty="0" err="1" smtClean="0">
                <a:solidFill>
                  <a:schemeClr val="tx1"/>
                </a:solidFill>
              </a:rPr>
              <a:t>Clodagh</a:t>
            </a:r>
            <a:r>
              <a:rPr lang="es-UY" altLang="en-US" sz="1800" b="1" dirty="0" smtClean="0">
                <a:solidFill>
                  <a:schemeClr val="tx1"/>
                </a:solidFill>
              </a:rPr>
              <a:t> </a:t>
            </a:r>
            <a:r>
              <a:rPr lang="es-UY" altLang="en-US" sz="1800" b="1" dirty="0" err="1" smtClean="0">
                <a:solidFill>
                  <a:schemeClr val="tx1"/>
                </a:solidFill>
              </a:rPr>
              <a:t>O’Mara</a:t>
            </a:r>
            <a:endParaRPr lang="es-UY" altLang="en-US" sz="1800" b="1" dirty="0" smtClean="0">
              <a:solidFill>
                <a:schemeClr val="tx1"/>
              </a:solidFill>
            </a:endParaRPr>
          </a:p>
          <a:p>
            <a:pPr algn="l"/>
            <a:r>
              <a:rPr lang="es-UY" altLang="en-US" sz="1800" b="1" dirty="0" smtClean="0">
                <a:solidFill>
                  <a:schemeClr val="tx1"/>
                </a:solidFill>
              </a:rPr>
              <a:t>00965219</a:t>
            </a:r>
            <a:endParaRPr lang="es-ES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altLang="en-US" sz="40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Routes created for the Members API</a:t>
            </a:r>
            <a:r>
              <a:rPr lang="en-IE" altLang="en-US" sz="6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E" altLang="en-US" sz="6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297983"/>
              </p:ext>
            </p:extLst>
          </p:nvPr>
        </p:nvGraphicFramePr>
        <p:xfrm>
          <a:off x="827585" y="1052736"/>
          <a:ext cx="7920879" cy="4536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2639"/>
                <a:gridCol w="1451940"/>
                <a:gridCol w="3326300"/>
              </a:tblGrid>
              <a:tr h="3654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Route</a:t>
                      </a:r>
                      <a:endParaRPr lang="en-I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HTTP Verb</a:t>
                      </a:r>
                      <a:endParaRPr lang="en-I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Description</a:t>
                      </a:r>
                      <a:endParaRPr lang="en-I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/api/members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GET	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Get all the members.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/api/members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POST	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Create a member.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/api/members:member_id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GET	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Get a single member.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/api/members:member_id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PUT	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Update a member with new info.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66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/</a:t>
                      </a:r>
                      <a:r>
                        <a:rPr lang="en-IE" sz="1600" dirty="0" err="1">
                          <a:effectLst/>
                        </a:rPr>
                        <a:t>api</a:t>
                      </a:r>
                      <a:r>
                        <a:rPr lang="en-IE" sz="1600" dirty="0">
                          <a:effectLst/>
                        </a:rPr>
                        <a:t>/</a:t>
                      </a:r>
                      <a:r>
                        <a:rPr lang="en-IE" sz="1600" dirty="0" err="1">
                          <a:effectLst/>
                        </a:rPr>
                        <a:t>members:member_id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DELETE		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Delete a member.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3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altLang="en-US" sz="40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Routes created for the </a:t>
            </a:r>
            <a:r>
              <a:rPr lang="en-IE" altLang="en-US" sz="4000" b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Fixtures API</a:t>
            </a:r>
            <a:r>
              <a:rPr lang="en-IE" altLang="en-US" sz="6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E" altLang="en-US" sz="6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44967"/>
              </p:ext>
            </p:extLst>
          </p:nvPr>
        </p:nvGraphicFramePr>
        <p:xfrm>
          <a:off x="827585" y="1052736"/>
          <a:ext cx="7920879" cy="4536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2639"/>
                <a:gridCol w="1451940"/>
                <a:gridCol w="3326300"/>
              </a:tblGrid>
              <a:tr h="3654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Route</a:t>
                      </a:r>
                      <a:endParaRPr lang="en-I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HTTP Verb</a:t>
                      </a:r>
                      <a:endParaRPr lang="en-I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Description</a:t>
                      </a:r>
                      <a:endParaRPr lang="en-I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/fixtures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GET	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Get all the members.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/fixtures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POST	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Create a member.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fixtures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:member_id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GET	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Get a single </a:t>
                      </a:r>
                      <a:r>
                        <a:rPr lang="en-IE" sz="1600" dirty="0" smtClean="0">
                          <a:effectLst/>
                        </a:rPr>
                        <a:t>Fixture.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fixtures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:member_id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PUT	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Update a </a:t>
                      </a:r>
                      <a:r>
                        <a:rPr lang="en-IE" sz="1600" dirty="0" smtClean="0">
                          <a:effectLst/>
                        </a:rPr>
                        <a:t>Fixture with </a:t>
                      </a:r>
                      <a:r>
                        <a:rPr lang="en-IE" sz="1600" dirty="0">
                          <a:effectLst/>
                        </a:rPr>
                        <a:t>new info.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66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fixtures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:member_id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DELETE		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Delete a member.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22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E" dirty="0" smtClean="0"/>
              <a:t>Node Modules Used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156974"/>
              </p:ext>
            </p:extLst>
          </p:nvPr>
        </p:nvGraphicFramePr>
        <p:xfrm>
          <a:off x="899592" y="1052736"/>
          <a:ext cx="7488833" cy="491642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959119"/>
                <a:gridCol w="1951877"/>
                <a:gridCol w="3577837"/>
              </a:tblGrid>
              <a:tr h="5826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800" dirty="0" err="1">
                          <a:effectLst/>
                          <a:latin typeface="Calibri" panose="020F0502020204030204" pitchFamily="34" charset="0"/>
                        </a:rPr>
                        <a:t>node_modules</a:t>
                      </a:r>
                      <a:endParaRPr lang="en-IE" sz="18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body-parser</a:t>
                      </a:r>
                      <a:endParaRPr lang="en-IE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IE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ody-parser extracts the entire body portion of an incoming request stream and exposes it on </a:t>
                      </a:r>
                      <a:r>
                        <a:rPr lang="en-IE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req.body</a:t>
                      </a:r>
                      <a:r>
                        <a:rPr lang="en-IE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as something easier to interface with.</a:t>
                      </a:r>
                      <a:endParaRPr lang="en-IE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81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  <a:latin typeface="Calibri" panose="020F0502020204030204" pitchFamily="34" charset="0"/>
                        </a:rPr>
                        <a:t>cookie-parser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E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Parse </a:t>
                      </a:r>
                      <a:r>
                        <a:rPr lang="en-IE" sz="1400" dirty="0" smtClean="0">
                          <a:latin typeface="Calibri" panose="020F0502020204030204" pitchFamily="34" charset="0"/>
                        </a:rPr>
                        <a:t>Cookie</a:t>
                      </a:r>
                      <a:r>
                        <a:rPr lang="en-IE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header and populate </a:t>
                      </a:r>
                      <a:r>
                        <a:rPr lang="en-IE" sz="1400" dirty="0" err="1" smtClean="0">
                          <a:latin typeface="Calibri" panose="020F0502020204030204" pitchFamily="34" charset="0"/>
                        </a:rPr>
                        <a:t>req.cookies</a:t>
                      </a:r>
                      <a:r>
                        <a:rPr lang="en-IE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with an object keyed by the cookie names.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  <a:latin typeface="Calibri" panose="020F0502020204030204" pitchFamily="34" charset="0"/>
                        </a:rPr>
                        <a:t>debug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E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tiny node.js debugging utility modelled after node core's debugging technique.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err="1">
                          <a:effectLst/>
                          <a:latin typeface="Calibri" panose="020F0502020204030204" pitchFamily="34" charset="0"/>
                        </a:rPr>
                        <a:t>errorhandler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E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error-handler is a </a:t>
                      </a:r>
                      <a:r>
                        <a:rPr lang="en-IE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hlinkClick r:id="rId2"/>
                        </a:rPr>
                        <a:t>Node.js</a:t>
                      </a:r>
                      <a:r>
                        <a:rPr lang="en-IE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module for handling server errors in a graceful manner.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  <a:latin typeface="Calibri" panose="020F0502020204030204" pitchFamily="34" charset="0"/>
                        </a:rPr>
                        <a:t>express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E" sz="1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E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Robust routing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E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HTTP helpers (redirection, caching, </a:t>
                      </a:r>
                      <a:r>
                        <a:rPr lang="en-IE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etc</a:t>
                      </a:r>
                      <a:r>
                        <a:rPr lang="en-IE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IE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Content negotiation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IE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Executable for generating applications quickly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E" sz="14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  <a:latin typeface="Calibri" panose="020F0502020204030204" pitchFamily="34" charset="0"/>
                        </a:rPr>
                        <a:t>fs-extra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fs-extra contains methods that aren't included in the vanilla Node.js fs package. Such as </a:t>
                      </a:r>
                      <a:r>
                        <a:rPr lang="en-IE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mkdir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-p, </a:t>
                      </a:r>
                      <a:r>
                        <a:rPr lang="en-IE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cp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-r, and </a:t>
                      </a:r>
                      <a:r>
                        <a:rPr lang="en-IE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rm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-rf.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6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E" dirty="0" smtClean="0"/>
              <a:t>Node Modules Used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167534"/>
              </p:ext>
            </p:extLst>
          </p:nvPr>
        </p:nvGraphicFramePr>
        <p:xfrm>
          <a:off x="899592" y="1052736"/>
          <a:ext cx="7488833" cy="828518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959119"/>
                <a:gridCol w="1951877"/>
                <a:gridCol w="3577837"/>
              </a:tblGrid>
              <a:tr h="281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  <a:latin typeface="Calibri" panose="020F0502020204030204" pitchFamily="34" charset="0"/>
                        </a:rPr>
                        <a:t>graceful-fs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E" sz="16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 drop-in replacement for fs, making various improvements.</a:t>
                      </a:r>
                    </a:p>
                    <a:p>
                      <a:pPr fontAlgn="base"/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The improvements are meant to normalize </a:t>
                      </a:r>
                      <a:r>
                        <a:rPr lang="en-IE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behavior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across different platforms and environments, and to make filesystem access more resilient to errors.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81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  <a:latin typeface="Calibri" panose="020F0502020204030204" pitchFamily="34" charset="0"/>
                        </a:rPr>
                        <a:t>http-errors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Create HTTP errors for Express, Koa, Connect, etc. with ease.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  <a:latin typeface="Calibri" panose="020F0502020204030204" pitchFamily="34" charset="0"/>
                        </a:rPr>
                        <a:t>lodash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E" sz="16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E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Lodash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modular utilities.</a:t>
                      </a:r>
                    </a:p>
                    <a:p>
                      <a:pPr fontAlgn="base"/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The </a:t>
                      </a:r>
                      <a:r>
                        <a:rPr lang="en-IE" sz="16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hlinkClick r:id="rId2"/>
                        </a:rPr>
                        <a:t>Lodash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library exported as </a:t>
                      </a:r>
                      <a:r>
                        <a:rPr lang="en-IE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hlinkClick r:id="rId3"/>
                        </a:rPr>
                        <a:t>Node.js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modules.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err="1">
                          <a:effectLst/>
                          <a:latin typeface="Calibri" panose="020F0502020204030204" pitchFamily="34" charset="0"/>
                        </a:rPr>
                        <a:t>mongodb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The official MongoDB driver for Node.js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  <a:latin typeface="Calibri" panose="020F0502020204030204" pitchFamily="34" charset="0"/>
                        </a:rPr>
                        <a:t>mongoose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E" sz="16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Mongoose MongoDB ODM</a:t>
                      </a:r>
                    </a:p>
                    <a:p>
                      <a:pPr fontAlgn="base"/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Mongoose is a </a:t>
                      </a:r>
                      <a:r>
                        <a:rPr lang="en-IE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hlinkClick r:id="rId4"/>
                        </a:rPr>
                        <a:t>MongoDB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object </a:t>
                      </a:r>
                      <a:r>
                        <a:rPr lang="en-IE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modeling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tool designed to work in an asynchronous environment.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  <a:latin typeface="Calibri" panose="020F0502020204030204" pitchFamily="34" charset="0"/>
                        </a:rPr>
                        <a:t>morgan</a:t>
                      </a:r>
                      <a:endParaRPr lang="en-IE" sz="16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request logger middleware for node.js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1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err="1">
                          <a:effectLst/>
                          <a:latin typeface="Calibri" panose="020F0502020204030204" pitchFamily="34" charset="0"/>
                        </a:rPr>
                        <a:t>quickthumb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E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QuickThumb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an on the fly, thumbnail creation middleware for express. It utilizes the popular *nix image library, </a:t>
                      </a:r>
                      <a:r>
                        <a:rPr lang="en-IE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ImageMagick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allows for the automatic creation of thumbnails by adding query parameters onto a standard image </a:t>
                      </a:r>
                      <a:r>
                        <a:rPr lang="en-IE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62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err="1">
                          <a:effectLst/>
                          <a:latin typeface="Calibri" panose="020F0502020204030204" pitchFamily="34" charset="0"/>
                        </a:rPr>
                        <a:t>shortid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 ID string generation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905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E" dirty="0" smtClean="0"/>
              <a:t>Node Modules Used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455486"/>
              </p:ext>
            </p:extLst>
          </p:nvPr>
        </p:nvGraphicFramePr>
        <p:xfrm>
          <a:off x="899592" y="1052736"/>
          <a:ext cx="7488833" cy="324038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959119"/>
                <a:gridCol w="1951877"/>
                <a:gridCol w="3577837"/>
              </a:tblGrid>
              <a:tr h="281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morgan</a:t>
                      </a:r>
                      <a:endParaRPr lang="en-IE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request logger middleware for node.js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816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err="1">
                          <a:effectLst/>
                          <a:latin typeface="Calibri" panose="020F0502020204030204" pitchFamily="34" charset="0"/>
                        </a:rPr>
                        <a:t>quickthumb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E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QuickThumb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an on the fly, thumbnail creation middleware for express. It utilizes the popular *nix image library, </a:t>
                      </a:r>
                      <a:r>
                        <a:rPr lang="en-IE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ImageMagick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allows for the automatic creation of thumbnails by adding query parameters onto a standard image </a:t>
                      </a:r>
                      <a:r>
                        <a:rPr lang="en-IE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62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11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err="1">
                          <a:effectLst/>
                          <a:latin typeface="Calibri" panose="020F0502020204030204" pitchFamily="34" charset="0"/>
                        </a:rPr>
                        <a:t>shortid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 ID string generation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03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IE" b="1" dirty="0" smtClean="0"/>
              <a:t>Technology Features</a:t>
            </a:r>
            <a:endParaRPr lang="en-IE" b="1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196752"/>
            <a:ext cx="8229600" cy="4525962"/>
          </a:xfrm>
        </p:spPr>
        <p:txBody>
          <a:bodyPr/>
          <a:lstStyle/>
          <a:p>
            <a:r>
              <a:rPr lang="en-IE" sz="2800" dirty="0" smtClean="0"/>
              <a:t>Node </a:t>
            </a:r>
            <a:r>
              <a:rPr lang="en-IE" sz="2800" dirty="0"/>
              <a:t>JS </a:t>
            </a:r>
            <a:r>
              <a:rPr lang="en-IE" sz="2800" dirty="0" err="1"/>
              <a:t>javascript</a:t>
            </a:r>
            <a:r>
              <a:rPr lang="en-IE" sz="2800" dirty="0"/>
              <a:t> runtime server</a:t>
            </a:r>
          </a:p>
          <a:p>
            <a:r>
              <a:rPr lang="en-IE" sz="2800" dirty="0"/>
              <a:t>Express Server</a:t>
            </a:r>
          </a:p>
          <a:p>
            <a:r>
              <a:rPr lang="en-IE" sz="2800" dirty="0" err="1"/>
              <a:t>Mongolab</a:t>
            </a:r>
            <a:r>
              <a:rPr lang="en-IE" sz="2800" dirty="0"/>
              <a:t> Database and Mongoose library used for communicating with the MongoDB </a:t>
            </a:r>
            <a:r>
              <a:rPr lang="en-IE" sz="2800" dirty="0" err="1"/>
              <a:t>datastore</a:t>
            </a:r>
            <a:r>
              <a:rPr lang="en-IE" sz="2800" dirty="0"/>
              <a:t>.</a:t>
            </a:r>
          </a:p>
          <a:p>
            <a:r>
              <a:rPr lang="en-IE" sz="2800" dirty="0"/>
              <a:t>API’s integrated Angular JS SPA client app that is integrated with a web API server.</a:t>
            </a:r>
          </a:p>
          <a:p>
            <a:r>
              <a:rPr lang="en-IE" sz="2800" dirty="0"/>
              <a:t>API’s (GET, POST, PUT &amp; DELETE implemented)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81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IE" b="1" dirty="0"/>
              <a:t>Main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/>
          <a:lstStyle/>
          <a:p>
            <a:r>
              <a:rPr lang="en-IE" sz="2800" dirty="0"/>
              <a:t>Home Page (News and useful links)</a:t>
            </a:r>
          </a:p>
          <a:p>
            <a:r>
              <a:rPr lang="en-IE" sz="2800" dirty="0"/>
              <a:t>Profile (Maintain your profile)</a:t>
            </a:r>
          </a:p>
          <a:p>
            <a:r>
              <a:rPr lang="en-IE" sz="2800" dirty="0"/>
              <a:t>Members (Create &amp; Delete Members</a:t>
            </a:r>
            <a:r>
              <a:rPr lang="en-IE" sz="2800" dirty="0" smtClean="0"/>
              <a:t>)</a:t>
            </a:r>
          </a:p>
          <a:p>
            <a:r>
              <a:rPr lang="en-IE" sz="2800" dirty="0" smtClean="0"/>
              <a:t>Fixtures (Create </a:t>
            </a:r>
            <a:r>
              <a:rPr lang="en-IE" sz="2800" dirty="0"/>
              <a:t>&amp; Delete </a:t>
            </a:r>
            <a:r>
              <a:rPr lang="en-IE" sz="2800" dirty="0" smtClean="0"/>
              <a:t>Fixtures)</a:t>
            </a:r>
            <a:endParaRPr lang="en-IE" sz="2800" dirty="0"/>
          </a:p>
          <a:p>
            <a:r>
              <a:rPr lang="en-IE" sz="2800" dirty="0" smtClean="0"/>
              <a:t>Blog Posts </a:t>
            </a:r>
            <a:r>
              <a:rPr lang="en-IE" sz="2800" dirty="0"/>
              <a:t>(Blog articles posted by members related to running, these can be deleted and all associated comments with the post that has been deleted)</a:t>
            </a:r>
          </a:p>
          <a:p>
            <a:pPr lvl="1"/>
            <a:r>
              <a:rPr lang="en-IE" sz="2400" dirty="0"/>
              <a:t>Comments – Each blog post has individual comments that can be added or deleted.</a:t>
            </a:r>
          </a:p>
          <a:p>
            <a:r>
              <a:rPr lang="en-IE" dirty="0" smtClean="0"/>
              <a:t>Kit Catalogue which is searchable.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27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 Standard Technical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Headers and Footers are ‘Include’ pages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Navigations bars are implemented as ‘Include’ pages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Used $</a:t>
            </a:r>
            <a:r>
              <a:rPr lang="en-GB" dirty="0" err="1"/>
              <a:t>locationProvider</a:t>
            </a:r>
            <a:r>
              <a:rPr lang="en-GB" dirty="0"/>
              <a:t> from html5 to simplify the URL’s and remove the </a:t>
            </a:r>
            <a:r>
              <a:rPr lang="en-GB" dirty="0" smtClean="0"/>
              <a:t>#. The angular </a:t>
            </a:r>
            <a:r>
              <a:rPr lang="en-IE" dirty="0"/>
              <a:t>$</a:t>
            </a:r>
            <a:r>
              <a:rPr lang="en-IE" dirty="0" err="1"/>
              <a:t>locationProvider</a:t>
            </a:r>
            <a:r>
              <a:rPr lang="en-IE" dirty="0"/>
              <a:t> </a:t>
            </a:r>
            <a:r>
              <a:rPr lang="en-IE" dirty="0" smtClean="0"/>
              <a:t>allowed me to  </a:t>
            </a:r>
            <a:r>
              <a:rPr lang="en-IE" dirty="0"/>
              <a:t>configure how the application deep linking paths are stored.</a:t>
            </a:r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45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IE" b="1" dirty="0"/>
              <a:t>TramoreAC2 Project Structure</a:t>
            </a:r>
            <a:br>
              <a:rPr lang="en-IE" b="1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en-IE" b="1" u="sng" dirty="0"/>
              <a:t>High Level Structure</a:t>
            </a:r>
            <a:endParaRPr lang="en-IE" dirty="0"/>
          </a:p>
          <a:p>
            <a:r>
              <a:rPr lang="en-IE" dirty="0"/>
              <a:t>+ API - Web </a:t>
            </a:r>
            <a:r>
              <a:rPr lang="en-IE" dirty="0" err="1"/>
              <a:t>api</a:t>
            </a:r>
            <a:r>
              <a:rPr lang="en-IE" dirty="0"/>
              <a:t>/routing scripts folder</a:t>
            </a:r>
          </a:p>
          <a:p>
            <a:r>
              <a:rPr lang="en-IE" dirty="0"/>
              <a:t>+ </a:t>
            </a:r>
            <a:r>
              <a:rPr lang="en-IE" dirty="0" err="1"/>
              <a:t>Config</a:t>
            </a:r>
            <a:r>
              <a:rPr lang="en-IE" dirty="0"/>
              <a:t> - Express apps configuration scripts folder</a:t>
            </a:r>
          </a:p>
          <a:p>
            <a:r>
              <a:rPr lang="en-IE" dirty="0"/>
              <a:t>+ Node modules</a:t>
            </a:r>
          </a:p>
          <a:p>
            <a:r>
              <a:rPr lang="en-IE" dirty="0"/>
              <a:t>+ Public - Public web resources folder</a:t>
            </a:r>
          </a:p>
          <a:p>
            <a:r>
              <a:rPr lang="en-IE" dirty="0"/>
              <a:t>+ </a:t>
            </a:r>
            <a:r>
              <a:rPr lang="en-IE" dirty="0" err="1"/>
              <a:t>Package.json</a:t>
            </a:r>
            <a:r>
              <a:rPr lang="en-IE" dirty="0"/>
              <a:t> - application package description file</a:t>
            </a:r>
          </a:p>
          <a:p>
            <a:r>
              <a:rPr lang="en-IE" dirty="0"/>
              <a:t>+ Routes.js</a:t>
            </a:r>
          </a:p>
          <a:p>
            <a:r>
              <a:rPr lang="en-IE" dirty="0"/>
              <a:t>+ Server.js - Base Application Script for my express application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590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588"/>
            <a:ext cx="8229600" cy="623276"/>
          </a:xfrm>
        </p:spPr>
        <p:txBody>
          <a:bodyPr/>
          <a:lstStyle/>
          <a:p>
            <a:r>
              <a:rPr lang="en-IE" dirty="0" smtClean="0"/>
              <a:t>Design Model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59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API’s Created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44366"/>
              </p:ext>
            </p:extLst>
          </p:nvPr>
        </p:nvGraphicFramePr>
        <p:xfrm>
          <a:off x="971600" y="1268759"/>
          <a:ext cx="7848872" cy="453650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053308"/>
                <a:gridCol w="2045717"/>
                <a:gridCol w="3749847"/>
              </a:tblGrid>
              <a:tr h="1134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API</a:t>
                      </a:r>
                      <a:endParaRPr lang="en-I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b="0">
                          <a:solidFill>
                            <a:schemeClr val="tx1"/>
                          </a:solidFill>
                          <a:effectLst/>
                        </a:rPr>
                        <a:t>fixtures</a:t>
                      </a:r>
                      <a:endParaRPr lang="en-IE" sz="16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b="0" dirty="0" err="1">
                          <a:solidFill>
                            <a:schemeClr val="tx1"/>
                          </a:solidFill>
                          <a:effectLst/>
                        </a:rPr>
                        <a:t>fixtures.controller</a:t>
                      </a:r>
                      <a:endParaRPr lang="en-IE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b="0" dirty="0" err="1">
                          <a:solidFill>
                            <a:schemeClr val="tx1"/>
                          </a:solidFill>
                          <a:effectLst/>
                        </a:rPr>
                        <a:t>fixtures.model</a:t>
                      </a:r>
                      <a:endParaRPr lang="en-IE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chemeClr val="tx1"/>
                          </a:solidFill>
                          <a:effectLst/>
                        </a:rPr>
                        <a:t>index.js</a:t>
                      </a:r>
                      <a:endParaRPr lang="en-IE" sz="16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1341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 </a:t>
                      </a:r>
                      <a:endParaRPr lang="en-I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members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err="1">
                          <a:effectLst/>
                        </a:rPr>
                        <a:t>members.controller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err="1">
                          <a:effectLst/>
                        </a:rPr>
                        <a:t>members.model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index.js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341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 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err="1">
                          <a:effectLst/>
                        </a:rPr>
                        <a:t>myprofile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myprofile.controller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myprofile.model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index.js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341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 </a:t>
                      </a:r>
                      <a:endParaRPr lang="en-I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post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err="1">
                          <a:effectLst/>
                        </a:rPr>
                        <a:t>post.controller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err="1">
                          <a:effectLst/>
                        </a:rPr>
                        <a:t>post.model</a:t>
                      </a:r>
                      <a:endParaRPr lang="en-IE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index.js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3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altLang="en-US" sz="40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Routes created for the </a:t>
            </a:r>
            <a:r>
              <a:rPr lang="en-IE" altLang="en-US" sz="4000" b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Post </a:t>
            </a:r>
            <a:r>
              <a:rPr lang="en-IE" altLang="en-US" sz="40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API</a:t>
            </a:r>
            <a:r>
              <a:rPr lang="en-IE" altLang="en-US" sz="6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E" altLang="en-US" sz="6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731396"/>
              </p:ext>
            </p:extLst>
          </p:nvPr>
        </p:nvGraphicFramePr>
        <p:xfrm>
          <a:off x="827585" y="1052736"/>
          <a:ext cx="7992886" cy="4687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1208"/>
                <a:gridCol w="1465139"/>
                <a:gridCol w="3356539"/>
              </a:tblGrid>
              <a:tr h="5291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Route</a:t>
                      </a:r>
                      <a:endParaRPr lang="en-I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HTTP Verb</a:t>
                      </a:r>
                      <a:endParaRPr lang="en-I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Description</a:t>
                      </a:r>
                      <a:endParaRPr lang="en-I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407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/post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b="1">
                          <a:effectLst/>
                        </a:rPr>
                        <a:t>GET	</a:t>
                      </a:r>
                      <a:endParaRPr lang="en-IE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Get all </a:t>
                      </a:r>
                      <a:r>
                        <a:rPr lang="en-IE" sz="1600" dirty="0" smtClean="0">
                          <a:effectLst/>
                        </a:rPr>
                        <a:t>posts.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6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post:id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b="1">
                          <a:effectLst/>
                        </a:rPr>
                        <a:t>GET	</a:t>
                      </a:r>
                      <a:endParaRPr lang="en-IE" sz="16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Get </a:t>
                      </a:r>
                      <a:r>
                        <a:rPr lang="en-IE" sz="1600" dirty="0" smtClean="0">
                          <a:effectLst/>
                        </a:rPr>
                        <a:t>a</a:t>
                      </a:r>
                      <a:r>
                        <a:rPr lang="en-IE" sz="1600" baseline="0" dirty="0" smtClean="0">
                          <a:effectLst/>
                        </a:rPr>
                        <a:t> specific post</a:t>
                      </a:r>
                      <a:r>
                        <a:rPr lang="en-IE" sz="1600" dirty="0" smtClean="0">
                          <a:effectLst/>
                        </a:rPr>
                        <a:t>.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6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/post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>
                          <a:effectLst/>
                        </a:rPr>
                        <a:t>POST	</a:t>
                      </a:r>
                      <a:endParaRPr lang="en-I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Create a </a:t>
                      </a:r>
                      <a:r>
                        <a:rPr lang="en-IE" sz="1600" dirty="0" smtClean="0">
                          <a:effectLst/>
                        </a:rPr>
                        <a:t>new unique post.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22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post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:post_id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upvotes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 smtClean="0">
                          <a:effectLst/>
                        </a:rPr>
                        <a:t>POST</a:t>
                      </a:r>
                      <a:r>
                        <a:rPr lang="en-IE" sz="1600" b="1" dirty="0">
                          <a:effectLst/>
                        </a:rPr>
                        <a:t>	</a:t>
                      </a:r>
                      <a:endParaRPr lang="en-I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smtClean="0">
                          <a:effectLst/>
                        </a:rPr>
                        <a:t>Increase the post upvotes.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8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post:post_id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/comments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 smtClean="0">
                          <a:effectLst/>
                        </a:rPr>
                        <a:t>POST</a:t>
                      </a:r>
                      <a:r>
                        <a:rPr lang="en-IE" sz="1600" b="1" dirty="0">
                          <a:effectLst/>
                        </a:rPr>
                        <a:t>	</a:t>
                      </a:r>
                      <a:endParaRPr lang="en-I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smtClean="0">
                          <a:effectLst/>
                        </a:rPr>
                        <a:t>Add a comment</a:t>
                      </a:r>
                      <a:r>
                        <a:rPr lang="en-IE" sz="1600" baseline="0" dirty="0" smtClean="0">
                          <a:effectLst/>
                        </a:rPr>
                        <a:t> to a post.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8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post:post_id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/comments/: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comment_id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/upvotes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 smtClean="0">
                          <a:effectLst/>
                        </a:rPr>
                        <a:t>POST</a:t>
                      </a:r>
                      <a:r>
                        <a:rPr lang="en-IE" sz="1600" b="1" dirty="0">
                          <a:effectLst/>
                        </a:rPr>
                        <a:t>	</a:t>
                      </a:r>
                      <a:endParaRPr lang="en-I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smtClean="0">
                          <a:effectLst/>
                        </a:rPr>
                        <a:t>Increase the comment upvotes count.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8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post:post_id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>
                          <a:effectLst/>
                        </a:rPr>
                        <a:t>DELETE		</a:t>
                      </a:r>
                      <a:endParaRPr lang="en-I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Delete a </a:t>
                      </a:r>
                      <a:r>
                        <a:rPr lang="en-IE" sz="1600" dirty="0" smtClean="0">
                          <a:effectLst/>
                        </a:rPr>
                        <a:t>specific</a:t>
                      </a:r>
                      <a:r>
                        <a:rPr lang="en-IE" sz="1600" baseline="0" dirty="0" smtClean="0">
                          <a:effectLst/>
                        </a:rPr>
                        <a:t> post</a:t>
                      </a:r>
                      <a:r>
                        <a:rPr lang="en-IE" sz="1600" dirty="0" smtClean="0">
                          <a:effectLst/>
                        </a:rPr>
                        <a:t>.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1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</a:rPr>
                        <a:t>post: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post_id</a:t>
                      </a:r>
                      <a:r>
                        <a:rPr lang="en-IE" sz="160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/comments/:</a:t>
                      </a:r>
                      <a:r>
                        <a:rPr lang="en-IE" sz="160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comment_id</a:t>
                      </a:r>
                      <a:endParaRPr lang="en-IE" sz="16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 smtClean="0">
                          <a:effectLst/>
                        </a:rPr>
                        <a:t>DELETE</a:t>
                      </a:r>
                      <a:endParaRPr lang="en-IE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Delete a specific comment from a post.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65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altLang="en-US" sz="40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Routes created for the </a:t>
            </a:r>
            <a:r>
              <a:rPr lang="en-IE" altLang="en-US" sz="4000" b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Profile API</a:t>
            </a:r>
            <a:r>
              <a:rPr lang="en-IE" altLang="en-US" sz="6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E" altLang="en-US" sz="6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218125"/>
              </p:ext>
            </p:extLst>
          </p:nvPr>
        </p:nvGraphicFramePr>
        <p:xfrm>
          <a:off x="827585" y="1052736"/>
          <a:ext cx="7920879" cy="2700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2639"/>
                <a:gridCol w="1451940"/>
                <a:gridCol w="3326300"/>
              </a:tblGrid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2000" dirty="0">
                          <a:effectLst/>
                          <a:latin typeface="Calibri" panose="020F0502020204030204" pitchFamily="34" charset="0"/>
                        </a:rPr>
                        <a:t>Route</a:t>
                      </a:r>
                      <a:endParaRPr lang="en-IE" sz="20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2000">
                          <a:effectLst/>
                          <a:latin typeface="Calibri" panose="020F0502020204030204" pitchFamily="34" charset="0"/>
                        </a:rPr>
                        <a:t>HTTP Verb</a:t>
                      </a:r>
                      <a:endParaRPr lang="en-IE" sz="200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2000" dirty="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IE" sz="200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b="1" dirty="0" err="1" smtClean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IE" sz="1600" b="1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b="1" dirty="0" err="1" smtClean="0">
                          <a:effectLst/>
                          <a:latin typeface="Calibri" panose="020F0502020204030204" pitchFamily="34" charset="0"/>
                        </a:rPr>
                        <a:t>myprofile</a:t>
                      </a:r>
                      <a:endParaRPr lang="en-IE" sz="16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GET	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Get all the </a:t>
                      </a:r>
                      <a:r>
                        <a:rPr lang="en-IE" sz="1600" dirty="0" smtClean="0">
                          <a:effectLst/>
                        </a:rPr>
                        <a:t>profile details.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b="1" dirty="0" err="1" smtClean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IE" sz="1600" b="1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b="1" dirty="0" err="1" smtClean="0">
                          <a:effectLst/>
                          <a:latin typeface="Calibri" panose="020F0502020204030204" pitchFamily="34" charset="0"/>
                        </a:rPr>
                        <a:t>myprofile</a:t>
                      </a:r>
                      <a:endParaRPr lang="en-IE" sz="16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POST	</a:t>
                      </a:r>
                      <a:endParaRPr lang="en-I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smtClean="0">
                          <a:effectLst/>
                        </a:rPr>
                        <a:t>Update Profile details.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60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b="1" dirty="0" err="1" smtClean="0"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r>
                        <a:rPr lang="en-IE" sz="1600" b="1" dirty="0" smtClean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IE" sz="1600" b="1" dirty="0" err="1" smtClean="0">
                          <a:effectLst/>
                          <a:latin typeface="Calibri" panose="020F0502020204030204" pitchFamily="34" charset="0"/>
                        </a:rPr>
                        <a:t>myprofile</a:t>
                      </a:r>
                      <a:endParaRPr lang="en-IE" sz="1600" b="1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smtClean="0">
                          <a:effectLst/>
                        </a:rPr>
                        <a:t>PUT</a:t>
                      </a:r>
                      <a:r>
                        <a:rPr lang="en-IE" sz="1600" dirty="0">
                          <a:effectLst/>
                        </a:rPr>
                        <a:t>	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 smtClean="0">
                          <a:effectLst/>
                        </a:rPr>
                        <a:t>Save edited profile details.</a:t>
                      </a:r>
                      <a:endParaRPr lang="en-I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80312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525</Words>
  <Application>Microsoft Office PowerPoint</Application>
  <PresentationFormat>On-screen Show (4:3)</PresentationFormat>
  <Paragraphs>194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Diseño predeterminado</vt:lpstr>
      <vt:lpstr>Enterprise Web Development</vt:lpstr>
      <vt:lpstr>Technology Features</vt:lpstr>
      <vt:lpstr>Main Features</vt:lpstr>
      <vt:lpstr>Non- Standard Technical Features</vt:lpstr>
      <vt:lpstr>TramoreAC2 Project Structure </vt:lpstr>
      <vt:lpstr>Design Model</vt:lpstr>
      <vt:lpstr>API’s Created</vt:lpstr>
      <vt:lpstr>Routes created for the Post API </vt:lpstr>
      <vt:lpstr>Routes created for the Profile API </vt:lpstr>
      <vt:lpstr>Routes created for the Members API </vt:lpstr>
      <vt:lpstr>Routes created for the Fixtures API </vt:lpstr>
      <vt:lpstr>Node Modules Used</vt:lpstr>
      <vt:lpstr>Node Modules Used</vt:lpstr>
      <vt:lpstr>Node Modules Used</vt:lpstr>
    </vt:vector>
  </TitlesOfParts>
  <Company>Siracusa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Clodagh O'Mara</cp:lastModifiedBy>
  <cp:revision>27</cp:revision>
  <dcterms:created xsi:type="dcterms:W3CDTF">2008-12-27T21:46:18Z</dcterms:created>
  <dcterms:modified xsi:type="dcterms:W3CDTF">2016-05-18T00:56:30Z</dcterms:modified>
</cp:coreProperties>
</file>