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0" r:id="rId3"/>
    <p:sldId id="276" r:id="rId4"/>
    <p:sldId id="267" r:id="rId5"/>
    <p:sldId id="279" r:id="rId6"/>
    <p:sldId id="275" r:id="rId7"/>
    <p:sldId id="268" r:id="rId8"/>
    <p:sldId id="269" r:id="rId9"/>
    <p:sldId id="280" r:id="rId10"/>
    <p:sldId id="284" r:id="rId11"/>
    <p:sldId id="283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75214F-CAB0-5995-E0BF-1FD1BD834B0A}" name="심성빈" initials="성심" userId="S::pau1108@kangnam.ac.kr::ef9f1846-585d-400e-a8da-36c0b25cae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64596"/>
  </p:normalViewPr>
  <p:slideViewPr>
    <p:cSldViewPr snapToGrid="0">
      <p:cViewPr varScale="1">
        <p:scale>
          <a:sx n="65" d="100"/>
          <a:sy n="65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B4D8-7C85-AC44-A1AC-A5BE64689900}" type="datetimeFigureOut">
              <a:rPr kumimoji="1" lang="ko-Kore-KR" altLang="en-US" smtClean="0"/>
              <a:t>06/04/2024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D47D-6B44-4946-B1F6-F2D8DC42D6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16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31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81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28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051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03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80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456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206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55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086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83838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3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D47D-6B44-4946-B1F6-F2D8DC42D6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95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53868" y="2887446"/>
            <a:ext cx="274320" cy="922137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866312" y="2655422"/>
            <a:ext cx="6790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54B034"/>
                </a:solidFill>
              </a:rPr>
              <a:t>Transformer </a:t>
            </a:r>
            <a:r>
              <a:rPr lang="ko-KR" altLang="en-US" sz="3600" b="1" i="1" kern="0" dirty="0">
                <a:solidFill>
                  <a:srgbClr val="54B034"/>
                </a:solidFill>
              </a:rPr>
              <a:t>구조 </a:t>
            </a:r>
            <a:r>
              <a:rPr lang="ko-KR" altLang="en-US" sz="3600" b="1" i="1" kern="0" dirty="0" smtClean="0">
                <a:solidFill>
                  <a:srgbClr val="54B034"/>
                </a:solidFill>
              </a:rPr>
              <a:t>조사 및 분석</a:t>
            </a:r>
            <a:r>
              <a:rPr lang="en-US" altLang="ko-KR" sz="36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36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936500-792B-665B-72B4-86D12C8DEF15}"/>
              </a:ext>
            </a:extLst>
          </p:cNvPr>
          <p:cNvSpPr/>
          <p:nvPr/>
        </p:nvSpPr>
        <p:spPr>
          <a:xfrm>
            <a:off x="1353868" y="4383828"/>
            <a:ext cx="7302474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심성빈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(201904213)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김찬민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(201904201)</a:t>
            </a: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Feed-Forward Networks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08" y="2231050"/>
            <a:ext cx="5972898" cy="37748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500" y="1126892"/>
            <a:ext cx="6283114" cy="8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Residual Connections &amp; Layer Normalization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0" y="1645988"/>
            <a:ext cx="303847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19" y="2357776"/>
            <a:ext cx="5130938" cy="30396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73757" y="16459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데이터마다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다른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normalization term(μ, σ)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mini-batch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크기에 영향을 받지 않는다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길이를 갖는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batch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들어오는 경우에도 적용할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2171" y="4848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scale</a:t>
            </a:r>
            <a:r>
              <a:rPr lang="ko-KR" altLang="en-US" dirty="0"/>
              <a:t>에 영향을 받지 않기 때문에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안정적인 </a:t>
            </a:r>
            <a:r>
              <a:rPr lang="ko-KR" altLang="en-US" dirty="0"/>
              <a:t>학습이 진행된다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8552818" y="3877603"/>
            <a:ext cx="413146" cy="8360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Residual Connections &amp; Layer Normalization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8741" y="2591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은 이전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</a:t>
            </a:r>
            <a:r>
              <a:rPr lang="ko-KR" altLang="en-US" dirty="0"/>
              <a:t>경로로는 </a:t>
            </a:r>
            <a:r>
              <a:rPr lang="en-US" altLang="ko-KR" dirty="0"/>
              <a:t>layer</a:t>
            </a:r>
            <a:r>
              <a:rPr lang="ko-KR" altLang="en-US" dirty="0"/>
              <a:t>의 건너편에 도달할 수 </a:t>
            </a:r>
            <a:r>
              <a:rPr lang="ko-KR" altLang="en-US" dirty="0" smtClean="0"/>
              <a:t>없음</a:t>
            </a:r>
            <a:r>
              <a:rPr lang="en-US" altLang="ko-KR" dirty="0"/>
              <a:t>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28741" y="4151483"/>
            <a:ext cx="3160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반면</a:t>
            </a:r>
            <a:r>
              <a:rPr lang="en-US" altLang="ko-KR" b="1" dirty="0"/>
              <a:t>, residual connection</a:t>
            </a:r>
            <a:r>
              <a:rPr lang="ko-KR" altLang="en-US" b="1" dirty="0"/>
              <a:t>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20" y="1647999"/>
            <a:ext cx="3038475" cy="51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28741" y="2133330"/>
            <a:ext cx="4714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일반적인 </a:t>
            </a:r>
            <a:r>
              <a:rPr lang="en-US" altLang="ko-KR" b="1" dirty="0"/>
              <a:t>feed-forward </a:t>
            </a:r>
            <a:r>
              <a:rPr lang="ko-KR" altLang="en-US" b="1" dirty="0"/>
              <a:t>방식의 신경망에서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628741" y="481186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건너뛰는</a:t>
            </a:r>
            <a:r>
              <a:rPr lang="en-US" altLang="ko-KR" dirty="0"/>
              <a:t>' </a:t>
            </a:r>
            <a:r>
              <a:rPr lang="ko-KR" altLang="en-US" dirty="0"/>
              <a:t>경로를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62" y="2502662"/>
            <a:ext cx="5567561" cy="21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65999" y="158738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Transformer </a:t>
            </a: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소개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16E054-C1B8-9119-F8F8-0ADC601AE566}"/>
              </a:ext>
            </a:extLst>
          </p:cNvPr>
          <p:cNvSpPr/>
          <p:nvPr/>
        </p:nvSpPr>
        <p:spPr>
          <a:xfrm>
            <a:off x="924771" y="4419392"/>
            <a:ext cx="10817286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트랜스포머의 강점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CNN, RNN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비해 연산을 병렬 처리하기에 유리하다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A027C7A-6234-FC95-3A29-1AAB4499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61" y="766417"/>
            <a:ext cx="8840000" cy="3652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4DF62-415E-41A0-4E3B-F280141252A1}"/>
              </a:ext>
            </a:extLst>
          </p:cNvPr>
          <p:cNvSpPr txBox="1"/>
          <p:nvPr/>
        </p:nvSpPr>
        <p:spPr>
          <a:xfrm>
            <a:off x="1252330" y="4293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42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51799" y="26543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220722"/>
            <a:ext cx="38551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Transformer</a:t>
            </a:r>
            <a:r>
              <a:rPr lang="ko-KR" altLang="en-US" sz="16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중요한 이유</a:t>
            </a:r>
            <a:endParaRPr lang="en-US" altLang="ko-KR" sz="16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43" y="1374575"/>
            <a:ext cx="8642827" cy="2580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2600" y="4366828"/>
            <a:ext cx="40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n&lt;d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Self-Attention </a:t>
            </a:r>
            <a:r>
              <a:rPr lang="ko-KR" altLang="en-US" dirty="0" smtClean="0"/>
              <a:t>유리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4054" y="5172330"/>
            <a:ext cx="48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Arial Unicode MS"/>
              </a:rPr>
              <a:t>입력값</a:t>
            </a:r>
            <a:r>
              <a:rPr lang="en-US" altLang="ko-KR" dirty="0" smtClean="0">
                <a:latin typeface="Arial Unicode MS"/>
              </a:rPr>
              <a:t>(n)</a:t>
            </a:r>
            <a:r>
              <a:rPr lang="ko-KR" altLang="en-US" dirty="0" smtClean="0">
                <a:latin typeface="Arial Unicode MS"/>
              </a:rPr>
              <a:t>이 증가하면 실행시간 증가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4054" y="4496740"/>
            <a:ext cx="392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입력에 관계 없이 한번만 입력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347275" y="4191335"/>
            <a:ext cx="4016454" cy="1982245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 rot="1794072">
            <a:off x="7098519" y="2772039"/>
            <a:ext cx="562876" cy="1002827"/>
          </a:xfrm>
          <a:prstGeom prst="arc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7696185" y="3041980"/>
            <a:ext cx="812815" cy="12185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213100" y="3156155"/>
            <a:ext cx="1993830" cy="12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557"/>
              </p:ext>
            </p:extLst>
          </p:nvPr>
        </p:nvGraphicFramePr>
        <p:xfrm>
          <a:off x="1351799" y="26543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220722"/>
            <a:ext cx="38551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Transformer</a:t>
            </a:r>
            <a:r>
              <a:rPr lang="ko-KR" altLang="en-US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NLP</a:t>
            </a:r>
            <a:r>
              <a:rPr lang="ko-KR" altLang="en-US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기타 분야에서 역할</a:t>
            </a:r>
            <a:r>
              <a:rPr lang="en-US" altLang="ko-KR" sz="1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99" y="1021870"/>
            <a:ext cx="4252588" cy="3888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27008" y="3892343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자동 음성 인식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5483301" y="324233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오디오 분류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82616" y="2446420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컴퓨터 비전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31350" y="315675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이미지 분류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041076" y="489037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객체 탐지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31350" y="3750680"/>
            <a:ext cx="170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이미지 </a:t>
            </a:r>
            <a:r>
              <a:rPr lang="ko-KR" altLang="en-US" b="1" dirty="0"/>
              <a:t>분할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41076" y="434460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깊이 추정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99034" y="373835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텍스트 분류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89698" y="424370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토큰 분류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55326" y="32423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질의응답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81055" y="47014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요약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81056" y="50893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번역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3929" y="549375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언어 모델링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523115" y="243844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오디오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19310" y="244642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자연어처리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5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51799" y="26543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183098"/>
            <a:ext cx="385513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Self - Attention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56" y="1710722"/>
            <a:ext cx="7239000" cy="800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99" y="3293310"/>
            <a:ext cx="7239000" cy="781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799" y="4856848"/>
            <a:ext cx="7239000" cy="771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6700" y="1200430"/>
            <a:ext cx="281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dirty="0"/>
              <a:t>. </a:t>
            </a:r>
            <a:r>
              <a:rPr lang="en-US" altLang="ko-KR" b="1" dirty="0" smtClean="0"/>
              <a:t>Attention</a:t>
            </a:r>
            <a:r>
              <a:rPr lang="ko-KR" altLang="en-US" b="1" dirty="0" smtClean="0"/>
              <a:t> </a:t>
            </a:r>
            <a:r>
              <a:rPr lang="ko-KR" altLang="en-US" b="1" dirty="0"/>
              <a:t>스코어 계산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6700" y="4210517"/>
            <a:ext cx="33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가중치를 </a:t>
            </a:r>
            <a:r>
              <a:rPr lang="ko-KR" altLang="en-US" b="1" dirty="0"/>
              <a:t>적용한 </a:t>
            </a:r>
            <a:r>
              <a:rPr lang="en-US" altLang="ko-KR" b="1" dirty="0" smtClean="0"/>
              <a:t>value</a:t>
            </a:r>
            <a:r>
              <a:rPr lang="ko-KR" altLang="en-US" b="1" dirty="0" smtClean="0"/>
              <a:t> 계산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36700" y="2697948"/>
            <a:ext cx="400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함수를 통한 가중치 계산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527" y="1985898"/>
            <a:ext cx="3059973" cy="10352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12300" y="4579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7725" y="1103379"/>
            <a:ext cx="2416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Query</a:t>
            </a:r>
            <a:r>
              <a:rPr lang="ko-KR" altLang="en-US" sz="1400" dirty="0"/>
              <a:t>와 </a:t>
            </a:r>
            <a:r>
              <a:rPr lang="en-US" altLang="ko-KR" sz="1400" dirty="0"/>
              <a:t>Key </a:t>
            </a:r>
            <a:r>
              <a:rPr lang="ko-KR" altLang="en-US" sz="1400" dirty="0"/>
              <a:t>사이의 유사도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657725" y="1454528"/>
            <a:ext cx="886226" cy="46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56309" y="1454528"/>
            <a:ext cx="2219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98390" y="5863687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단어의 새로운 표현 벡터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3943350" y="5837389"/>
            <a:ext cx="16006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0"/>
          </p:cNvCxnSpPr>
          <p:nvPr/>
        </p:nvCxnSpPr>
        <p:spPr>
          <a:xfrm flipH="1" flipV="1">
            <a:off x="4072753" y="5465677"/>
            <a:ext cx="709428" cy="3980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8529" y="6000198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이를 통해 문맥을 고려한 표현을 얻을 수 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stCxn id="33" idx="1"/>
          </p:cNvCxnSpPr>
          <p:nvPr/>
        </p:nvCxnSpPr>
        <p:spPr>
          <a:xfrm flipH="1" flipV="1">
            <a:off x="5865971" y="6000198"/>
            <a:ext cx="872558" cy="1846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Positional Encoding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9" y="802671"/>
            <a:ext cx="7093004" cy="1881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54" y="3256374"/>
            <a:ext cx="4943475" cy="3076575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7231514" y="2783834"/>
            <a:ext cx="426357" cy="3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285114" y="2783834"/>
            <a:ext cx="426357" cy="3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Encoder</a:t>
            </a: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Decoder</a:t>
            </a: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4BC0AEC-4C17-4225-7930-55D712BBA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6" y="2053723"/>
            <a:ext cx="4550276" cy="2750553"/>
          </a:xfrm>
          <a:prstGeom prst="rect">
            <a:avLst/>
          </a:prstGeom>
        </p:spPr>
      </p:pic>
      <p:pic>
        <p:nvPicPr>
          <p:cNvPr id="7" name="그림 6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E47001C0-B297-AB5E-451E-6274EE3DD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00" y="1082843"/>
            <a:ext cx="4550274" cy="4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Encoder</a:t>
            </a: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Decoder</a:t>
            </a:r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F5D9809E-86FB-E765-EAFC-BE4FBBF9B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9" y="1816099"/>
            <a:ext cx="8640011" cy="35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Muti-Head-Attention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71587" y="1909542"/>
            <a:ext cx="432041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다양한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표현 </a:t>
            </a:r>
            <a:r>
              <a:rPr lang="ko-KR" altLang="en-US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학습</a:t>
            </a:r>
            <a:endParaRPr lang="en-US" altLang="ko-KR" b="1" dirty="0" smtClean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정보 병렬 </a:t>
            </a:r>
            <a:r>
              <a:rPr lang="ko-KR" altLang="en-US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처리</a:t>
            </a:r>
            <a:endParaRPr lang="en-US" altLang="ko-KR" b="1" dirty="0" smtClean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342900" indent="-342900">
              <a:buFontTx/>
              <a:buAutoNum type="arabicPeriod"/>
            </a:pPr>
            <a:endParaRPr lang="ko-KR" alt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고차원 공간에서의 유연한 주의 </a:t>
            </a:r>
            <a:r>
              <a:rPr lang="ko-KR" altLang="en-US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분포</a:t>
            </a:r>
            <a:endParaRPr lang="en-US" altLang="ko-KR" b="1" dirty="0" smtClean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342900" indent="-342900">
              <a:buFontTx/>
              <a:buAutoNum type="arabicPeriod"/>
            </a:pPr>
            <a:endParaRPr lang="ko-KR" alt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어텐션의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집합적 표현</a:t>
            </a:r>
          </a:p>
          <a:p>
            <a:pPr marL="342900" indent="-342900">
              <a:buAutoNum type="arabicPeriod"/>
            </a:pPr>
            <a:endParaRPr lang="ko-KR" alt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2450" y="1272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이유</a:t>
            </a:r>
            <a:endParaRPr lang="ko-KR" altLang="en-US" b="1" dirty="0"/>
          </a:p>
        </p:txBody>
      </p:sp>
      <p:sp>
        <p:nvSpPr>
          <p:cNvPr id="8" name="아래쪽 화살표 7"/>
          <p:cNvSpPr/>
          <p:nvPr/>
        </p:nvSpPr>
        <p:spPr>
          <a:xfrm>
            <a:off x="9118600" y="4217866"/>
            <a:ext cx="685800" cy="5954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64459" y="5315355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이점</a:t>
            </a:r>
            <a:r>
              <a:rPr lang="en-US" altLang="ko-KR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b="1" dirty="0" smtClean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성능 향상</a:t>
            </a:r>
            <a:endParaRPr lang="ko-KR" alt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66" y="995625"/>
            <a:ext cx="4501513" cy="4985547"/>
          </a:xfrm>
          <a:prstGeom prst="rect">
            <a:avLst/>
          </a:prstGeom>
        </p:spPr>
      </p:pic>
      <p:sp>
        <p:nvSpPr>
          <p:cNvPr id="12" name="원호 11"/>
          <p:cNvSpPr/>
          <p:nvPr/>
        </p:nvSpPr>
        <p:spPr>
          <a:xfrm rot="4139852">
            <a:off x="1924064" y="286801"/>
            <a:ext cx="2376936" cy="768229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8679" y="380478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h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237</Words>
  <Application>Microsoft Office PowerPoint</Application>
  <PresentationFormat>와이드스크린</PresentationFormat>
  <Paragraphs>77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Aptos</vt:lpstr>
      <vt:lpstr>Arial Unicode MS</vt:lpstr>
      <vt:lpstr>Noto Sans KR</vt:lpstr>
      <vt:lpstr>ui-sans-serif</vt:lpstr>
      <vt:lpstr>맑은 고딕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김찬민</cp:lastModifiedBy>
  <cp:revision>52</cp:revision>
  <dcterms:created xsi:type="dcterms:W3CDTF">2021-02-07T03:50:43Z</dcterms:created>
  <dcterms:modified xsi:type="dcterms:W3CDTF">2024-06-04T11:10:56Z</dcterms:modified>
</cp:coreProperties>
</file>