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66" r:id="rId5"/>
    <p:sldId id="261" r:id="rId6"/>
    <p:sldId id="262" r:id="rId7"/>
    <p:sldId id="267" r:id="rId8"/>
    <p:sldId id="273" r:id="rId9"/>
    <p:sldId id="256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" initials="A" lastIdx="1" clrIdx="0">
    <p:extLst>
      <p:ext uri="{19B8F6BF-5375-455C-9EA6-DF929625EA0E}">
        <p15:presenceInfo xmlns:p15="http://schemas.microsoft.com/office/powerpoint/2012/main" userId="a4c5b61203574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52" autoAdjust="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1E0EF-C82B-4775-BFBD-E9DDE8CE2E66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83F5-0966-4443-B516-8E424892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如左图所示，点</a:t>
            </a:r>
            <a:r>
              <a:rPr lang="en-US" altLang="zh-CN" dirty="0"/>
              <a:t>P</a:t>
            </a:r>
            <a:r>
              <a:rPr lang="zh-CN" altLang="en-US" dirty="0"/>
              <a:t>为所求点，被包裹在圆筒内部，沿</a:t>
            </a:r>
            <a:r>
              <a:rPr lang="en-US" altLang="zh-CN" dirty="0"/>
              <a:t>z</a:t>
            </a:r>
            <a:r>
              <a:rPr lang="zh-CN" altLang="en-US" dirty="0"/>
              <a:t>轴取一截面如右图所示。点</a:t>
            </a:r>
            <a:r>
              <a:rPr lang="en-US" altLang="zh-CN" dirty="0"/>
              <a:t>P22</a:t>
            </a:r>
            <a:r>
              <a:rPr lang="zh-CN" altLang="en-US" dirty="0"/>
              <a:t>即点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z1</a:t>
            </a:r>
            <a:r>
              <a:rPr lang="zh-CN" altLang="en-US" dirty="0"/>
              <a:t>为点</a:t>
            </a:r>
            <a:r>
              <a:rPr lang="en-US" altLang="zh-CN" dirty="0"/>
              <a:t>P12</a:t>
            </a:r>
            <a:r>
              <a:rPr lang="zh-CN" altLang="en-US" dirty="0"/>
              <a:t>的</a:t>
            </a:r>
            <a:r>
              <a:rPr lang="en-US" altLang="zh-CN" dirty="0"/>
              <a:t>z</a:t>
            </a:r>
            <a:r>
              <a:rPr lang="zh-CN" altLang="en-US" dirty="0"/>
              <a:t>坐标；</a:t>
            </a:r>
            <a:r>
              <a:rPr lang="en-US" altLang="zh-CN" dirty="0"/>
              <a:t>z2</a:t>
            </a:r>
            <a:r>
              <a:rPr lang="zh-CN" altLang="en-US" dirty="0"/>
              <a:t>为点</a:t>
            </a:r>
            <a:r>
              <a:rPr lang="en-US" altLang="zh-CN" dirty="0"/>
              <a:t>P22</a:t>
            </a:r>
            <a:r>
              <a:rPr lang="zh-CN" altLang="en-US" dirty="0"/>
              <a:t>的</a:t>
            </a:r>
            <a:r>
              <a:rPr lang="en-US" altLang="zh-CN" dirty="0"/>
              <a:t>z</a:t>
            </a:r>
            <a:r>
              <a:rPr lang="zh-CN" altLang="en-US" dirty="0"/>
              <a:t>坐标；</a:t>
            </a:r>
            <a:r>
              <a:rPr lang="en-US" altLang="zh-CN" dirty="0"/>
              <a:t>z3</a:t>
            </a:r>
            <a:r>
              <a:rPr lang="zh-CN" altLang="en-US" dirty="0"/>
              <a:t>为点</a:t>
            </a:r>
            <a:r>
              <a:rPr lang="en-US" altLang="zh-CN" dirty="0"/>
              <a:t>P32</a:t>
            </a:r>
            <a:r>
              <a:rPr lang="zh-CN" altLang="en-US" dirty="0"/>
              <a:t>的</a:t>
            </a:r>
            <a:r>
              <a:rPr lang="en-US" altLang="zh-CN" dirty="0"/>
              <a:t>z</a:t>
            </a:r>
            <a:r>
              <a:rPr lang="zh-CN" altLang="en-US" dirty="0"/>
              <a:t>坐标；</a:t>
            </a:r>
            <a:r>
              <a:rPr lang="en-US" altLang="zh-CN" dirty="0"/>
              <a:t>h</a:t>
            </a:r>
            <a:r>
              <a:rPr lang="zh-CN" altLang="en-US" dirty="0"/>
              <a:t>为圆筒高度，即</a:t>
            </a:r>
            <a:r>
              <a:rPr lang="en-US" altLang="zh-CN" dirty="0"/>
              <a:t>z3-z1</a:t>
            </a:r>
            <a:r>
              <a:rPr lang="zh-CN" altLang="en-US" dirty="0"/>
              <a:t>。</a:t>
            </a:r>
            <a:r>
              <a:rPr lang="en-US" altLang="zh-CN" dirty="0"/>
              <a:t>ρ3</a:t>
            </a:r>
            <a:r>
              <a:rPr lang="zh-CN" altLang="en-US" dirty="0"/>
              <a:t>为外径，即点</a:t>
            </a:r>
            <a:r>
              <a:rPr lang="en-US" altLang="zh-CN" dirty="0"/>
              <a:t>P23</a:t>
            </a:r>
            <a:r>
              <a:rPr lang="zh-CN" altLang="en-US" dirty="0"/>
              <a:t>的</a:t>
            </a:r>
            <a:r>
              <a:rPr lang="en-US" altLang="zh-CN" dirty="0"/>
              <a:t>ρ</a:t>
            </a:r>
            <a:r>
              <a:rPr lang="zh-CN" altLang="en-US" dirty="0"/>
              <a:t>坐标；</a:t>
            </a:r>
            <a:r>
              <a:rPr lang="en-US" altLang="zh-CN" dirty="0"/>
              <a:t>ρ1</a:t>
            </a:r>
            <a:r>
              <a:rPr lang="zh-CN" altLang="en-US" dirty="0"/>
              <a:t>为内径，即点</a:t>
            </a:r>
            <a:r>
              <a:rPr lang="en-US" altLang="zh-CN" dirty="0"/>
              <a:t>P21</a:t>
            </a:r>
            <a:r>
              <a:rPr lang="zh-CN" altLang="en-US" dirty="0"/>
              <a:t>的</a:t>
            </a:r>
            <a:r>
              <a:rPr lang="en-US" altLang="zh-CN" dirty="0"/>
              <a:t>ρ</a:t>
            </a:r>
            <a:r>
              <a:rPr lang="zh-CN" altLang="en-US" dirty="0"/>
              <a:t>坐标；</a:t>
            </a:r>
            <a:r>
              <a:rPr lang="en-US" altLang="zh-CN" dirty="0"/>
              <a:t>ρ2</a:t>
            </a:r>
            <a:r>
              <a:rPr lang="zh-CN" altLang="en-US" dirty="0"/>
              <a:t>即点</a:t>
            </a:r>
            <a:r>
              <a:rPr lang="en-US" altLang="zh-CN" dirty="0"/>
              <a:t>P22</a:t>
            </a:r>
            <a:r>
              <a:rPr lang="zh-CN" altLang="en-US" dirty="0"/>
              <a:t>的</a:t>
            </a:r>
            <a:r>
              <a:rPr lang="en-US" altLang="zh-CN" dirty="0"/>
              <a:t>ρ</a:t>
            </a:r>
            <a:r>
              <a:rPr lang="zh-CN" altLang="en-US" dirty="0"/>
              <a:t>坐标。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83F5-0966-4443-B516-8E424892BD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7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C0BD7-C691-4722-8533-00EE12928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46B83E-391E-45E5-8873-2831EAF1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25334-CCB8-443C-B2B3-E812504E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03B48-EFB7-438F-B126-CCD98592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21E41-60C8-4F97-ACEA-6140AFD2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59F58-7D71-40CA-B025-999C0714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5FC81-2EE7-4592-81A4-D7A336EF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F5766-BC2D-4B3A-B6F9-82557DDE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EB885-E9DE-469D-AF71-008D6889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69D10-D66C-4C40-AF24-313414A1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52C91A-66FF-4C15-A611-6E6660A7E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D6554-21C0-4DEB-8087-B083C013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A10F3-3BFF-4A74-9C8D-A026BD71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30BC5-F7AF-48DC-88B7-6697FF6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049CE-3C5B-4771-B13E-25EBDF49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5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10778-E013-4CCD-A434-7ED5864E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42D1B-32A9-40D4-B2D0-2F34FF1B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B710A-4EF0-4E32-A4F9-5D27D87E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C0104-335A-4A60-81A5-A4CADD53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E54E1-F0AF-42D9-AD7F-4A68D7E3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5E56-DB6C-4177-8FEB-40DD69C7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0ED12-2C34-4D36-B0EF-92C11112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3215B-27D6-483D-A5BD-4754AE7D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419E5-CCA4-4394-9171-ACAEF28A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5ED20-BA6D-455C-A4BB-38392EF4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9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35126-0827-4239-B357-9EF4BEE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6DF7D-653E-4759-A193-5DE6DAD83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907FF-75C1-4A6D-B9A3-25E7FBB4D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C2BDB-A2EF-4DA8-BFBB-012BE086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81B78-31C7-46CE-AACF-57EF495E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F6792-2C9C-47A4-9236-859AA72D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99B2-36F6-4EF6-B503-025B5D8F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362C4-2CB8-4E20-A900-A5D1D640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E578B-0DC0-4074-8749-A2D4A830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51545D-00FF-4C0E-84DF-8EABD1545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5640A-7BF7-454F-85E4-7EB8835B7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9E741C-4058-4D99-B785-4C74B2E1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009DAF-B237-4C96-8A3D-7EA54475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A2EA5F-5F3B-4CAB-8AB2-A3D7DFFF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0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05A60-36E7-4DE6-AE03-248F66F5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7C785-B04B-4F26-84D3-A10877C1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89426-EA00-42BB-8614-EBB51FCD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67312-9232-443A-A1E7-B2CB1356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76792-9688-4A83-8E5A-11039037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A45304-0C7E-4E20-A1F3-00A6771D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45B428-D657-4963-8F82-E5657DD7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1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DC4F-8ECC-4CD7-B0DE-D159944D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04305-2326-424F-929D-777BA8C2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91A14-39F5-48B0-8631-C0559EA3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2B033-CA18-4CED-882A-8E723866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42AE9-7B66-4A7C-9057-710FED9A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59BEC-C357-4D87-8559-D9D55245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9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3EE99-F114-4F75-B9B5-95A7B609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065CD4-13E7-4EC7-9ACF-F27549BFA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94C24-CA11-4C84-A059-41F34BB5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C36AF3-5CCA-4F69-824C-DAFDC3B3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14EF9-2A4E-48D9-9856-4F64846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C16C4-8CFF-4AEC-8146-4F5185D3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4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31194-5B19-45BC-96DD-621AE645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6D3E9-4AC5-4E50-9986-7C132D15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8C59A-C639-442E-B5E0-9A8DC1CD0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C9EC-EFE2-4E14-82D9-7F4257774A8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EAB8F-167E-45BD-9DD8-1212DF244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EBC0E-B012-4745-9528-95F1FDD8A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D355-2934-4CD2-B69A-AB4D5541C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4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08DFC2-57B6-4F72-B1D4-B458EB7A8F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84" y="420612"/>
            <a:ext cx="3862705" cy="37690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28E9BC-F3A9-43C1-A6B3-D5DF1021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70" y="451930"/>
            <a:ext cx="1783235" cy="1272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BE1A29-180A-470A-BA51-BB40C7F3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384" y="4748177"/>
            <a:ext cx="2583404" cy="1325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D90127-1BD5-4046-97DD-8073E4715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617" y="2400011"/>
            <a:ext cx="2202371" cy="16232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C0C7B-BF2C-4ACC-A484-FD0EB5A50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983" y="4698644"/>
            <a:ext cx="2659610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2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9579E77E-9587-4056-B142-9FEFD9C7DD39}"/>
              </a:ext>
            </a:extLst>
          </p:cNvPr>
          <p:cNvGrpSpPr/>
          <p:nvPr/>
        </p:nvGrpSpPr>
        <p:grpSpPr>
          <a:xfrm>
            <a:off x="2946915" y="256808"/>
            <a:ext cx="6298170" cy="6344383"/>
            <a:chOff x="3826635" y="224402"/>
            <a:chExt cx="6298170" cy="6344383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55B5C79-9FB5-48FD-BAFF-24CF9D53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6026" y="596821"/>
              <a:ext cx="0" cy="576000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93B2665-8950-40CF-A82E-0A27D4A41238}"/>
                </a:ext>
              </a:extLst>
            </p:cNvPr>
            <p:cNvCxnSpPr>
              <a:cxnSpLocks/>
            </p:cNvCxnSpPr>
            <p:nvPr/>
          </p:nvCxnSpPr>
          <p:spPr>
            <a:xfrm>
              <a:off x="4006025" y="6413303"/>
              <a:ext cx="5760000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E76A6E-18C4-44CB-8B2F-68A2979B78A2}"/>
                </a:ext>
              </a:extLst>
            </p:cNvPr>
            <p:cNvSpPr/>
            <p:nvPr/>
          </p:nvSpPr>
          <p:spPr>
            <a:xfrm>
              <a:off x="5852583" y="1334466"/>
              <a:ext cx="2448000" cy="46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6455AA7-DE19-4A99-BE0E-C2FA0E356301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5852583" y="3674466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9A6A43C-0EC0-42ED-8DC3-72D24ADA0BDC}"/>
                </a:ext>
              </a:extLst>
            </p:cNvPr>
            <p:cNvCxnSpPr>
              <a:cxnSpLocks/>
              <a:stCxn id="6" idx="0"/>
              <a:endCxn id="6" idx="2"/>
            </p:cNvCxnSpPr>
            <p:nvPr/>
          </p:nvCxnSpPr>
          <p:spPr>
            <a:xfrm>
              <a:off x="7076583" y="1334466"/>
              <a:ext cx="0" cy="46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D14CDFE-F47F-4085-A980-ADEA576DC923}"/>
                </a:ext>
              </a:extLst>
            </p:cNvPr>
            <p:cNvSpPr/>
            <p:nvPr/>
          </p:nvSpPr>
          <p:spPr>
            <a:xfrm>
              <a:off x="7022583" y="3619998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0C336B3-2293-4EFC-BEEA-B0CAAC129F5D}"/>
                    </a:ext>
                  </a:extLst>
                </p:cNvPr>
                <p:cNvSpPr txBox="1"/>
                <p:nvPr/>
              </p:nvSpPr>
              <p:spPr>
                <a:xfrm>
                  <a:off x="6941990" y="3242348"/>
                  <a:ext cx="3791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0C336B3-2293-4EFC-BEEA-B0CAAC129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90" y="3242348"/>
                  <a:ext cx="379100" cy="338554"/>
                </a:xfrm>
                <a:prstGeom prst="rect">
                  <a:avLst/>
                </a:prstGeom>
                <a:blipFill>
                  <a:blip r:embed="rId2"/>
                  <a:stretch>
                    <a:fillRect l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81C1B3F-ECFA-4B4D-9304-C8EC735A1827}"/>
                </a:ext>
              </a:extLst>
            </p:cNvPr>
            <p:cNvSpPr/>
            <p:nvPr/>
          </p:nvSpPr>
          <p:spPr>
            <a:xfrm>
              <a:off x="7022583" y="5966020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B25BE01-27BE-43DF-8292-5FB00D21E5BE}"/>
                </a:ext>
              </a:extLst>
            </p:cNvPr>
            <p:cNvSpPr/>
            <p:nvPr/>
          </p:nvSpPr>
          <p:spPr>
            <a:xfrm>
              <a:off x="5801092" y="3610392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25E2D30-80CE-4C53-8C13-2B924D01BEA2}"/>
                </a:ext>
              </a:extLst>
            </p:cNvPr>
            <p:cNvSpPr/>
            <p:nvPr/>
          </p:nvSpPr>
          <p:spPr>
            <a:xfrm>
              <a:off x="7022583" y="1278565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272D825-79D2-40BF-8E6E-74969309B11C}"/>
                </a:ext>
              </a:extLst>
            </p:cNvPr>
            <p:cNvSpPr/>
            <p:nvPr/>
          </p:nvSpPr>
          <p:spPr>
            <a:xfrm>
              <a:off x="8251551" y="5962866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42454BE-1E33-4CA7-8D1F-175AB00A3273}"/>
                </a:ext>
              </a:extLst>
            </p:cNvPr>
            <p:cNvSpPr/>
            <p:nvPr/>
          </p:nvSpPr>
          <p:spPr>
            <a:xfrm>
              <a:off x="5798583" y="1282790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FFF2C1C-2386-4ED9-B816-B6F8B4A15E46}"/>
                </a:ext>
              </a:extLst>
            </p:cNvPr>
            <p:cNvSpPr/>
            <p:nvPr/>
          </p:nvSpPr>
          <p:spPr>
            <a:xfrm>
              <a:off x="8254247" y="1282382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F4BA6CC-EA4B-4B23-B26D-1A8051FB87DF}"/>
                </a:ext>
              </a:extLst>
            </p:cNvPr>
            <p:cNvSpPr/>
            <p:nvPr/>
          </p:nvSpPr>
          <p:spPr>
            <a:xfrm>
              <a:off x="8251551" y="3610392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5557CC8-BA46-467B-AEAC-635A96872E86}"/>
                </a:ext>
              </a:extLst>
            </p:cNvPr>
            <p:cNvSpPr/>
            <p:nvPr/>
          </p:nvSpPr>
          <p:spPr>
            <a:xfrm>
              <a:off x="5801092" y="5962866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726D465-CF5D-4EBB-B093-EBF2F7FFBEB8}"/>
                </a:ext>
              </a:extLst>
            </p:cNvPr>
            <p:cNvSpPr txBox="1"/>
            <p:nvPr/>
          </p:nvSpPr>
          <p:spPr>
            <a:xfrm>
              <a:off x="9766025" y="6199453"/>
              <a:ext cx="35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608F5EF-616C-4F3E-AE3C-8168E537439F}"/>
                    </a:ext>
                  </a:extLst>
                </p:cNvPr>
                <p:cNvSpPr txBox="1"/>
                <p:nvPr/>
              </p:nvSpPr>
              <p:spPr>
                <a:xfrm>
                  <a:off x="5675387" y="920758"/>
                  <a:ext cx="3791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608F5EF-616C-4F3E-AE3C-8168E5374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387" y="920758"/>
                  <a:ext cx="37910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1CF4B2E-38C2-416B-8A71-084AC414F0DD}"/>
                    </a:ext>
                  </a:extLst>
                </p:cNvPr>
                <p:cNvSpPr txBox="1"/>
                <p:nvPr/>
              </p:nvSpPr>
              <p:spPr>
                <a:xfrm>
                  <a:off x="8172697" y="3242815"/>
                  <a:ext cx="3791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1CF4B2E-38C2-416B-8A71-084AC414F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697" y="3242815"/>
                  <a:ext cx="379100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20EE25F-36C4-4645-8926-A349CAA10990}"/>
                    </a:ext>
                  </a:extLst>
                </p:cNvPr>
                <p:cNvSpPr txBox="1"/>
                <p:nvPr/>
              </p:nvSpPr>
              <p:spPr>
                <a:xfrm>
                  <a:off x="5720793" y="3242348"/>
                  <a:ext cx="3791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20EE25F-36C4-4645-8926-A349CAA10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793" y="3242348"/>
                  <a:ext cx="379100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6E10A47-7771-48DE-B649-316B9A8AEAE9}"/>
                    </a:ext>
                  </a:extLst>
                </p:cNvPr>
                <p:cNvSpPr txBox="1"/>
                <p:nvPr/>
              </p:nvSpPr>
              <p:spPr>
                <a:xfrm>
                  <a:off x="8167129" y="5578935"/>
                  <a:ext cx="3791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6E10A47-7771-48DE-B649-316B9A8AE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129" y="5578935"/>
                  <a:ext cx="379100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E254E6D-BB38-4DEE-A27C-D313BE64080D}"/>
                    </a:ext>
                  </a:extLst>
                </p:cNvPr>
                <p:cNvSpPr txBox="1"/>
                <p:nvPr/>
              </p:nvSpPr>
              <p:spPr>
                <a:xfrm>
                  <a:off x="6948738" y="5578935"/>
                  <a:ext cx="3791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E254E6D-BB38-4DEE-A27C-D313BE640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8" y="5578935"/>
                  <a:ext cx="379100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6A9A46-B269-436A-89F9-2E0785C5DE55}"/>
                    </a:ext>
                  </a:extLst>
                </p:cNvPr>
                <p:cNvSpPr txBox="1"/>
                <p:nvPr/>
              </p:nvSpPr>
              <p:spPr>
                <a:xfrm>
                  <a:off x="5720793" y="5571066"/>
                  <a:ext cx="3791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6A9A46-B269-436A-89F9-2E0785C5D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793" y="5571066"/>
                  <a:ext cx="379100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112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96BA479-8AC0-4217-AE51-B5266C8E359B}"/>
                    </a:ext>
                  </a:extLst>
                </p:cNvPr>
                <p:cNvSpPr txBox="1"/>
                <p:nvPr/>
              </p:nvSpPr>
              <p:spPr>
                <a:xfrm>
                  <a:off x="8167129" y="902816"/>
                  <a:ext cx="3791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96BA479-8AC0-4217-AE51-B5266C8E3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129" y="902816"/>
                  <a:ext cx="379100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91E7C9E-6700-48AD-8E1D-7A5246E8AE77}"/>
                    </a:ext>
                  </a:extLst>
                </p:cNvPr>
                <p:cNvSpPr txBox="1"/>
                <p:nvPr/>
              </p:nvSpPr>
              <p:spPr>
                <a:xfrm>
                  <a:off x="6941990" y="912889"/>
                  <a:ext cx="3791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91E7C9E-6700-48AD-8E1D-7A5246E8A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90" y="912889"/>
                  <a:ext cx="379100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36BE70B-4635-4000-9974-0026E5B5441F}"/>
                </a:ext>
              </a:extLst>
            </p:cNvPr>
            <p:cNvCxnSpPr/>
            <p:nvPr/>
          </p:nvCxnSpPr>
          <p:spPr>
            <a:xfrm>
              <a:off x="5205795" y="5293635"/>
              <a:ext cx="5760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D451EC0-CBF9-47C6-B2CB-9951A2A86A0E}"/>
                </a:ext>
              </a:extLst>
            </p:cNvPr>
            <p:cNvCxnSpPr/>
            <p:nvPr/>
          </p:nvCxnSpPr>
          <p:spPr>
            <a:xfrm>
              <a:off x="5205600" y="4788000"/>
              <a:ext cx="17892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977D55-9530-4653-A6B0-929218104E6F}"/>
                </a:ext>
              </a:extLst>
            </p:cNvPr>
            <p:cNvCxnSpPr/>
            <p:nvPr/>
          </p:nvCxnSpPr>
          <p:spPr>
            <a:xfrm flipH="1">
              <a:off x="4114232" y="5293635"/>
              <a:ext cx="5760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FFE9CD4-AC93-4E7D-BEDC-4E3B8A20E35D}"/>
                </a:ext>
              </a:extLst>
            </p:cNvPr>
            <p:cNvCxnSpPr/>
            <p:nvPr/>
          </p:nvCxnSpPr>
          <p:spPr>
            <a:xfrm flipV="1">
              <a:off x="8890421" y="1325625"/>
              <a:ext cx="0" cy="198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76B7F2F-249D-4091-BA30-B8C0A4B79F32}"/>
                </a:ext>
              </a:extLst>
            </p:cNvPr>
            <p:cNvCxnSpPr/>
            <p:nvPr/>
          </p:nvCxnSpPr>
          <p:spPr>
            <a:xfrm>
              <a:off x="8881541" y="4046473"/>
              <a:ext cx="0" cy="19800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6AE26E0-3DD4-469B-9D69-9CAFDE003428}"/>
                </a:ext>
              </a:extLst>
            </p:cNvPr>
            <p:cNvSpPr txBox="1"/>
            <p:nvPr/>
          </p:nvSpPr>
          <p:spPr>
            <a:xfrm>
              <a:off x="3826635" y="224402"/>
              <a:ext cx="35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544829A-2662-42D2-B2FD-5D975539C30C}"/>
                </a:ext>
              </a:extLst>
            </p:cNvPr>
            <p:cNvCxnSpPr/>
            <p:nvPr/>
          </p:nvCxnSpPr>
          <p:spPr>
            <a:xfrm flipH="1">
              <a:off x="4114232" y="4789574"/>
              <a:ext cx="5760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4EF4919-3D0D-42B8-B89F-C9E56240F751}"/>
                </a:ext>
              </a:extLst>
            </p:cNvPr>
            <p:cNvCxnSpPr/>
            <p:nvPr/>
          </p:nvCxnSpPr>
          <p:spPr>
            <a:xfrm flipH="1">
              <a:off x="4114232" y="4230071"/>
              <a:ext cx="5760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4E69594-0606-495B-96DF-D999E89904E6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00" y="4230000"/>
              <a:ext cx="302400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102FCA8-0792-4383-9E2F-18328AAA60EC}"/>
                    </a:ext>
                  </a:extLst>
                </p:cNvPr>
                <p:cNvSpPr txBox="1"/>
                <p:nvPr/>
              </p:nvSpPr>
              <p:spPr>
                <a:xfrm>
                  <a:off x="4802600" y="3986966"/>
                  <a:ext cx="358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102FCA8-0792-4383-9E2F-18328AAA6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600" y="3986966"/>
                  <a:ext cx="35878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551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14DCC8B3-1BA7-4893-B747-3DDF5D6BCBD4}"/>
                    </a:ext>
                  </a:extLst>
                </p:cNvPr>
                <p:cNvSpPr txBox="1"/>
                <p:nvPr/>
              </p:nvSpPr>
              <p:spPr>
                <a:xfrm>
                  <a:off x="4798437" y="5072390"/>
                  <a:ext cx="358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14DCC8B3-1BA7-4893-B747-3DDF5D6BC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437" y="5072390"/>
                  <a:ext cx="35878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3559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D75822D9-110F-451C-BB52-A67605BAC464}"/>
                    </a:ext>
                  </a:extLst>
                </p:cNvPr>
                <p:cNvSpPr txBox="1"/>
                <p:nvPr/>
              </p:nvSpPr>
              <p:spPr>
                <a:xfrm>
                  <a:off x="4798437" y="4525397"/>
                  <a:ext cx="358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D75822D9-110F-451C-BB52-A67605BAC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437" y="4525397"/>
                  <a:ext cx="35878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5254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CB58936-FD40-4E68-B7A7-E30450AAE43A}"/>
                    </a:ext>
                  </a:extLst>
                </p:cNvPr>
                <p:cNvSpPr txBox="1"/>
                <p:nvPr/>
              </p:nvSpPr>
              <p:spPr>
                <a:xfrm>
                  <a:off x="8733192" y="3458005"/>
                  <a:ext cx="358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CB58936-FD40-4E68-B7A7-E30450AAE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3192" y="3458005"/>
                  <a:ext cx="35878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971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223B68F-00EA-44D1-92B9-2EBA64F4A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488394"/>
            <a:ext cx="5760000" cy="57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184A4F7-10A5-4657-BE99-FD2CF8B25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394"/>
            <a:ext cx="5760000" cy="576000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49C36F-724D-420C-9B75-41657E3E3DC1}"/>
              </a:ext>
            </a:extLst>
          </p:cNvPr>
          <p:cNvCxnSpPr>
            <a:cxnSpLocks/>
          </p:cNvCxnSpPr>
          <p:nvPr/>
        </p:nvCxnSpPr>
        <p:spPr>
          <a:xfrm>
            <a:off x="4023360" y="3429000"/>
            <a:ext cx="2296160" cy="0"/>
          </a:xfrm>
          <a:prstGeom prst="straightConnector1">
            <a:avLst/>
          </a:prstGeom>
          <a:ln w="50800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2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6">
                <a:extLst>
                  <a:ext uri="{FF2B5EF4-FFF2-40B4-BE49-F238E27FC236}">
                    <a16:creationId xmlns:a16="http://schemas.microsoft.com/office/drawing/2014/main" id="{C75CC9E9-71CE-48DC-A420-011B72F3E6AD}"/>
                  </a:ext>
                </a:extLst>
              </p:cNvPr>
              <p:cNvSpPr txBox="1"/>
              <p:nvPr/>
            </p:nvSpPr>
            <p:spPr>
              <a:xfrm>
                <a:off x="4111332" y="1019975"/>
                <a:ext cx="8080668" cy="481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扩散方程为：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对两侧积分得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nary>
                            <m:naryPr>
                              <m:chr m:val="∭"/>
                              <m:limLoc m:val="undOvr"/>
                              <m:supHide m:val="on"/>
                              <m:ctrlP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∭"/>
                              <m:limLoc m:val="undOvr"/>
                              <m:supHide m:val="on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式</a:t>
                </a:r>
                <a:r>
                  <a:rPr lang="en-US" altLang="zh-CN" dirty="0"/>
                  <a:t>(1)</a:t>
                </a:r>
                <a:r>
                  <a:rPr lang="zh-CN" altLang="en-US" dirty="0"/>
                  <a:t>左侧，由体积分几何意义得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f>
                            <m:f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式</a:t>
                </a:r>
                <a:r>
                  <a:rPr lang="en-US" altLang="zh-CN" dirty="0"/>
                  <a:t>(2)</a:t>
                </a:r>
                <a:r>
                  <a:rPr lang="zh-CN" altLang="en-US" dirty="0"/>
                  <a:t>右侧，由散度定理得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nary>
                            <m:naryPr>
                              <m:chr m:val="∯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单个</m:t>
                    </m:r>
                  </m:oMath>
                </a14:m>
                <a:r>
                  <a:rPr lang="zh-CN" altLang="en-US" dirty="0"/>
                  <a:t>微分面元上的通量，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此点梯度，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此微分面元法向量。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6">
                <a:extLst>
                  <a:ext uri="{FF2B5EF4-FFF2-40B4-BE49-F238E27FC236}">
                    <a16:creationId xmlns:a16="http://schemas.microsoft.com/office/drawing/2014/main" id="{C75CC9E9-71CE-48DC-A420-011B72F3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2" y="1019975"/>
                <a:ext cx="8080668" cy="4818050"/>
              </a:xfrm>
              <a:prstGeom prst="rect">
                <a:avLst/>
              </a:prstGeom>
              <a:blipFill>
                <a:blip r:embed="rId2"/>
                <a:stretch>
                  <a:fillRect l="-603" t="-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E233ED9-1751-4223-870F-736F3819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334"/>
            <a:ext cx="4111332" cy="41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5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2AF90F-35EF-4F64-89DF-19465B4CF5F5}"/>
                  </a:ext>
                </a:extLst>
              </p:cNvPr>
              <p:cNvSpPr txBox="1"/>
              <p:nvPr/>
            </p:nvSpPr>
            <p:spPr>
              <a:xfrm>
                <a:off x="1965960" y="1470323"/>
                <a:ext cx="8260080" cy="3966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此模型具有圆柱对称性，所以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𝜕𝜑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。则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同理，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在柱坐标下，存在侧面与顶面，外侧面法向量即为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，内侧面法向量即为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上顶面法向量为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b="0" dirty="0"/>
                  <a:t>，下顶面法向量为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2AF90F-35EF-4F64-89DF-19465B4CF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60" y="1470323"/>
                <a:ext cx="8260080" cy="3966727"/>
              </a:xfrm>
              <a:prstGeom prst="rect">
                <a:avLst/>
              </a:prstGeom>
              <a:blipFill>
                <a:blip r:embed="rId2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0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3F3283-EB28-4630-990C-2D9AC5A4355E}"/>
                  </a:ext>
                </a:extLst>
              </p:cNvPr>
              <p:cNvSpPr txBox="1"/>
              <p:nvPr/>
            </p:nvSpPr>
            <p:spPr>
              <a:xfrm>
                <a:off x="3141123" y="149192"/>
                <a:ext cx="7029037" cy="6559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由式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(4)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(5)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得，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外侧面：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上顶面：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同理，</a:t>
                </a:r>
                <a:endParaRPr lang="en-US" altLang="zh-CN" dirty="0"/>
              </a:p>
              <a:p>
                <a:r>
                  <a:rPr lang="zh-CN" altLang="en-US" dirty="0"/>
                  <a:t>内侧面：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zh-CN" altLang="en-US" dirty="0"/>
                  <a:t>                        下顶面：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3F3283-EB28-4630-990C-2D9AC5A4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23" y="149192"/>
                <a:ext cx="7029037" cy="6559616"/>
              </a:xfrm>
              <a:prstGeom prst="rect">
                <a:avLst/>
              </a:prstGeom>
              <a:blipFill>
                <a:blip r:embed="rId2"/>
                <a:stretch>
                  <a:fillRect l="-1995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735770-F33C-456D-880B-836E05214ED6}"/>
                  </a:ext>
                </a:extLst>
              </p:cNvPr>
              <p:cNvSpPr txBox="1"/>
              <p:nvPr/>
            </p:nvSpPr>
            <p:spPr>
              <a:xfrm>
                <a:off x="195167" y="41533"/>
                <a:ext cx="2367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计算</m:t>
                      </m:r>
                      <m:r>
                        <m:rPr>
                          <m:sty m:val="p"/>
                        </m:rPr>
                        <a:rPr lang="zh-CN" altLang="en-US" sz="320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735770-F33C-456D-880B-836E0521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7" y="41533"/>
                <a:ext cx="2367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511E12-46C5-4C6C-B243-E2320F2FD035}"/>
                  </a:ext>
                </a:extLst>
              </p:cNvPr>
              <p:cNvSpPr txBox="1"/>
              <p:nvPr/>
            </p:nvSpPr>
            <p:spPr>
              <a:xfrm>
                <a:off x="2321401" y="284549"/>
                <a:ext cx="7549198" cy="6331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综上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可得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单个</m:t>
                    </m:r>
                  </m:oMath>
                </a14:m>
                <a:r>
                  <a:rPr lang="zh-CN" altLang="en-US" dirty="0"/>
                  <a:t>微分面元上的通量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上顶面：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下顶面：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外侧面：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内侧面：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则式</a:t>
                </a:r>
                <a:r>
                  <a:rPr lang="en-US" altLang="zh-CN" dirty="0"/>
                  <a:t>(3)</a:t>
                </a:r>
                <a:r>
                  <a:rPr lang="zh-CN" altLang="en-US" dirty="0"/>
                  <a:t>化为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∯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eqArr>
                        <m:eqArr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∯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den>
                                  </m:f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e>
                              </m:nary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∯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e>
                              </m:nary>
                            </m:e>
                          </m:eqAr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分别为上顶面、下顶面、外侧面、内侧面的面积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最终得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∯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∯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∯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∯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∯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∯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den>
                                      </m:f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𝑑𝑆</m:t>
                                      </m:r>
                                    </m:e>
                                  </m:nary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∯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den>
                                      </m:f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𝑑𝑆</m:t>
                                      </m:r>
                                    </m:e>
                                  </m:nary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/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511E12-46C5-4C6C-B243-E2320F2FD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401" y="284549"/>
                <a:ext cx="7549198" cy="6331477"/>
              </a:xfrm>
              <a:prstGeom prst="rect">
                <a:avLst/>
              </a:prstGeom>
              <a:blipFill>
                <a:blip r:embed="rId2"/>
                <a:stretch>
                  <a:fillRect l="-727" t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1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B6DCD-8768-4B8F-BB95-991CD140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39720" cy="53911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对式</a:t>
            </a:r>
            <a:r>
              <a:rPr lang="en-US" altLang="zh-CN" sz="3200" b="1" dirty="0"/>
              <a:t>(4)</a:t>
            </a:r>
            <a:r>
              <a:rPr lang="zh-CN" altLang="en-US" sz="3200" b="1" dirty="0"/>
              <a:t>离散化：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D2BF4E-81BE-490F-A402-553ECA9D4A64}"/>
              </a:ext>
            </a:extLst>
          </p:cNvPr>
          <p:cNvGrpSpPr/>
          <p:nvPr/>
        </p:nvGrpSpPr>
        <p:grpSpPr>
          <a:xfrm>
            <a:off x="696000" y="1539000"/>
            <a:ext cx="10800000" cy="3780000"/>
            <a:chOff x="447040" y="1772567"/>
            <a:chExt cx="10800000" cy="378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1479245-8478-4A95-96AB-8A20FA160553}"/>
                    </a:ext>
                  </a:extLst>
                </p:cNvPr>
                <p:cNvSpPr txBox="1"/>
                <p:nvPr/>
              </p:nvSpPr>
              <p:spPr>
                <a:xfrm>
                  <a:off x="5847040" y="1772567"/>
                  <a:ext cx="5400000" cy="3780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zh-CN" altLang="en-US" sz="1800" dirty="0"/>
                    <a:t>外侧面：</a:t>
                  </a:r>
                  <a:endParaRPr lang="en-US" altLang="zh-CN" sz="1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1800" dirty="0"/>
                </a:p>
                <a:p>
                  <a:pPr marL="0" indent="0">
                    <a:buNone/>
                  </a:pPr>
                  <a:endParaRPr lang="en-US" altLang="zh-CN" sz="1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∯"/>
                            <m:limLoc m:val="undOvr"/>
                            <m:grow m:val="on"/>
                            <m:supHide m:val="on"/>
                            <m:ctrlPr>
                              <a:rPr lang="zh-CN" alt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altLang="zh-CN" sz="1800" dirty="0"/>
                </a:p>
                <a:p>
                  <a:r>
                    <a:rPr lang="zh-CN" altLang="en-US" dirty="0"/>
                    <a:t>内侧面：</a:t>
                  </a:r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1800" dirty="0"/>
                </a:p>
                <a:p>
                  <a:pPr marL="0" indent="0">
                    <a:buNone/>
                  </a:pPr>
                  <a:endParaRPr lang="en-US" altLang="zh-CN" sz="1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∯"/>
                            <m:limLoc m:val="undOvr"/>
                            <m:grow m:val="on"/>
                            <m:supHide m:val="on"/>
                            <m:ctrlPr>
                              <a:rPr lang="zh-CN" alt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altLang="zh-CN" sz="18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1479245-8478-4A95-96AB-8A20FA160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7040" y="1772567"/>
                  <a:ext cx="5400000" cy="3780000"/>
                </a:xfrm>
                <a:prstGeom prst="rect">
                  <a:avLst/>
                </a:prstGeom>
                <a:blipFill>
                  <a:blip r:embed="rId2"/>
                  <a:stretch>
                    <a:fillRect l="-903" t="-8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21D2C30-BDD3-4156-A7D9-4F9A1E2873FC}"/>
                    </a:ext>
                  </a:extLst>
                </p:cNvPr>
                <p:cNvSpPr txBox="1"/>
                <p:nvPr/>
              </p:nvSpPr>
              <p:spPr>
                <a:xfrm>
                  <a:off x="447040" y="1772567"/>
                  <a:ext cx="5400000" cy="3780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zh-CN" altLang="en-US" sz="1800" dirty="0"/>
                    <a:t>上顶面：</a:t>
                  </a:r>
                  <a:endParaRPr lang="en-US" altLang="zh-CN" sz="1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1800" dirty="0"/>
                </a:p>
                <a:p>
                  <a:pPr marL="0" indent="0">
                    <a:buNone/>
                  </a:pPr>
                  <a:endParaRPr lang="en-US" altLang="zh-CN" sz="1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∯"/>
                            <m:limLoc m:val="undOvr"/>
                            <m:grow m:val="on"/>
                            <m:supHide m:val="on"/>
                            <m:ctrlPr>
                              <a:rPr lang="zh-CN" alt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  <m:r>
                          <a:rPr lang="en-US" altLang="zh-CN" sz="18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zh-CN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sz="180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18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18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sz="18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8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altLang="zh-CN" sz="1800" dirty="0"/>
                </a:p>
                <a:p>
                  <a:pPr marL="0" indent="0">
                    <a:buNone/>
                  </a:pPr>
                  <a:r>
                    <a:rPr lang="zh-CN" altLang="en-US" dirty="0"/>
                    <a:t>下</a:t>
                  </a:r>
                  <a:r>
                    <a:rPr lang="zh-CN" altLang="en-US" sz="1800" dirty="0"/>
                    <a:t>顶面：</a:t>
                  </a:r>
                  <a:endParaRPr lang="en-US" altLang="zh-CN" sz="1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1800" dirty="0"/>
                </a:p>
                <a:p>
                  <a:pPr marL="0" indent="0">
                    <a:buNone/>
                  </a:pPr>
                  <a:endParaRPr lang="en-US" altLang="zh-CN" sz="1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∯"/>
                            <m:limLoc m:val="undOvr"/>
                            <m:grow m:val="on"/>
                            <m:supHide m:val="on"/>
                            <m:ctrlPr>
                              <a:rPr lang="zh-CN" alt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  <m:r>
                          <a:rPr lang="en-US" altLang="zh-CN" sz="1800" b="0" i="0" dirty="0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zh-CN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sz="180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18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18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sz="18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8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21D2C30-BDD3-4156-A7D9-4F9A1E287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40" y="1772567"/>
                  <a:ext cx="5400000" cy="3780000"/>
                </a:xfrm>
                <a:prstGeom prst="rect">
                  <a:avLst/>
                </a:prstGeom>
                <a:blipFill>
                  <a:blip r:embed="rId3"/>
                  <a:stretch>
                    <a:fillRect l="-903" t="-8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08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CD31BD-CF27-447B-B837-21F01D1AAC78}"/>
                  </a:ext>
                </a:extLst>
              </p:cNvPr>
              <p:cNvSpPr txBox="1"/>
              <p:nvPr/>
            </p:nvSpPr>
            <p:spPr>
              <a:xfrm>
                <a:off x="0" y="760764"/>
                <a:ext cx="12192000" cy="137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CD31BD-CF27-447B-B837-21F01D1A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0764"/>
                <a:ext cx="12192000" cy="1372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A9243A2-E3F1-440E-A005-333C7BD50A39}"/>
              </a:ext>
            </a:extLst>
          </p:cNvPr>
          <p:cNvSpPr txBox="1"/>
          <p:nvPr/>
        </p:nvSpPr>
        <p:spPr>
          <a:xfrm>
            <a:off x="188259" y="224118"/>
            <a:ext cx="35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最终可得点</a:t>
            </a:r>
            <a:r>
              <a:rPr lang="en-US" altLang="zh-CN" dirty="0"/>
              <a:t>P22</a:t>
            </a:r>
            <a:r>
              <a:rPr lang="zh-CN" altLang="en-US" dirty="0"/>
              <a:t>在</a:t>
            </a:r>
            <a:r>
              <a:rPr lang="en-US" altLang="zh-CN" dirty="0"/>
              <a:t>n+1</a:t>
            </a:r>
            <a:r>
              <a:rPr lang="zh-CN" altLang="en-US" dirty="0"/>
              <a:t>时刻的值为：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4E421-F75C-4EC7-AA06-AE93B0127127}"/>
              </a:ext>
            </a:extLst>
          </p:cNvPr>
          <p:cNvSpPr txBox="1"/>
          <p:nvPr/>
        </p:nvSpPr>
        <p:spPr>
          <a:xfrm>
            <a:off x="188259" y="2461716"/>
            <a:ext cx="286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更一般地，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511C56-B262-43BB-BA9C-6EC1D987A5EF}"/>
                  </a:ext>
                </a:extLst>
              </p:cNvPr>
              <p:cNvSpPr txBox="1"/>
              <p:nvPr/>
            </p:nvSpPr>
            <p:spPr>
              <a:xfrm>
                <a:off x="291835" y="4013714"/>
                <a:ext cx="11313459" cy="2622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说明：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边界条件，令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当点</a:t>
                </a:r>
                <a:r>
                  <a:rPr lang="en-US" altLang="zh-CN" dirty="0"/>
                  <a:t>P22</a:t>
                </a:r>
                <a:r>
                  <a:rPr lang="zh-CN" altLang="en-US" dirty="0"/>
                  <a:t>缺失某包围面时，即点</a:t>
                </a:r>
                <a:r>
                  <a:rPr lang="en-US" altLang="zh-CN" dirty="0"/>
                  <a:t>P22</a:t>
                </a:r>
                <a:r>
                  <a:rPr lang="zh-CN" altLang="en-US" dirty="0"/>
                  <a:t>位于边界处时，计算圆筒体积相关的坐标值需要改变，即式中未标绿的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ρ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。但是，计算导数相关的坐标值无需发生改变，即标绿的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ρ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上式标红项对应着上顶面、下顶面、外侧面、内侧面四个包围面，其值反映了对应包围面的情况，此称为系数。当包围面缺失时，对应系数应为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。上式为了通用性，在缺失包围面时会因为坐标值的改变出现除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问题，因此需要注意包围面缺失时直接将对应系数设为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，无需计算。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某包围面不存在对于其余系数计算体积时会产生影响，计算第一个系数时，需要确定其余三个包围面的情况才可以计算，但是上式通过化简去除了此影响，减少了复杂度，顶面计算只需要考虑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的变化，侧面计算时只需要考虑内外径的变化。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511C56-B262-43BB-BA9C-6EC1D987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5" y="4013714"/>
                <a:ext cx="11313459" cy="2622193"/>
              </a:xfrm>
              <a:prstGeom prst="rect">
                <a:avLst/>
              </a:prstGeom>
              <a:blipFill>
                <a:blip r:embed="rId3"/>
                <a:stretch>
                  <a:fillRect l="-485" t="-1160" r="-431" b="-2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E300BE43-F33F-4711-AA4B-28F9DD7AA30D}"/>
              </a:ext>
            </a:extLst>
          </p:cNvPr>
          <p:cNvGrpSpPr/>
          <p:nvPr/>
        </p:nvGrpSpPr>
        <p:grpSpPr>
          <a:xfrm>
            <a:off x="0" y="2811741"/>
            <a:ext cx="12192000" cy="982320"/>
            <a:chOff x="0" y="3238158"/>
            <a:chExt cx="12192000" cy="982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D94F2CE-9C75-442E-9C60-02FB72B883F6}"/>
                    </a:ext>
                  </a:extLst>
                </p:cNvPr>
                <p:cNvSpPr txBox="1"/>
                <p:nvPr/>
              </p:nvSpPr>
              <p:spPr>
                <a:xfrm>
                  <a:off x="0" y="3238158"/>
                  <a:ext cx="12192000" cy="982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𝑐𝑎</m:t>
                                </m:r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sz="120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sz="120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𝑑𝑦𝑒</m:t>
                                    </m:r>
                                  </m:sub>
                                </m:s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𝑏𝑢𝑓𝑓𝑒𝑟𝑠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𝑟𝑦𝑟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𝑗𝑆𝑅</m:t>
                                </m:r>
                              </m:sub>
                            </m:sSub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 dirty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 dirty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sz="120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sz="120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𝑟𝑦𝑟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D94F2CE-9C75-442E-9C60-02FB72B88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38158"/>
                  <a:ext cx="12192000" cy="9823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6B0226-B2D2-4AB1-A97B-BEF7A8B0BF92}"/>
                </a:ext>
              </a:extLst>
            </p:cNvPr>
            <p:cNvSpPr/>
            <p:nvPr/>
          </p:nvSpPr>
          <p:spPr>
            <a:xfrm>
              <a:off x="2121966" y="3317132"/>
              <a:ext cx="775733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870606-1254-416B-A0B0-E6D5F2D299C3}"/>
                </a:ext>
              </a:extLst>
            </p:cNvPr>
            <p:cNvSpPr/>
            <p:nvPr/>
          </p:nvSpPr>
          <p:spPr>
            <a:xfrm>
              <a:off x="4024869" y="3716565"/>
              <a:ext cx="848688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5DDEC08-B7D2-4E08-9C95-DC1013D900C0}"/>
                </a:ext>
              </a:extLst>
            </p:cNvPr>
            <p:cNvSpPr/>
            <p:nvPr/>
          </p:nvSpPr>
          <p:spPr>
            <a:xfrm>
              <a:off x="4548732" y="3312490"/>
              <a:ext cx="1258681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6E650F1-B093-499F-866D-3D08B5AF7220}"/>
                </a:ext>
              </a:extLst>
            </p:cNvPr>
            <p:cNvSpPr/>
            <p:nvPr/>
          </p:nvSpPr>
          <p:spPr>
            <a:xfrm>
              <a:off x="3354899" y="3317131"/>
              <a:ext cx="775733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5E95D7-87A8-40CA-BA0B-E5E83187C9E3}"/>
                </a:ext>
              </a:extLst>
            </p:cNvPr>
            <p:cNvSpPr/>
            <p:nvPr/>
          </p:nvSpPr>
          <p:spPr>
            <a:xfrm>
              <a:off x="6246306" y="3316591"/>
              <a:ext cx="1258681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C18C6B-8131-4EDD-8A62-2928CF8DEDED}"/>
                </a:ext>
              </a:extLst>
            </p:cNvPr>
            <p:cNvSpPr/>
            <p:nvPr/>
          </p:nvSpPr>
          <p:spPr>
            <a:xfrm>
              <a:off x="5019665" y="3716683"/>
              <a:ext cx="787748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6603E84-1007-42D1-8CEC-72155C89FE26}"/>
                </a:ext>
              </a:extLst>
            </p:cNvPr>
            <p:cNvSpPr/>
            <p:nvPr/>
          </p:nvSpPr>
          <p:spPr>
            <a:xfrm>
              <a:off x="5948565" y="3713662"/>
              <a:ext cx="1258681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BC358CF-5572-4721-BDA5-C1CE30E19F28}"/>
                </a:ext>
              </a:extLst>
            </p:cNvPr>
            <p:cNvSpPr/>
            <p:nvPr/>
          </p:nvSpPr>
          <p:spPr>
            <a:xfrm>
              <a:off x="7358126" y="3724810"/>
              <a:ext cx="1258681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05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005F85-978E-4585-BB85-BBEDC3F4463A}"/>
              </a:ext>
            </a:extLst>
          </p:cNvPr>
          <p:cNvGrpSpPr>
            <a:grpSpLocks noChangeAspect="1"/>
          </p:cNvGrpSpPr>
          <p:nvPr/>
        </p:nvGrpSpPr>
        <p:grpSpPr>
          <a:xfrm>
            <a:off x="3822217" y="555640"/>
            <a:ext cx="5743240" cy="5940000"/>
            <a:chOff x="4116876" y="1160475"/>
            <a:chExt cx="4454343" cy="460695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B9B125B-2B3A-42E6-82BA-19C261519D2A}"/>
                </a:ext>
              </a:extLst>
            </p:cNvPr>
            <p:cNvGrpSpPr/>
            <p:nvPr/>
          </p:nvGrpSpPr>
          <p:grpSpPr>
            <a:xfrm>
              <a:off x="4116876" y="1160475"/>
              <a:ext cx="4454343" cy="4606956"/>
              <a:chOff x="4116876" y="1160475"/>
              <a:chExt cx="4454343" cy="4606956"/>
            </a:xfrm>
          </p:grpSpPr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D4841E9-AED4-4EA7-AA1F-76B563BC4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592" y="4399377"/>
                <a:ext cx="837627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弧形 58">
                <a:extLst>
                  <a:ext uri="{FF2B5EF4-FFF2-40B4-BE49-F238E27FC236}">
                    <a16:creationId xmlns:a16="http://schemas.microsoft.com/office/drawing/2014/main" id="{7675E090-97D9-49F1-9C34-904BF42158C5}"/>
                  </a:ext>
                </a:extLst>
              </p:cNvPr>
              <p:cNvSpPr/>
              <p:nvPr/>
            </p:nvSpPr>
            <p:spPr>
              <a:xfrm>
                <a:off x="4116877" y="3584119"/>
                <a:ext cx="3458994" cy="1573302"/>
              </a:xfrm>
              <a:prstGeom prst="arc">
                <a:avLst>
                  <a:gd name="adj1" fmla="val 5395064"/>
                  <a:gd name="adj2" fmla="val 1079820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弧形 52">
                <a:extLst>
                  <a:ext uri="{FF2B5EF4-FFF2-40B4-BE49-F238E27FC236}">
                    <a16:creationId xmlns:a16="http://schemas.microsoft.com/office/drawing/2014/main" id="{780D33FB-D13F-4CCF-A8FD-5C698BF55952}"/>
                  </a:ext>
                </a:extLst>
              </p:cNvPr>
              <p:cNvSpPr/>
              <p:nvPr/>
            </p:nvSpPr>
            <p:spPr>
              <a:xfrm>
                <a:off x="4116877" y="1767405"/>
                <a:ext cx="3458994" cy="1573302"/>
              </a:xfrm>
              <a:prstGeom prst="arc">
                <a:avLst>
                  <a:gd name="adj1" fmla="val 5395064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弧形 53">
                <a:extLst>
                  <a:ext uri="{FF2B5EF4-FFF2-40B4-BE49-F238E27FC236}">
                    <a16:creationId xmlns:a16="http://schemas.microsoft.com/office/drawing/2014/main" id="{CE12987B-32EF-4A66-95EE-2AAE1391F962}"/>
                  </a:ext>
                </a:extLst>
              </p:cNvPr>
              <p:cNvSpPr/>
              <p:nvPr/>
            </p:nvSpPr>
            <p:spPr>
              <a:xfrm>
                <a:off x="4972676" y="2279071"/>
                <a:ext cx="1749375" cy="549844"/>
              </a:xfrm>
              <a:prstGeom prst="arc">
                <a:avLst>
                  <a:gd name="adj1" fmla="val 5395064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1D19723-8596-47A1-90F5-6B6CAC9D6EC0}"/>
                  </a:ext>
                </a:extLst>
              </p:cNvPr>
              <p:cNvCxnSpPr>
                <a:stCxn id="54" idx="2"/>
                <a:endCxn id="53" idx="2"/>
              </p:cNvCxnSpPr>
              <p:nvPr/>
            </p:nvCxnSpPr>
            <p:spPr>
              <a:xfrm>
                <a:off x="6722051" y="2553994"/>
                <a:ext cx="853821" cy="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D350BE8F-385D-42B0-9415-CAEB99348564}"/>
                  </a:ext>
                </a:extLst>
              </p:cNvPr>
              <p:cNvCxnSpPr>
                <a:stCxn id="54" idx="0"/>
                <a:endCxn id="53" idx="0"/>
              </p:cNvCxnSpPr>
              <p:nvPr/>
            </p:nvCxnSpPr>
            <p:spPr>
              <a:xfrm flipH="1">
                <a:off x="5847363" y="2828915"/>
                <a:ext cx="346" cy="5117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0CD53110-33C6-4171-9EE9-182D55426A3F}"/>
                  </a:ext>
                </a:extLst>
              </p:cNvPr>
              <p:cNvCxnSpPr>
                <a:stCxn id="53" idx="0"/>
                <a:endCxn id="59" idx="0"/>
              </p:cNvCxnSpPr>
              <p:nvPr/>
            </p:nvCxnSpPr>
            <p:spPr>
              <a:xfrm>
                <a:off x="5847363" y="3340707"/>
                <a:ext cx="0" cy="18167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弧形 103">
                <a:extLst>
                  <a:ext uri="{FF2B5EF4-FFF2-40B4-BE49-F238E27FC236}">
                    <a16:creationId xmlns:a16="http://schemas.microsoft.com/office/drawing/2014/main" id="{B2297156-8568-46B7-96DE-9267DCD2CE82}"/>
                  </a:ext>
                </a:extLst>
              </p:cNvPr>
              <p:cNvSpPr/>
              <p:nvPr/>
            </p:nvSpPr>
            <p:spPr>
              <a:xfrm>
                <a:off x="4972676" y="4124456"/>
                <a:ext cx="1749375" cy="549844"/>
              </a:xfrm>
              <a:prstGeom prst="arc">
                <a:avLst>
                  <a:gd name="adj1" fmla="val 16205026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EDB40ED6-84C8-444E-86E8-CDFFB8A29F41}"/>
                  </a:ext>
                </a:extLst>
              </p:cNvPr>
              <p:cNvCxnSpPr>
                <a:stCxn id="104" idx="2"/>
                <a:endCxn id="54" idx="2"/>
              </p:cNvCxnSpPr>
              <p:nvPr/>
            </p:nvCxnSpPr>
            <p:spPr>
              <a:xfrm flipV="1">
                <a:off x="6722051" y="2553994"/>
                <a:ext cx="0" cy="1845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883DCF49-FCEA-40EE-A23D-B828FF7719F2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>
                <a:off x="7575871" y="2554055"/>
                <a:ext cx="0" cy="18453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6F016C82-62D9-4924-88C6-CC0A3D610C84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flipV="1">
                <a:off x="4116879" y="2554055"/>
                <a:ext cx="0" cy="1817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BE43F94C-D47D-465A-8D35-CDE70D164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6720" y="1160475"/>
                <a:ext cx="0" cy="1440000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A4B0256-8F11-49F5-8095-78D42F66E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6720" y="5298217"/>
                <a:ext cx="0" cy="469214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F367B1D-A3A4-4231-91D9-BA8471D3457C}"/>
                  </a:ext>
                </a:extLst>
              </p:cNvPr>
              <p:cNvCxnSpPr/>
              <p:nvPr/>
            </p:nvCxnSpPr>
            <p:spPr>
              <a:xfrm>
                <a:off x="6722051" y="4399377"/>
                <a:ext cx="8538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C02EBE42-8C27-4B30-A0A2-5DAB96916A4C}"/>
                  </a:ext>
                </a:extLst>
              </p:cNvPr>
              <p:cNvSpPr/>
              <p:nvPr/>
            </p:nvSpPr>
            <p:spPr>
              <a:xfrm>
                <a:off x="4972674" y="2279465"/>
                <a:ext cx="1749375" cy="549844"/>
              </a:xfrm>
              <a:prstGeom prst="arc">
                <a:avLst>
                  <a:gd name="adj1" fmla="val 9797"/>
                  <a:gd name="adj2" fmla="val 5435916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>
                <a:extLst>
                  <a:ext uri="{FF2B5EF4-FFF2-40B4-BE49-F238E27FC236}">
                    <a16:creationId xmlns:a16="http://schemas.microsoft.com/office/drawing/2014/main" id="{7B4D378E-B221-4632-8D9A-44DFB9840E8A}"/>
                  </a:ext>
                </a:extLst>
              </p:cNvPr>
              <p:cNvSpPr/>
              <p:nvPr/>
            </p:nvSpPr>
            <p:spPr>
              <a:xfrm>
                <a:off x="4972674" y="4124456"/>
                <a:ext cx="1749375" cy="549844"/>
              </a:xfrm>
              <a:prstGeom prst="arc">
                <a:avLst>
                  <a:gd name="adj1" fmla="val 9797"/>
                  <a:gd name="adj2" fmla="val 5435916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弧形 51">
                <a:extLst>
                  <a:ext uri="{FF2B5EF4-FFF2-40B4-BE49-F238E27FC236}">
                    <a16:creationId xmlns:a16="http://schemas.microsoft.com/office/drawing/2014/main" id="{F61B88CF-0FA2-463C-B387-2B7CAD630342}"/>
                  </a:ext>
                </a:extLst>
              </p:cNvPr>
              <p:cNvSpPr/>
              <p:nvPr/>
            </p:nvSpPr>
            <p:spPr>
              <a:xfrm>
                <a:off x="4116877" y="1765532"/>
                <a:ext cx="3458994" cy="1573302"/>
              </a:xfrm>
              <a:prstGeom prst="arc">
                <a:avLst>
                  <a:gd name="adj1" fmla="val 17244"/>
                  <a:gd name="adj2" fmla="val 5353865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弧形 54">
                <a:extLst>
                  <a:ext uri="{FF2B5EF4-FFF2-40B4-BE49-F238E27FC236}">
                    <a16:creationId xmlns:a16="http://schemas.microsoft.com/office/drawing/2014/main" id="{DAF8DDC0-7382-4DF3-920D-FFD8EA194DA4}"/>
                  </a:ext>
                </a:extLst>
              </p:cNvPr>
              <p:cNvSpPr/>
              <p:nvPr/>
            </p:nvSpPr>
            <p:spPr>
              <a:xfrm>
                <a:off x="4116876" y="3582246"/>
                <a:ext cx="3458994" cy="1573302"/>
              </a:xfrm>
              <a:prstGeom prst="arc">
                <a:avLst>
                  <a:gd name="adj1" fmla="val 17244"/>
                  <a:gd name="adj2" fmla="val 5353865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DC81AE94-CCC2-420D-974F-86DA7F7F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410" y="4399377"/>
                <a:ext cx="636137" cy="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7B9D547-4EA0-43BA-8FF2-A3CCD894BC05}"/>
                  </a:ext>
                </a:extLst>
              </p:cNvPr>
              <p:cNvSpPr/>
              <p:nvPr/>
            </p:nvSpPr>
            <p:spPr>
              <a:xfrm>
                <a:off x="7094961" y="3533332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D4FD8C3-80F2-499B-A86C-BA2204D59B6D}"/>
                </a:ext>
              </a:extLst>
            </p:cNvPr>
            <p:cNvCxnSpPr/>
            <p:nvPr/>
          </p:nvCxnSpPr>
          <p:spPr>
            <a:xfrm>
              <a:off x="7148961" y="2554054"/>
              <a:ext cx="0" cy="1845323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6FB1B15-93FF-439D-B813-0005D1418380}"/>
              </a:ext>
            </a:extLst>
          </p:cNvPr>
          <p:cNvSpPr txBox="1"/>
          <p:nvPr/>
        </p:nvSpPr>
        <p:spPr>
          <a:xfrm>
            <a:off x="9562123" y="4515112"/>
            <a:ext cx="3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1D3B950-AE1D-4127-969F-6041F5BC9AA9}"/>
              </a:ext>
            </a:extLst>
          </p:cNvPr>
          <p:cNvSpPr txBox="1"/>
          <p:nvPr/>
        </p:nvSpPr>
        <p:spPr>
          <a:xfrm>
            <a:off x="5868151" y="199959"/>
            <a:ext cx="3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DD9378-1EC2-4229-9DF8-9FBBBEB12F1D}"/>
                  </a:ext>
                </a:extLst>
              </p:cNvPr>
              <p:cNvSpPr txBox="1"/>
              <p:nvPr/>
            </p:nvSpPr>
            <p:spPr>
              <a:xfrm>
                <a:off x="7469188" y="3408680"/>
                <a:ext cx="307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DD9378-1EC2-4229-9DF8-9FBBBEB12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88" y="3408680"/>
                <a:ext cx="307815" cy="369332"/>
              </a:xfrm>
              <a:prstGeom prst="rect">
                <a:avLst/>
              </a:prstGeom>
              <a:blipFill>
                <a:blip r:embed="rId2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05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9872</TotalTime>
  <Words>815</Words>
  <Application>Microsoft Office PowerPoint</Application>
  <PresentationFormat>宽屏</PresentationFormat>
  <Paragraphs>93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对式(4)离散化：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</dc:creator>
  <cp:lastModifiedBy>Su Yutong</cp:lastModifiedBy>
  <cp:revision>16</cp:revision>
  <dcterms:created xsi:type="dcterms:W3CDTF">2021-07-27T02:34:38Z</dcterms:created>
  <dcterms:modified xsi:type="dcterms:W3CDTF">2022-12-22T09:57:28Z</dcterms:modified>
</cp:coreProperties>
</file>