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5" r:id="rId5"/>
    <p:sldId id="264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27D6-22B2-49AA-9CBF-D02E8BEA07C9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53B4-49CB-4B0F-9504-5C2180194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1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84C8-2280-406A-B1F6-C4E0098B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74562-9EAE-446B-9B2B-411A45A8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6053A-01EA-4F2A-A963-F5CE718C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9695-A7D8-4DE1-A114-1FB28D92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F7B6D-5625-4DE7-A08A-2E01F6D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4D22-5348-4969-9D2C-BE44358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F6BAE-E708-487F-AC4E-165CF2C9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77612-11B2-42FC-BDE9-9C185A55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00699-C309-42E4-B48B-65D455DE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7E6B-23F8-4F0A-B641-513E5104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E0CFA-FCF3-49CD-A18A-D7AABC1B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EE510-4640-4A96-AEC9-169848D6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82BD5-A309-4A35-977E-359FED9E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0137B-6CD3-4E45-B6C7-7E82EDDD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E7568-A291-4586-95A6-EB25A7D0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D99CB-E5D4-49F7-BF46-13C4C49D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D9D85-9BE9-41AD-8B2C-080436DF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B8484-5CA3-43FF-A77E-591BCDE5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0669C-2F2C-4159-A40F-38AB7BA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F6C5F-C11C-4087-99E8-904C793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D3A6-5CEB-44A5-97B2-7133698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02EE8-1E34-4D4B-8165-27C9BE1F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9FF20-4858-4E2F-9440-62465A8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935EE-0ED7-4333-A25A-15838016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20F55-B6FE-45F4-9443-54AA1BB5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4CF87-8E5F-4BE4-AD27-855343D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A12B9-9C5C-404F-80DF-5DCC13E3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E1989-CD12-4096-92EB-00E22BEE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676DB-F0CA-4A5E-B820-A516A7E7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9FC1C-BD49-4F46-998E-00F4B90E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B2C68-286E-4D75-9382-DF6C1323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111D8-0C02-4E12-80E8-0CD27BAC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894C7-7AE3-47DA-B4BA-9BB8931E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3272F-4E51-4DD0-933D-B2C6AAF8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427CB4-89D9-435D-92DD-73DA15BF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B6E2EE-B152-410C-B49A-AB90D930D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A37C10-0D0D-48DD-8B93-F97DD24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4BDBA0-DD02-4E20-9FFA-E3676AB7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26469-8AB5-4451-B2E5-9521E61F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74FB-F4AC-4877-A32F-3BAAB92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918E3C-19B2-463D-B8E5-560A7775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A9F00-0977-4DDF-8622-E4A61B6D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4386D-D200-4827-A2E4-AB40F3A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6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B7103-F7AE-4D38-B09C-8C51339F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744F5C-0C66-4B3D-8225-D7A5EE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878E9-3182-4BB1-B15E-F4C8F33C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FB43-E788-438E-BBCF-7801FEC1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04582-F2BC-4C55-8DCA-AB2C9338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B9C5F-E026-4AC0-A2A7-60AFB391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BFCBD-C7AD-4844-A852-6953F2B4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74049-6DB0-4448-AC86-8673B97D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678CD-2F45-4812-98BB-E135091B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93BD-38DB-4471-ADE5-F0B27D97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BACD92-F94E-48A7-BD01-16C43EC0B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704D9-0970-431B-AB65-06DE8AD0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4903D-C0D5-49BE-9E83-05E3C073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59B85-4EC8-4AF1-ADF5-173A4E3C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1E46B-6420-433B-96D9-8F9FF523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314BD-9793-4459-80DD-F28A294A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998B9-9840-4D9B-ABA6-F217A73E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1CE9-0B11-4D6E-8CAD-72405D7DA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7806-1483-4286-BEF1-99602D566E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0D356-DA4C-41DB-AB61-60327BAD3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35E0-EC50-41C8-8A7B-96093DCDC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62F9-4F36-4478-8916-9E8B2603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-1" y="133165"/>
            <a:ext cx="14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数学定义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93117DA-4A6A-44E0-B148-6E2F8845EB49}"/>
              </a:ext>
            </a:extLst>
          </p:cNvPr>
          <p:cNvGrpSpPr/>
          <p:nvPr/>
        </p:nvGrpSpPr>
        <p:grpSpPr>
          <a:xfrm>
            <a:off x="313054" y="699302"/>
            <a:ext cx="5782946" cy="1989181"/>
            <a:chOff x="440301" y="662295"/>
            <a:chExt cx="5782946" cy="1989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532029B-A472-44BA-A836-68703DE5B773}"/>
                    </a:ext>
                  </a:extLst>
                </p:cNvPr>
                <p:cNvSpPr txBox="1"/>
                <p:nvPr/>
              </p:nvSpPr>
              <p:spPr>
                <a:xfrm>
                  <a:off x="440301" y="662295"/>
                  <a:ext cx="33859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/>
                    <a:t> 、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zh-CN" altLang="en-US" dirty="0"/>
                    <a:t>的卷积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zh-CN" altLang="en-US" dirty="0"/>
                    <a:t>如下：</a:t>
                  </a: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532029B-A472-44BA-A836-68703DE5B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01" y="662295"/>
                  <a:ext cx="338597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39" t="-10000" r="-809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5CD88-EA5E-4A5D-89E2-B4416CD7D9F3}"/>
                </a:ext>
              </a:extLst>
            </p:cNvPr>
            <p:cNvSpPr txBox="1"/>
            <p:nvPr/>
          </p:nvSpPr>
          <p:spPr>
            <a:xfrm>
              <a:off x="901940" y="1148464"/>
              <a:ext cx="117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连续形式：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55A214-09F3-46D2-A14C-4CAF73B3826D}"/>
                </a:ext>
              </a:extLst>
            </p:cNvPr>
            <p:cNvSpPr txBox="1"/>
            <p:nvPr/>
          </p:nvSpPr>
          <p:spPr>
            <a:xfrm>
              <a:off x="901940" y="1791478"/>
              <a:ext cx="117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离散形式：</a:t>
              </a:r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88105647-C3F8-44EF-BCC8-02365224F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01662" y="1100205"/>
              <a:ext cx="2940001" cy="540000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7188689-45CE-494B-895F-B7759FCC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1662" y="1662073"/>
              <a:ext cx="2772001" cy="6120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119D021-BF71-46D4-A8D3-E38DB1CA2085}"/>
                </a:ext>
              </a:extLst>
            </p:cNvPr>
            <p:cNvSpPr txBox="1"/>
            <p:nvPr/>
          </p:nvSpPr>
          <p:spPr>
            <a:xfrm>
              <a:off x="440301" y="2282144"/>
              <a:ext cx="578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这是一种通过两个函数</a:t>
              </a:r>
              <a:r>
                <a:rPr lang="en-US" altLang="zh-CN" dirty="0"/>
                <a:t>f</a:t>
              </a:r>
              <a:r>
                <a:rPr lang="zh-CN" altLang="en-US" dirty="0"/>
                <a:t>、</a:t>
              </a:r>
              <a:r>
                <a:rPr lang="en-US" altLang="zh-CN" dirty="0"/>
                <a:t>g</a:t>
              </a:r>
              <a:r>
                <a:rPr lang="zh-CN" altLang="en-US" dirty="0"/>
                <a:t>生成第三个函数的数学算子。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A0FDC7-DB99-469D-97D0-D15F6A68C45A}"/>
                  </a:ext>
                </a:extLst>
              </p:cNvPr>
              <p:cNvSpPr txBox="1"/>
              <p:nvPr/>
            </p:nvSpPr>
            <p:spPr>
              <a:xfrm>
                <a:off x="313054" y="2927729"/>
                <a:ext cx="6862439" cy="295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卷积中的“卷”：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1. 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反转，即相当于在数轴上把函数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从右边翻转到左边：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2. 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平移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个单位（平移方向由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的正负决定）：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卷积中的“积”：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函数与函数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对应点的函数值相乘，然后所有制相加。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A0FDC7-DB99-469D-97D0-D15F6A68C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4" y="2927729"/>
                <a:ext cx="6862439" cy="2958630"/>
              </a:xfrm>
              <a:prstGeom prst="rect">
                <a:avLst/>
              </a:prstGeom>
              <a:blipFill>
                <a:blip r:embed="rId7"/>
                <a:stretch>
                  <a:fillRect l="-710" r="-4085" b="-2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1A5AFC4-A44F-4AEF-836E-A3F8F0A4FCF8}"/>
              </a:ext>
            </a:extLst>
          </p:cNvPr>
          <p:cNvSpPr txBox="1"/>
          <p:nvPr/>
        </p:nvSpPr>
        <p:spPr>
          <a:xfrm>
            <a:off x="6844685" y="560849"/>
            <a:ext cx="503426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实质：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将一个函数翻转、平移，然后两个函数叠加：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在连续形势下，即对两个函数的乘积求积分。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在离散形式下，即两个向量（矩阵）的内积。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卷积就是积分</a:t>
            </a:r>
            <a:r>
              <a:rPr lang="en-US" altLang="zh-CN" dirty="0"/>
              <a:t>\</a:t>
            </a:r>
            <a:r>
              <a:rPr lang="zh-CN" altLang="en-US" dirty="0"/>
              <a:t>求和，只是被积函数特殊。</a:t>
            </a:r>
          </a:p>
        </p:txBody>
      </p:sp>
    </p:spTree>
    <p:extLst>
      <p:ext uri="{BB962C8B-B14F-4D97-AF65-F5344CB8AC3E}">
        <p14:creationId xmlns:p14="http://schemas.microsoft.com/office/powerpoint/2010/main" val="109808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0" y="133165"/>
            <a:ext cx="142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物理意义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D783A-627E-4D79-823F-116776A28701}"/>
              </a:ext>
            </a:extLst>
          </p:cNvPr>
          <p:cNvSpPr txBox="1"/>
          <p:nvPr/>
        </p:nvSpPr>
        <p:spPr>
          <a:xfrm>
            <a:off x="115409" y="1096380"/>
            <a:ext cx="11873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系统，在此系统的某一点进行观测（此点称为观测点），在此观测点得到的系统输出不仅与此观测点有关，还与系统中其它点的影响。如果此系统从时间角度观测，则可描述为瞬时行为的持续性后果。如果此系统从空间角度观测，则可描述为单点行为的全局影响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AD6235-E656-417B-B603-D88A0814BC9D}"/>
                  </a:ext>
                </a:extLst>
              </p:cNvPr>
              <p:cNvSpPr txBox="1"/>
              <p:nvPr/>
            </p:nvSpPr>
            <p:spPr>
              <a:xfrm>
                <a:off x="115409" y="2345300"/>
                <a:ext cx="118738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需要注意的是，函数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的自变量含义并不相同。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函数的自变量表示点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函数的自变量表示距离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，卷积的自变量表示观测点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。三者关系为：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。用以下例子说明：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信号分析：</a:t>
                </a:r>
                <a:endParaRPr lang="en-US" altLang="zh-CN" dirty="0"/>
              </a:p>
              <a:p>
                <a:r>
                  <a:rPr lang="zh-CN" altLang="en-US" dirty="0"/>
                  <a:t>输入信号：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时刻。</a:t>
                </a:r>
                <a:endParaRPr lang="en-US" altLang="zh-CN" dirty="0"/>
              </a:p>
              <a:p>
                <a:r>
                  <a:rPr lang="zh-CN" altLang="en-US" dirty="0"/>
                  <a:t>系统响应：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时长，使用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描述更为合适。即系统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时刻的响应为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，即卷积中的观测点。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图像处理：</a:t>
                </a:r>
                <a:endParaRPr lang="en-US" altLang="zh-CN" dirty="0"/>
              </a:p>
              <a:p>
                <a:r>
                  <a:rPr lang="zh-CN" altLang="en-US" dirty="0"/>
                  <a:t>输入信号：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表示坐标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系统响应：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，此函数中的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长度，使用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描述更为合适。即系统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对于坐标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处的响应为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，即卷积中的观测点。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AD6235-E656-417B-B603-D88A0814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2345300"/>
                <a:ext cx="11873884" cy="3416320"/>
              </a:xfrm>
              <a:prstGeom prst="rect">
                <a:avLst/>
              </a:prstGeom>
              <a:blipFill>
                <a:blip r:embed="rId2"/>
                <a:stretch>
                  <a:fillRect l="-462" t="-1071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7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-1" y="133165"/>
            <a:ext cx="231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实例：信号分析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BFD6A-B588-4918-B4D0-6BB3D3BC5AB5}"/>
                  </a:ext>
                </a:extLst>
              </p:cNvPr>
              <p:cNvSpPr txBox="1"/>
              <p:nvPr/>
            </p:nvSpPr>
            <p:spPr>
              <a:xfrm>
                <a:off x="150919" y="594830"/>
                <a:ext cx="118161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卷积是在信号与线性系统的基础上或背景中出现的在此背景下，函数</a:t>
                </a:r>
                <a14:m>
                  <m:oMath xmlns:m="http://schemas.openxmlformats.org/officeDocument/2006/math">
                    <m:r>
                      <a:rPr lang="en-US" altLang="zh-CN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为</m:t>
                    </m:r>
                  </m:oMath>
                </a14:m>
                <a:r>
                  <a:rPr lang="zh-CN" altLang="en-US" dirty="0"/>
                  <a:t>输入信号，函数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为系统响应函数，而两函数的卷积即为输出信号。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BFD6A-B588-4918-B4D0-6BB3D3BC5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9" y="594830"/>
                <a:ext cx="11816180" cy="646331"/>
              </a:xfrm>
              <a:prstGeom prst="rect">
                <a:avLst/>
              </a:prstGeom>
              <a:blipFill>
                <a:blip r:embed="rId2"/>
                <a:stretch>
                  <a:fillRect l="-46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3C14B1A-8C34-4D85-B615-0D5A64E557FF}"/>
              </a:ext>
            </a:extLst>
          </p:cNvPr>
          <p:cNvSpPr txBox="1"/>
          <p:nvPr/>
        </p:nvSpPr>
        <p:spPr>
          <a:xfrm>
            <a:off x="153880" y="1241161"/>
            <a:ext cx="11887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如下图所示，输入信号是 </a:t>
            </a:r>
            <a:r>
              <a:rPr lang="en-US" altLang="zh-CN" dirty="0"/>
              <a:t>f(t) </a:t>
            </a:r>
            <a:r>
              <a:rPr lang="zh-CN" altLang="en-US" dirty="0"/>
              <a:t>，是随时间变化的。系统响应函数是 </a:t>
            </a:r>
            <a:r>
              <a:rPr lang="en-US" altLang="zh-CN" dirty="0"/>
              <a:t>g(t) </a:t>
            </a:r>
            <a:r>
              <a:rPr lang="zh-CN" altLang="en-US" dirty="0"/>
              <a:t>，图中的响应函数是随时间指数下降的，它的物理意义是说：如果在 </a:t>
            </a:r>
            <a:r>
              <a:rPr lang="en-US" altLang="zh-CN" dirty="0"/>
              <a:t>t=0 </a:t>
            </a:r>
            <a:r>
              <a:rPr lang="zh-CN" altLang="en-US" dirty="0"/>
              <a:t>的时刻有一个输入，那么随着时间的流逝，这个输入将不断衰减。换言之，到了 </a:t>
            </a:r>
            <a:r>
              <a:rPr lang="en-US" altLang="zh-CN" dirty="0"/>
              <a:t>t=T</a:t>
            </a:r>
            <a:r>
              <a:rPr lang="zh-CN" altLang="en-US" dirty="0"/>
              <a:t>时刻，原来在 </a:t>
            </a:r>
            <a:r>
              <a:rPr lang="en-US" altLang="zh-CN" dirty="0"/>
              <a:t>t=0 </a:t>
            </a:r>
            <a:r>
              <a:rPr lang="zh-CN" altLang="en-US" dirty="0"/>
              <a:t>时刻的输入</a:t>
            </a:r>
            <a:r>
              <a:rPr lang="en-US" altLang="zh-CN" dirty="0"/>
              <a:t>f(0)</a:t>
            </a:r>
            <a:r>
              <a:rPr lang="zh-CN" altLang="en-US" dirty="0"/>
              <a:t>的值将衰减为</a:t>
            </a:r>
            <a:r>
              <a:rPr lang="en-US" altLang="zh-CN" dirty="0"/>
              <a:t>f(0)g(T)</a:t>
            </a:r>
            <a:r>
              <a:rPr lang="zh-CN" altLang="en-US" dirty="0"/>
              <a:t>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DE7B86C-7B46-4594-9265-41CFDF79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19" y="2701032"/>
            <a:ext cx="685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EB0C8B-B176-4BC1-B857-25005BC6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69" y="2356559"/>
            <a:ext cx="6858000" cy="3867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FA351-3916-4C52-93BE-4FB7BB43EE1B}"/>
              </a:ext>
            </a:extLst>
          </p:cNvPr>
          <p:cNvSpPr txBox="1"/>
          <p:nvPr/>
        </p:nvSpPr>
        <p:spPr>
          <a:xfrm>
            <a:off x="301840" y="284086"/>
            <a:ext cx="11523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考虑到信号是连续输入的，也就是说，每个时刻都有新的信号进来，所以，最终输出的是所有之前输入信号的累积效果。如下图所示，在</a:t>
            </a:r>
            <a:r>
              <a:rPr lang="en-US" altLang="zh-CN" dirty="0"/>
              <a:t>T=10</a:t>
            </a:r>
            <a:r>
              <a:rPr lang="zh-CN" altLang="en-US" dirty="0"/>
              <a:t>时刻，输出结果跟图中带标记的区域整体有关。其中，</a:t>
            </a:r>
            <a:r>
              <a:rPr lang="en-US" altLang="zh-CN" dirty="0"/>
              <a:t>f(10)</a:t>
            </a:r>
            <a:r>
              <a:rPr lang="zh-CN" altLang="en-US" dirty="0"/>
              <a:t>因为是刚输入的，所以其输出结果应该是</a:t>
            </a:r>
            <a:r>
              <a:rPr lang="en-US" altLang="zh-CN" dirty="0"/>
              <a:t>f(10)g(0)</a:t>
            </a:r>
            <a:r>
              <a:rPr lang="zh-CN" altLang="en-US" dirty="0"/>
              <a:t>，而时刻</a:t>
            </a:r>
            <a:r>
              <a:rPr lang="en-US" altLang="zh-CN" dirty="0"/>
              <a:t>t=9</a:t>
            </a:r>
            <a:r>
              <a:rPr lang="zh-CN" altLang="en-US" dirty="0"/>
              <a:t>的输入</a:t>
            </a:r>
            <a:r>
              <a:rPr lang="en-US" altLang="zh-CN" dirty="0"/>
              <a:t>f(9)</a:t>
            </a:r>
            <a:r>
              <a:rPr lang="zh-CN" altLang="en-US" dirty="0"/>
              <a:t>，只经过了</a:t>
            </a:r>
            <a:r>
              <a:rPr lang="en-US" altLang="zh-CN" dirty="0"/>
              <a:t>1</a:t>
            </a:r>
            <a:r>
              <a:rPr lang="zh-CN" altLang="en-US" dirty="0"/>
              <a:t>个时间单位的衰减，所以产生的输出应该是 </a:t>
            </a:r>
            <a:r>
              <a:rPr lang="en-US" altLang="zh-CN" dirty="0"/>
              <a:t>f(9)g(1)</a:t>
            </a:r>
            <a:r>
              <a:rPr lang="zh-CN" altLang="en-US" dirty="0"/>
              <a:t>，如此类推，即图中虚线所描述的关系。这些对应点相乘然后累加，就是</a:t>
            </a:r>
            <a:r>
              <a:rPr lang="en-US" altLang="zh-CN" dirty="0"/>
              <a:t>T=10</a:t>
            </a:r>
            <a:r>
              <a:rPr lang="zh-CN" altLang="en-US" dirty="0"/>
              <a:t>时刻的输出信号值，这个结果也是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两个函数在</a:t>
            </a:r>
            <a:r>
              <a:rPr lang="en-US" altLang="zh-CN" dirty="0"/>
              <a:t>T=10</a:t>
            </a:r>
            <a:r>
              <a:rPr lang="zh-CN" altLang="en-US" dirty="0"/>
              <a:t>时刻的卷积值。</a:t>
            </a:r>
          </a:p>
        </p:txBody>
      </p:sp>
    </p:spTree>
    <p:extLst>
      <p:ext uri="{BB962C8B-B14F-4D97-AF65-F5344CB8AC3E}">
        <p14:creationId xmlns:p14="http://schemas.microsoft.com/office/powerpoint/2010/main" val="17193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04D24E-97BB-4A9C-AE1F-C26B82A7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90" y="3599175"/>
            <a:ext cx="6858000" cy="316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C0B413-C85A-45A6-A76B-44940353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90" y="270399"/>
            <a:ext cx="6858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3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01C842-18F4-48CC-B30F-EFD640FBB9C9}"/>
              </a:ext>
            </a:extLst>
          </p:cNvPr>
          <p:cNvGrpSpPr/>
          <p:nvPr/>
        </p:nvGrpSpPr>
        <p:grpSpPr>
          <a:xfrm>
            <a:off x="692458" y="1266305"/>
            <a:ext cx="9748458" cy="2710779"/>
            <a:chOff x="595895" y="1496971"/>
            <a:chExt cx="9748458" cy="2710779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3C06BFD1-BA2D-43BC-A914-B3D63675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97920" y="2432315"/>
              <a:ext cx="3146433" cy="103024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4CADFE4-A373-455C-8E30-4CF1820A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95" y="1496971"/>
              <a:ext cx="5986996" cy="2710779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DF4C1AF-26E3-4BE5-99FD-FB32B0CFAE75}"/>
              </a:ext>
            </a:extLst>
          </p:cNvPr>
          <p:cNvSpPr txBox="1"/>
          <p:nvPr/>
        </p:nvSpPr>
        <p:spPr>
          <a:xfrm>
            <a:off x="-1" y="133165"/>
            <a:ext cx="295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实例：二维图像处理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48C8B3-B9CD-4461-8DC8-E4215AB8B91C}"/>
              </a:ext>
            </a:extLst>
          </p:cNvPr>
          <p:cNvSpPr txBox="1"/>
          <p:nvPr/>
        </p:nvSpPr>
        <p:spPr>
          <a:xfrm>
            <a:off x="671850" y="5266065"/>
            <a:ext cx="1048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但是，现实情况是有界的。例如上面的函数</a:t>
            </a:r>
            <a:r>
              <a:rPr lang="en-US" altLang="zh-CN" dirty="0"/>
              <a:t>g</a:t>
            </a:r>
            <a:r>
              <a:rPr lang="zh-CN" altLang="en-US" dirty="0"/>
              <a:t>是个</a:t>
            </a:r>
            <a:r>
              <a:rPr lang="en-US" altLang="zh-CN" dirty="0"/>
              <a:t>3*3</a:t>
            </a:r>
            <a:r>
              <a:rPr lang="zh-CN" altLang="en-US" dirty="0"/>
              <a:t>的矩阵，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意味着，在除了原点附近以外，其它所有点的取值都为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。考虑到这个因素，上面的公式其实退化了，它只把坐标（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u,v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）附近的点选择出来做计算了。所以，真正的计算如下所示：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587F24E-1A4C-4842-8575-CBC6C8EAF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6439" y="4412418"/>
            <a:ext cx="6178908" cy="576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61406D-39EE-4BE0-8A08-CAC598E1E979}"/>
              </a:ext>
            </a:extLst>
          </p:cNvPr>
          <p:cNvGrpSpPr/>
          <p:nvPr/>
        </p:nvGrpSpPr>
        <p:grpSpPr>
          <a:xfrm>
            <a:off x="618583" y="671701"/>
            <a:ext cx="10034620" cy="728716"/>
            <a:chOff x="-11731" y="599029"/>
            <a:chExt cx="10034620" cy="728716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955CF296-0A84-410D-8FA9-DCE65B703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09205" y="599029"/>
              <a:ext cx="1408695" cy="324000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DA84DD7-E035-40E7-B96B-1012504F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91168" y="599029"/>
              <a:ext cx="1366431" cy="324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D46B472-08E0-4F50-8E6F-A8EA00BFE978}"/>
                </a:ext>
              </a:extLst>
            </p:cNvPr>
            <p:cNvSpPr txBox="1"/>
            <p:nvPr/>
          </p:nvSpPr>
          <p:spPr>
            <a:xfrm>
              <a:off x="0" y="599029"/>
              <a:ext cx="1509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假设有函数：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2580D-33C4-4FCC-9080-396F0443A754}"/>
                </a:ext>
              </a:extLst>
            </p:cNvPr>
            <p:cNvSpPr txBox="1"/>
            <p:nvPr/>
          </p:nvSpPr>
          <p:spPr>
            <a:xfrm>
              <a:off x="-11731" y="958413"/>
              <a:ext cx="10034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函数</a:t>
              </a:r>
              <a:r>
                <a:rPr lang="en-US" altLang="zh-CN" dirty="0"/>
                <a:t>f</a:t>
              </a:r>
              <a:r>
                <a:rPr lang="zh-CN" altLang="en-US" dirty="0"/>
                <a:t>代表二维图像；函数</a:t>
              </a:r>
              <a:r>
                <a:rPr lang="en-US" altLang="zh-CN" dirty="0"/>
                <a:t>g</a:t>
              </a:r>
              <a:r>
                <a:rPr lang="zh-CN" altLang="en-US" dirty="0"/>
                <a:t>为对图像的处理函数。这些函数皆为离散点，则可用下列矩阵表示：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23BC09D-6D84-4DD1-A80E-F6DD0021A75D}"/>
              </a:ext>
            </a:extLst>
          </p:cNvPr>
          <p:cNvSpPr txBox="1"/>
          <p:nvPr/>
        </p:nvSpPr>
        <p:spPr>
          <a:xfrm>
            <a:off x="692458" y="3977084"/>
            <a:ext cx="1048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根据卷积定义，二维卷积计算应该在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两个方向累加，且无界，从负无穷到正无穷。如下：</a:t>
            </a:r>
          </a:p>
        </p:txBody>
      </p:sp>
    </p:spTree>
    <p:extLst>
      <p:ext uri="{BB962C8B-B14F-4D97-AF65-F5344CB8AC3E}">
        <p14:creationId xmlns:p14="http://schemas.microsoft.com/office/powerpoint/2010/main" val="15658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707A3A-6A6D-4849-B77E-7956DF03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93"/>
            <a:ext cx="6858000" cy="2943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701D71-179A-4215-8972-628E8592DDA6}"/>
              </a:ext>
            </a:extLst>
          </p:cNvPr>
          <p:cNvSpPr txBox="1"/>
          <p:nvPr/>
        </p:nvSpPr>
        <p:spPr>
          <a:xfrm>
            <a:off x="6977009" y="790830"/>
            <a:ext cx="521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​​首先在原始图像矩阵中取出（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u,v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）处的矩阵：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8BAAC5D-5F8E-442B-B476-D80B7DAEA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727" y="1548121"/>
            <a:ext cx="4414863" cy="118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1A38B6-70E0-45F4-9E0C-E1AAEAF1D1B8}"/>
              </a:ext>
            </a:extLst>
          </p:cNvPr>
          <p:cNvSpPr txBox="1"/>
          <p:nvPr/>
        </p:nvSpPr>
        <p:spPr>
          <a:xfrm>
            <a:off x="335280" y="3765114"/>
            <a:ext cx="378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然后将图像处理矩阵翻转，如下：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C05657-6361-4EA3-B923-3F7414E72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8821"/>
            <a:ext cx="4348226" cy="1754445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FAD0C0B-674A-4E6A-9D21-1211A8203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7168" y="4783204"/>
            <a:ext cx="395027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FF527E4-C8B0-4B36-BF58-392118774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38" y="1484897"/>
            <a:ext cx="3898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计算卷积时，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直接计算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g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</a:rPr>
              <a:t>的内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积：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587873-E9FE-4B90-A68E-BE71847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2331493"/>
            <a:ext cx="7096125" cy="1704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597D82-F1A3-4353-A8F4-858E01341581}"/>
              </a:ext>
            </a:extLst>
          </p:cNvPr>
          <p:cNvSpPr txBox="1"/>
          <p:nvPr/>
        </p:nvSpPr>
        <p:spPr>
          <a:xfrm>
            <a:off x="314437" y="4513732"/>
            <a:ext cx="11537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以上计算的是（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u,v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）处的卷积，延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轴或者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轴滑动，就可以求出图像中各个位置的卷积，其输出结果是处理以后的图像（即经过平滑、边缘提取等各种处理的图像）。</a:t>
            </a:r>
          </a:p>
        </p:txBody>
      </p:sp>
    </p:spTree>
    <p:extLst>
      <p:ext uri="{BB962C8B-B14F-4D97-AF65-F5344CB8AC3E}">
        <p14:creationId xmlns:p14="http://schemas.microsoft.com/office/powerpoint/2010/main" val="256692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991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Helvetica Neue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10</cp:revision>
  <dcterms:created xsi:type="dcterms:W3CDTF">2021-09-01T04:32:15Z</dcterms:created>
  <dcterms:modified xsi:type="dcterms:W3CDTF">2021-09-01T14:30:30Z</dcterms:modified>
</cp:coreProperties>
</file>