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4" r:id="rId6"/>
    <p:sldId id="263" r:id="rId7"/>
    <p:sldId id="261" r:id="rId8"/>
    <p:sldId id="262" r:id="rId9"/>
    <p:sldId id="260" r:id="rId10"/>
    <p:sldId id="265" r:id="rId11"/>
    <p:sldId id="266" r:id="rId12"/>
    <p:sldId id="267" r:id="rId13"/>
    <p:sldId id="268"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99CC"/>
    <a:srgbClr val="CC3399"/>
    <a:srgbClr val="FF99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2" d="100"/>
          <a:sy n="52" d="100"/>
        </p:scale>
        <p:origin x="-222" y="1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37C62-A091-4012-9940-A6CF40B3E2D8}" type="datetimeFigureOut">
              <a:rPr lang="es-ES" smtClean="0"/>
              <a:t>25/03/2023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FE2589-D151-4E29-972A-E5527478CBAD}" type="slidenum">
              <a:rPr lang="es-ES" smtClean="0"/>
              <a:t>‹Nº›</a:t>
            </a:fld>
            <a:endParaRPr lang="es-ES"/>
          </a:p>
        </p:txBody>
      </p:sp>
    </p:spTree>
    <p:extLst>
      <p:ext uri="{BB962C8B-B14F-4D97-AF65-F5344CB8AC3E}">
        <p14:creationId xmlns:p14="http://schemas.microsoft.com/office/powerpoint/2010/main" val="1254125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0E95FE01-C51E-47C5-96CA-85CC5441B30C}" type="datetimeFigureOut">
              <a:rPr lang="es-ES" smtClean="0"/>
              <a:t>25/03/2023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22403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E95FE01-C51E-47C5-96CA-85CC5441B30C}" type="datetimeFigureOut">
              <a:rPr lang="es-ES" smtClean="0"/>
              <a:t>25/03/2023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181064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E95FE01-C51E-47C5-96CA-85CC5441B30C}" type="datetimeFigureOut">
              <a:rPr lang="es-ES" smtClean="0"/>
              <a:t>25/03/2023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521233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E95FE01-C51E-47C5-96CA-85CC5441B30C}" type="datetimeFigureOut">
              <a:rPr lang="es-ES" smtClean="0"/>
              <a:t>25/03/2023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103495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E95FE01-C51E-47C5-96CA-85CC5441B30C}" type="datetimeFigureOut">
              <a:rPr lang="es-ES" smtClean="0"/>
              <a:t>25/03/2023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332077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0E95FE01-C51E-47C5-96CA-85CC5441B30C}" type="datetimeFigureOut">
              <a:rPr lang="es-ES" smtClean="0"/>
              <a:t>25/03/2023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82268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0E95FE01-C51E-47C5-96CA-85CC5441B30C}" type="datetimeFigureOut">
              <a:rPr lang="es-ES" smtClean="0"/>
              <a:t>25/03/2023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174647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0E95FE01-C51E-47C5-96CA-85CC5441B30C}" type="datetimeFigureOut">
              <a:rPr lang="es-ES" smtClean="0"/>
              <a:t>25/03/2023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27679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E95FE01-C51E-47C5-96CA-85CC5441B30C}" type="datetimeFigureOut">
              <a:rPr lang="es-ES" smtClean="0"/>
              <a:t>25/03/2023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121537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E95FE01-C51E-47C5-96CA-85CC5441B30C}" type="datetimeFigureOut">
              <a:rPr lang="es-ES" smtClean="0"/>
              <a:t>25/03/2023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252489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E95FE01-C51E-47C5-96CA-85CC5441B30C}" type="datetimeFigureOut">
              <a:rPr lang="es-ES" smtClean="0"/>
              <a:t>25/03/2023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C00C5E0-3DA0-43F1-B084-F49F3614DF7A}" type="slidenum">
              <a:rPr lang="es-ES" smtClean="0"/>
              <a:t>‹Nº›</a:t>
            </a:fld>
            <a:endParaRPr lang="es-ES"/>
          </a:p>
        </p:txBody>
      </p:sp>
    </p:spTree>
    <p:extLst>
      <p:ext uri="{BB962C8B-B14F-4D97-AF65-F5344CB8AC3E}">
        <p14:creationId xmlns:p14="http://schemas.microsoft.com/office/powerpoint/2010/main" val="27109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5FE01-C51E-47C5-96CA-85CC5441B30C}" type="datetimeFigureOut">
              <a:rPr lang="es-ES" smtClean="0"/>
              <a:t>25/03/2023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00C5E0-3DA0-43F1-B084-F49F3614DF7A}" type="slidenum">
              <a:rPr lang="es-ES" smtClean="0"/>
              <a:t>‹Nº›</a:t>
            </a:fld>
            <a:endParaRPr lang="es-ES"/>
          </a:p>
        </p:txBody>
      </p:sp>
    </p:spTree>
    <p:extLst>
      <p:ext uri="{BB962C8B-B14F-4D97-AF65-F5344CB8AC3E}">
        <p14:creationId xmlns:p14="http://schemas.microsoft.com/office/powerpoint/2010/main" val="433429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0000">
              <a:srgbClr val="660066"/>
            </a:gs>
            <a:gs pos="24000">
              <a:srgbClr val="FF33CC"/>
            </a:gs>
            <a:gs pos="8000">
              <a:schemeClr val="accent1">
                <a:lumMod val="45000"/>
                <a:lumOff val="55000"/>
              </a:schemeClr>
            </a:gs>
            <a:gs pos="46000">
              <a:srgbClr val="CC3399"/>
            </a:gs>
          </a:gsLst>
          <a:lin ang="13200000" scaled="0"/>
        </a:gradFill>
        <a:effectLst/>
      </p:bgPr>
    </p:bg>
    <p:spTree>
      <p:nvGrpSpPr>
        <p:cNvPr id="1" name=""/>
        <p:cNvGrpSpPr/>
        <p:nvPr/>
      </p:nvGrpSpPr>
      <p:grpSpPr>
        <a:xfrm>
          <a:off x="0" y="0"/>
          <a:ext cx="0" cy="0"/>
          <a:chOff x="0" y="0"/>
          <a:chExt cx="0" cy="0"/>
        </a:xfrm>
      </p:grpSpPr>
      <p:grpSp>
        <p:nvGrpSpPr>
          <p:cNvPr id="35" name="Grupo 34"/>
          <p:cNvGrpSpPr/>
          <p:nvPr/>
        </p:nvGrpSpPr>
        <p:grpSpPr>
          <a:xfrm>
            <a:off x="5781566" y="2860053"/>
            <a:ext cx="6120000" cy="3246605"/>
            <a:chOff x="5682343" y="2801908"/>
            <a:chExt cx="6120000" cy="3246605"/>
          </a:xfrm>
        </p:grpSpPr>
        <p:sp>
          <p:nvSpPr>
            <p:cNvPr id="4" name="Rectángulo redondeado 3"/>
            <p:cNvSpPr/>
            <p:nvPr/>
          </p:nvSpPr>
          <p:spPr>
            <a:xfrm>
              <a:off x="5682343" y="2808513"/>
              <a:ext cx="6120000" cy="3240000"/>
            </a:xfrm>
            <a:prstGeom prst="roundRect">
              <a:avLst/>
            </a:prstGeom>
            <a:solidFill>
              <a:schemeClr val="bg1"/>
            </a:solidFill>
            <a:ln>
              <a:noFill/>
            </a:ln>
            <a:scene3d>
              <a:camera prst="isometricTopUp"/>
              <a:lightRig rig="threePt" dir="t"/>
            </a:scene3d>
            <a:sp3d extrusionH="266700" prstMaterial="metal">
              <a:bevelT w="419100"/>
              <a:extrusionClr>
                <a:schemeClr val="tx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0" name="Grupo 19"/>
            <p:cNvGrpSpPr/>
            <p:nvPr/>
          </p:nvGrpSpPr>
          <p:grpSpPr>
            <a:xfrm>
              <a:off x="5682343" y="2801908"/>
              <a:ext cx="6120000" cy="3240000"/>
              <a:chOff x="756557" y="544285"/>
              <a:chExt cx="6120000" cy="3240000"/>
            </a:xfrm>
            <a:scene3d>
              <a:camera prst="isometricTopUp"/>
              <a:lightRig rig="threePt" dir="t"/>
            </a:scene3d>
          </p:grpSpPr>
          <p:sp>
            <p:nvSpPr>
              <p:cNvPr id="5" name="Rectángulo redondeado 4"/>
              <p:cNvSpPr/>
              <p:nvPr/>
            </p:nvSpPr>
            <p:spPr>
              <a:xfrm>
                <a:off x="756557" y="544285"/>
                <a:ext cx="6120000" cy="3240000"/>
              </a:xfrm>
              <a:prstGeom prst="roundRect">
                <a:avLst/>
              </a:prstGeom>
              <a:gradFill>
                <a:gsLst>
                  <a:gs pos="84000">
                    <a:schemeClr val="bg1"/>
                  </a:gs>
                  <a:gs pos="63000">
                    <a:schemeClr val="accent2">
                      <a:lumMod val="20000"/>
                      <a:lumOff val="80000"/>
                    </a:schemeClr>
                  </a:gs>
                  <a:gs pos="25000">
                    <a:schemeClr val="accent2">
                      <a:lumMod val="20000"/>
                      <a:lumOff val="80000"/>
                    </a:schemeClr>
                  </a:gs>
                  <a:gs pos="0">
                    <a:schemeClr val="bg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redondeado 5"/>
              <p:cNvSpPr/>
              <p:nvPr/>
            </p:nvSpPr>
            <p:spPr>
              <a:xfrm>
                <a:off x="3472854" y="685799"/>
                <a:ext cx="1371600" cy="1371600"/>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p:cNvSpPr/>
              <p:nvPr/>
            </p:nvSpPr>
            <p:spPr>
              <a:xfrm>
                <a:off x="2617392" y="774386"/>
                <a:ext cx="713638" cy="1371600"/>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p:cNvSpPr/>
              <p:nvPr/>
            </p:nvSpPr>
            <p:spPr>
              <a:xfrm>
                <a:off x="2617392" y="2198915"/>
                <a:ext cx="2264230" cy="1407727"/>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redondeado 8"/>
              <p:cNvSpPr/>
              <p:nvPr/>
            </p:nvSpPr>
            <p:spPr>
              <a:xfrm>
                <a:off x="1136313" y="685800"/>
                <a:ext cx="1371600" cy="2920842"/>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redondeado 9"/>
              <p:cNvSpPr/>
              <p:nvPr/>
            </p:nvSpPr>
            <p:spPr>
              <a:xfrm>
                <a:off x="6357879" y="1005075"/>
                <a:ext cx="178370" cy="2104649"/>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p:cNvPicPr>
                <a:picLocks noChangeAspect="1"/>
              </p:cNvPicPr>
              <p:nvPr/>
            </p:nvPicPr>
            <p:blipFill>
              <a:blip r:embed="rId2" cstate="print">
                <a:clrChange>
                  <a:clrFrom>
                    <a:srgbClr val="000000">
                      <a:alpha val="27451"/>
                    </a:srgbClr>
                  </a:clrFrom>
                  <a:clrTo>
                    <a:srgbClr val="000000">
                      <a:alpha val="0"/>
                    </a:srgbClr>
                  </a:clrTo>
                </a:clrChange>
                <a:duotone>
                  <a:schemeClr val="bg2">
                    <a:shade val="45000"/>
                    <a:satMod val="135000"/>
                  </a:schemeClr>
                  <a:prstClr val="white"/>
                </a:duotone>
                <a:extLst>
                  <a:ext uri="{BEBA8EAE-BF5A-486C-A8C5-ECC9F3942E4B}">
                    <a14:imgProps xmlns:a14="http://schemas.microsoft.com/office/drawing/2010/main">
                      <a14:imgLayer r:embed="rId3">
                        <a14:imgEffect>
                          <a14:saturation sat="198000"/>
                        </a14:imgEffect>
                      </a14:imgLayer>
                    </a14:imgProps>
                  </a:ext>
                  <a:ext uri="{28A0092B-C50C-407E-A947-70E740481C1C}">
                    <a14:useLocalDpi xmlns:a14="http://schemas.microsoft.com/office/drawing/2010/main" val="0"/>
                  </a:ext>
                </a:extLst>
              </a:blip>
              <a:stretch>
                <a:fillRect/>
              </a:stretch>
            </p:blipFill>
            <p:spPr>
              <a:xfrm rot="5400000">
                <a:off x="3005841" y="2287500"/>
                <a:ext cx="1279860" cy="1279860"/>
              </a:xfrm>
              <a:prstGeom prst="rect">
                <a:avLst/>
              </a:prstGeom>
              <a:ln>
                <a:noFill/>
              </a:ln>
            </p:spPr>
          </p:pic>
          <p:pic>
            <p:nvPicPr>
              <p:cNvPr id="14" name="Imagen 1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7955354">
                <a:off x="3732184" y="871833"/>
                <a:ext cx="952720" cy="952720"/>
              </a:xfrm>
              <a:prstGeom prst="rect">
                <a:avLst/>
              </a:prstGeom>
            </p:spPr>
          </p:pic>
          <p:pic>
            <p:nvPicPr>
              <p:cNvPr id="15" name="Imagen 14"/>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1062702" y="1494337"/>
                <a:ext cx="1538716" cy="1126124"/>
              </a:xfrm>
              <a:prstGeom prst="rect">
                <a:avLst/>
              </a:prstGeom>
            </p:spPr>
          </p:pic>
          <p:sp>
            <p:nvSpPr>
              <p:cNvPr id="17" name="Rectángulo redondeado 16"/>
              <p:cNvSpPr/>
              <p:nvPr/>
            </p:nvSpPr>
            <p:spPr>
              <a:xfrm>
                <a:off x="4989837" y="2287500"/>
                <a:ext cx="1027734" cy="1279860"/>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5"/>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5086422" y="2499572"/>
                <a:ext cx="855715" cy="855715"/>
              </a:xfrm>
              <a:prstGeom prst="rect">
                <a:avLst/>
              </a:prstGeom>
            </p:spPr>
          </p:pic>
          <p:pic>
            <p:nvPicPr>
              <p:cNvPr id="18" name="Imagen 17"/>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5002717" y="883848"/>
                <a:ext cx="1064089" cy="1064089"/>
              </a:xfrm>
              <a:prstGeom prst="rect">
                <a:avLst/>
              </a:prstGeom>
            </p:spPr>
          </p:pic>
          <p:pic>
            <p:nvPicPr>
              <p:cNvPr id="19" name="Imagen 18"/>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715069" y="1184872"/>
                <a:ext cx="550628" cy="550628"/>
              </a:xfrm>
              <a:prstGeom prst="rect">
                <a:avLst/>
              </a:prstGeom>
            </p:spPr>
          </p:pic>
        </p:grpSp>
      </p:grpSp>
      <p:grpSp>
        <p:nvGrpSpPr>
          <p:cNvPr id="37" name="Grupo 36"/>
          <p:cNvGrpSpPr/>
          <p:nvPr/>
        </p:nvGrpSpPr>
        <p:grpSpPr>
          <a:xfrm>
            <a:off x="8314840" y="3474785"/>
            <a:ext cx="2237075" cy="1460046"/>
            <a:chOff x="2039517" y="1892839"/>
            <a:chExt cx="2264230" cy="1407727"/>
          </a:xfrm>
          <a:effectLst>
            <a:outerShdw blurRad="50800" dist="838200" dir="8160000" algn="tl" rotWithShape="0">
              <a:prstClr val="black">
                <a:alpha val="40000"/>
              </a:prstClr>
            </a:outerShdw>
          </a:effectLst>
          <a:scene3d>
            <a:camera prst="isometricTopUp"/>
            <a:lightRig rig="threePt" dir="t"/>
          </a:scene3d>
        </p:grpSpPr>
        <p:sp>
          <p:nvSpPr>
            <p:cNvPr id="25" name="Rectángulo redondeado 24"/>
            <p:cNvSpPr/>
            <p:nvPr/>
          </p:nvSpPr>
          <p:spPr>
            <a:xfrm>
              <a:off x="2039517" y="1892839"/>
              <a:ext cx="2264230" cy="1407727"/>
            </a:xfrm>
            <a:prstGeom prst="round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p:cNvPicPr>
              <a:picLocks noChangeAspect="1"/>
            </p:cNvPicPr>
            <p:nvPr/>
          </p:nvPicPr>
          <p:blipFill>
            <a:blip r:embed="rId9" cstate="print">
              <a:clrChange>
                <a:clrFrom>
                  <a:srgbClr val="000000">
                    <a:alpha val="27451"/>
                  </a:srgbClr>
                </a:clrFrom>
                <a:clrTo>
                  <a:srgbClr val="000000">
                    <a:alpha val="0"/>
                  </a:srgbClr>
                </a:clrTo>
              </a:clrChange>
              <a:duotone>
                <a:schemeClr val="bg2">
                  <a:shade val="45000"/>
                  <a:satMod val="135000"/>
                </a:schemeClr>
                <a:prstClr val="white"/>
              </a:duotone>
              <a:extLst>
                <a:ext uri="{BEBA8EAE-BF5A-486C-A8C5-ECC9F3942E4B}">
                  <a14:imgProps xmlns:a14="http://schemas.microsoft.com/office/drawing/2010/main">
                    <a14:imgLayer r:embed="rId10">
                      <a14:imgEffect>
                        <a14:saturation sat="198000"/>
                      </a14:imgEffect>
                    </a14:imgLayer>
                  </a14:imgProps>
                </a:ext>
                <a:ext uri="{28A0092B-C50C-407E-A947-70E740481C1C}">
                  <a14:useLocalDpi xmlns:a14="http://schemas.microsoft.com/office/drawing/2010/main" val="0"/>
                </a:ext>
              </a:extLst>
            </a:blip>
            <a:stretch>
              <a:fillRect/>
            </a:stretch>
          </p:blipFill>
          <p:spPr>
            <a:xfrm rot="5400000">
              <a:off x="2427966" y="1981424"/>
              <a:ext cx="1279860" cy="1279860"/>
            </a:xfrm>
            <a:prstGeom prst="rect">
              <a:avLst/>
            </a:prstGeom>
            <a:ln>
              <a:noFill/>
            </a:ln>
          </p:spPr>
        </p:pic>
      </p:grpSp>
      <p:grpSp>
        <p:nvGrpSpPr>
          <p:cNvPr id="36" name="Grupo 35"/>
          <p:cNvGrpSpPr/>
          <p:nvPr/>
        </p:nvGrpSpPr>
        <p:grpSpPr>
          <a:xfrm>
            <a:off x="7320095" y="2626774"/>
            <a:ext cx="1371600" cy="1371600"/>
            <a:chOff x="2894979" y="379723"/>
            <a:chExt cx="1371600" cy="1371600"/>
          </a:xfrm>
          <a:effectLst>
            <a:outerShdw blurRad="50800" dist="838200" dir="6600000" algn="tl" rotWithShape="0">
              <a:prstClr val="black">
                <a:alpha val="40000"/>
              </a:prstClr>
            </a:outerShdw>
          </a:effectLst>
          <a:scene3d>
            <a:camera prst="isometricTopUp"/>
            <a:lightRig rig="threePt" dir="t"/>
          </a:scene3d>
        </p:grpSpPr>
        <p:sp>
          <p:nvSpPr>
            <p:cNvPr id="23" name="Rectángulo redondeado 22"/>
            <p:cNvSpPr/>
            <p:nvPr/>
          </p:nvSpPr>
          <p:spPr>
            <a:xfrm>
              <a:off x="2894979" y="379723"/>
              <a:ext cx="1371600" cy="1371600"/>
            </a:xfrm>
            <a:prstGeom prst="round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9" name="Imagen 2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rot="7955354">
              <a:off x="3154309" y="565757"/>
              <a:ext cx="952720" cy="952720"/>
            </a:xfrm>
            <a:prstGeom prst="rect">
              <a:avLst/>
            </a:prstGeom>
          </p:spPr>
        </p:pic>
      </p:grpSp>
      <p:grpSp>
        <p:nvGrpSpPr>
          <p:cNvPr id="39" name="Grupo 38"/>
          <p:cNvGrpSpPr/>
          <p:nvPr/>
        </p:nvGrpSpPr>
        <p:grpSpPr>
          <a:xfrm>
            <a:off x="6300378" y="3558089"/>
            <a:ext cx="1371600" cy="2920842"/>
            <a:chOff x="558438" y="379724"/>
            <a:chExt cx="1371600" cy="2920842"/>
          </a:xfrm>
          <a:effectLst>
            <a:outerShdw blurRad="50800" dist="254000" dir="10680000" algn="t" rotWithShape="0">
              <a:prstClr val="black">
                <a:alpha val="40000"/>
              </a:prstClr>
            </a:outerShdw>
          </a:effectLst>
          <a:scene3d>
            <a:camera prst="isometricTopUp"/>
            <a:lightRig rig="threePt" dir="t"/>
          </a:scene3d>
        </p:grpSpPr>
        <p:sp>
          <p:nvSpPr>
            <p:cNvPr id="26" name="Rectángulo redondeado 25"/>
            <p:cNvSpPr/>
            <p:nvPr/>
          </p:nvSpPr>
          <p:spPr>
            <a:xfrm>
              <a:off x="558438" y="379724"/>
              <a:ext cx="1371600" cy="2920842"/>
            </a:xfrm>
            <a:prstGeom prst="roundRect">
              <a:avLst/>
            </a:pr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 name="Imagen 29"/>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84827" y="1188261"/>
              <a:ext cx="1538716" cy="1126124"/>
            </a:xfrm>
            <a:prstGeom prst="rect">
              <a:avLst/>
            </a:prstGeom>
          </p:spPr>
        </p:pic>
      </p:grpSp>
      <p:grpSp>
        <p:nvGrpSpPr>
          <p:cNvPr id="38" name="Grupo 37"/>
          <p:cNvGrpSpPr/>
          <p:nvPr/>
        </p:nvGrpSpPr>
        <p:grpSpPr>
          <a:xfrm>
            <a:off x="6996422" y="3365269"/>
            <a:ext cx="713638" cy="1371600"/>
            <a:chOff x="2039517" y="468310"/>
            <a:chExt cx="713638" cy="1371600"/>
          </a:xfrm>
          <a:effectLst>
            <a:outerShdw blurRad="50800" dist="838200" dir="6600000" algn="tl" rotWithShape="0">
              <a:prstClr val="black">
                <a:alpha val="40000"/>
              </a:prstClr>
            </a:outerShdw>
          </a:effectLst>
          <a:scene3d>
            <a:camera prst="isometricTopUp"/>
            <a:lightRig rig="threePt" dir="t"/>
          </a:scene3d>
        </p:grpSpPr>
        <p:sp>
          <p:nvSpPr>
            <p:cNvPr id="24" name="Rectángulo redondeado 23"/>
            <p:cNvSpPr/>
            <p:nvPr/>
          </p:nvSpPr>
          <p:spPr>
            <a:xfrm>
              <a:off x="2039517" y="468310"/>
              <a:ext cx="713638" cy="1371600"/>
            </a:xfrm>
            <a:prstGeom prst="roundRect">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4" name="Imagen 33"/>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137194" y="878796"/>
              <a:ext cx="550628" cy="550628"/>
            </a:xfrm>
            <a:prstGeom prst="rect">
              <a:avLst/>
            </a:prstGeom>
          </p:spPr>
        </p:pic>
      </p:grpSp>
      <p:pic>
        <p:nvPicPr>
          <p:cNvPr id="61" name="Imagen 6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59074" y="-92932"/>
            <a:ext cx="6304713" cy="2947453"/>
          </a:xfrm>
          <a:prstGeom prst="rect">
            <a:avLst/>
          </a:prstGeom>
        </p:spPr>
      </p:pic>
      <p:grpSp>
        <p:nvGrpSpPr>
          <p:cNvPr id="74" name="Grupo 73"/>
          <p:cNvGrpSpPr/>
          <p:nvPr/>
        </p:nvGrpSpPr>
        <p:grpSpPr>
          <a:xfrm>
            <a:off x="853668" y="1006906"/>
            <a:ext cx="5642720" cy="2852303"/>
            <a:chOff x="-47590" y="16533"/>
            <a:chExt cx="4381500" cy="2034568"/>
          </a:xfrm>
        </p:grpSpPr>
        <p:pic>
          <p:nvPicPr>
            <p:cNvPr id="75" name="Imagen 74"/>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7590" y="16533"/>
              <a:ext cx="4381500" cy="2034568"/>
            </a:xfrm>
            <a:prstGeom prst="rect">
              <a:avLst/>
            </a:prstGeom>
          </p:spPr>
        </p:pic>
        <p:sp>
          <p:nvSpPr>
            <p:cNvPr id="76" name="CuadroTexto 75"/>
            <p:cNvSpPr txBox="1"/>
            <p:nvPr/>
          </p:nvSpPr>
          <p:spPr>
            <a:xfrm>
              <a:off x="454149" y="383902"/>
              <a:ext cx="3268173" cy="678026"/>
            </a:xfrm>
            <a:prstGeom prst="rect">
              <a:avLst/>
            </a:prstGeom>
            <a:noFill/>
          </p:spPr>
          <p:txBody>
            <a:bodyPr wrap="square" rtlCol="0">
              <a:spAutoFit/>
            </a:bodyPr>
            <a:lstStyle/>
            <a:p>
              <a:r>
                <a:rPr lang="es-ES" sz="5400" dirty="0" smtClean="0">
                  <a:solidFill>
                    <a:srgbClr val="00906F"/>
                  </a:solidFill>
                  <a:latin typeface="Milcandy" panose="02000500000000000000" pitchFamily="2" charset="0"/>
                </a:rPr>
                <a:t>BASE DE DATOS 1</a:t>
              </a:r>
              <a:endParaRPr lang="es-ES" sz="5400" dirty="0">
                <a:solidFill>
                  <a:srgbClr val="00906F"/>
                </a:solidFill>
                <a:latin typeface="Milcandy" panose="02000500000000000000" pitchFamily="2" charset="0"/>
              </a:endParaRPr>
            </a:p>
          </p:txBody>
        </p:sp>
        <p:sp>
          <p:nvSpPr>
            <p:cNvPr id="77" name="CuadroTexto 76"/>
            <p:cNvSpPr txBox="1"/>
            <p:nvPr/>
          </p:nvSpPr>
          <p:spPr>
            <a:xfrm>
              <a:off x="2038961" y="922561"/>
              <a:ext cx="2012950" cy="417124"/>
            </a:xfrm>
            <a:prstGeom prst="rect">
              <a:avLst/>
            </a:prstGeom>
            <a:noFill/>
          </p:spPr>
          <p:txBody>
            <a:bodyPr wrap="square" rtlCol="0">
              <a:spAutoFit/>
            </a:bodyPr>
            <a:lstStyle/>
            <a:p>
              <a:r>
                <a:rPr lang="es-ES" sz="3200" dirty="0" smtClean="0">
                  <a:solidFill>
                    <a:srgbClr val="FF0164"/>
                  </a:solidFill>
                  <a:latin typeface="LEMON MILK" panose="00000500000000000000" pitchFamily="50" charset="0"/>
                </a:rPr>
                <a:t>HITO 2</a:t>
              </a:r>
              <a:endParaRPr lang="es-ES" sz="3200" dirty="0">
                <a:solidFill>
                  <a:srgbClr val="FF0164"/>
                </a:solidFill>
                <a:latin typeface="LEMON MILK" panose="00000500000000000000" pitchFamily="50" charset="0"/>
              </a:endParaRPr>
            </a:p>
          </p:txBody>
        </p:sp>
      </p:grpSp>
      <p:pic>
        <p:nvPicPr>
          <p:cNvPr id="78" name="Imagen 7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448595" y="2344213"/>
            <a:ext cx="965429" cy="965429"/>
          </a:xfrm>
          <a:prstGeom prst="rect">
            <a:avLst/>
          </a:prstGeom>
        </p:spPr>
      </p:pic>
      <p:sp>
        <p:nvSpPr>
          <p:cNvPr id="83" name="CuadroTexto 82"/>
          <p:cNvSpPr txBox="1"/>
          <p:nvPr/>
        </p:nvSpPr>
        <p:spPr>
          <a:xfrm>
            <a:off x="1295870" y="3620660"/>
            <a:ext cx="3916680" cy="3170099"/>
          </a:xfrm>
          <a:prstGeom prst="rect">
            <a:avLst/>
          </a:prstGeom>
          <a:noFill/>
        </p:spPr>
        <p:txBody>
          <a:bodyPr wrap="square" rtlCol="0">
            <a:spAutoFit/>
          </a:bodyPr>
          <a:lstStyle/>
          <a:p>
            <a:pPr algn="ctr"/>
            <a:r>
              <a:rPr lang="es-ES" sz="2800" dirty="0" smtClean="0">
                <a:solidFill>
                  <a:schemeClr val="bg1"/>
                </a:solidFill>
                <a:latin typeface="Algerian" panose="04020705040A02060702" pitchFamily="82" charset="0"/>
              </a:rPr>
              <a:t>INGENIERO:</a:t>
            </a:r>
          </a:p>
          <a:p>
            <a:pPr algn="ctr"/>
            <a:r>
              <a:rPr lang="es-ES" b="1" dirty="0" smtClean="0">
                <a:solidFill>
                  <a:srgbClr val="FF99CC"/>
                </a:solidFill>
              </a:rPr>
              <a:t>WILLIAM BARRA PAREDES</a:t>
            </a:r>
          </a:p>
          <a:p>
            <a:pPr algn="ctr"/>
            <a:endParaRPr lang="es-ES" sz="2800" dirty="0" smtClean="0">
              <a:solidFill>
                <a:schemeClr val="bg1"/>
              </a:solidFill>
              <a:latin typeface="Algerian" panose="04020705040A02060702" pitchFamily="82" charset="0"/>
            </a:endParaRPr>
          </a:p>
          <a:p>
            <a:pPr algn="ctr"/>
            <a:r>
              <a:rPr lang="es-ES" sz="2800" dirty="0" smtClean="0">
                <a:solidFill>
                  <a:schemeClr val="bg1"/>
                </a:solidFill>
                <a:latin typeface="Algerian" panose="04020705040A02060702" pitchFamily="82" charset="0"/>
              </a:rPr>
              <a:t>PRESENTADO  POR:</a:t>
            </a:r>
          </a:p>
          <a:p>
            <a:pPr algn="ctr"/>
            <a:r>
              <a:rPr lang="es-ES" dirty="0" smtClean="0">
                <a:solidFill>
                  <a:srgbClr val="FF9999"/>
                </a:solidFill>
              </a:rPr>
              <a:t>HEBER QUISPE MAYTA</a:t>
            </a:r>
          </a:p>
          <a:p>
            <a:pPr algn="ctr"/>
            <a:endParaRPr lang="es-ES" sz="2800" dirty="0" smtClean="0">
              <a:solidFill>
                <a:schemeClr val="bg1"/>
              </a:solidFill>
              <a:latin typeface="Algerian" panose="04020705040A02060702" pitchFamily="82" charset="0"/>
            </a:endParaRPr>
          </a:p>
          <a:p>
            <a:pPr algn="ctr"/>
            <a:r>
              <a:rPr lang="es-ES" sz="2800" dirty="0" smtClean="0">
                <a:solidFill>
                  <a:schemeClr val="bg1"/>
                </a:solidFill>
                <a:latin typeface="Algerian" panose="04020705040A02060702" pitchFamily="82" charset="0"/>
              </a:rPr>
              <a:t>GESTION:</a:t>
            </a:r>
          </a:p>
          <a:p>
            <a:pPr algn="ctr"/>
            <a:r>
              <a:rPr lang="es-ES" sz="2400" dirty="0" smtClean="0">
                <a:solidFill>
                  <a:schemeClr val="bg1"/>
                </a:solidFill>
                <a:latin typeface="Algerian" panose="04020705040A02060702" pitchFamily="82" charset="0"/>
              </a:rPr>
              <a:t>2023</a:t>
            </a:r>
            <a:endParaRPr lang="es-ES" sz="2400" dirty="0">
              <a:solidFill>
                <a:schemeClr val="bg1"/>
              </a:solidFill>
              <a:latin typeface="Algerian" panose="04020705040A02060702" pitchFamily="82" charset="0"/>
            </a:endParaRPr>
          </a:p>
        </p:txBody>
      </p:sp>
      <p:sp>
        <p:nvSpPr>
          <p:cNvPr id="84" name="Pentágono regular 83"/>
          <p:cNvSpPr/>
          <p:nvPr/>
        </p:nvSpPr>
        <p:spPr>
          <a:xfrm>
            <a:off x="-300140" y="5805330"/>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Pentágono regular 84"/>
          <p:cNvSpPr/>
          <p:nvPr/>
        </p:nvSpPr>
        <p:spPr>
          <a:xfrm rot="2191070">
            <a:off x="-1255100" y="3959889"/>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Pentágono regular 85"/>
          <p:cNvSpPr/>
          <p:nvPr/>
        </p:nvSpPr>
        <p:spPr>
          <a:xfrm rot="338391">
            <a:off x="-1310302" y="2025883"/>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Pentágono regular 86"/>
          <p:cNvSpPr/>
          <p:nvPr/>
        </p:nvSpPr>
        <p:spPr>
          <a:xfrm rot="2226543">
            <a:off x="-919073" y="-55416"/>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Pentágono regular 87"/>
          <p:cNvSpPr/>
          <p:nvPr/>
        </p:nvSpPr>
        <p:spPr>
          <a:xfrm rot="4068186">
            <a:off x="935908" y="-759940"/>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Pentágono regular 88"/>
          <p:cNvSpPr/>
          <p:nvPr/>
        </p:nvSpPr>
        <p:spPr>
          <a:xfrm rot="18580544">
            <a:off x="2772849" y="-541716"/>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69121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nodeType="withEffect">
                                  <p:stCondLst>
                                    <p:cond delay="0"/>
                                  </p:stCondLst>
                                  <p:childTnLst>
                                    <p:animMotion origin="layout" path="M 0.01237 0.12107 L 0.04883 0.14653 " pathEditMode="relative" rAng="0" ptsTypes="AA">
                                      <p:cBhvr>
                                        <p:cTn id="6" dur="3000" fill="hold"/>
                                        <p:tgtEl>
                                          <p:spTgt spid="37"/>
                                        </p:tgtEl>
                                        <p:attrNameLst>
                                          <p:attrName>ppt_x</p:attrName>
                                          <p:attrName>ppt_y</p:attrName>
                                        </p:attrNameLst>
                                      </p:cBhvr>
                                      <p:rCtr x="1823" y="1273"/>
                                    </p:animMotion>
                                  </p:childTnLst>
                                </p:cTn>
                              </p:par>
                              <p:par>
                                <p:cTn id="7" presetID="42" presetClass="path" presetSubtype="0" repeatCount="indefinite" accel="50000" decel="50000" autoRev="1" fill="hold" nodeType="withEffect">
                                  <p:stCondLst>
                                    <p:cond delay="0"/>
                                  </p:stCondLst>
                                  <p:childTnLst>
                                    <p:animMotion origin="layout" path="M 0.02253 -0.01366 L 0.05781 -0.03819 " pathEditMode="relative" rAng="0" ptsTypes="AA">
                                      <p:cBhvr>
                                        <p:cTn id="8" dur="3000" fill="hold"/>
                                        <p:tgtEl>
                                          <p:spTgt spid="36"/>
                                        </p:tgtEl>
                                        <p:attrNameLst>
                                          <p:attrName>ppt_x</p:attrName>
                                          <p:attrName>ppt_y</p:attrName>
                                        </p:attrNameLst>
                                      </p:cBhvr>
                                      <p:rCtr x="1758" y="-1227"/>
                                    </p:animMotion>
                                  </p:childTnLst>
                                </p:cTn>
                              </p:par>
                              <p:par>
                                <p:cTn id="9" presetID="42" presetClass="path" presetSubtype="0" repeatCount="indefinite" accel="50000" decel="50000" autoRev="1" fill="hold" nodeType="withEffect">
                                  <p:stCondLst>
                                    <p:cond delay="0"/>
                                  </p:stCondLst>
                                  <p:childTnLst>
                                    <p:animMotion origin="layout" path="M 5E-6 -7.40741E-7 L -0.01902 -0.04514 " pathEditMode="relative" rAng="0" ptsTypes="AA">
                                      <p:cBhvr>
                                        <p:cTn id="10" dur="3000" fill="hold"/>
                                        <p:tgtEl>
                                          <p:spTgt spid="38"/>
                                        </p:tgtEl>
                                        <p:attrNameLst>
                                          <p:attrName>ppt_x</p:attrName>
                                          <p:attrName>ppt_y</p:attrName>
                                        </p:attrNameLst>
                                      </p:cBhvr>
                                      <p:rCtr x="-951" y="-2269"/>
                                    </p:animMotion>
                                  </p:childTnLst>
                                </p:cTn>
                              </p:par>
                              <p:par>
                                <p:cTn id="11" presetID="42" presetClass="path" presetSubtype="0" repeatCount="indefinite" accel="50000" decel="50000" autoRev="1" fill="hold" nodeType="withEffect">
                                  <p:stCondLst>
                                    <p:cond delay="0"/>
                                  </p:stCondLst>
                                  <p:childTnLst>
                                    <p:animMotion origin="layout" path="M 3.125E-6 -2.96296E-6 L -0.03555 0.0463 " pathEditMode="relative" rAng="0" ptsTypes="AA">
                                      <p:cBhvr>
                                        <p:cTn id="12" dur="3000" fill="hold"/>
                                        <p:tgtEl>
                                          <p:spTgt spid="39"/>
                                        </p:tgtEl>
                                        <p:attrNameLst>
                                          <p:attrName>ppt_x</p:attrName>
                                          <p:attrName>ppt_y</p:attrName>
                                        </p:attrNameLst>
                                      </p:cBhvr>
                                      <p:rCtr x="-1784" y="2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6" name="Paralelogramo 5"/>
          <p:cNvSpPr/>
          <p:nvPr/>
        </p:nvSpPr>
        <p:spPr>
          <a:xfrm flipV="1">
            <a:off x="2503714" y="-1068355"/>
            <a:ext cx="7184571" cy="899471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p:cNvSpPr/>
          <p:nvPr/>
        </p:nvSpPr>
        <p:spPr>
          <a:xfrm>
            <a:off x="536121" y="2500604"/>
            <a:ext cx="3700988" cy="1857769"/>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AGREGAR REGISTROS A LA TABLA CREADA ANTERIORMENTE</a:t>
            </a:r>
            <a:endParaRPr lang="es-ES" sz="3600" dirty="0">
              <a:latin typeface="Rockwell Condensed" panose="02060603050405020104" pitchFamily="18" charset="0"/>
            </a:endParaRPr>
          </a:p>
        </p:txBody>
      </p:sp>
      <p:pic>
        <p:nvPicPr>
          <p:cNvPr id="8" name="Imagen 7"/>
          <p:cNvPicPr>
            <a:picLocks noChangeAspect="1"/>
          </p:cNvPicPr>
          <p:nvPr/>
        </p:nvPicPr>
        <p:blipFill>
          <a:blip r:embed="rId3"/>
          <a:stretch>
            <a:fillRect/>
          </a:stretch>
        </p:blipFill>
        <p:spPr>
          <a:xfrm>
            <a:off x="4773230" y="667161"/>
            <a:ext cx="6617347" cy="5643220"/>
          </a:xfrm>
          <a:prstGeom prst="rect">
            <a:avLst/>
          </a:prstGeom>
          <a:ln>
            <a:noFill/>
          </a:ln>
          <a:effectLst>
            <a:softEdge rad="112500"/>
          </a:effectLst>
        </p:spPr>
      </p:pic>
      <p:sp>
        <p:nvSpPr>
          <p:cNvPr id="9" name="Pentágono regular 8"/>
          <p:cNvSpPr/>
          <p:nvPr/>
        </p:nvSpPr>
        <p:spPr>
          <a:xfrm>
            <a:off x="-492269" y="5115938"/>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Pentágono regular 9"/>
          <p:cNvSpPr/>
          <p:nvPr/>
        </p:nvSpPr>
        <p:spPr>
          <a:xfrm rot="2606415">
            <a:off x="1713081" y="5849847"/>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Pentágono regular 10"/>
          <p:cNvSpPr/>
          <p:nvPr/>
        </p:nvSpPr>
        <p:spPr>
          <a:xfrm rot="20429471">
            <a:off x="-795201" y="561218"/>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Pentágono regular 11"/>
          <p:cNvSpPr/>
          <p:nvPr/>
        </p:nvSpPr>
        <p:spPr>
          <a:xfrm rot="779638">
            <a:off x="-104733" y="-1299320"/>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Pentágono regular 12"/>
          <p:cNvSpPr/>
          <p:nvPr/>
        </p:nvSpPr>
        <p:spPr>
          <a:xfrm rot="3448847">
            <a:off x="1854309" y="-251700"/>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72441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11819" y="0"/>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6" name="Paralelogramo 5"/>
          <p:cNvSpPr/>
          <p:nvPr/>
        </p:nvSpPr>
        <p:spPr>
          <a:xfrm flipV="1">
            <a:off x="2071395" y="-1362270"/>
            <a:ext cx="7613779" cy="9293289"/>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p:cNvSpPr/>
          <p:nvPr/>
        </p:nvSpPr>
        <p:spPr>
          <a:xfrm>
            <a:off x="646922" y="301200"/>
            <a:ext cx="10898155" cy="1189078"/>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CREAR LAS TABLAS Y 2 REGISTROS PARA CADA TABLA PARA EL SIGUIENTE MODELO</a:t>
            </a:r>
            <a:endParaRPr lang="es-ES" sz="3600" dirty="0">
              <a:latin typeface="Rockwell Condensed" panose="02060603050405020104" pitchFamily="18" charset="0"/>
            </a:endParaRPr>
          </a:p>
        </p:txBody>
      </p:sp>
      <p:pic>
        <p:nvPicPr>
          <p:cNvPr id="8" name="Imagen 7"/>
          <p:cNvPicPr>
            <a:picLocks noChangeAspect="1"/>
          </p:cNvPicPr>
          <p:nvPr/>
        </p:nvPicPr>
        <p:blipFill>
          <a:blip r:embed="rId3"/>
          <a:stretch>
            <a:fillRect/>
          </a:stretch>
        </p:blipFill>
        <p:spPr>
          <a:xfrm>
            <a:off x="3018451" y="1490278"/>
            <a:ext cx="6155096" cy="4924076"/>
          </a:xfrm>
          <a:prstGeom prst="rect">
            <a:avLst/>
          </a:prstGeom>
          <a:ln>
            <a:noFill/>
          </a:ln>
          <a:effectLst>
            <a:softEdge rad="112500"/>
          </a:effectLst>
        </p:spPr>
      </p:pic>
      <p:sp>
        <p:nvSpPr>
          <p:cNvPr id="9" name="Pentágono regular 8"/>
          <p:cNvSpPr/>
          <p:nvPr/>
        </p:nvSpPr>
        <p:spPr>
          <a:xfrm rot="2403059">
            <a:off x="-975414" y="1559652"/>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Pentágono regular 9"/>
          <p:cNvSpPr/>
          <p:nvPr/>
        </p:nvSpPr>
        <p:spPr>
          <a:xfrm>
            <a:off x="-11819" y="3284374"/>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Pentágono regular 10"/>
          <p:cNvSpPr/>
          <p:nvPr/>
        </p:nvSpPr>
        <p:spPr>
          <a:xfrm rot="2011935">
            <a:off x="-696268" y="5191265"/>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Pentágono regular 11"/>
          <p:cNvSpPr/>
          <p:nvPr/>
        </p:nvSpPr>
        <p:spPr>
          <a:xfrm rot="1278317">
            <a:off x="10920191" y="1516295"/>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Pentágono regular 12"/>
          <p:cNvSpPr/>
          <p:nvPr/>
        </p:nvSpPr>
        <p:spPr>
          <a:xfrm rot="3256467">
            <a:off x="10304597" y="3456434"/>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Pentágono regular 13"/>
          <p:cNvSpPr/>
          <p:nvPr/>
        </p:nvSpPr>
        <p:spPr>
          <a:xfrm rot="783880">
            <a:off x="10867039" y="5543696"/>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28453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0" y="0"/>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6" name="Paralelogramo 5"/>
          <p:cNvSpPr/>
          <p:nvPr/>
        </p:nvSpPr>
        <p:spPr>
          <a:xfrm flipV="1">
            <a:off x="2531705" y="-695132"/>
            <a:ext cx="6761584" cy="875678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p:cNvPicPr>
            <a:picLocks noChangeAspect="1"/>
          </p:cNvPicPr>
          <p:nvPr/>
        </p:nvPicPr>
        <p:blipFill>
          <a:blip r:embed="rId3"/>
          <a:stretch>
            <a:fillRect/>
          </a:stretch>
        </p:blipFill>
        <p:spPr>
          <a:xfrm>
            <a:off x="2774107" y="1409390"/>
            <a:ext cx="6519181" cy="5215345"/>
          </a:xfrm>
          <a:prstGeom prst="rect">
            <a:avLst/>
          </a:prstGeom>
          <a:ln>
            <a:noFill/>
          </a:ln>
          <a:effectLst>
            <a:softEdge rad="112500"/>
          </a:effectLst>
        </p:spPr>
      </p:pic>
      <p:sp>
        <p:nvSpPr>
          <p:cNvPr id="8" name="Rectángulo redondeado 7"/>
          <p:cNvSpPr/>
          <p:nvPr/>
        </p:nvSpPr>
        <p:spPr>
          <a:xfrm>
            <a:off x="1940767" y="560144"/>
            <a:ext cx="8310466" cy="695602"/>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CREAR EL MODELO RELACION Y SU CODIGO SQL</a:t>
            </a:r>
            <a:endParaRPr lang="es-ES" sz="3600" dirty="0">
              <a:latin typeface="Rockwell Condensed" panose="02060603050405020104" pitchFamily="18" charset="0"/>
            </a:endParaRPr>
          </a:p>
        </p:txBody>
      </p:sp>
      <p:sp>
        <p:nvSpPr>
          <p:cNvPr id="9" name="Pentágono regular 8"/>
          <p:cNvSpPr/>
          <p:nvPr/>
        </p:nvSpPr>
        <p:spPr>
          <a:xfrm>
            <a:off x="-549262" y="1019913"/>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Pentágono regular 9"/>
          <p:cNvSpPr/>
          <p:nvPr/>
        </p:nvSpPr>
        <p:spPr>
          <a:xfrm rot="1848703">
            <a:off x="-397341" y="2910857"/>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Pentágono regular 10"/>
          <p:cNvSpPr/>
          <p:nvPr/>
        </p:nvSpPr>
        <p:spPr>
          <a:xfrm rot="21370472">
            <a:off x="-903701" y="4985361"/>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Pentágono regular 11"/>
          <p:cNvSpPr/>
          <p:nvPr/>
        </p:nvSpPr>
        <p:spPr>
          <a:xfrm rot="20009376">
            <a:off x="10541104" y="958339"/>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Pentágono regular 12"/>
          <p:cNvSpPr/>
          <p:nvPr/>
        </p:nvSpPr>
        <p:spPr>
          <a:xfrm>
            <a:off x="11111172" y="2829391"/>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Pentágono regular 13"/>
          <p:cNvSpPr/>
          <p:nvPr/>
        </p:nvSpPr>
        <p:spPr>
          <a:xfrm rot="1787697">
            <a:off x="10766229" y="4843695"/>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Pentágono regular 14"/>
          <p:cNvSpPr/>
          <p:nvPr/>
        </p:nvSpPr>
        <p:spPr>
          <a:xfrm rot="365192">
            <a:off x="10820212" y="-945552"/>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76177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5" name="Rectángulo 4"/>
          <p:cNvSpPr/>
          <p:nvPr/>
        </p:nvSpPr>
        <p:spPr>
          <a:xfrm>
            <a:off x="0" y="-21592"/>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6" name="Paralelogramo 5"/>
          <p:cNvSpPr/>
          <p:nvPr/>
        </p:nvSpPr>
        <p:spPr>
          <a:xfrm flipV="1">
            <a:off x="2680996" y="-816429"/>
            <a:ext cx="6830008" cy="8490857"/>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 name="Grupo 6"/>
          <p:cNvGrpSpPr/>
          <p:nvPr/>
        </p:nvGrpSpPr>
        <p:grpSpPr>
          <a:xfrm>
            <a:off x="1207673" y="0"/>
            <a:ext cx="9936159" cy="6699380"/>
            <a:chOff x="-47590" y="16533"/>
            <a:chExt cx="4553969" cy="2034568"/>
          </a:xfrm>
        </p:grpSpPr>
        <p:pic>
          <p:nvPicPr>
            <p:cNvPr id="8" name="Imagen 7"/>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7590" y="16533"/>
              <a:ext cx="4381500" cy="2034568"/>
            </a:xfrm>
            <a:prstGeom prst="rect">
              <a:avLst/>
            </a:prstGeom>
          </p:spPr>
        </p:pic>
        <p:sp>
          <p:nvSpPr>
            <p:cNvPr id="9" name="CuadroTexto 8"/>
            <p:cNvSpPr txBox="1"/>
            <p:nvPr/>
          </p:nvSpPr>
          <p:spPr>
            <a:xfrm>
              <a:off x="282730" y="421097"/>
              <a:ext cx="3820224" cy="565495"/>
            </a:xfrm>
            <a:prstGeom prst="rect">
              <a:avLst/>
            </a:prstGeom>
            <a:noFill/>
          </p:spPr>
          <p:txBody>
            <a:bodyPr wrap="square" rtlCol="0">
              <a:spAutoFit/>
            </a:bodyPr>
            <a:lstStyle/>
            <a:p>
              <a:r>
                <a:rPr lang="es-ES" sz="11500" dirty="0" smtClean="0">
                  <a:solidFill>
                    <a:srgbClr val="00906F"/>
                  </a:solidFill>
                  <a:latin typeface="Milcandy" panose="02000500000000000000" pitchFamily="2" charset="0"/>
                </a:rPr>
                <a:t>GRACIAS POR SU</a:t>
              </a:r>
              <a:endParaRPr lang="es-ES" sz="11500" dirty="0">
                <a:solidFill>
                  <a:srgbClr val="00906F"/>
                </a:solidFill>
                <a:latin typeface="Milcandy" panose="02000500000000000000" pitchFamily="2" charset="0"/>
              </a:endParaRPr>
            </a:p>
          </p:txBody>
        </p:sp>
        <p:sp>
          <p:nvSpPr>
            <p:cNvPr id="10" name="CuadroTexto 9"/>
            <p:cNvSpPr txBox="1"/>
            <p:nvPr/>
          </p:nvSpPr>
          <p:spPr>
            <a:xfrm>
              <a:off x="1793850" y="986592"/>
              <a:ext cx="2712529" cy="336493"/>
            </a:xfrm>
            <a:prstGeom prst="rect">
              <a:avLst/>
            </a:prstGeom>
            <a:noFill/>
          </p:spPr>
          <p:txBody>
            <a:bodyPr wrap="square" rtlCol="0">
              <a:spAutoFit/>
            </a:bodyPr>
            <a:lstStyle/>
            <a:p>
              <a:r>
                <a:rPr lang="es-ES" sz="6600" dirty="0" smtClean="0">
                  <a:solidFill>
                    <a:srgbClr val="FF0164"/>
                  </a:solidFill>
                  <a:latin typeface="LEMON MILK" panose="00000500000000000000" pitchFamily="50" charset="0"/>
                </a:rPr>
                <a:t>ATENCION</a:t>
              </a:r>
              <a:endParaRPr lang="es-ES" sz="6600" dirty="0">
                <a:solidFill>
                  <a:srgbClr val="FF0164"/>
                </a:solidFill>
                <a:latin typeface="LEMON MILK" panose="00000500000000000000" pitchFamily="50" charset="0"/>
              </a:endParaRPr>
            </a:p>
          </p:txBody>
        </p:sp>
      </p:grpSp>
      <p:pic>
        <p:nvPicPr>
          <p:cNvPr id="11"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6129" y="3194188"/>
            <a:ext cx="2105600" cy="2105600"/>
          </a:xfrm>
          <a:prstGeom prst="rect">
            <a:avLst/>
          </a:prstGeom>
        </p:spPr>
      </p:pic>
      <p:sp>
        <p:nvSpPr>
          <p:cNvPr id="12" name="Pentágono regular 11"/>
          <p:cNvSpPr/>
          <p:nvPr/>
        </p:nvSpPr>
        <p:spPr>
          <a:xfrm rot="2323143">
            <a:off x="-569847" y="5278829"/>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Pentágono regular 12"/>
          <p:cNvSpPr/>
          <p:nvPr/>
        </p:nvSpPr>
        <p:spPr>
          <a:xfrm rot="477508">
            <a:off x="-762511" y="3293667"/>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Pentágono regular 13"/>
          <p:cNvSpPr/>
          <p:nvPr/>
        </p:nvSpPr>
        <p:spPr>
          <a:xfrm rot="20458968">
            <a:off x="-1401211" y="1462672"/>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Pentágono regular 14"/>
          <p:cNvSpPr/>
          <p:nvPr/>
        </p:nvSpPr>
        <p:spPr>
          <a:xfrm rot="2697849">
            <a:off x="10522978" y="5390125"/>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Pentágono regular 15"/>
          <p:cNvSpPr/>
          <p:nvPr/>
        </p:nvSpPr>
        <p:spPr>
          <a:xfrm rot="849851">
            <a:off x="10809162" y="3436212"/>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Pentágono regular 16"/>
          <p:cNvSpPr/>
          <p:nvPr/>
        </p:nvSpPr>
        <p:spPr>
          <a:xfrm rot="20618567">
            <a:off x="10743015" y="1440657"/>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529" y="4742686"/>
            <a:ext cx="4685344" cy="2190398"/>
          </a:xfrm>
          <a:prstGeom prst="rect">
            <a:avLst/>
          </a:prstGeom>
        </p:spPr>
      </p:pic>
    </p:spTree>
    <p:extLst>
      <p:ext uri="{BB962C8B-B14F-4D97-AF65-F5344CB8AC3E}">
        <p14:creationId xmlns:p14="http://schemas.microsoft.com/office/powerpoint/2010/main" val="3812936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grpSp>
        <p:nvGrpSpPr>
          <p:cNvPr id="6" name="Grupo 5"/>
          <p:cNvGrpSpPr/>
          <p:nvPr/>
        </p:nvGrpSpPr>
        <p:grpSpPr>
          <a:xfrm>
            <a:off x="0" y="-555187"/>
            <a:ext cx="12192000" cy="7968343"/>
            <a:chOff x="0" y="-555174"/>
            <a:chExt cx="12192000" cy="7968343"/>
          </a:xfrm>
        </p:grpSpPr>
        <p:sp>
          <p:nvSpPr>
            <p:cNvPr id="3" name="Rectángulo 2"/>
            <p:cNvSpPr/>
            <p:nvPr/>
          </p:nvSpPr>
          <p:spPr>
            <a:xfrm>
              <a:off x="0" y="0"/>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4" name="Paralelogramo 3"/>
            <p:cNvSpPr/>
            <p:nvPr/>
          </p:nvSpPr>
          <p:spPr>
            <a:xfrm flipV="1">
              <a:off x="2612572" y="-555174"/>
              <a:ext cx="7053942" cy="7968343"/>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 name="Rectángulo redondeado 6"/>
          <p:cNvSpPr/>
          <p:nvPr/>
        </p:nvSpPr>
        <p:spPr>
          <a:xfrm>
            <a:off x="4151977" y="322482"/>
            <a:ext cx="3888046" cy="695602"/>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MANEJO DE CONCEPTOS</a:t>
            </a:r>
            <a:endParaRPr lang="es-ES" sz="3600" dirty="0">
              <a:latin typeface="Rockwell Condensed" panose="02060603050405020104" pitchFamily="18" charset="0"/>
            </a:endParaRPr>
          </a:p>
        </p:txBody>
      </p:sp>
      <p:sp>
        <p:nvSpPr>
          <p:cNvPr id="8" name="CuadroTexto 7"/>
          <p:cNvSpPr txBox="1"/>
          <p:nvPr/>
        </p:nvSpPr>
        <p:spPr>
          <a:xfrm>
            <a:off x="5746018" y="1313662"/>
            <a:ext cx="5979295" cy="707886"/>
          </a:xfrm>
          <a:prstGeom prst="rect">
            <a:avLst/>
          </a:prstGeom>
          <a:noFill/>
        </p:spPr>
        <p:txBody>
          <a:bodyPr wrap="square" rtlCol="0">
            <a:spAutoFit/>
          </a:bodyPr>
          <a:lstStyle/>
          <a:p>
            <a:pPr algn="ctr"/>
            <a:r>
              <a:rPr lang="es-ES" sz="2000" b="1" dirty="0" smtClean="0">
                <a:solidFill>
                  <a:schemeClr val="bg1"/>
                </a:solidFill>
              </a:rPr>
              <a:t>SON RECOPILACIONES ORGANIZADOS DE INFORMACION QUE ESTAN ESTRUCTURADOS</a:t>
            </a:r>
            <a:endParaRPr lang="es-ES" sz="2000" b="1" dirty="0">
              <a:solidFill>
                <a:schemeClr val="bg1"/>
              </a:solidFill>
            </a:endParaRPr>
          </a:p>
        </p:txBody>
      </p:sp>
      <p:sp>
        <p:nvSpPr>
          <p:cNvPr id="9" name="Rectángulo redondeado 8"/>
          <p:cNvSpPr/>
          <p:nvPr/>
        </p:nvSpPr>
        <p:spPr>
          <a:xfrm>
            <a:off x="553771" y="1313662"/>
            <a:ext cx="5081918" cy="695602"/>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QUE SON LAS BASES DE DATOS</a:t>
            </a:r>
            <a:endParaRPr lang="es-ES" sz="3600" dirty="0">
              <a:latin typeface="Rockwell Condensed" panose="02060603050405020104" pitchFamily="18" charset="0"/>
            </a:endParaRPr>
          </a:p>
        </p:txBody>
      </p:sp>
      <p:sp>
        <p:nvSpPr>
          <p:cNvPr id="10" name="Rectángulo redondeado 9"/>
          <p:cNvSpPr/>
          <p:nvPr/>
        </p:nvSpPr>
        <p:spPr>
          <a:xfrm>
            <a:off x="320429" y="2377472"/>
            <a:ext cx="11638228" cy="695602"/>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A QUE SE REFIERE CUANDO SE HABLA DE BASE DE DATOS RELACIONALES</a:t>
            </a:r>
            <a:endParaRPr lang="es-ES" sz="3600" dirty="0">
              <a:latin typeface="Rockwell Condensed" panose="02060603050405020104" pitchFamily="18" charset="0"/>
            </a:endParaRPr>
          </a:p>
        </p:txBody>
      </p:sp>
      <p:sp>
        <p:nvSpPr>
          <p:cNvPr id="11" name="CuadroTexto 10"/>
          <p:cNvSpPr txBox="1"/>
          <p:nvPr/>
        </p:nvSpPr>
        <p:spPr>
          <a:xfrm>
            <a:off x="553771" y="3205671"/>
            <a:ext cx="11171542" cy="707886"/>
          </a:xfrm>
          <a:prstGeom prst="rect">
            <a:avLst/>
          </a:prstGeom>
          <a:noFill/>
        </p:spPr>
        <p:txBody>
          <a:bodyPr wrap="square" rtlCol="0">
            <a:spAutoFit/>
          </a:bodyPr>
          <a:lstStyle/>
          <a:p>
            <a:pPr algn="ctr"/>
            <a:r>
              <a:rPr lang="es-ES" sz="2000" b="1" dirty="0" smtClean="0">
                <a:solidFill>
                  <a:schemeClr val="bg1"/>
                </a:solidFill>
              </a:rPr>
              <a:t>ES CUANDO DOS TABLAS TIENEN UNA SOLA COSA EN COMUN POR EJEMPLO LA CLAVE ID  GRACIAS A ESA COLUMNA LA BASE DE DATOS RELACIONAL  PUEDE ESTABLECER UNA RELACION ENTRE DOS TABLAS</a:t>
            </a:r>
            <a:endParaRPr lang="es-ES" sz="2000" b="1" dirty="0">
              <a:solidFill>
                <a:schemeClr val="bg1"/>
              </a:solidFill>
            </a:endParaRPr>
          </a:p>
        </p:txBody>
      </p:sp>
      <p:sp>
        <p:nvSpPr>
          <p:cNvPr id="12" name="Rectángulo redondeado 11"/>
          <p:cNvSpPr/>
          <p:nvPr/>
        </p:nvSpPr>
        <p:spPr>
          <a:xfrm>
            <a:off x="320429" y="4136883"/>
            <a:ext cx="11638228" cy="695602"/>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dirty="0" smtClean="0">
                <a:latin typeface="Rockwell Condensed" panose="02060603050405020104" pitchFamily="18" charset="0"/>
              </a:rPr>
              <a:t>QUE ES EL MODELO ENTIDAD RELACION Y/O DIAGRAMA ENTIDAD RELACION</a:t>
            </a:r>
            <a:endParaRPr lang="es-ES" sz="3200" dirty="0">
              <a:latin typeface="Rockwell Condensed" panose="02060603050405020104" pitchFamily="18" charset="0"/>
            </a:endParaRPr>
          </a:p>
        </p:txBody>
      </p:sp>
      <p:sp>
        <p:nvSpPr>
          <p:cNvPr id="13" name="CuadroTexto 12"/>
          <p:cNvSpPr txBox="1"/>
          <p:nvPr/>
        </p:nvSpPr>
        <p:spPr>
          <a:xfrm>
            <a:off x="553771" y="5186429"/>
            <a:ext cx="7302605" cy="1015663"/>
          </a:xfrm>
          <a:prstGeom prst="rect">
            <a:avLst/>
          </a:prstGeom>
          <a:noFill/>
        </p:spPr>
        <p:txBody>
          <a:bodyPr wrap="square" rtlCol="0">
            <a:spAutoFit/>
          </a:bodyPr>
          <a:lstStyle/>
          <a:p>
            <a:pPr algn="ctr"/>
            <a:r>
              <a:rPr lang="es-ES" sz="2000" b="1" dirty="0" smtClean="0">
                <a:solidFill>
                  <a:schemeClr val="bg1"/>
                </a:solidFill>
              </a:rPr>
              <a:t>ES UNA HERRAMIENTA QUE PERMITE DEMOSTRAR DE MANERA DE MANERA CONCRETA  LOS COMPONENTES QUE TIENE UN PROCESO  Y SE RELACIONAN ENTRE SI</a:t>
            </a:r>
            <a:endParaRPr lang="es-ES" sz="2000" b="1" dirty="0">
              <a:solidFill>
                <a:schemeClr val="bg1"/>
              </a:solidFill>
            </a:endParaRPr>
          </a:p>
        </p:txBody>
      </p:sp>
    </p:spTree>
    <p:extLst>
      <p:ext uri="{BB962C8B-B14F-4D97-AF65-F5344CB8AC3E}">
        <p14:creationId xmlns:p14="http://schemas.microsoft.com/office/powerpoint/2010/main" val="183898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7" name="Rectángulo 6"/>
          <p:cNvSpPr/>
          <p:nvPr/>
        </p:nvSpPr>
        <p:spPr>
          <a:xfrm>
            <a:off x="0" y="3613"/>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8" name="Paralelogramo 7"/>
          <p:cNvSpPr/>
          <p:nvPr/>
        </p:nvSpPr>
        <p:spPr>
          <a:xfrm flipV="1">
            <a:off x="2597019" y="-226267"/>
            <a:ext cx="6997960" cy="7711751"/>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redondeado 8"/>
          <p:cNvSpPr/>
          <p:nvPr/>
        </p:nvSpPr>
        <p:spPr>
          <a:xfrm>
            <a:off x="432318" y="522514"/>
            <a:ext cx="11327363" cy="1212980"/>
          </a:xfrm>
          <a:prstGeom prst="roundRect">
            <a:avLst/>
          </a:prstGeom>
          <a:solidFill>
            <a:srgbClr val="CC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CUALES SON LAS FIGURAS QUE REPRESENTAN A UN DIAGRAMA ENTIDAD RELACION EXPLIQUE </a:t>
            </a:r>
            <a:endParaRPr lang="es-ES" sz="3600" dirty="0">
              <a:latin typeface="Rockwell Condensed" panose="02060603050405020104" pitchFamily="18" charset="0"/>
            </a:endParaRPr>
          </a:p>
        </p:txBody>
      </p:sp>
      <p:sp>
        <p:nvSpPr>
          <p:cNvPr id="11" name="Elipse 10"/>
          <p:cNvSpPr/>
          <p:nvPr/>
        </p:nvSpPr>
        <p:spPr>
          <a:xfrm>
            <a:off x="1118890" y="2101798"/>
            <a:ext cx="1519339" cy="548172"/>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p:cNvSpPr txBox="1"/>
          <p:nvPr/>
        </p:nvSpPr>
        <p:spPr>
          <a:xfrm>
            <a:off x="2892494" y="2016653"/>
            <a:ext cx="8624595" cy="707886"/>
          </a:xfrm>
          <a:prstGeom prst="rect">
            <a:avLst/>
          </a:prstGeom>
          <a:noFill/>
        </p:spPr>
        <p:txBody>
          <a:bodyPr wrap="square" rtlCol="0">
            <a:spAutoFit/>
          </a:bodyPr>
          <a:lstStyle/>
          <a:p>
            <a:pPr algn="ctr"/>
            <a:r>
              <a:rPr lang="es-ES" sz="2000" b="1" dirty="0" smtClean="0">
                <a:solidFill>
                  <a:schemeClr val="bg1"/>
                </a:solidFill>
              </a:rPr>
              <a:t>ATRIBUTO SON CUALIDADES DE ALGO O ALGUIEN QUE DETERMINAN SUS CARACTERISTICAS</a:t>
            </a:r>
            <a:endParaRPr lang="es-ES" sz="2000" b="1" dirty="0">
              <a:solidFill>
                <a:schemeClr val="bg1"/>
              </a:solidFill>
            </a:endParaRPr>
          </a:p>
        </p:txBody>
      </p:sp>
      <p:sp>
        <p:nvSpPr>
          <p:cNvPr id="13" name="Rombo 12"/>
          <p:cNvSpPr/>
          <p:nvPr/>
        </p:nvSpPr>
        <p:spPr>
          <a:xfrm>
            <a:off x="9594979" y="2724539"/>
            <a:ext cx="1551983" cy="1101013"/>
          </a:xfrm>
          <a:prstGeom prst="diamond">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p:cNvSpPr txBox="1"/>
          <p:nvPr/>
        </p:nvSpPr>
        <p:spPr>
          <a:xfrm>
            <a:off x="674909" y="3005698"/>
            <a:ext cx="8624595" cy="707886"/>
          </a:xfrm>
          <a:prstGeom prst="rect">
            <a:avLst/>
          </a:prstGeom>
          <a:noFill/>
        </p:spPr>
        <p:txBody>
          <a:bodyPr wrap="square" rtlCol="0">
            <a:spAutoFit/>
          </a:bodyPr>
          <a:lstStyle/>
          <a:p>
            <a:pPr algn="ctr"/>
            <a:r>
              <a:rPr lang="es-ES" sz="2000" b="1" dirty="0" smtClean="0">
                <a:solidFill>
                  <a:schemeClr val="bg1"/>
                </a:solidFill>
              </a:rPr>
              <a:t>RELACION ES LA CONECCION O RELACION ENTRE DOS ENTIDADES LA FORMA DE UNION MEDIANTE UN PROPOSITO</a:t>
            </a:r>
            <a:endParaRPr lang="es-ES" sz="2000" b="1" dirty="0">
              <a:solidFill>
                <a:schemeClr val="bg1"/>
              </a:solidFill>
            </a:endParaRPr>
          </a:p>
        </p:txBody>
      </p:sp>
      <p:sp>
        <p:nvSpPr>
          <p:cNvPr id="15" name="Rectángulo 14"/>
          <p:cNvSpPr/>
          <p:nvPr/>
        </p:nvSpPr>
        <p:spPr>
          <a:xfrm>
            <a:off x="1160100" y="4026161"/>
            <a:ext cx="1436919" cy="839754"/>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p:cNvSpPr txBox="1"/>
          <p:nvPr/>
        </p:nvSpPr>
        <p:spPr>
          <a:xfrm>
            <a:off x="2754087" y="3994743"/>
            <a:ext cx="8624595" cy="707886"/>
          </a:xfrm>
          <a:prstGeom prst="rect">
            <a:avLst/>
          </a:prstGeom>
          <a:noFill/>
        </p:spPr>
        <p:txBody>
          <a:bodyPr wrap="square" rtlCol="0">
            <a:spAutoFit/>
          </a:bodyPr>
          <a:lstStyle/>
          <a:p>
            <a:pPr algn="ctr"/>
            <a:r>
              <a:rPr lang="es-ES" sz="2000" b="1" dirty="0" smtClean="0">
                <a:solidFill>
                  <a:schemeClr val="bg1"/>
                </a:solidFill>
              </a:rPr>
              <a:t>ENTIDAD SUJETO O COSA QUE TIENE CUALIDADES SOBRE LOS QUE SE ALMACENA INFORMACION</a:t>
            </a:r>
            <a:endParaRPr lang="es-ES" sz="2000" b="1" dirty="0">
              <a:solidFill>
                <a:schemeClr val="bg1"/>
              </a:solidFill>
            </a:endParaRPr>
          </a:p>
        </p:txBody>
      </p:sp>
      <p:sp>
        <p:nvSpPr>
          <p:cNvPr id="17" name="Elipse 16"/>
          <p:cNvSpPr/>
          <p:nvPr/>
        </p:nvSpPr>
        <p:spPr>
          <a:xfrm>
            <a:off x="9776918" y="5196135"/>
            <a:ext cx="1188104" cy="353322"/>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Elipse 17"/>
          <p:cNvSpPr/>
          <p:nvPr/>
        </p:nvSpPr>
        <p:spPr>
          <a:xfrm>
            <a:off x="9459287" y="5023482"/>
            <a:ext cx="1823366" cy="698629"/>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p:cNvSpPr txBox="1"/>
          <p:nvPr/>
        </p:nvSpPr>
        <p:spPr>
          <a:xfrm>
            <a:off x="754223" y="5349402"/>
            <a:ext cx="8624595" cy="400110"/>
          </a:xfrm>
          <a:prstGeom prst="rect">
            <a:avLst/>
          </a:prstGeom>
          <a:noFill/>
        </p:spPr>
        <p:txBody>
          <a:bodyPr wrap="square" rtlCol="0">
            <a:spAutoFit/>
          </a:bodyPr>
          <a:lstStyle/>
          <a:p>
            <a:pPr algn="ctr"/>
            <a:r>
              <a:rPr lang="es-ES" sz="2000" b="1" dirty="0" smtClean="0">
                <a:solidFill>
                  <a:schemeClr val="bg1"/>
                </a:solidFill>
              </a:rPr>
              <a:t>PRIMARY KEY ES UN DATO DIFERENCIAL ALGO UNICO QUE NADIE MAS TIENE</a:t>
            </a:r>
            <a:endParaRPr lang="es-ES" sz="2000" b="1" dirty="0">
              <a:solidFill>
                <a:schemeClr val="bg1"/>
              </a:solidFill>
            </a:endParaRPr>
          </a:p>
        </p:txBody>
      </p:sp>
    </p:spTree>
    <p:extLst>
      <p:ext uri="{BB962C8B-B14F-4D97-AF65-F5344CB8AC3E}">
        <p14:creationId xmlns:p14="http://schemas.microsoft.com/office/powerpoint/2010/main" val="768829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6" name="Rectángulo 5"/>
          <p:cNvSpPr/>
          <p:nvPr/>
        </p:nvSpPr>
        <p:spPr>
          <a:xfrm>
            <a:off x="0" y="-241"/>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7" name="Paralelogramo 6"/>
          <p:cNvSpPr/>
          <p:nvPr/>
        </p:nvSpPr>
        <p:spPr>
          <a:xfrm flipV="1">
            <a:off x="2348096" y="-295622"/>
            <a:ext cx="7016620" cy="7728643"/>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p:cNvSpPr/>
          <p:nvPr/>
        </p:nvSpPr>
        <p:spPr>
          <a:xfrm>
            <a:off x="366150" y="765674"/>
            <a:ext cx="10960100" cy="596900"/>
          </a:xfrm>
          <a:prstGeom prst="round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QUE ES SQL SERVER Y QUE ES SQL SERVER MANAGEMENT STUDIO</a:t>
            </a:r>
            <a:endParaRPr lang="es-ES" sz="3600" dirty="0">
              <a:latin typeface="Rockwell Condensed" panose="02060603050405020104" pitchFamily="18" charset="0"/>
            </a:endParaRPr>
          </a:p>
        </p:txBody>
      </p:sp>
      <p:sp>
        <p:nvSpPr>
          <p:cNvPr id="9" name="CuadroTexto 8"/>
          <p:cNvSpPr txBox="1"/>
          <p:nvPr/>
        </p:nvSpPr>
        <p:spPr>
          <a:xfrm>
            <a:off x="467577" y="1510264"/>
            <a:ext cx="10777657" cy="923330"/>
          </a:xfrm>
          <a:prstGeom prst="rect">
            <a:avLst/>
          </a:prstGeom>
          <a:noFill/>
        </p:spPr>
        <p:txBody>
          <a:bodyPr wrap="square" rtlCol="0">
            <a:spAutoFit/>
          </a:bodyPr>
          <a:lstStyle/>
          <a:p>
            <a:pPr algn="ctr"/>
            <a:r>
              <a:rPr lang="es-ES" b="1" dirty="0" smtClean="0">
                <a:solidFill>
                  <a:schemeClr val="bg1"/>
                </a:solidFill>
              </a:rPr>
              <a:t>SQL SERVER ES UN SISTEMA DE GESTION DE BASE DE DATOS RELACIONAL DISEÑADA PARA ALMACENAR TODA LA INFORMACION ALMACENADA  SMSS SE ENCARGA DE LA COMUNICACIÓN CON EL SERVIDOR Y CON EL PUEDES REALIZAR TAREAS CREACION Y REALIZACION DE DATOS</a:t>
            </a:r>
            <a:endParaRPr lang="es-ES" b="1" dirty="0">
              <a:solidFill>
                <a:schemeClr val="bg1"/>
              </a:solidFill>
            </a:endParaRPr>
          </a:p>
        </p:txBody>
      </p:sp>
      <p:sp>
        <p:nvSpPr>
          <p:cNvPr id="10" name="Rectángulo redondeado 9"/>
          <p:cNvSpPr/>
          <p:nvPr/>
        </p:nvSpPr>
        <p:spPr>
          <a:xfrm>
            <a:off x="315178" y="2925009"/>
            <a:ext cx="5831622" cy="596900"/>
          </a:xfrm>
          <a:prstGeom prst="round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COMO SE CREA UNA BASE DE DATOS</a:t>
            </a:r>
            <a:endParaRPr lang="es-ES" sz="3600" dirty="0">
              <a:latin typeface="Rockwell Condensed" panose="02060603050405020104" pitchFamily="18" charset="0"/>
            </a:endParaRPr>
          </a:p>
        </p:txBody>
      </p:sp>
      <p:sp>
        <p:nvSpPr>
          <p:cNvPr id="12" name="CuadroTexto 11"/>
          <p:cNvSpPr txBox="1"/>
          <p:nvPr/>
        </p:nvSpPr>
        <p:spPr>
          <a:xfrm>
            <a:off x="297836" y="3762028"/>
            <a:ext cx="5798164" cy="2308324"/>
          </a:xfrm>
          <a:prstGeom prst="rect">
            <a:avLst/>
          </a:prstGeom>
          <a:noFill/>
        </p:spPr>
        <p:txBody>
          <a:bodyPr wrap="square" rtlCol="0">
            <a:spAutoFit/>
          </a:bodyPr>
          <a:lstStyle/>
          <a:p>
            <a:pPr algn="ctr"/>
            <a:r>
              <a:rPr lang="es-ES" b="1" dirty="0" smtClean="0">
                <a:solidFill>
                  <a:schemeClr val="bg1"/>
                </a:solidFill>
              </a:rPr>
              <a:t>EN PRIMER LUGAR IMPORTANTE ASEGURARSE QUE MY SQL ESTE FUNCIONAL EN LA PC AHORA CREAMOS UN ARCHIVO EN LA BASE DE DATOS PARA ELLO ESCRIBIMOS EL COMANDO CREATE DATABASE CON EL NOMBRE QUE DESEES AHORA DENTRO DEL ARCHIVO DE DATOS CREAMOS UNA TABLA EL COMANDO USADO ES CREATE TABLE DESPUES LLENAMOS LA TABLA CON LOS DATOS QUE DESEEMOS O NECESIDAD</a:t>
            </a:r>
            <a:endParaRPr lang="es-ES" b="1" dirty="0">
              <a:solidFill>
                <a:schemeClr val="bg1"/>
              </a:solidFill>
            </a:endParaRPr>
          </a:p>
        </p:txBody>
      </p:sp>
      <p:sp>
        <p:nvSpPr>
          <p:cNvPr id="13" name="Pentágono regular 12"/>
          <p:cNvSpPr/>
          <p:nvPr/>
        </p:nvSpPr>
        <p:spPr>
          <a:xfrm rot="1831600">
            <a:off x="10744508" y="3580061"/>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Pentágono regular 13"/>
          <p:cNvSpPr/>
          <p:nvPr/>
        </p:nvSpPr>
        <p:spPr>
          <a:xfrm>
            <a:off x="10578624" y="1640589"/>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Pentágono regular 14"/>
          <p:cNvSpPr/>
          <p:nvPr/>
        </p:nvSpPr>
        <p:spPr>
          <a:xfrm>
            <a:off x="9664210" y="5163518"/>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Pentágono regular 15"/>
          <p:cNvSpPr/>
          <p:nvPr/>
        </p:nvSpPr>
        <p:spPr>
          <a:xfrm rot="6065852">
            <a:off x="7991446" y="6100664"/>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0293" y="2812502"/>
            <a:ext cx="3341377" cy="3341377"/>
          </a:xfrm>
          <a:prstGeom prst="rect">
            <a:avLst/>
          </a:prstGeom>
        </p:spPr>
      </p:pic>
    </p:spTree>
    <p:extLst>
      <p:ext uri="{BB962C8B-B14F-4D97-AF65-F5344CB8AC3E}">
        <p14:creationId xmlns:p14="http://schemas.microsoft.com/office/powerpoint/2010/main" val="2291198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0" y="0"/>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5" name="Paralelogramo 4"/>
          <p:cNvSpPr/>
          <p:nvPr/>
        </p:nvSpPr>
        <p:spPr>
          <a:xfrm flipV="1">
            <a:off x="1791145" y="-1772818"/>
            <a:ext cx="7915469" cy="1000241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redondeado 5"/>
          <p:cNvSpPr/>
          <p:nvPr/>
        </p:nvSpPr>
        <p:spPr>
          <a:xfrm>
            <a:off x="267632" y="1208251"/>
            <a:ext cx="5828368" cy="695602"/>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PARA QUE SIRVE EL COMANDO USE</a:t>
            </a:r>
            <a:endParaRPr lang="es-ES" sz="3600" dirty="0">
              <a:latin typeface="Rockwell Condensed" panose="02060603050405020104" pitchFamily="18" charset="0"/>
            </a:endParaRPr>
          </a:p>
        </p:txBody>
      </p:sp>
      <p:sp>
        <p:nvSpPr>
          <p:cNvPr id="7" name="CuadroTexto 6"/>
          <p:cNvSpPr txBox="1"/>
          <p:nvPr/>
        </p:nvSpPr>
        <p:spPr>
          <a:xfrm>
            <a:off x="6309048" y="959098"/>
            <a:ext cx="5347689" cy="1477328"/>
          </a:xfrm>
          <a:prstGeom prst="rect">
            <a:avLst/>
          </a:prstGeom>
          <a:noFill/>
        </p:spPr>
        <p:txBody>
          <a:bodyPr wrap="square" rtlCol="0">
            <a:spAutoFit/>
          </a:bodyPr>
          <a:lstStyle/>
          <a:p>
            <a:pPr algn="ctr"/>
            <a:r>
              <a:rPr lang="es-ES" b="1" dirty="0" smtClean="0">
                <a:solidFill>
                  <a:schemeClr val="bg1"/>
                </a:solidFill>
              </a:rPr>
              <a:t>EL COMANDO USE INDICA MY SQL QUE SE USE LA BASE DE DATOS QUE ESTAMOS MANIPULANDO CONTINUARA SIENDO LA BASE DE DATOS POR DEFECTO HASTA EL FINAL DE SECION O SE EJCUTE EL NUEVO USE</a:t>
            </a:r>
            <a:endParaRPr lang="es-ES" b="1" dirty="0">
              <a:solidFill>
                <a:schemeClr val="bg1"/>
              </a:solidFill>
            </a:endParaRPr>
          </a:p>
        </p:txBody>
      </p:sp>
      <p:pic>
        <p:nvPicPr>
          <p:cNvPr id="10" name="Imagen 9"/>
          <p:cNvPicPr>
            <a:picLocks noChangeAspect="1"/>
          </p:cNvPicPr>
          <p:nvPr/>
        </p:nvPicPr>
        <p:blipFill>
          <a:blip r:embed="rId3"/>
          <a:stretch>
            <a:fillRect/>
          </a:stretch>
        </p:blipFill>
        <p:spPr>
          <a:xfrm>
            <a:off x="628650" y="2799592"/>
            <a:ext cx="5467350" cy="3600450"/>
          </a:xfrm>
          <a:prstGeom prst="rect">
            <a:avLst/>
          </a:prstGeom>
          <a:ln>
            <a:noFill/>
          </a:ln>
          <a:effectLst>
            <a:softEdge rad="112500"/>
          </a:effectLst>
        </p:spPr>
      </p:pic>
      <p:sp>
        <p:nvSpPr>
          <p:cNvPr id="11" name="Rectángulo redondeado 10"/>
          <p:cNvSpPr/>
          <p:nvPr/>
        </p:nvSpPr>
        <p:spPr>
          <a:xfrm>
            <a:off x="6549389" y="2799592"/>
            <a:ext cx="5107348" cy="1296137"/>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CREAR UNA TABLA CON 3 COLUMNAS Y SU PRYMARI KEY</a:t>
            </a:r>
            <a:endParaRPr lang="es-ES" sz="3600" dirty="0">
              <a:latin typeface="Rockwell Condensed" panose="02060603050405020104" pitchFamily="18" charset="0"/>
            </a:endParaRPr>
          </a:p>
        </p:txBody>
      </p:sp>
      <p:sp>
        <p:nvSpPr>
          <p:cNvPr id="15" name="Pentágono regular 14"/>
          <p:cNvSpPr/>
          <p:nvPr/>
        </p:nvSpPr>
        <p:spPr>
          <a:xfrm rot="1479153">
            <a:off x="6359307" y="5529012"/>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Pentágono regular 15"/>
          <p:cNvSpPr/>
          <p:nvPr/>
        </p:nvSpPr>
        <p:spPr>
          <a:xfrm rot="20897642">
            <a:off x="8570457" y="5211690"/>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Pentágono regular 16"/>
          <p:cNvSpPr/>
          <p:nvPr/>
        </p:nvSpPr>
        <p:spPr>
          <a:xfrm rot="1698811">
            <a:off x="10776639" y="5491083"/>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84331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0" y="20191"/>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5" name="Paralelogramo 4"/>
          <p:cNvSpPr/>
          <p:nvPr/>
        </p:nvSpPr>
        <p:spPr>
          <a:xfrm flipV="1">
            <a:off x="2401078" y="-559838"/>
            <a:ext cx="7097486" cy="845353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redondeado 5"/>
          <p:cNvSpPr/>
          <p:nvPr/>
        </p:nvSpPr>
        <p:spPr>
          <a:xfrm>
            <a:off x="547007" y="2272004"/>
            <a:ext cx="3708141" cy="2313992"/>
          </a:xfrm>
          <a:prstGeom prst="roundRect">
            <a:avLst/>
          </a:prstGeom>
          <a:solidFill>
            <a:srgbClr val="CC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INSERTAR TRES REGISTROS A LA TABLA CREADA ANTERIORMENTE </a:t>
            </a:r>
            <a:endParaRPr lang="es-ES" sz="3600" dirty="0">
              <a:latin typeface="Rockwell Condensed" panose="02060603050405020104" pitchFamily="18" charset="0"/>
            </a:endParaRPr>
          </a:p>
        </p:txBody>
      </p:sp>
      <p:pic>
        <p:nvPicPr>
          <p:cNvPr id="7" name="Imagen 6"/>
          <p:cNvPicPr>
            <a:picLocks noChangeAspect="1"/>
          </p:cNvPicPr>
          <p:nvPr/>
        </p:nvPicPr>
        <p:blipFill>
          <a:blip r:embed="rId3"/>
          <a:stretch>
            <a:fillRect/>
          </a:stretch>
        </p:blipFill>
        <p:spPr>
          <a:xfrm>
            <a:off x="4501645" y="762470"/>
            <a:ext cx="7397997" cy="5302427"/>
          </a:xfrm>
          <a:prstGeom prst="rect">
            <a:avLst/>
          </a:prstGeom>
          <a:ln>
            <a:noFill/>
          </a:ln>
          <a:effectLst>
            <a:softEdge rad="112500"/>
          </a:effectLst>
        </p:spPr>
      </p:pic>
      <p:sp>
        <p:nvSpPr>
          <p:cNvPr id="8" name="Pentágono regular 7"/>
          <p:cNvSpPr/>
          <p:nvPr/>
        </p:nvSpPr>
        <p:spPr>
          <a:xfrm>
            <a:off x="-323517" y="5357933"/>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Pentágono regular 8"/>
          <p:cNvSpPr/>
          <p:nvPr/>
        </p:nvSpPr>
        <p:spPr>
          <a:xfrm rot="2514566">
            <a:off x="1788100" y="6100308"/>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Pentágono regular 9"/>
          <p:cNvSpPr/>
          <p:nvPr/>
        </p:nvSpPr>
        <p:spPr>
          <a:xfrm rot="20533725">
            <a:off x="-943140" y="-353584"/>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Pentágono regular 10"/>
          <p:cNvSpPr/>
          <p:nvPr/>
        </p:nvSpPr>
        <p:spPr>
          <a:xfrm rot="1491150">
            <a:off x="1281741" y="-184124"/>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Pentágono regular 11"/>
          <p:cNvSpPr/>
          <p:nvPr/>
        </p:nvSpPr>
        <p:spPr>
          <a:xfrm rot="20811765">
            <a:off x="3054635" y="-1109968"/>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68309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0" y="0"/>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10" name="Paralelogramo 9"/>
          <p:cNvSpPr/>
          <p:nvPr/>
        </p:nvSpPr>
        <p:spPr>
          <a:xfrm flipV="1">
            <a:off x="2538411" y="-888158"/>
            <a:ext cx="7408021" cy="863431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redondeado 4"/>
          <p:cNvSpPr/>
          <p:nvPr/>
        </p:nvSpPr>
        <p:spPr>
          <a:xfrm>
            <a:off x="684340" y="2782855"/>
            <a:ext cx="3708141" cy="1292290"/>
          </a:xfrm>
          <a:prstGeom prst="roundRect">
            <a:avLst/>
          </a:prstGeom>
          <a:solidFill>
            <a:srgbClr val="CC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COMO SE ELIMINA UNA TABLA </a:t>
            </a:r>
            <a:endParaRPr lang="es-ES" sz="3600" dirty="0">
              <a:latin typeface="Rockwell Condensed" panose="02060603050405020104" pitchFamily="18" charset="0"/>
            </a:endParaRPr>
          </a:p>
        </p:txBody>
      </p:sp>
      <p:pic>
        <p:nvPicPr>
          <p:cNvPr id="6" name="Imagen 5"/>
          <p:cNvPicPr>
            <a:picLocks noChangeAspect="1"/>
          </p:cNvPicPr>
          <p:nvPr/>
        </p:nvPicPr>
        <p:blipFill>
          <a:blip r:embed="rId3"/>
          <a:stretch>
            <a:fillRect/>
          </a:stretch>
        </p:blipFill>
        <p:spPr>
          <a:xfrm>
            <a:off x="5364905" y="703255"/>
            <a:ext cx="5909389" cy="5627350"/>
          </a:xfrm>
          <a:prstGeom prst="rect">
            <a:avLst/>
          </a:prstGeom>
          <a:ln>
            <a:noFill/>
          </a:ln>
          <a:effectLst>
            <a:softEdge rad="112500"/>
          </a:effectLst>
        </p:spPr>
      </p:pic>
      <p:sp>
        <p:nvSpPr>
          <p:cNvPr id="11" name="Pentágono regular 10"/>
          <p:cNvSpPr/>
          <p:nvPr/>
        </p:nvSpPr>
        <p:spPr>
          <a:xfrm>
            <a:off x="-583184" y="5115938"/>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Pentágono regular 11"/>
          <p:cNvSpPr/>
          <p:nvPr/>
        </p:nvSpPr>
        <p:spPr>
          <a:xfrm rot="2400041">
            <a:off x="1486520" y="5946638"/>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Pentágono regular 12"/>
          <p:cNvSpPr/>
          <p:nvPr/>
        </p:nvSpPr>
        <p:spPr>
          <a:xfrm rot="18833897">
            <a:off x="-1036669" y="-167776"/>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Pentágono regular 13"/>
          <p:cNvSpPr/>
          <p:nvPr/>
        </p:nvSpPr>
        <p:spPr>
          <a:xfrm rot="21290343">
            <a:off x="973241" y="-1040276"/>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Pentágono regular 14"/>
          <p:cNvSpPr/>
          <p:nvPr/>
        </p:nvSpPr>
        <p:spPr>
          <a:xfrm rot="2273611">
            <a:off x="3071461" y="-547236"/>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Pentágono regular 15"/>
          <p:cNvSpPr/>
          <p:nvPr/>
        </p:nvSpPr>
        <p:spPr>
          <a:xfrm>
            <a:off x="3430697" y="5409629"/>
            <a:ext cx="1934208" cy="1968768"/>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83890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6" name="Rectángulo 5"/>
          <p:cNvSpPr/>
          <p:nvPr/>
        </p:nvSpPr>
        <p:spPr>
          <a:xfrm>
            <a:off x="-49917" y="6778"/>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7" name="Paralelogramo 6"/>
          <p:cNvSpPr/>
          <p:nvPr/>
        </p:nvSpPr>
        <p:spPr>
          <a:xfrm flipV="1">
            <a:off x="1942673" y="-429208"/>
            <a:ext cx="7728857" cy="9517224"/>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p:cNvSpPr/>
          <p:nvPr/>
        </p:nvSpPr>
        <p:spPr>
          <a:xfrm>
            <a:off x="8297877" y="1053416"/>
            <a:ext cx="3032594" cy="695602"/>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PARTE PRACTICA</a:t>
            </a:r>
            <a:endParaRPr lang="es-ES" sz="3600" dirty="0">
              <a:latin typeface="Rockwell Condensed" panose="02060603050405020104" pitchFamily="18" charset="0"/>
            </a:endParaRPr>
          </a:p>
        </p:txBody>
      </p:sp>
      <p:sp>
        <p:nvSpPr>
          <p:cNvPr id="9" name="Rectángulo redondeado 8"/>
          <p:cNvSpPr/>
          <p:nvPr/>
        </p:nvSpPr>
        <p:spPr>
          <a:xfrm>
            <a:off x="400510" y="610363"/>
            <a:ext cx="6867331" cy="695602"/>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CREAR EL DIEÑO PARA UNA UNIVERSIDAD</a:t>
            </a:r>
            <a:endParaRPr lang="es-ES" sz="3600" dirty="0">
              <a:latin typeface="Rockwell Condensed" panose="02060603050405020104" pitchFamily="18" charset="0"/>
            </a:endParaRPr>
          </a:p>
        </p:txBody>
      </p:sp>
      <p:sp>
        <p:nvSpPr>
          <p:cNvPr id="10" name="CuadroTexto 9"/>
          <p:cNvSpPr txBox="1"/>
          <p:nvPr/>
        </p:nvSpPr>
        <p:spPr>
          <a:xfrm>
            <a:off x="-2" y="1490008"/>
            <a:ext cx="7209453" cy="1938992"/>
          </a:xfrm>
          <a:prstGeom prst="rect">
            <a:avLst/>
          </a:prstGeom>
          <a:noFill/>
        </p:spPr>
        <p:txBody>
          <a:bodyPr wrap="square" rtlCol="0">
            <a:spAutoFit/>
          </a:bodyPr>
          <a:lstStyle/>
          <a:p>
            <a:pPr algn="ctr"/>
            <a:r>
              <a:rPr lang="es-ES" sz="2000" b="1" dirty="0" smtClean="0">
                <a:solidFill>
                  <a:schemeClr val="bg1"/>
                </a:solidFill>
              </a:rPr>
              <a:t>Universidad</a:t>
            </a:r>
          </a:p>
          <a:p>
            <a:pPr algn="ctr"/>
            <a:r>
              <a:rPr lang="es-ES" sz="2000" b="1" dirty="0">
                <a:solidFill>
                  <a:schemeClr val="bg1"/>
                </a:solidFill>
              </a:rPr>
              <a:t>	</a:t>
            </a:r>
            <a:r>
              <a:rPr lang="es-ES" sz="2000" b="1" dirty="0" smtClean="0">
                <a:solidFill>
                  <a:schemeClr val="bg1"/>
                </a:solidFill>
              </a:rPr>
              <a:t>CODIGO_UNIVERSIDAD VARCHAR(20) PRIMARY KEY; </a:t>
            </a:r>
          </a:p>
          <a:p>
            <a:pPr algn="ctr"/>
            <a:r>
              <a:rPr lang="es-ES" sz="2000" b="1" dirty="0" smtClean="0">
                <a:solidFill>
                  <a:schemeClr val="bg1"/>
                </a:solidFill>
              </a:rPr>
              <a:t>NOMBRE VARCHAR(20);</a:t>
            </a:r>
          </a:p>
          <a:p>
            <a:pPr algn="ctr"/>
            <a:r>
              <a:rPr lang="es-ES" sz="2000" b="1" dirty="0" smtClean="0">
                <a:solidFill>
                  <a:schemeClr val="bg1"/>
                </a:solidFill>
              </a:rPr>
              <a:t>TELEFONO INTEGER;</a:t>
            </a:r>
          </a:p>
          <a:p>
            <a:pPr algn="ctr"/>
            <a:r>
              <a:rPr lang="es-ES" sz="2000" b="1" dirty="0" smtClean="0">
                <a:solidFill>
                  <a:schemeClr val="bg1"/>
                </a:solidFill>
              </a:rPr>
              <a:t>CORREO VARCHAR(20);</a:t>
            </a:r>
          </a:p>
          <a:p>
            <a:pPr algn="ctr"/>
            <a:r>
              <a:rPr lang="es-ES" sz="2000" b="1" dirty="0" smtClean="0">
                <a:solidFill>
                  <a:schemeClr val="bg1"/>
                </a:solidFill>
              </a:rPr>
              <a:t>SEDE VARCHAR(20);</a:t>
            </a:r>
            <a:endParaRPr lang="es-ES" sz="2000" b="1" dirty="0">
              <a:solidFill>
                <a:schemeClr val="bg1"/>
              </a:solidFill>
            </a:endParaRPr>
          </a:p>
        </p:txBody>
      </p:sp>
      <p:sp>
        <p:nvSpPr>
          <p:cNvPr id="11" name="Rectángulo redondeado 10"/>
          <p:cNvSpPr/>
          <p:nvPr/>
        </p:nvSpPr>
        <p:spPr>
          <a:xfrm>
            <a:off x="5807101" y="4288304"/>
            <a:ext cx="3576587" cy="1261408"/>
          </a:xfrm>
          <a:prstGeom prst="roundRect">
            <a:avLst/>
          </a:prstGeom>
          <a:solidFill>
            <a:srgbClr val="FF0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CREAR EL DIAGRAMA ENTIDAD RELACION</a:t>
            </a:r>
            <a:endParaRPr lang="es-ES" sz="3600" dirty="0">
              <a:latin typeface="Rockwell Condensed" panose="02060603050405020104" pitchFamily="18" charset="0"/>
            </a:endParaRPr>
          </a:p>
        </p:txBody>
      </p:sp>
      <p:pic>
        <p:nvPicPr>
          <p:cNvPr id="12" name="Imagen 11"/>
          <p:cNvPicPr>
            <a:picLocks noChangeAspect="1"/>
          </p:cNvPicPr>
          <p:nvPr/>
        </p:nvPicPr>
        <p:blipFill>
          <a:blip r:embed="rId3"/>
          <a:stretch>
            <a:fillRect/>
          </a:stretch>
        </p:blipFill>
        <p:spPr>
          <a:xfrm>
            <a:off x="1133957" y="3429000"/>
            <a:ext cx="4146277" cy="3158412"/>
          </a:xfrm>
          <a:prstGeom prst="rect">
            <a:avLst/>
          </a:prstGeom>
          <a:ln>
            <a:noFill/>
          </a:ln>
          <a:effectLst>
            <a:softEdge rad="112500"/>
          </a:effectLst>
        </p:spPr>
      </p:pic>
      <p:sp>
        <p:nvSpPr>
          <p:cNvPr id="13" name="Pentágono regular 12"/>
          <p:cNvSpPr/>
          <p:nvPr/>
        </p:nvSpPr>
        <p:spPr>
          <a:xfrm rot="20562112">
            <a:off x="10855516" y="1646991"/>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Pentágono regular 13"/>
          <p:cNvSpPr/>
          <p:nvPr/>
        </p:nvSpPr>
        <p:spPr>
          <a:xfrm rot="778773">
            <a:off x="11094720" y="3583452"/>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Pentágono regular 14"/>
          <p:cNvSpPr/>
          <p:nvPr/>
        </p:nvSpPr>
        <p:spPr>
          <a:xfrm rot="20395262">
            <a:off x="10314340" y="5446310"/>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Pentágono regular 15"/>
          <p:cNvSpPr/>
          <p:nvPr/>
        </p:nvSpPr>
        <p:spPr>
          <a:xfrm rot="1222806">
            <a:off x="8216941" y="6064758"/>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274" y="1936464"/>
            <a:ext cx="2298412" cy="2298412"/>
          </a:xfrm>
          <a:prstGeom prst="rect">
            <a:avLst/>
          </a:prstGeom>
        </p:spPr>
      </p:pic>
    </p:spTree>
    <p:extLst>
      <p:ext uri="{BB962C8B-B14F-4D97-AF65-F5344CB8AC3E}">
        <p14:creationId xmlns:p14="http://schemas.microsoft.com/office/powerpoint/2010/main" val="2533028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6" name="Rectángulo 5"/>
          <p:cNvSpPr/>
          <p:nvPr/>
        </p:nvSpPr>
        <p:spPr>
          <a:xfrm>
            <a:off x="0" y="9685"/>
            <a:ext cx="12192000" cy="68580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useBgFill="1">
        <p:nvSpPr>
          <p:cNvPr id="7" name="Paralelogramo 6"/>
          <p:cNvSpPr/>
          <p:nvPr/>
        </p:nvSpPr>
        <p:spPr>
          <a:xfrm flipV="1">
            <a:off x="2631232" y="-809431"/>
            <a:ext cx="6929535" cy="8476861"/>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p:cNvSpPr/>
          <p:nvPr/>
        </p:nvSpPr>
        <p:spPr>
          <a:xfrm>
            <a:off x="1918568" y="2237153"/>
            <a:ext cx="3254128" cy="2383692"/>
          </a:xfrm>
          <a:prstGeom prst="round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600" dirty="0" smtClean="0">
                <a:latin typeface="Rockwell Condensed" panose="02060603050405020104" pitchFamily="18" charset="0"/>
              </a:rPr>
              <a:t>CREAR LA TABLA UNIVERSIDAD EN BASE AL DISEÑO ANTERIOR</a:t>
            </a:r>
            <a:endParaRPr lang="es-ES" sz="3600" dirty="0">
              <a:latin typeface="Rockwell Condensed" panose="02060603050405020104" pitchFamily="18" charset="0"/>
            </a:endParaRPr>
          </a:p>
        </p:txBody>
      </p:sp>
      <p:pic>
        <p:nvPicPr>
          <p:cNvPr id="9" name="Imagen 8"/>
          <p:cNvPicPr>
            <a:picLocks noChangeAspect="1"/>
          </p:cNvPicPr>
          <p:nvPr/>
        </p:nvPicPr>
        <p:blipFill>
          <a:blip r:embed="rId3"/>
          <a:stretch>
            <a:fillRect/>
          </a:stretch>
        </p:blipFill>
        <p:spPr>
          <a:xfrm>
            <a:off x="5670524" y="619278"/>
            <a:ext cx="4826842" cy="5619442"/>
          </a:xfrm>
          <a:prstGeom prst="rect">
            <a:avLst/>
          </a:prstGeom>
          <a:ln>
            <a:noFill/>
          </a:ln>
          <a:effectLst>
            <a:softEdge rad="112500"/>
          </a:effectLst>
        </p:spPr>
      </p:pic>
      <p:sp>
        <p:nvSpPr>
          <p:cNvPr id="11" name="Pentágono regular 10"/>
          <p:cNvSpPr/>
          <p:nvPr/>
        </p:nvSpPr>
        <p:spPr>
          <a:xfrm>
            <a:off x="-499927" y="5367689"/>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Pentágono regular 11"/>
          <p:cNvSpPr/>
          <p:nvPr/>
        </p:nvSpPr>
        <p:spPr>
          <a:xfrm rot="2510098">
            <a:off x="1655083" y="5851842"/>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Pentágono regular 12"/>
          <p:cNvSpPr/>
          <p:nvPr/>
        </p:nvSpPr>
        <p:spPr>
          <a:xfrm rot="2512127">
            <a:off x="-1263078" y="3502684"/>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Pentágono regular 13"/>
          <p:cNvSpPr/>
          <p:nvPr/>
        </p:nvSpPr>
        <p:spPr>
          <a:xfrm rot="18112946">
            <a:off x="-873346" y="1587674"/>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Pentágono regular 14"/>
          <p:cNvSpPr/>
          <p:nvPr/>
        </p:nvSpPr>
        <p:spPr>
          <a:xfrm rot="2550400">
            <a:off x="-1179113" y="-497874"/>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Pentágono regular 15"/>
          <p:cNvSpPr/>
          <p:nvPr/>
        </p:nvSpPr>
        <p:spPr>
          <a:xfrm rot="407244">
            <a:off x="817567" y="-777118"/>
            <a:ext cx="2194560" cy="1742062"/>
          </a:xfrm>
          <a:prstGeom prst="pentagon">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8100000" scaled="1"/>
            <a:tileRect/>
          </a:gradFill>
          <a:ln>
            <a:no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7442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412</Words>
  <Application>Microsoft Office PowerPoint</Application>
  <PresentationFormat>Panorámica</PresentationFormat>
  <Paragraphs>46</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Algerian</vt:lpstr>
      <vt:lpstr>Arial</vt:lpstr>
      <vt:lpstr>Calibri</vt:lpstr>
      <vt:lpstr>Calibri Light</vt:lpstr>
      <vt:lpstr>LEMON MILK</vt:lpstr>
      <vt:lpstr>Milcandy</vt:lpstr>
      <vt:lpstr>Rockwell Condensed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Dixguel03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28</cp:revision>
  <dcterms:created xsi:type="dcterms:W3CDTF">2023-03-25T10:10:06Z</dcterms:created>
  <dcterms:modified xsi:type="dcterms:W3CDTF">2023-03-26T02:46:31Z</dcterms:modified>
</cp:coreProperties>
</file>