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58" r:id="rId5"/>
    <p:sldId id="260" r:id="rId6"/>
    <p:sldId id="263" r:id="rId7"/>
    <p:sldId id="268" r:id="rId8"/>
    <p:sldId id="270" r:id="rId9"/>
    <p:sldId id="271" r:id="rId10"/>
    <p:sldId id="274" r:id="rId11"/>
    <p:sldId id="275" r:id="rId12"/>
    <p:sldId id="276" r:id="rId13"/>
    <p:sldId id="265" r:id="rId14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86385" autoAdjust="0"/>
  </p:normalViewPr>
  <p:slideViewPr>
    <p:cSldViewPr snapToGrid="0">
      <p:cViewPr>
        <p:scale>
          <a:sx n="75" d="100"/>
          <a:sy n="75" d="100"/>
        </p:scale>
        <p:origin x="2232" y="942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pPr/>
              <a:t>27.04.2022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1316252" y="2162799"/>
            <a:ext cx="6566451" cy="3874222"/>
          </a:xfrm>
          <a:prstGeom prst="rect">
            <a:avLst/>
          </a:prstGeom>
          <a:noFill/>
        </p:spPr>
        <p:txBody>
          <a:bodyPr wrap="none" lIns="76727" tIns="38364" rIns="76727" bIns="38364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ВЫПУСКНАЯ КВАЛИФИКАЦИОННАЯ РАБОТА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по курсу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«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Data Science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»</a:t>
            </a:r>
          </a:p>
          <a:p>
            <a:pPr algn="ctr">
              <a:lnSpc>
                <a:spcPct val="115000"/>
              </a:lnSpc>
            </a:pPr>
            <a:endParaRPr lang="ru-RU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Тема: Прогнозирование конечных свойств новых </a:t>
            </a:r>
          </a:p>
          <a:p>
            <a:pPr algn="ctr">
              <a:lnSpc>
                <a:spcPct val="115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материалов (композиционных материалов)</a:t>
            </a:r>
          </a:p>
          <a:p>
            <a:pPr algn="ctr">
              <a:lnSpc>
                <a:spcPct val="115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Слушатель Калиновская Мария Владимировна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EA40C6B-8D25-44DF-BF09-D5C3F353D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000A511-BE91-468F-99FC-0A9954F9F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E0CA-4D72-BDDF-3A1F-9D3A3F7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597388"/>
            <a:ext cx="7888070" cy="122527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метода настройки </a:t>
            </a:r>
            <a:r>
              <a:rPr lang="ru-RU" sz="3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метода опорных векторов для прогноза модуля упругости при растяжении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B9551-EC65-960B-475D-A6F8AB71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6200" y="2309580"/>
            <a:ext cx="3833494" cy="351971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Базовая модель </a:t>
            </a:r>
            <a:r>
              <a:rPr lang="ru-RU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2,3976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highlight>
                  <a:srgbClr val="FF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2,3986</a:t>
            </a:r>
            <a:endParaRPr lang="en-US" sz="18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после настройки </a:t>
            </a:r>
            <a:r>
              <a:rPr lang="ru-RU" sz="1800" dirty="0" err="1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highlight>
                  <a:srgbClr val="00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2,3961</a:t>
            </a:r>
            <a:endParaRPr lang="ru-RU" sz="1800" b="1" dirty="0">
              <a:effectLst/>
              <a:highlight>
                <a:srgbClr val="00FF00"/>
              </a:highlight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037B97-EFCD-71F2-8D55-B06AAF43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9" y="2762502"/>
            <a:ext cx="3847465" cy="128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6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475298"/>
            <a:ext cx="7888070" cy="1116961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85000" lnSpcReduction="2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нейронной сети для рекомендации соотношения матрица-наполнитель</a:t>
            </a:r>
          </a:p>
        </p:txBody>
      </p:sp>
      <p:sp>
        <p:nvSpPr>
          <p:cNvPr id="24" name="Freeform: Shape 33">
            <a:extLst>
              <a:ext uri="{FF2B5EF4-FFF2-40B4-BE49-F238E27FC236}">
                <a16:creationId xmlns:a16="http://schemas.microsoft.com/office/drawing/2014/main" id="{98C8F69A-3642-427A-B518-984C49D09FC2}"/>
              </a:ext>
            </a:extLst>
          </p:cNvPr>
          <p:cNvSpPr/>
          <p:nvPr/>
        </p:nvSpPr>
        <p:spPr>
          <a:xfrm>
            <a:off x="4892566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27" name="Freeform: Shape 37">
            <a:extLst>
              <a:ext uri="{FF2B5EF4-FFF2-40B4-BE49-F238E27FC236}">
                <a16:creationId xmlns:a16="http://schemas.microsoft.com/office/drawing/2014/main" id="{D0291B9C-58D5-4B8C-B4F0-671FD21ABF16}"/>
              </a:ext>
            </a:extLst>
          </p:cNvPr>
          <p:cNvSpPr/>
          <p:nvPr/>
        </p:nvSpPr>
        <p:spPr>
          <a:xfrm>
            <a:off x="6157803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cxnSp>
        <p:nvCxnSpPr>
          <p:cNvPr id="2048" name="Прямая соединительная линия 2047"/>
          <p:cNvCxnSpPr>
            <a:cxnSpLocks/>
          </p:cNvCxnSpPr>
          <p:nvPr/>
        </p:nvCxnSpPr>
        <p:spPr>
          <a:xfrm>
            <a:off x="623996" y="1858962"/>
            <a:ext cx="0" cy="3505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Прямая соединительная линия 2050"/>
          <p:cNvCxnSpPr/>
          <p:nvPr/>
        </p:nvCxnSpPr>
        <p:spPr>
          <a:xfrm>
            <a:off x="623996" y="539319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23996" y="185896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5E1F890-0F5B-B523-4CA8-386770EC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555" y="1973263"/>
            <a:ext cx="7888070" cy="1116961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Модель состоит из четырех скрытых уровней. Первый содержит 64 нейрона. Последующие скрытые уровни – они содержат 16, 4 и 4 нейрона. Снижение числа нейронов на каждом уровне сжимает информацию, которую сеть обработала на предыдущих уровнях.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EF8556-8C41-3E57-F79E-16F9778A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09" y="4044380"/>
            <a:ext cx="4742625" cy="948525"/>
          </a:xfrm>
          <a:prstGeom prst="rect">
            <a:avLst/>
          </a:prstGeom>
        </p:spPr>
      </p:pic>
      <p:sp>
        <p:nvSpPr>
          <p:cNvPr id="12" name="Текст 3">
            <a:extLst>
              <a:ext uri="{FF2B5EF4-FFF2-40B4-BE49-F238E27FC236}">
                <a16:creationId xmlns:a16="http://schemas.microsoft.com/office/drawing/2014/main" id="{398AC50F-3A4A-4BE3-9C28-EB56205DB99C}"/>
              </a:ext>
            </a:extLst>
          </p:cNvPr>
          <p:cNvSpPr txBox="1">
            <a:spLocks/>
          </p:cNvSpPr>
          <p:nvPr/>
        </p:nvSpPr>
        <p:spPr>
          <a:xfrm>
            <a:off x="739555" y="3668713"/>
            <a:ext cx="7888070" cy="1116961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Полученный результат: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3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74DB81-59A9-D106-6FF9-7CE00C48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779211E8-A736-EF6D-B82A-F7865E46375B}"/>
              </a:ext>
            </a:extLst>
          </p:cNvPr>
          <p:cNvSpPr txBox="1">
            <a:spLocks/>
          </p:cNvSpPr>
          <p:nvPr/>
        </p:nvSpPr>
        <p:spPr>
          <a:xfrm>
            <a:off x="628759" y="335598"/>
            <a:ext cx="7888070" cy="1116961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A1923-24C8-940A-54F5-E2D4228750D4}"/>
              </a:ext>
            </a:extLst>
          </p:cNvPr>
          <p:cNvSpPr txBox="1"/>
          <p:nvPr/>
        </p:nvSpPr>
        <p:spPr>
          <a:xfrm>
            <a:off x="525229" y="1625600"/>
            <a:ext cx="7991600" cy="170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Модуль упругости и прочность при растяжении  не имеют линейной зависимости. Все использованные модель не справились с задачей. Свойства композитных материалов в первую очередь зависят от используемых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369184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7600"/>
            <a:ext cx="9253314" cy="682533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0D24EEF-D710-CDF2-232B-8F0660A5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349500"/>
            <a:ext cx="8078788" cy="889000"/>
          </a:xfrm>
        </p:spPr>
        <p:txBody>
          <a:bodyPr>
            <a:normAutofit/>
          </a:bodyPr>
          <a:lstStyle/>
          <a:p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9961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914397"/>
            <a:ext cx="7599645" cy="544945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9E9AD-2FDC-B758-F7D3-65C1F96447F5}"/>
              </a:ext>
            </a:extLst>
          </p:cNvPr>
          <p:cNvSpPr txBox="1"/>
          <p:nvPr/>
        </p:nvSpPr>
        <p:spPr>
          <a:xfrm>
            <a:off x="803563" y="2400300"/>
            <a:ext cx="73879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Разработка новых энерго- и ресурсосберегающих технологий для изготовления деталей и агрегатов из композитных материалов способствует снижению себестоимости изделий, уменьшению издержек, меньшему негативному влиянию на окружающую среду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</p:txBody>
      </p:sp>
    </p:spTree>
    <p:extLst>
      <p:ext uri="{BB962C8B-B14F-4D97-AF65-F5344CB8AC3E}">
        <p14:creationId xmlns:p14="http://schemas.microsoft.com/office/powerpoint/2010/main" val="169498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55" y="4598248"/>
            <a:ext cx="7452642" cy="15101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Исходный </a:t>
            </a:r>
            <a:r>
              <a:rPr lang="ru-RU" sz="1800" baseline="30000" dirty="0" err="1">
                <a:solidFill>
                  <a:srgbClr val="000000"/>
                </a:solidFill>
                <a:cs typeface="Arial" panose="020B0604020202020204" pitchFamily="34" charset="0"/>
              </a:rPr>
              <a:t>датафрейм</a:t>
            </a: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 содержит 1023 записи с 9 входными параметрами и 3 выходными параметрами: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Модуль упругости при растяжении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Прочность при растяжении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Соотношение матрица-наполнитель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Характеристика </a:t>
            </a:r>
            <a:r>
              <a:rPr lang="ru-RU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51092" y="4438941"/>
            <a:ext cx="0" cy="1828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3996" y="626774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51092" y="4438941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814944" y="3990047"/>
            <a:ext cx="3463142" cy="1877353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Тескт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5D034E-E0D0-890F-FF10-A1F4E72FE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49" y="1180078"/>
            <a:ext cx="6910253" cy="3073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34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ходе разведочного анализа выявлено: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496786" y="16599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пропусков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209300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09422" y="2283271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09422" y="2283271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496786" y="23529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Наличие выбросов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09422" y="2784014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422" y="2982293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422" y="2982293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496786" y="2920552"/>
            <a:ext cx="7661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«Угол нашивки» единственный параметр, имеющий дискретное распределения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609422" y="3483036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23996" y="3694537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23996" y="3694537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1555915" y="3782766"/>
            <a:ext cx="6572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Низкая взаимосвязь между переменными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623996" y="4195280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6246916" y="1808163"/>
            <a:ext cx="2047998" cy="3351666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16686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Тепловая карта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idx="1"/>
          </p:nvPr>
        </p:nvSpPr>
        <p:spPr>
          <a:xfrm>
            <a:off x="836557" y="1900547"/>
            <a:ext cx="2297965" cy="3021497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таблицы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8764696" y="1096659"/>
            <a:ext cx="0" cy="3415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939137" y="4528155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939137" y="1096659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DA8DE8-14FF-68F7-DA84-8EF935699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09" y="1096659"/>
            <a:ext cx="5916847" cy="5204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3F489-A662-D140-D489-1CEFABFB4470}"/>
              </a:ext>
            </a:extLst>
          </p:cNvPr>
          <p:cNvSpPr txBox="1"/>
          <p:nvPr/>
        </p:nvSpPr>
        <p:spPr>
          <a:xfrm>
            <a:off x="6286762" y="1421084"/>
            <a:ext cx="24779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Проанализировав тепловую карту получаем вывод - корреляция очень низкая.</a:t>
            </a:r>
          </a:p>
        </p:txBody>
      </p:sp>
    </p:spTree>
    <p:extLst>
      <p:ext uri="{BB962C8B-B14F-4D97-AF65-F5344CB8AC3E}">
        <p14:creationId xmlns:p14="http://schemas.microsoft.com/office/powerpoint/2010/main" val="270892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475298"/>
            <a:ext cx="7888070" cy="1116961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85000" lnSpcReduction="2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 модели для прогноза прочности при растяжении и  модуля упругости при растяжении</a:t>
            </a:r>
          </a:p>
        </p:txBody>
      </p:sp>
      <p:sp>
        <p:nvSpPr>
          <p:cNvPr id="24" name="Freeform: Shape 33">
            <a:extLst>
              <a:ext uri="{FF2B5EF4-FFF2-40B4-BE49-F238E27FC236}">
                <a16:creationId xmlns:a16="http://schemas.microsoft.com/office/drawing/2014/main" id="{98C8F69A-3642-427A-B518-984C49D09FC2}"/>
              </a:ext>
            </a:extLst>
          </p:cNvPr>
          <p:cNvSpPr/>
          <p:nvPr/>
        </p:nvSpPr>
        <p:spPr>
          <a:xfrm>
            <a:off x="4892566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27" name="Freeform: Shape 37">
            <a:extLst>
              <a:ext uri="{FF2B5EF4-FFF2-40B4-BE49-F238E27FC236}">
                <a16:creationId xmlns:a16="http://schemas.microsoft.com/office/drawing/2014/main" id="{D0291B9C-58D5-4B8C-B4F0-671FD21ABF16}"/>
              </a:ext>
            </a:extLst>
          </p:cNvPr>
          <p:cNvSpPr/>
          <p:nvPr/>
        </p:nvSpPr>
        <p:spPr>
          <a:xfrm>
            <a:off x="6157803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cxnSp>
        <p:nvCxnSpPr>
          <p:cNvPr id="2048" name="Прямая соединительная линия 2047"/>
          <p:cNvCxnSpPr>
            <a:cxnSpLocks/>
          </p:cNvCxnSpPr>
          <p:nvPr/>
        </p:nvCxnSpPr>
        <p:spPr>
          <a:xfrm>
            <a:off x="623996" y="1858962"/>
            <a:ext cx="0" cy="3505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Прямая соединительная линия 2050"/>
          <p:cNvCxnSpPr/>
          <p:nvPr/>
        </p:nvCxnSpPr>
        <p:spPr>
          <a:xfrm>
            <a:off x="623996" y="539319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23996" y="185896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5E1F890-0F5B-B523-4CA8-386770EC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55" y="2247614"/>
            <a:ext cx="7888070" cy="375342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линейная регрессия;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К-ближайших соседей;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дерево решений;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метод опорных векторов;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Лассо;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«Случайный лес».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2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E0CA-4D72-BDDF-3A1F-9D3A3F7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5" y="153755"/>
            <a:ext cx="7888070" cy="122527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моделей для прогноза прочности при растяжении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B9551-EC65-960B-475D-A6F8AB71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9900" y="1943596"/>
            <a:ext cx="2857392" cy="2771444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Чтобы объективно оценивать модели, мы с помощью медианного значения цели вычислили базовый уровень и получили </a:t>
            </a:r>
            <a:r>
              <a:rPr lang="ru-RU" sz="1800" b="1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358,3971</a:t>
            </a:r>
            <a:r>
              <a:rPr lang="ru-RU" sz="18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7292C0-3F1A-4020-F94E-637C741E8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6" y="1548606"/>
            <a:ext cx="4190665" cy="325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E0CA-4D72-BDDF-3A1F-9D3A3F7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597388"/>
            <a:ext cx="7888070" cy="122527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метода настройки </a:t>
            </a:r>
            <a:r>
              <a:rPr lang="ru-RU" sz="3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метода опорных векторов для прогноза прочности при растяжении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B9551-EC65-960B-475D-A6F8AB71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6200" y="2309580"/>
            <a:ext cx="3833494" cy="351971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Базовая модель </a:t>
            </a:r>
            <a:r>
              <a:rPr lang="ru-RU" sz="1800" b="1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358,3971,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highlight>
                  <a:srgbClr val="FF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361,4480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после настройки </a:t>
            </a:r>
            <a:r>
              <a:rPr lang="ru-RU" sz="1800" dirty="0" err="1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highlight>
                  <a:srgbClr val="FF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361,3821</a:t>
            </a:r>
            <a:endParaRPr lang="ru-RU" sz="18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5799A9-2309-1385-8580-8632C1BC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55" y="2441495"/>
            <a:ext cx="4049395" cy="2177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63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E0CA-4D72-BDDF-3A1F-9D3A3F7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5" y="153755"/>
            <a:ext cx="7888070" cy="122527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моделей для прогноза модуля упругости при растяжении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B9551-EC65-960B-475D-A6F8AB71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9900" y="1943596"/>
            <a:ext cx="2857392" cy="2771444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Чтобы объективно оценивать модели, мы с помощью медианного значения цели вычислили базовый уровень и получили </a:t>
            </a:r>
            <a:r>
              <a:rPr lang="ru-RU" sz="1800" b="1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2,3976</a:t>
            </a:r>
            <a:r>
              <a:rPr lang="ru-RU" sz="18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B943D0-E3D7-B2EE-B36C-FBE32BED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82" y="1965166"/>
            <a:ext cx="3467100" cy="2910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747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375</Words>
  <Application>Microsoft Office PowerPoint</Application>
  <PresentationFormat>Произвольный</PresentationFormat>
  <Paragraphs>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Montserrat</vt:lpstr>
      <vt:lpstr>Montserrat Black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В ходе разведочного анализа выявлено:</vt:lpstr>
      <vt:lpstr>Тепловая карта</vt:lpstr>
      <vt:lpstr>Презентация PowerPoint</vt:lpstr>
      <vt:lpstr>Результаты моделей для прогноза прочности при растяжении </vt:lpstr>
      <vt:lpstr>Реализация метода настройки гиперпараметров метода опорных векторов для прогноза прочности при растяжении </vt:lpstr>
      <vt:lpstr>Результаты моделей для прогноза модуля упругости при растяжении</vt:lpstr>
      <vt:lpstr>Реализация метода настройки гиперпараметров метода опорных векторов для прогноза модуля упругости при растяжении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Сергеевич Егор</cp:lastModifiedBy>
  <cp:revision>80</cp:revision>
  <dcterms:created xsi:type="dcterms:W3CDTF">2020-07-15T13:24:42Z</dcterms:created>
  <dcterms:modified xsi:type="dcterms:W3CDTF">2022-04-27T14:59:02Z</dcterms:modified>
</cp:coreProperties>
</file>