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8" r:id="rId3"/>
    <p:sldId id="297" r:id="rId4"/>
    <p:sldId id="299" r:id="rId5"/>
    <p:sldId id="296" r:id="rId6"/>
    <p:sldId id="294" r:id="rId7"/>
    <p:sldId id="295" r:id="rId8"/>
    <p:sldId id="288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FFF"/>
    <a:srgbClr val="003082"/>
    <a:srgbClr val="002E82"/>
    <a:srgbClr val="000000"/>
    <a:srgbClr val="FFC917"/>
    <a:srgbClr val="262673"/>
    <a:srgbClr val="FF8000"/>
    <a:srgbClr val="53F34B"/>
    <a:srgbClr val="2483C6"/>
    <a:srgbClr val="F2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5" autoAdjust="0"/>
    <p:restoredTop sz="86517" autoAdjust="0"/>
  </p:normalViewPr>
  <p:slideViewPr>
    <p:cSldViewPr snapToGrid="0">
      <p:cViewPr varScale="1">
        <p:scale>
          <a:sx n="152" d="100"/>
          <a:sy n="152" d="100"/>
        </p:scale>
        <p:origin x="208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dirty="0">
                <a:solidFill>
                  <a:schemeClr val="accent1"/>
                </a:solidFill>
              </a:rPr>
              <a:t>.NET 8 Update 🛠️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DA8-0540-A830-AFFCDD3709F0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DA8-0540-A830-AFFCDD3709F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DA8-0540-A830-AFFCDD3709F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133C513-6499-3944-8823-47AB57A77A8C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  <a:p>
                    <a:r>
                      <a:rPr lang="en-US"/>
                      <a:t>10 / 19</a:t>
                    </a: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DA8-0540-A830-AFFCDD3709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A6537C6-E963-7D48-A0D6-E279349EE13E}" type="CATEGORYNAME">
                      <a:rPr lang="en-US" smtClean="0"/>
                      <a:pPr/>
                      <a:t>[CATEGORY NAME]</a:t>
                    </a:fld>
                    <a:br>
                      <a:rPr lang="en-US" dirty="0"/>
                    </a:br>
                    <a:r>
                      <a:rPr lang="en-US" dirty="0"/>
                      <a:t>5</a:t>
                    </a:r>
                    <a:r>
                      <a:rPr lang="en-US" baseline="0" dirty="0"/>
                      <a:t> / 19</a:t>
                    </a: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A8-0540-A830-AFFCDD3709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ACF706E-C33F-5149-80F2-57D9E507C0A6}" type="CATEGORYNAME">
                      <a:rPr lang="en-US" smtClean="0"/>
                      <a:pPr/>
                      <a:t>[CATEGORY NAME]</a:t>
                    </a:fld>
                    <a:br>
                      <a:rPr lang="en-US"/>
                    </a:br>
                    <a:r>
                      <a:rPr lang="en-US"/>
                      <a:t>4 / 19</a:t>
                    </a: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DA8-0540-A830-AFFCDD3709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Done</c:v>
                </c:pt>
                <c:pt idx="1">
                  <c:v>In Progress</c:v>
                </c:pt>
                <c:pt idx="2">
                  <c:v>To Do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0.52631578947368396</c:v>
                </c:pt>
                <c:pt idx="1">
                  <c:v>0.21052631578947401</c:v>
                </c:pt>
                <c:pt idx="2">
                  <c:v>0.21052631578947401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8-0540-A830-AFFCDD3709F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6CA7-463E-459A-A4CC-526477D4AEB3}" type="datetimeFigureOut">
              <a:rPr lang="nl-NL" smtClean="0"/>
              <a:t>17-06-2024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12F8-B128-4312-9537-746140B5D0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986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56F938-192C-4562-AF91-4BD6009E97D6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S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S Sans"/>
              <a:ea typeface="+mn-ea"/>
              <a:cs typeface="+mn-cs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D9067-EA6E-4E63-9D57-B807E11FD8BC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S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17-06-2024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S Sans"/>
              <a:ea typeface="+mn-ea"/>
              <a:cs typeface="+mn-cs"/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S Sans"/>
              <a:ea typeface="+mn-ea"/>
              <a:cs typeface="+mn-cs"/>
            </a:endParaRPr>
          </a:p>
        </p:txBody>
      </p:sp>
      <p:sp>
        <p:nvSpPr>
          <p:cNvPr id="7" name="Tijdelijke aanduiding voor koptekst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S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1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Mail </a:t>
            </a:r>
            <a:r>
              <a:rPr lang="nl-NL" dirty="0" err="1"/>
              <a:t>to</a:t>
            </a:r>
            <a:r>
              <a:rPr lang="nl-NL" dirty="0"/>
              <a:t>: Irene</a:t>
            </a:r>
          </a:p>
          <a:p>
            <a:r>
              <a:rPr lang="nl-NL" dirty="0"/>
              <a:t>Mail cc: Ruud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12F8-B128-4312-9537-746140B5D08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274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12F8-B128-4312-9537-746140B5D08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491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Update deze afbeelding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12F8-B128-4312-9537-746140B5D08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967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12F8-B128-4312-9537-746140B5D08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81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Dotnet 8 deadline 12-11-2024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12F8-B128-4312-9537-746140B5D08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0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Samen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wat </a:t>
            </a:r>
            <a:r>
              <a:rPr lang="en-US" dirty="0" err="1"/>
              <a:t>voor</a:t>
            </a:r>
            <a:r>
              <a:rPr lang="en-US" dirty="0"/>
              <a:t> NS </a:t>
            </a:r>
            <a:r>
              <a:rPr lang="en-US" dirty="0" err="1"/>
              <a:t>belangrijk</a:t>
            </a:r>
            <a:r>
              <a:rPr lang="en-US" dirty="0"/>
              <a:t> is</a:t>
            </a:r>
          </a:p>
          <a:p>
            <a:r>
              <a:rPr lang="en-US" dirty="0"/>
              <a:t>- Van </a:t>
            </a:r>
            <a:r>
              <a:rPr lang="en-US" dirty="0" err="1"/>
              <a:t>beide</a:t>
            </a:r>
            <a:r>
              <a:rPr lang="en-US" dirty="0"/>
              <a:t> backlogs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bekeken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items </a:t>
            </a:r>
            <a:r>
              <a:rPr lang="en-US" dirty="0" err="1"/>
              <a:t>opgepakt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12F8-B128-4312-9537-746140B5D08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97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12F8-B128-4312-9537-746140B5D08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25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 geel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7629" y="1177440"/>
            <a:ext cx="10674489" cy="1092901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5200"/>
              </a:lnSpc>
              <a:defRPr sz="4800" baseline="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59274" y="2788860"/>
            <a:ext cx="10671028" cy="718073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3333"/>
              </a:lnSpc>
              <a:spcBef>
                <a:spcPts val="0"/>
              </a:spcBef>
              <a:buNone/>
              <a:defRPr sz="2933" b="1" baseline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nl-NL" dirty="0"/>
          </a:p>
        </p:txBody>
      </p:sp>
      <p:sp>
        <p:nvSpPr>
          <p:cNvPr id="13" name="spreker"/>
          <p:cNvSpPr txBox="1"/>
          <p:nvPr/>
        </p:nvSpPr>
        <p:spPr>
          <a:xfrm>
            <a:off x="757743" y="5088857"/>
            <a:ext cx="6881303" cy="6975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133"/>
              </a:lnSpc>
            </a:pPr>
            <a:r>
              <a:rPr lang="nl-NL" sz="1867" b="1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10"/>
          </p:nvPr>
        </p:nvSpPr>
        <p:spPr>
          <a:xfrm>
            <a:off x="758810" y="5780017"/>
            <a:ext cx="6861191" cy="21848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2133"/>
              </a:lnSpc>
              <a:defRPr sz="1867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20 Maart 2019</a:t>
            </a:r>
          </a:p>
        </p:txBody>
      </p:sp>
      <p:sp>
        <p:nvSpPr>
          <p:cNvPr id="19" name="rubriceringvoor"/>
          <p:cNvSpPr txBox="1"/>
          <p:nvPr/>
        </p:nvSpPr>
        <p:spPr>
          <a:xfrm>
            <a:off x="3799419" y="66719"/>
            <a:ext cx="7632700" cy="32823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endParaRPr lang="nl-NL" sz="2133" b="1" cap="all" baseline="0" dirty="0">
              <a:solidFill>
                <a:schemeClr val="bg2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-1237173" y="7368291"/>
            <a:ext cx="716359" cy="206375"/>
          </a:xfrm>
        </p:spPr>
        <p:txBody>
          <a:bodyPr/>
          <a:lstStyle>
            <a:lvl1pPr>
              <a:defRPr sz="267"/>
            </a:lvl1pPr>
          </a:lstStyle>
          <a:p>
            <a:r>
              <a:rPr lang="nl-NL" dirty="0"/>
              <a:t>Welke data helpt jou?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-1237173" y="7137517"/>
            <a:ext cx="716359" cy="205200"/>
          </a:xfrm>
        </p:spPr>
        <p:txBody>
          <a:bodyPr/>
          <a:lstStyle>
            <a:lvl1pPr>
              <a:defRPr sz="267"/>
            </a:lvl1pPr>
          </a:lstStyle>
          <a:p>
            <a:fld id="{8FC039F0-3688-4D6E-8627-09944205080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9211211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 geel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351" y="438918"/>
            <a:ext cx="10670452" cy="942917"/>
          </a:xfrm>
        </p:spPr>
        <p:txBody>
          <a:bodyPr anchor="t">
            <a:normAutofit/>
          </a:bodyPr>
          <a:lstStyle>
            <a:lvl1pPr algn="l">
              <a:defRPr sz="3733" b="0" i="0" u="none" cap="none" baseline="0">
                <a:solidFill>
                  <a:schemeClr val="accent1"/>
                </a:solidFill>
                <a:latin typeface="NS Sans" panose="02000400000000000000" pitchFamily="2" charset="0"/>
              </a:defRPr>
            </a:lvl1pPr>
          </a:lstStyle>
          <a:p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757551" y="2241813"/>
            <a:ext cx="10671252" cy="892972"/>
          </a:xfrm>
        </p:spPr>
        <p:txBody>
          <a:bodyPr/>
          <a:lstStyle>
            <a:lvl1pPr marL="0" indent="0">
              <a:buNone/>
              <a:defRPr sz="2933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758825" y="5765543"/>
            <a:ext cx="9140828" cy="255587"/>
          </a:xfrm>
        </p:spPr>
        <p:txBody>
          <a:bodyPr/>
          <a:lstStyle>
            <a:lvl1pPr marL="0" indent="0">
              <a:lnSpc>
                <a:spcPts val="2133"/>
              </a:lnSpc>
              <a:buNone/>
              <a:defRPr sz="1867" b="1" i="0" baseline="0">
                <a:solidFill>
                  <a:schemeClr val="accent1"/>
                </a:solidFill>
                <a:latin typeface="NS Sans" panose="02000400000000000000" pitchFamily="2" charset="0"/>
              </a:defRPr>
            </a:lvl1pPr>
            <a:lvl2pPr marL="383990" indent="0">
              <a:lnSpc>
                <a:spcPts val="2133"/>
              </a:lnSpc>
              <a:buNone/>
              <a:defRPr sz="1867" b="1" i="0" baseline="0">
                <a:solidFill>
                  <a:schemeClr val="accent1"/>
                </a:solidFill>
                <a:latin typeface="NS Sans" panose="02000400000000000000" pitchFamily="2" charset="0"/>
              </a:defRPr>
            </a:lvl2pPr>
            <a:lvl3pPr marL="767981" indent="0">
              <a:lnSpc>
                <a:spcPts val="2133"/>
              </a:lnSpc>
              <a:buNone/>
              <a:defRPr sz="1867" b="1" i="0" baseline="0">
                <a:solidFill>
                  <a:schemeClr val="accent1"/>
                </a:solidFill>
                <a:latin typeface="NS Sans" panose="02000400000000000000" pitchFamily="2" charset="0"/>
              </a:defRPr>
            </a:lvl3pPr>
            <a:lvl4pPr marL="767981" indent="0">
              <a:lnSpc>
                <a:spcPts val="2133"/>
              </a:lnSpc>
              <a:buNone/>
              <a:defRPr sz="1867" b="1" i="0" baseline="0">
                <a:solidFill>
                  <a:schemeClr val="accent1"/>
                </a:solidFill>
                <a:latin typeface="NS Sans" panose="02000400000000000000" pitchFamily="2" charset="0"/>
              </a:defRPr>
            </a:lvl4pPr>
            <a:lvl5pPr marL="767981" indent="0">
              <a:lnSpc>
                <a:spcPts val="2133"/>
              </a:lnSpc>
              <a:buNone/>
              <a:defRPr sz="1867" b="1" i="0" baseline="0">
                <a:solidFill>
                  <a:schemeClr val="accent1"/>
                </a:solidFill>
                <a:latin typeface="NS Sans" panose="02000400000000000000" pitchFamily="2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2" name="rubriceringvolg"/>
          <p:cNvSpPr txBox="1"/>
          <p:nvPr/>
        </p:nvSpPr>
        <p:spPr>
          <a:xfrm>
            <a:off x="3799419" y="67254"/>
            <a:ext cx="7632700" cy="32823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endParaRPr lang="nl-NL" sz="2133" b="1" cap="all" baseline="0" dirty="0">
              <a:solidFill>
                <a:schemeClr val="bg2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-1237173" y="7510169"/>
            <a:ext cx="716359" cy="206375"/>
          </a:xfrm>
        </p:spPr>
        <p:txBody>
          <a:bodyPr/>
          <a:lstStyle>
            <a:lvl1pPr>
              <a:defRPr sz="267"/>
            </a:lvl1pPr>
          </a:lstStyle>
          <a:p>
            <a:r>
              <a:rPr lang="nl-NL" dirty="0"/>
              <a:t>Welke data helpt jou?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-1237173" y="7291860"/>
            <a:ext cx="716359" cy="205200"/>
          </a:xfrm>
        </p:spPr>
        <p:txBody>
          <a:bodyPr/>
          <a:lstStyle>
            <a:lvl1pPr>
              <a:defRPr sz="267"/>
            </a:lvl1pPr>
          </a:lstStyle>
          <a:p>
            <a:fld id="{8FC039F0-3688-4D6E-8627-09944205080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87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 blauw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757551" y="2241813"/>
            <a:ext cx="10671252" cy="892972"/>
          </a:xfrm>
        </p:spPr>
        <p:txBody>
          <a:bodyPr/>
          <a:lstStyle>
            <a:lvl1pPr marL="0" indent="0">
              <a:buNone/>
              <a:defRPr sz="2933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758825" y="5765543"/>
            <a:ext cx="9140828" cy="255587"/>
          </a:xfrm>
        </p:spPr>
        <p:txBody>
          <a:bodyPr/>
          <a:lstStyle>
            <a:lvl1pPr marL="0" indent="0">
              <a:lnSpc>
                <a:spcPts val="2133"/>
              </a:lnSpc>
              <a:buNone/>
              <a:defRPr sz="1867" b="1" i="0" baseline="0">
                <a:solidFill>
                  <a:schemeClr val="bg1"/>
                </a:solidFill>
                <a:latin typeface="NS Sans" panose="02000400000000000000" pitchFamily="2" charset="0"/>
              </a:defRPr>
            </a:lvl1pPr>
            <a:lvl2pPr marL="383990" indent="0">
              <a:lnSpc>
                <a:spcPts val="2133"/>
              </a:lnSpc>
              <a:buNone/>
              <a:defRPr sz="1867" b="1" i="0" baseline="0">
                <a:solidFill>
                  <a:schemeClr val="bg1"/>
                </a:solidFill>
                <a:latin typeface="NS Sans" panose="02000400000000000000" pitchFamily="2" charset="0"/>
              </a:defRPr>
            </a:lvl2pPr>
            <a:lvl3pPr marL="767981" indent="0">
              <a:lnSpc>
                <a:spcPts val="2133"/>
              </a:lnSpc>
              <a:buNone/>
              <a:defRPr sz="1867" b="1" i="0" baseline="0">
                <a:solidFill>
                  <a:schemeClr val="bg1"/>
                </a:solidFill>
                <a:latin typeface="NS Sans" panose="02000400000000000000" pitchFamily="2" charset="0"/>
              </a:defRPr>
            </a:lvl3pPr>
            <a:lvl4pPr marL="767981" indent="0">
              <a:lnSpc>
                <a:spcPts val="2133"/>
              </a:lnSpc>
              <a:buNone/>
              <a:defRPr sz="1867" b="1" i="0" baseline="0">
                <a:solidFill>
                  <a:schemeClr val="bg1"/>
                </a:solidFill>
                <a:latin typeface="NS Sans" panose="02000400000000000000" pitchFamily="2" charset="0"/>
              </a:defRPr>
            </a:lvl4pPr>
            <a:lvl5pPr marL="767981" indent="0">
              <a:lnSpc>
                <a:spcPts val="2133"/>
              </a:lnSpc>
              <a:buNone/>
              <a:defRPr sz="1867" b="1" i="0" baseline="0">
                <a:solidFill>
                  <a:schemeClr val="bg1"/>
                </a:solidFill>
                <a:latin typeface="NS Sans" panose="02000400000000000000" pitchFamily="2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2" name="rubriceringvolg"/>
          <p:cNvSpPr txBox="1"/>
          <p:nvPr/>
        </p:nvSpPr>
        <p:spPr>
          <a:xfrm>
            <a:off x="3799419" y="67254"/>
            <a:ext cx="7632700" cy="32823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endParaRPr lang="nl-NL" sz="2133" b="1" cap="all" baseline="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353" y="438916"/>
            <a:ext cx="10670452" cy="9429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-1439332" y="7702842"/>
            <a:ext cx="716359" cy="206375"/>
          </a:xfrm>
        </p:spPr>
        <p:txBody>
          <a:bodyPr/>
          <a:lstStyle>
            <a:lvl1pPr>
              <a:defRPr sz="267"/>
            </a:lvl1pPr>
          </a:lstStyle>
          <a:p>
            <a:r>
              <a:rPr lang="nl-NL" dirty="0"/>
              <a:t>Welke data helpt jou?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-1439332" y="7495060"/>
            <a:ext cx="716359" cy="205200"/>
          </a:xfrm>
        </p:spPr>
        <p:txBody>
          <a:bodyPr/>
          <a:lstStyle>
            <a:lvl1pPr>
              <a:defRPr sz="267"/>
            </a:lvl1pPr>
          </a:lstStyle>
          <a:p>
            <a:fld id="{8FC039F0-3688-4D6E-8627-09944205080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493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758808" y="1709739"/>
            <a:ext cx="10673309" cy="4291012"/>
          </a:xfrm>
        </p:spPr>
        <p:txBody>
          <a:bodyPr/>
          <a:lstStyle>
            <a:lvl1pPr marL="0" indent="0">
              <a:buNone/>
              <a:defRPr sz="26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7769" y="443327"/>
            <a:ext cx="10671036" cy="773335"/>
          </a:xfrm>
        </p:spPr>
        <p:txBody>
          <a:bodyPr anchor="t" anchorCtr="0">
            <a:normAutofit/>
          </a:bodyPr>
          <a:lstStyle>
            <a:lvl1pPr algn="l">
              <a:defRPr sz="3733" b="0"/>
            </a:lvl1pPr>
          </a:lstStyle>
          <a:p>
            <a:r>
              <a:rPr kumimoji="0" lang="nl-NL" sz="3733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Klik om de stijl te bewerken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Regie op Berichten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45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7767" y="443326"/>
            <a:ext cx="10671036" cy="773335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611" y="1647028"/>
            <a:ext cx="10665957" cy="439340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Regie op Berichten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512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7769" y="443326"/>
            <a:ext cx="10671036" cy="77333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57753" y="1641996"/>
            <a:ext cx="4957249" cy="4441003"/>
          </a:xfrm>
        </p:spPr>
        <p:txBody>
          <a:bodyPr/>
          <a:lstStyle>
            <a:lvl1pPr marL="383990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>
                <a:srgbClr val="FFCC33"/>
              </a:buClr>
              <a:buSzPct val="80000"/>
              <a:buFontTx/>
              <a:buChar char="■"/>
              <a:tabLst/>
              <a:defRPr sz="2667" baseline="0">
                <a:latin typeface="+mj-lt"/>
              </a:defRPr>
            </a:lvl1pPr>
            <a:lvl2pPr marL="767981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 baseline="0">
                <a:latin typeface="NS Sans" panose="02000400000000000000" pitchFamily="2" charset="0"/>
              </a:defRPr>
            </a:lvl2pPr>
            <a:lvl3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Tx/>
              <a:buFont typeface="NS Sans" panose="02000400000000000000" pitchFamily="2" charset="0"/>
              <a:buChar char="-"/>
              <a:tabLst/>
              <a:defRPr sz="2400">
                <a:latin typeface="NS Sans" panose="02000400000000000000" pitchFamily="2" charset="0"/>
              </a:defRPr>
            </a:lvl3pPr>
            <a:lvl4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Tx/>
              <a:buFont typeface="NS Sans" panose="02000400000000000000" pitchFamily="2" charset="0"/>
              <a:buChar char="-"/>
              <a:tabLst/>
              <a:defRPr sz="2400">
                <a:latin typeface="NS Sans" panose="02000400000000000000" pitchFamily="2" charset="0"/>
              </a:defRPr>
            </a:lvl4pPr>
            <a:lvl5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Tx/>
              <a:buFont typeface="NS Sans" panose="02000400000000000000" pitchFamily="2" charset="0"/>
              <a:buChar char="-"/>
              <a:tabLst/>
              <a:defRPr sz="2400">
                <a:latin typeface="NS Sans" panose="02000400000000000000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5997" y="1644381"/>
            <a:ext cx="5336120" cy="4441003"/>
          </a:xfrm>
        </p:spPr>
        <p:txBody>
          <a:bodyPr/>
          <a:lstStyle>
            <a:lvl1pPr marL="383990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>
                <a:srgbClr val="FFCC33"/>
              </a:buClr>
              <a:buSzPct val="80000"/>
              <a:buFontTx/>
              <a:buChar char="■"/>
              <a:tabLst/>
              <a:defRPr sz="2667" baseline="0">
                <a:latin typeface="+mj-lt"/>
              </a:defRPr>
            </a:lvl1pPr>
            <a:lvl2pPr marL="767981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 baseline="0">
                <a:latin typeface="+mj-lt"/>
              </a:defRPr>
            </a:lvl2pPr>
            <a:lvl3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Tx/>
              <a:buFont typeface="NS Sans" panose="02000400000000000000" pitchFamily="2" charset="0"/>
              <a:buChar char="-"/>
              <a:tabLst/>
              <a:defRPr sz="2400">
                <a:latin typeface="+mj-lt"/>
              </a:defRPr>
            </a:lvl3pPr>
            <a:lvl4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Tx/>
              <a:buFont typeface="NS Sans" panose="02000400000000000000" pitchFamily="2" charset="0"/>
              <a:buChar char="-"/>
              <a:tabLst/>
              <a:defRPr sz="2400">
                <a:latin typeface="+mj-lt"/>
              </a:defRPr>
            </a:lvl4pPr>
            <a:lvl5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Tx/>
              <a:buFont typeface="NS Sans" panose="02000400000000000000" pitchFamily="2" charset="0"/>
              <a:buChar char="-"/>
              <a:tabLst/>
              <a:defRPr sz="2400">
                <a:latin typeface="+mj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Regie op Berichten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98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ka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7767" y="443327"/>
            <a:ext cx="10671036" cy="773335"/>
          </a:xfrm>
        </p:spPr>
        <p:txBody>
          <a:bodyPr anchor="t" anchorCtr="0">
            <a:normAutofit/>
          </a:bodyPr>
          <a:lstStyle>
            <a:lvl1pPr algn="l">
              <a:defRPr sz="3733" b="0"/>
            </a:lvl1pPr>
          </a:lstStyle>
          <a:p>
            <a:r>
              <a:rPr kumimoji="0" lang="nl-NL" sz="3733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0" y="1646763"/>
            <a:ext cx="5336117" cy="4441003"/>
          </a:xfrm>
        </p:spPr>
        <p:txBody>
          <a:bodyPr/>
          <a:lstStyle>
            <a:lvl1pPr marL="383990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>
                <a:srgbClr val="FFCC33"/>
              </a:buClr>
              <a:buSzPct val="80000"/>
              <a:buFontTx/>
              <a:buChar char="■"/>
              <a:tabLst/>
              <a:defRPr sz="2667" baseline="0"/>
            </a:lvl1pPr>
            <a:lvl2pPr marL="767981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 baseline="0"/>
            </a:lvl2pPr>
            <a:lvl3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/>
            </a:lvl3pPr>
            <a:lvl4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/>
            </a:lvl4pPr>
            <a:lvl5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58808" y="1644377"/>
            <a:ext cx="4956192" cy="4441003"/>
          </a:xfrm>
          <a:solidFill>
            <a:srgbClr val="D0D9DB"/>
          </a:solidFill>
        </p:spPr>
        <p:txBody>
          <a:bodyPr lIns="288000" tIns="144000" rIns="288000" bIns="144000"/>
          <a:lstStyle>
            <a:lvl1pPr marL="0" indent="0">
              <a:lnSpc>
                <a:spcPts val="3733"/>
              </a:lnSpc>
              <a:spcBef>
                <a:spcPts val="0"/>
              </a:spcBef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Regie op Berichten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980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ka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7769" y="443327"/>
            <a:ext cx="10671036" cy="773335"/>
          </a:xfrm>
        </p:spPr>
        <p:txBody>
          <a:bodyPr anchor="t" anchorCtr="0">
            <a:normAutofit/>
          </a:bodyPr>
          <a:lstStyle>
            <a:lvl1pPr algn="l">
              <a:defRPr sz="3733" b="0">
                <a:latin typeface="+mj-lt"/>
              </a:defRPr>
            </a:lvl1pPr>
          </a:lstStyle>
          <a:p>
            <a:r>
              <a:rPr kumimoji="0" lang="nl-NL" sz="3733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09" y="1646320"/>
            <a:ext cx="4956193" cy="4441003"/>
          </a:xfrm>
        </p:spPr>
        <p:txBody>
          <a:bodyPr/>
          <a:lstStyle>
            <a:lvl1pPr marL="383990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>
                <a:srgbClr val="FFCC33"/>
              </a:buClr>
              <a:buSzPct val="80000"/>
              <a:buFontTx/>
              <a:buChar char="■"/>
              <a:tabLst/>
              <a:defRPr sz="2667" baseline="0"/>
            </a:lvl1pPr>
            <a:lvl2pPr marL="767981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 baseline="0"/>
            </a:lvl2pPr>
            <a:lvl3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/>
            </a:lvl3pPr>
            <a:lvl4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/>
            </a:lvl4pPr>
            <a:lvl5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03" y="1648705"/>
            <a:ext cx="5336116" cy="4441003"/>
          </a:xfrm>
          <a:solidFill>
            <a:srgbClr val="D0D9DB"/>
          </a:solidFill>
        </p:spPr>
        <p:txBody>
          <a:bodyPr lIns="288000" tIns="144000" rIns="288000" bIns="144000"/>
          <a:lstStyle>
            <a:lvl1pPr marL="0" indent="0">
              <a:lnSpc>
                <a:spcPts val="3733"/>
              </a:lnSpc>
              <a:spcBef>
                <a:spcPts val="0"/>
              </a:spcBef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Welke data helpt jou?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536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kader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7769" y="443327"/>
            <a:ext cx="10671036" cy="773335"/>
          </a:xfrm>
        </p:spPr>
        <p:txBody>
          <a:bodyPr anchor="t" anchorCtr="0">
            <a:normAutofit/>
          </a:bodyPr>
          <a:lstStyle>
            <a:lvl1pPr algn="l">
              <a:defRPr sz="3733" b="0">
                <a:latin typeface="+mj-lt"/>
              </a:defRPr>
            </a:lvl1pPr>
          </a:lstStyle>
          <a:p>
            <a:r>
              <a:rPr kumimoji="0" lang="nl-NL" sz="3733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08" y="1644296"/>
            <a:ext cx="10673309" cy="1782763"/>
          </a:xfrm>
        </p:spPr>
        <p:txBody>
          <a:bodyPr/>
          <a:lstStyle>
            <a:lvl1pPr marL="383990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>
                <a:srgbClr val="FFCC33"/>
              </a:buClr>
              <a:buSzPct val="80000"/>
              <a:buFontTx/>
              <a:buChar char="■"/>
              <a:tabLst/>
              <a:defRPr sz="2667" baseline="0">
                <a:solidFill>
                  <a:schemeClr val="accent1"/>
                </a:solidFill>
              </a:defRPr>
            </a:lvl1pPr>
            <a:lvl2pPr marL="767981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 baseline="0">
                <a:solidFill>
                  <a:schemeClr val="accent1"/>
                </a:solidFill>
              </a:defRPr>
            </a:lvl2pPr>
            <a:lvl3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/>
            </a:lvl3pPr>
            <a:lvl4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/>
            </a:lvl4pPr>
            <a:lvl5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57769" y="3429001"/>
            <a:ext cx="10675833" cy="1720851"/>
          </a:xfrm>
          <a:solidFill>
            <a:srgbClr val="D0D9DB"/>
          </a:solidFill>
        </p:spPr>
        <p:txBody>
          <a:bodyPr lIns="288000" tIns="144000" rIns="288000" bIns="144000"/>
          <a:lstStyle>
            <a:lvl1pPr marL="0" indent="0">
              <a:lnSpc>
                <a:spcPts val="3733"/>
              </a:lnSpc>
              <a:spcBef>
                <a:spcPts val="0"/>
              </a:spcBef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Regie op Berichten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409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kader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7769" y="443327"/>
            <a:ext cx="10671036" cy="773335"/>
          </a:xfrm>
        </p:spPr>
        <p:txBody>
          <a:bodyPr anchor="t" anchorCtr="0">
            <a:normAutofit/>
          </a:bodyPr>
          <a:lstStyle>
            <a:lvl1pPr algn="l">
              <a:defRPr sz="3733" b="0">
                <a:latin typeface="+mj-lt"/>
              </a:defRPr>
            </a:lvl1pPr>
          </a:lstStyle>
          <a:p>
            <a:r>
              <a:rPr kumimoji="0" lang="nl-NL" sz="3733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7769" y="3429001"/>
            <a:ext cx="10674351" cy="1698625"/>
          </a:xfrm>
        </p:spPr>
        <p:txBody>
          <a:bodyPr/>
          <a:lstStyle>
            <a:lvl1pPr marL="383990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>
                <a:srgbClr val="FFCC33"/>
              </a:buClr>
              <a:buSzPct val="80000"/>
              <a:buFontTx/>
              <a:buChar char="■"/>
              <a:tabLst/>
              <a:defRPr sz="2667" baseline="0">
                <a:solidFill>
                  <a:schemeClr val="accent1"/>
                </a:solidFill>
              </a:defRPr>
            </a:lvl1pPr>
            <a:lvl2pPr marL="767981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 baseline="0">
                <a:solidFill>
                  <a:schemeClr val="accent1"/>
                </a:solidFill>
              </a:defRPr>
            </a:lvl2pPr>
            <a:lvl3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/>
            </a:lvl3pPr>
            <a:lvl4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/>
            </a:lvl4pPr>
            <a:lvl5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57769" y="1709739"/>
            <a:ext cx="10675833" cy="1719260"/>
          </a:xfrm>
          <a:solidFill>
            <a:srgbClr val="D0D9DB"/>
          </a:solidFill>
        </p:spPr>
        <p:txBody>
          <a:bodyPr lIns="288000" tIns="144000" rIns="288000" bIns="144000"/>
          <a:lstStyle>
            <a:lvl1pPr marL="0" indent="0">
              <a:lnSpc>
                <a:spcPts val="3733"/>
              </a:lnSpc>
              <a:spcBef>
                <a:spcPts val="0"/>
              </a:spcBef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Regie op Berichten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909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758808" y="1709739"/>
            <a:ext cx="10673309" cy="2581275"/>
          </a:xfrm>
        </p:spPr>
        <p:txBody>
          <a:bodyPr/>
          <a:lstStyle>
            <a:lvl1pPr marL="0" indent="0">
              <a:buNone/>
              <a:defRPr sz="2667" baseline="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7769" y="443327"/>
            <a:ext cx="10671036" cy="773335"/>
          </a:xfrm>
        </p:spPr>
        <p:txBody>
          <a:bodyPr anchor="t" anchorCtr="0">
            <a:normAutofit/>
          </a:bodyPr>
          <a:lstStyle>
            <a:lvl1pPr algn="l">
              <a:defRPr sz="3733" b="0">
                <a:latin typeface="+mj-lt"/>
                <a:cs typeface="Aharoni" panose="02010803020104030203" pitchFamily="2" charset="-79"/>
              </a:defRPr>
            </a:lvl1pPr>
          </a:lstStyle>
          <a:p>
            <a:r>
              <a:rPr kumimoji="0" lang="nl-NL" sz="3733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57768" y="4396692"/>
            <a:ext cx="10675833" cy="1590115"/>
          </a:xfrm>
        </p:spPr>
        <p:txBody>
          <a:bodyPr/>
          <a:lstStyle>
            <a:lvl1pPr marL="383990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>
                <a:srgbClr val="FFCC33"/>
              </a:buClr>
              <a:buSzPct val="80000"/>
              <a:buFontTx/>
              <a:buChar char="■"/>
              <a:tabLst/>
              <a:defRPr sz="2667">
                <a:latin typeface="+mn-lt"/>
              </a:defRPr>
            </a:lvl1pPr>
            <a:lvl2pPr marL="767981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 baseline="0">
                <a:latin typeface="+mn-lt"/>
              </a:defRPr>
            </a:lvl2pPr>
            <a:lvl3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>
                <a:latin typeface="+mn-lt"/>
              </a:defRPr>
            </a:lvl3pPr>
            <a:lvl4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>
                <a:latin typeface="+mn-lt"/>
              </a:defRPr>
            </a:lvl4pPr>
            <a:lvl5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sz="2400">
                <a:latin typeface="+mn-lt"/>
              </a:defRPr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Regie op Berichten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42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757766" y="3417889"/>
            <a:ext cx="10673309" cy="2581275"/>
          </a:xfrm>
        </p:spPr>
        <p:txBody>
          <a:bodyPr/>
          <a:lstStyle>
            <a:lvl1pPr marL="0" indent="0">
              <a:buNone/>
              <a:defRPr sz="2667" baseline="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7769" y="443327"/>
            <a:ext cx="10671036" cy="773335"/>
          </a:xfrm>
        </p:spPr>
        <p:txBody>
          <a:bodyPr anchor="t" anchorCtr="0">
            <a:normAutofit/>
          </a:bodyPr>
          <a:lstStyle>
            <a:lvl1pPr algn="l">
              <a:defRPr sz="3733" b="0">
                <a:latin typeface="+mj-lt"/>
              </a:defRPr>
            </a:lvl1pPr>
          </a:lstStyle>
          <a:p>
            <a:r>
              <a:rPr kumimoji="0" lang="nl-NL" sz="3733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57768" y="1642005"/>
            <a:ext cx="10675833" cy="1590115"/>
          </a:xfrm>
        </p:spPr>
        <p:txBody>
          <a:bodyPr/>
          <a:lstStyle>
            <a:lvl1pPr marL="383990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>
                <a:srgbClr val="FFCC33"/>
              </a:buClr>
              <a:buSzPct val="80000"/>
              <a:buFontTx/>
              <a:buChar char="■"/>
              <a:tabLst/>
              <a:defRPr sz="2667"/>
            </a:lvl1pPr>
            <a:lvl2pPr marL="767981" marR="0" indent="-383990" algn="l" defTabSz="1219170" rtl="0" eaLnBrk="1" fontAlgn="auto" latinLnBrk="0" hangingPunct="1">
              <a:lnSpc>
                <a:spcPts val="32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>
                <a:srgbClr val="000066"/>
              </a:buClr>
              <a:buSzTx/>
              <a:buFontTx/>
              <a:buChar char="-"/>
              <a:tabLst/>
              <a:defRPr sz="2400"/>
            </a:lvl3pPr>
            <a:lvl4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>
                <a:srgbClr val="000066"/>
              </a:buClr>
              <a:buSzTx/>
              <a:buFontTx/>
              <a:buChar char="-"/>
              <a:tabLst/>
              <a:defRPr sz="2400"/>
            </a:lvl4pPr>
            <a:lvl5pPr marL="959976" marR="0" indent="-191995" algn="l" defTabSz="1219170" rtl="0" eaLnBrk="1" fontAlgn="auto" latinLnBrk="0" hangingPunct="1">
              <a:lnSpc>
                <a:spcPts val="2933"/>
              </a:lnSpc>
              <a:spcBef>
                <a:spcPts val="1067"/>
              </a:spcBef>
              <a:spcAft>
                <a:spcPts val="0"/>
              </a:spcAft>
              <a:buClr>
                <a:srgbClr val="000066"/>
              </a:buClr>
              <a:buSzTx/>
              <a:buFontTx/>
              <a:buChar char="-"/>
              <a:tabLst/>
              <a:defRPr sz="24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Regie op Berichten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80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58692" y="440757"/>
            <a:ext cx="10676459" cy="86567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62844" y="1640679"/>
            <a:ext cx="10665957" cy="43934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8810" y="6514334"/>
            <a:ext cx="8555567" cy="2063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333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 dirty="0"/>
              <a:t>Welke data helpt jou?</a:t>
            </a:r>
          </a:p>
        </p:txBody>
      </p:sp>
      <p:sp>
        <p:nvSpPr>
          <p:cNvPr id="37" name="rubriceringvolg"/>
          <p:cNvSpPr txBox="1"/>
          <p:nvPr/>
        </p:nvSpPr>
        <p:spPr>
          <a:xfrm>
            <a:off x="3799418" y="59754"/>
            <a:ext cx="7635733" cy="32823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endParaRPr lang="nl-NL" sz="2133" b="1" cap="all" baseline="0" dirty="0">
              <a:solidFill>
                <a:schemeClr val="bg2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" y="6512927"/>
            <a:ext cx="716359" cy="205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333" b="1">
                <a:solidFill>
                  <a:schemeClr val="accent1"/>
                </a:solidFill>
              </a:defRPr>
            </a:lvl1pPr>
          </a:lstStyle>
          <a:p>
            <a:fld id="{8FC039F0-3688-4D6E-8627-09944205080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D3708-8014-6966-4F62-D3EBDA1EFD1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444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NL" sz="100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785A7-EC38-B0E4-24C0-8956A88238D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3444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NL" sz="100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228791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1219170" rtl="0" eaLnBrk="1" latinLnBrk="0" hangingPunct="1">
        <a:lnSpc>
          <a:spcPts val="4133"/>
        </a:lnSpc>
        <a:spcBef>
          <a:spcPct val="0"/>
        </a:spcBef>
        <a:buNone/>
        <a:defRPr sz="3733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3990" indent="-383990" algn="l" defTabSz="1219170" rtl="0" eaLnBrk="1" latinLnBrk="0" hangingPunct="1">
        <a:lnSpc>
          <a:spcPts val="3200"/>
        </a:lnSpc>
        <a:spcBef>
          <a:spcPts val="800"/>
        </a:spcBef>
        <a:buClr>
          <a:schemeClr val="accent2"/>
        </a:buClr>
        <a:buSzPct val="80000"/>
        <a:buFontTx/>
        <a:buChar char="■"/>
        <a:defRPr sz="2667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767981" indent="-383990" algn="l" defTabSz="1219170" rtl="0" eaLnBrk="1" latinLnBrk="0" hangingPunct="1">
        <a:lnSpc>
          <a:spcPts val="3200"/>
        </a:lnSpc>
        <a:spcBef>
          <a:spcPts val="800"/>
        </a:spcBef>
        <a:buFont typeface="Arial" panose="020B0604020202020204" pitchFamily="34" charset="0"/>
        <a:buChar char="•"/>
        <a:defRPr sz="2667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959976" indent="-191995" algn="l" defTabSz="1219170" rtl="0" eaLnBrk="1" latinLnBrk="0" hangingPunct="1">
        <a:lnSpc>
          <a:spcPts val="2933"/>
        </a:lnSpc>
        <a:spcBef>
          <a:spcPts val="1067"/>
        </a:spcBef>
        <a:buClr>
          <a:schemeClr val="accent1"/>
        </a:buClr>
        <a:buFont typeface="NS Sans" panose="02000400000000000000" pitchFamily="2" charset="0"/>
        <a:buChar char="-"/>
        <a:defRPr sz="24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959976" indent="-191995" algn="l" defTabSz="1219170" rtl="0" eaLnBrk="1" latinLnBrk="0" hangingPunct="1">
        <a:lnSpc>
          <a:spcPts val="2933"/>
        </a:lnSpc>
        <a:spcBef>
          <a:spcPts val="1067"/>
        </a:spcBef>
        <a:buClr>
          <a:schemeClr val="accent1"/>
        </a:buClr>
        <a:buFont typeface="NS Sans" panose="02000400000000000000" pitchFamily="2" charset="0"/>
        <a:buChar char="-"/>
        <a:defRPr sz="24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959976" indent="-191995" algn="l" defTabSz="1219170" rtl="0" eaLnBrk="1" latinLnBrk="0" hangingPunct="1">
        <a:lnSpc>
          <a:spcPts val="2933"/>
        </a:lnSpc>
        <a:spcBef>
          <a:spcPts val="1067"/>
        </a:spcBef>
        <a:buClr>
          <a:schemeClr val="accent1"/>
        </a:buClr>
        <a:buFont typeface="NS Sans" panose="02000400000000000000" pitchFamily="2" charset="0"/>
        <a:buChar char="-"/>
        <a:defRPr sz="24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Regie op </a:t>
            </a:r>
            <a:r>
              <a:rPr lang="en-US" dirty="0" err="1"/>
              <a:t>berichten</a:t>
            </a:r>
            <a:endParaRPr lang="nl-NL" dirty="0"/>
          </a:p>
        </p:txBody>
      </p:sp>
      <p:sp>
        <p:nvSpPr>
          <p:cNvPr id="10" name="Ondertitel 9"/>
          <p:cNvSpPr>
            <a:spLocks noGrp="1"/>
          </p:cNvSpPr>
          <p:nvPr>
            <p:ph type="subTitle" idx="1"/>
          </p:nvPr>
        </p:nvSpPr>
        <p:spPr>
          <a:xfrm>
            <a:off x="761090" y="4563893"/>
            <a:ext cx="10671028" cy="1828537"/>
          </a:xfrm>
        </p:spPr>
        <p:txBody>
          <a:bodyPr/>
          <a:lstStyle/>
          <a:p>
            <a:r>
              <a:rPr lang="en-US" sz="2900" dirty="0"/>
              <a:t>Review 18-06-2024</a:t>
            </a: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757629" y="5478162"/>
            <a:ext cx="659279" cy="296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ndertitel 9">
            <a:extLst>
              <a:ext uri="{FF2B5EF4-FFF2-40B4-BE49-F238E27FC236}">
                <a16:creationId xmlns:a16="http://schemas.microsoft.com/office/drawing/2014/main" id="{DBC2580D-336F-44B9-9FE6-4CBE799470C8}"/>
              </a:ext>
            </a:extLst>
          </p:cNvPr>
          <p:cNvSpPr txBox="1">
            <a:spLocks/>
          </p:cNvSpPr>
          <p:nvPr/>
        </p:nvSpPr>
        <p:spPr>
          <a:xfrm>
            <a:off x="759882" y="4523662"/>
            <a:ext cx="10671028" cy="11568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1219170" rtl="0" eaLnBrk="1" latinLnBrk="0" hangingPunct="1">
              <a:lnSpc>
                <a:spcPts val="3333"/>
              </a:lnSpc>
              <a:spcBef>
                <a:spcPts val="0"/>
              </a:spcBef>
              <a:buClr>
                <a:schemeClr val="accent2"/>
              </a:buClr>
              <a:buSzPct val="80000"/>
              <a:buFontTx/>
              <a:buNone/>
              <a:defRPr sz="2933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None/>
              <a:defRPr sz="2667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r>
              <a:rPr 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</a:t>
            </a:r>
            <a:r>
              <a:rPr lang="en-US" sz="1867" dirty="0"/>
              <a:t> 	RELEVANTE INFORMATIE </a:t>
            </a:r>
          </a:p>
          <a:p>
            <a:r>
              <a:rPr 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 het 	</a:t>
            </a:r>
            <a:r>
              <a:rPr lang="en-US" sz="1867" dirty="0"/>
              <a:t>JUISTE MOMENT</a:t>
            </a:r>
          </a:p>
          <a:p>
            <a:r>
              <a:rPr lang="en-US" sz="186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bij</a:t>
            </a:r>
            <a:r>
              <a:rPr 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	</a:t>
            </a:r>
            <a:r>
              <a:rPr lang="en-US" sz="1867" dirty="0"/>
              <a:t>JUISTE PERSONEN</a:t>
            </a:r>
          </a:p>
        </p:txBody>
      </p:sp>
    </p:spTree>
    <p:extLst>
      <p:ext uri="{BB962C8B-B14F-4D97-AF65-F5344CB8AC3E}">
        <p14:creationId xmlns:p14="http://schemas.microsoft.com/office/powerpoint/2010/main" val="15844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2A8B-40DC-33D1-5FAB-B752216B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69" y="443326"/>
            <a:ext cx="10671036" cy="773335"/>
          </a:xfrm>
        </p:spPr>
        <p:txBody>
          <a:bodyPr anchor="t">
            <a:normAutofit/>
          </a:bodyPr>
          <a:lstStyle/>
          <a:p>
            <a:r>
              <a:rPr lang="nl-NL"/>
              <a:t>Wisseling van de wacht</a:t>
            </a:r>
          </a:p>
        </p:txBody>
      </p:sp>
      <p:pic>
        <p:nvPicPr>
          <p:cNvPr id="9" name="Picture 8" descr="A cartoon of two people in superhero clothing&#10;&#10;Description automatically generated">
            <a:extLst>
              <a:ext uri="{FF2B5EF4-FFF2-40B4-BE49-F238E27FC236}">
                <a16:creationId xmlns:a16="http://schemas.microsoft.com/office/drawing/2014/main" id="{9CA4B7D1-61A6-4199-78AD-BA71395DF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r="18606" b="1"/>
          <a:stretch/>
        </p:blipFill>
        <p:spPr>
          <a:xfrm>
            <a:off x="757753" y="1641996"/>
            <a:ext cx="4957249" cy="4441003"/>
          </a:xfrm>
          <a:prstGeom prst="rect">
            <a:avLst/>
          </a:prstGeom>
          <a:noFill/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B7B238A-64E5-FD39-C14D-E34AAB26F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7" y="1644381"/>
            <a:ext cx="5336120" cy="4441003"/>
          </a:xfrm>
        </p:spPr>
        <p:txBody>
          <a:bodyPr/>
          <a:lstStyle/>
          <a:p>
            <a:r>
              <a:rPr lang="nl-NL" sz="2400" dirty="0"/>
              <a:t>Nieuwe PO: </a:t>
            </a:r>
          </a:p>
          <a:p>
            <a:pPr lvl="1"/>
            <a:r>
              <a:rPr lang="nl-NL" sz="2400" dirty="0"/>
              <a:t>Irene Blanken</a:t>
            </a:r>
          </a:p>
          <a:p>
            <a:r>
              <a:rPr lang="nl-NL" sz="2400" dirty="0"/>
              <a:t>Ondersteunend PO: </a:t>
            </a:r>
          </a:p>
          <a:p>
            <a:pPr lvl="1"/>
            <a:r>
              <a:rPr lang="nl-NL" sz="2400" dirty="0"/>
              <a:t>Ruud Wassenaar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10B8D-C7DB-ABD8-5355-5DB337C8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810" y="6514334"/>
            <a:ext cx="8555567" cy="20637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Regie op Berichten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0E047-E145-8940-CC12-0173FCCD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6512927"/>
            <a:ext cx="716359" cy="2052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FC039F0-3688-4D6E-8627-099442050809}" type="slidenum">
              <a:rPr lang="nl-NL" smtClean="0"/>
              <a:pPr>
                <a:spcAft>
                  <a:spcPts val="600"/>
                </a:spcAft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90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290-181C-388E-BBBC-AA121B40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10, Mei 21 – June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C6E8-240E-DC35-7D7D-EA3F5BAE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5" y="1216661"/>
            <a:ext cx="8009109" cy="51980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l-NL" sz="1600" dirty="0"/>
              <a:t>Versturen bericht naar personeel in dienst moet geen servicemedewerkers ondersteunen</a:t>
            </a:r>
            <a:br>
              <a:rPr lang="nl-NL" sz="1600" dirty="0"/>
            </a:br>
            <a:r>
              <a:rPr lang="nl-NL" sz="1600" dirty="0"/>
              <a:t>De context voor de Wissel actueel pagina klopt niet bij dubbele functies</a:t>
            </a:r>
          </a:p>
          <a:p>
            <a:pPr>
              <a:lnSpc>
                <a:spcPct val="100000"/>
              </a:lnSpc>
            </a:pPr>
            <a:r>
              <a:rPr lang="nl-NL" sz="1600" dirty="0"/>
              <a:t>Onnodige update events bij verschil in hoofdletters van de standplaats</a:t>
            </a:r>
          </a:p>
          <a:p>
            <a:pPr>
              <a:lnSpc>
                <a:spcPct val="100000"/>
              </a:lnSpc>
            </a:pPr>
            <a:r>
              <a:rPr lang="nl-NL" sz="1600" dirty="0"/>
              <a:t>Berichtservice informeert de afnemer niet correct bij sommige fouten</a:t>
            </a:r>
          </a:p>
          <a:p>
            <a:pPr>
              <a:lnSpc>
                <a:spcPct val="100000"/>
              </a:lnSpc>
            </a:pPr>
            <a:r>
              <a:rPr lang="nl-NL" sz="1600" dirty="0"/>
              <a:t>Voice 	         - </a:t>
            </a:r>
            <a:r>
              <a:rPr lang="nl-NL" sz="1600" dirty="0" err="1"/>
              <a:t>CM.com</a:t>
            </a:r>
            <a:r>
              <a:rPr lang="nl-NL" sz="1600" dirty="0"/>
              <a:t> koppeling </a:t>
            </a:r>
          </a:p>
          <a:p>
            <a:pPr>
              <a:lnSpc>
                <a:spcPct val="100000"/>
              </a:lnSpc>
            </a:pPr>
            <a:r>
              <a:rPr lang="nl-NL" sz="1600" dirty="0"/>
              <a:t>Reisassistentie - Het user </a:t>
            </a:r>
            <a:r>
              <a:rPr lang="nl-NL" sz="1600" dirty="0" err="1"/>
              <a:t>principal</a:t>
            </a:r>
            <a:r>
              <a:rPr lang="nl-NL" sz="1600" dirty="0"/>
              <a:t> laten registreren in </a:t>
            </a:r>
            <a:r>
              <a:rPr lang="nl-NL" sz="1600" dirty="0" err="1"/>
              <a:t>Pstatus</a:t>
            </a:r>
            <a:endParaRPr lang="nl-NL" sz="1600" dirty="0"/>
          </a:p>
          <a:p>
            <a:pPr>
              <a:lnSpc>
                <a:spcPct val="100000"/>
              </a:lnSpc>
            </a:pPr>
            <a:r>
              <a:rPr lang="nl-NL" sz="1600" dirty="0" err="1"/>
              <a:t>Neo</a:t>
            </a:r>
            <a:r>
              <a:rPr lang="nl-NL" sz="1600" dirty="0"/>
              <a:t>	         - </a:t>
            </a:r>
            <a:r>
              <a:rPr lang="nl-NL" sz="1600" dirty="0" err="1"/>
              <a:t>BerichtService</a:t>
            </a:r>
            <a:r>
              <a:rPr lang="nl-NL" sz="1600" dirty="0"/>
              <a:t> </a:t>
            </a:r>
            <a:r>
              <a:rPr lang="nl-NL" sz="1600" dirty="0" err="1"/>
              <a:t>GetBerichten</a:t>
            </a:r>
            <a:r>
              <a:rPr lang="nl-NL" sz="1600" dirty="0"/>
              <a:t> </a:t>
            </a:r>
            <a:r>
              <a:rPr lang="nl-NL" sz="1600" dirty="0" err="1"/>
              <a:t>endpoint</a:t>
            </a:r>
            <a:r>
              <a:rPr lang="nl-NL" sz="1600" dirty="0"/>
              <a:t> rechten verwijderen</a:t>
            </a:r>
          </a:p>
          <a:p>
            <a:pPr>
              <a:lnSpc>
                <a:spcPct val="100000"/>
              </a:lnSpc>
            </a:pPr>
            <a:r>
              <a:rPr lang="nl-NL" sz="1600" dirty="0"/>
              <a:t>Thor 	         - Registeren V&amp;S dienstkaart in </a:t>
            </a:r>
            <a:r>
              <a:rPr lang="nl-NL" sz="1600" dirty="0" err="1"/>
              <a:t>PStatus</a:t>
            </a:r>
            <a:endParaRPr lang="nl-NL" sz="1600" dirty="0"/>
          </a:p>
          <a:p>
            <a:pPr>
              <a:lnSpc>
                <a:spcPct val="100000"/>
              </a:lnSpc>
            </a:pPr>
            <a:r>
              <a:rPr lang="nl-NL" sz="1600" dirty="0"/>
              <a:t>V&amp;S 	         - Dienstkaarten ondersteunen in de </a:t>
            </a:r>
            <a:r>
              <a:rPr lang="nl-NL" sz="1600" dirty="0" err="1"/>
              <a:t>ContextApi</a:t>
            </a:r>
            <a:endParaRPr lang="nl-NL" sz="1600" dirty="0"/>
          </a:p>
          <a:p>
            <a:pPr>
              <a:lnSpc>
                <a:spcPct val="100000"/>
              </a:lnSpc>
            </a:pPr>
            <a:r>
              <a:rPr lang="nl-NL" sz="1600" dirty="0"/>
              <a:t>Atlas 	         - </a:t>
            </a:r>
            <a:r>
              <a:rPr lang="nl-NL" sz="1600" dirty="0" err="1"/>
              <a:t>Lifecycle</a:t>
            </a:r>
            <a:r>
              <a:rPr lang="nl-NL" sz="1600" dirty="0"/>
              <a:t> management (</a:t>
            </a:r>
            <a:r>
              <a:rPr lang="nl-NL" sz="1600" dirty="0" err="1"/>
              <a:t>Breaking</a:t>
            </a:r>
            <a:r>
              <a:rPr lang="nl-NL" sz="1600" dirty="0"/>
              <a:t> change) </a:t>
            </a:r>
          </a:p>
          <a:p>
            <a:pPr>
              <a:lnSpc>
                <a:spcPct val="100000"/>
              </a:lnSpc>
            </a:pPr>
            <a:r>
              <a:rPr lang="nl-NL" sz="1600" dirty="0"/>
              <a:t>Wissel </a:t>
            </a:r>
            <a:r>
              <a:rPr lang="nl-NL" sz="1600" dirty="0" err="1"/>
              <a:t>Inbox</a:t>
            </a:r>
            <a:r>
              <a:rPr lang="nl-NL" sz="1600" dirty="0"/>
              <a:t>     - Tractie (design system) verbeteringen</a:t>
            </a:r>
          </a:p>
          <a:p>
            <a:pPr>
              <a:lnSpc>
                <a:spcPct val="100000"/>
              </a:lnSpc>
            </a:pPr>
            <a:r>
              <a:rPr lang="nl-NL" sz="1600" dirty="0"/>
              <a:t>Q3 	         - Voorbereiding features</a:t>
            </a:r>
          </a:p>
          <a:p>
            <a:pPr marL="0" indent="0">
              <a:lnSpc>
                <a:spcPct val="150000"/>
              </a:lnSpc>
              <a:buNone/>
            </a:pPr>
            <a:endParaRPr lang="nl-NL" sz="2000" dirty="0"/>
          </a:p>
          <a:p>
            <a:pPr>
              <a:lnSpc>
                <a:spcPct val="150000"/>
              </a:lnSpc>
            </a:pPr>
            <a:endParaRPr lang="nl-N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4B326-E049-2FA2-5972-75CFC0AC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Regie op Berichten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2DFD9-488E-B866-A22D-77D1538B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7" name="Picture 6" descr="A red ladybug logo&#10;&#10;Description automatically generated">
            <a:extLst>
              <a:ext uri="{FF2B5EF4-FFF2-40B4-BE49-F238E27FC236}">
                <a16:creationId xmlns:a16="http://schemas.microsoft.com/office/drawing/2014/main" id="{8A58A307-5493-ABD1-9864-8565B83E8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3" y="1280324"/>
            <a:ext cx="218946" cy="277688"/>
          </a:xfrm>
          <a:prstGeom prst="rect">
            <a:avLst/>
          </a:prstGeom>
        </p:spPr>
      </p:pic>
      <p:pic>
        <p:nvPicPr>
          <p:cNvPr id="8" name="Picture 7" descr="A red ladybug logo&#10;&#10;Description automatically generated">
            <a:extLst>
              <a:ext uri="{FF2B5EF4-FFF2-40B4-BE49-F238E27FC236}">
                <a16:creationId xmlns:a16="http://schemas.microsoft.com/office/drawing/2014/main" id="{2F5568EC-6A69-B0FB-187F-BCE7F591D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3" y="1657672"/>
            <a:ext cx="218946" cy="277688"/>
          </a:xfrm>
          <a:prstGeom prst="rect">
            <a:avLst/>
          </a:prstGeom>
        </p:spPr>
      </p:pic>
      <p:pic>
        <p:nvPicPr>
          <p:cNvPr id="9" name="Picture 8" descr="A red ladybug logo&#10;&#10;Description automatically generated">
            <a:extLst>
              <a:ext uri="{FF2B5EF4-FFF2-40B4-BE49-F238E27FC236}">
                <a16:creationId xmlns:a16="http://schemas.microsoft.com/office/drawing/2014/main" id="{02C07804-B34E-9D0D-C6C3-79C18E3ED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3" y="2008284"/>
            <a:ext cx="218946" cy="277688"/>
          </a:xfrm>
          <a:prstGeom prst="rect">
            <a:avLst/>
          </a:prstGeom>
        </p:spPr>
      </p:pic>
      <p:pic>
        <p:nvPicPr>
          <p:cNvPr id="10" name="Picture 9" descr="A red ladybug logo&#10;&#10;Description automatically generated">
            <a:extLst>
              <a:ext uri="{FF2B5EF4-FFF2-40B4-BE49-F238E27FC236}">
                <a16:creationId xmlns:a16="http://schemas.microsoft.com/office/drawing/2014/main" id="{7C0C62B1-7269-A92D-F2A2-60C755E38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3" y="2371067"/>
            <a:ext cx="218946" cy="277688"/>
          </a:xfrm>
          <a:prstGeom prst="rect">
            <a:avLst/>
          </a:prstGeom>
        </p:spPr>
      </p:pic>
      <p:pic>
        <p:nvPicPr>
          <p:cNvPr id="12" name="Picture 11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318E32C5-A0F9-DD19-61F6-53E873822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8" y="2781897"/>
            <a:ext cx="192637" cy="214864"/>
          </a:xfrm>
          <a:prstGeom prst="rect">
            <a:avLst/>
          </a:prstGeom>
        </p:spPr>
      </p:pic>
      <p:pic>
        <p:nvPicPr>
          <p:cNvPr id="15" name="Picture 14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983798FD-AF78-E865-ADE7-6A7FA8B6E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8" y="3124997"/>
            <a:ext cx="192637" cy="214864"/>
          </a:xfrm>
          <a:prstGeom prst="rect">
            <a:avLst/>
          </a:prstGeom>
        </p:spPr>
      </p:pic>
      <p:pic>
        <p:nvPicPr>
          <p:cNvPr id="16" name="Picture 15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302175E4-4EF5-E0A8-4FC9-495324217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8" y="3454160"/>
            <a:ext cx="192637" cy="214864"/>
          </a:xfrm>
          <a:prstGeom prst="rect">
            <a:avLst/>
          </a:prstGeom>
        </p:spPr>
      </p:pic>
      <p:pic>
        <p:nvPicPr>
          <p:cNvPr id="17" name="Picture 16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8176E1EA-A9A4-CCB9-9A2D-B94A95B1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8" y="3790764"/>
            <a:ext cx="192637" cy="214864"/>
          </a:xfrm>
          <a:prstGeom prst="rect">
            <a:avLst/>
          </a:prstGeom>
        </p:spPr>
      </p:pic>
      <p:pic>
        <p:nvPicPr>
          <p:cNvPr id="18" name="Picture 17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57171818-63EE-D91F-8281-0B3DD4588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8" y="4156680"/>
            <a:ext cx="192637" cy="214864"/>
          </a:xfrm>
          <a:prstGeom prst="rect">
            <a:avLst/>
          </a:prstGeom>
        </p:spPr>
      </p:pic>
      <p:pic>
        <p:nvPicPr>
          <p:cNvPr id="19" name="Picture 18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06115B1B-5AD0-68DD-C289-1942C9305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8" y="4495355"/>
            <a:ext cx="192637" cy="214864"/>
          </a:xfrm>
          <a:prstGeom prst="rect">
            <a:avLst/>
          </a:prstGeom>
        </p:spPr>
      </p:pic>
      <p:pic>
        <p:nvPicPr>
          <p:cNvPr id="20" name="Picture 19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3F97B7B6-D57B-DFE2-B1BE-A6AFA8A63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8" y="4848783"/>
            <a:ext cx="192637" cy="214864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F19509F-D6D3-1D0D-9D69-6B876C4C371B}"/>
              </a:ext>
            </a:extLst>
          </p:cNvPr>
          <p:cNvSpPr txBox="1">
            <a:spLocks/>
          </p:cNvSpPr>
          <p:nvPr/>
        </p:nvSpPr>
        <p:spPr>
          <a:xfrm>
            <a:off x="8878025" y="1331825"/>
            <a:ext cx="550069" cy="20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83990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Clr>
                <a:schemeClr val="accent2"/>
              </a:buClr>
              <a:buSzPct val="80000"/>
              <a:buFontTx/>
              <a:buChar char="■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67981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nl-NL" sz="1600" dirty="0"/>
              <a:t>✅</a:t>
            </a:r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672EC12-FDA3-6AD6-8E48-A8D2924E9DEC}"/>
              </a:ext>
            </a:extLst>
          </p:cNvPr>
          <p:cNvSpPr txBox="1">
            <a:spLocks/>
          </p:cNvSpPr>
          <p:nvPr/>
        </p:nvSpPr>
        <p:spPr>
          <a:xfrm>
            <a:off x="8878026" y="1699556"/>
            <a:ext cx="550069" cy="20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83990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Clr>
                <a:schemeClr val="accent2"/>
              </a:buClr>
              <a:buSzPct val="80000"/>
              <a:buFontTx/>
              <a:buChar char="■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67981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nl-NL" sz="1600" dirty="0"/>
              <a:t>✅</a:t>
            </a:r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C94E19A-026F-8632-DFEC-945FA6A7E5D0}"/>
              </a:ext>
            </a:extLst>
          </p:cNvPr>
          <p:cNvSpPr txBox="1">
            <a:spLocks/>
          </p:cNvSpPr>
          <p:nvPr/>
        </p:nvSpPr>
        <p:spPr>
          <a:xfrm>
            <a:off x="8878026" y="2046136"/>
            <a:ext cx="550069" cy="20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83990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Clr>
                <a:schemeClr val="accent2"/>
              </a:buClr>
              <a:buSzPct val="80000"/>
              <a:buFontTx/>
              <a:buChar char="■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67981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nl-NL" sz="1600" dirty="0"/>
              <a:t>✅</a:t>
            </a:r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A325302-C3E7-08B8-7C10-B7B6138A5D05}"/>
              </a:ext>
            </a:extLst>
          </p:cNvPr>
          <p:cNvSpPr txBox="1">
            <a:spLocks/>
          </p:cNvSpPr>
          <p:nvPr/>
        </p:nvSpPr>
        <p:spPr>
          <a:xfrm>
            <a:off x="8878026" y="2406723"/>
            <a:ext cx="550069" cy="20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83990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Clr>
                <a:schemeClr val="accent2"/>
              </a:buClr>
              <a:buSzPct val="80000"/>
              <a:buFontTx/>
              <a:buChar char="■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67981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nl-NL" sz="1600" dirty="0"/>
              <a:t>✅</a:t>
            </a:r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69979BB-0981-1190-D148-E2E401CA6E21}"/>
              </a:ext>
            </a:extLst>
          </p:cNvPr>
          <p:cNvSpPr txBox="1">
            <a:spLocks/>
          </p:cNvSpPr>
          <p:nvPr/>
        </p:nvSpPr>
        <p:spPr>
          <a:xfrm>
            <a:off x="8878024" y="2781897"/>
            <a:ext cx="550069" cy="20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83990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Clr>
                <a:schemeClr val="accent2"/>
              </a:buClr>
              <a:buSzPct val="80000"/>
              <a:buFontTx/>
              <a:buChar char="■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67981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nl-NL" sz="1600" dirty="0"/>
              <a:t>✅</a:t>
            </a:r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12D316A-D59B-39D8-EF5C-9717224EE2E0}"/>
              </a:ext>
            </a:extLst>
          </p:cNvPr>
          <p:cNvSpPr txBox="1">
            <a:spLocks/>
          </p:cNvSpPr>
          <p:nvPr/>
        </p:nvSpPr>
        <p:spPr>
          <a:xfrm>
            <a:off x="8878025" y="3141289"/>
            <a:ext cx="550069" cy="20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83990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Clr>
                <a:schemeClr val="accent2"/>
              </a:buClr>
              <a:buSzPct val="80000"/>
              <a:buFontTx/>
              <a:buChar char="■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67981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nl-NL" sz="1600" dirty="0"/>
              <a:t>✅</a:t>
            </a:r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57BF61A-E580-8E06-6A4A-65920263DD3F}"/>
              </a:ext>
            </a:extLst>
          </p:cNvPr>
          <p:cNvSpPr txBox="1">
            <a:spLocks/>
          </p:cNvSpPr>
          <p:nvPr/>
        </p:nvSpPr>
        <p:spPr>
          <a:xfrm>
            <a:off x="8878023" y="3487491"/>
            <a:ext cx="550069" cy="20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83990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Clr>
                <a:schemeClr val="accent2"/>
              </a:buClr>
              <a:buSzPct val="80000"/>
              <a:buFontTx/>
              <a:buChar char="■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67981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nl-NL" sz="1600" dirty="0"/>
              <a:t>✅</a:t>
            </a:r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DF67C05-EA4F-DD59-8350-125550089671}"/>
              </a:ext>
            </a:extLst>
          </p:cNvPr>
          <p:cNvSpPr txBox="1">
            <a:spLocks/>
          </p:cNvSpPr>
          <p:nvPr/>
        </p:nvSpPr>
        <p:spPr>
          <a:xfrm>
            <a:off x="8878023" y="3815667"/>
            <a:ext cx="550069" cy="20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83990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Clr>
                <a:schemeClr val="accent2"/>
              </a:buClr>
              <a:buSzPct val="80000"/>
              <a:buFontTx/>
              <a:buChar char="■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67981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nl-NL" sz="1600" dirty="0"/>
              <a:t>✅</a:t>
            </a:r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A4CB222-E9B0-D617-886F-34F05446B8A7}"/>
              </a:ext>
            </a:extLst>
          </p:cNvPr>
          <p:cNvSpPr txBox="1">
            <a:spLocks/>
          </p:cNvSpPr>
          <p:nvPr/>
        </p:nvSpPr>
        <p:spPr>
          <a:xfrm>
            <a:off x="8878023" y="4165069"/>
            <a:ext cx="550069" cy="20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83990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Clr>
                <a:schemeClr val="accent2"/>
              </a:buClr>
              <a:buSzPct val="80000"/>
              <a:buFontTx/>
              <a:buChar char="■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67981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nl-NL" sz="1600" dirty="0"/>
              <a:t>✅</a:t>
            </a:r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31C8801-776C-EB69-ECF9-71AE92DCCDBC}"/>
              </a:ext>
            </a:extLst>
          </p:cNvPr>
          <p:cNvSpPr txBox="1">
            <a:spLocks/>
          </p:cNvSpPr>
          <p:nvPr/>
        </p:nvSpPr>
        <p:spPr>
          <a:xfrm>
            <a:off x="8878023" y="4498495"/>
            <a:ext cx="550069" cy="20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83990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Clr>
                <a:schemeClr val="accent2"/>
              </a:buClr>
              <a:buSzPct val="80000"/>
              <a:buFontTx/>
              <a:buChar char="■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67981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nl-NL" sz="1600" dirty="0"/>
              <a:t>✅</a:t>
            </a:r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4EFE86-BF91-C68A-76EF-F0259AA50F25}"/>
              </a:ext>
            </a:extLst>
          </p:cNvPr>
          <p:cNvSpPr txBox="1">
            <a:spLocks/>
          </p:cNvSpPr>
          <p:nvPr/>
        </p:nvSpPr>
        <p:spPr>
          <a:xfrm>
            <a:off x="8878023" y="4834375"/>
            <a:ext cx="550069" cy="20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83990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Clr>
                <a:schemeClr val="accent2"/>
              </a:buClr>
              <a:buSzPct val="80000"/>
              <a:buFontTx/>
              <a:buChar char="■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67981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nl-NL" sz="1600" dirty="0"/>
              <a:t>✅</a:t>
            </a:r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721C92-5260-281A-EE76-626B1CFD21C2}"/>
              </a:ext>
            </a:extLst>
          </p:cNvPr>
          <p:cNvSpPr txBox="1">
            <a:spLocks/>
          </p:cNvSpPr>
          <p:nvPr/>
        </p:nvSpPr>
        <p:spPr>
          <a:xfrm>
            <a:off x="8878023" y="5172238"/>
            <a:ext cx="550069" cy="20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83990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Clr>
                <a:schemeClr val="accent2"/>
              </a:buClr>
              <a:buSzPct val="80000"/>
              <a:buFontTx/>
              <a:buChar char="■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67981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nl-NL" sz="1600" dirty="0"/>
              <a:t>✅</a:t>
            </a:r>
          </a:p>
          <a:p>
            <a:pPr marL="0" indent="0" algn="ctr">
              <a:lnSpc>
                <a:spcPct val="100000"/>
              </a:lnSpc>
              <a:buNone/>
            </a:pPr>
            <a:endParaRPr lang="nl-NL" sz="1600" dirty="0"/>
          </a:p>
        </p:txBody>
      </p:sp>
      <p:pic>
        <p:nvPicPr>
          <p:cNvPr id="13" name="Picture 12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5810783C-B286-D6E5-968A-26D41B79B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8" y="5187983"/>
            <a:ext cx="192637" cy="2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8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3E7B9-6F7D-879F-BBB3-2F902D04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Regie op Berichten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DE9E4-9366-D22C-9260-F869B748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A15C8-7606-80AD-C48F-FF946E52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Deliveryplan Q2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24E3371-2D8F-CCE2-C326-B38FC78CF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" y="914064"/>
            <a:ext cx="10263767" cy="5390928"/>
          </a:xfrm>
        </p:spPr>
      </p:pic>
    </p:spTree>
    <p:extLst>
      <p:ext uri="{BB962C8B-B14F-4D97-AF65-F5344CB8AC3E}">
        <p14:creationId xmlns:p14="http://schemas.microsoft.com/office/powerpoint/2010/main" val="391735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944B-ECD1-EE78-3011-5305083B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Operations 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AF38-5ED9-C198-DDE7-C01F41E0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6" y="1363789"/>
            <a:ext cx="6503645" cy="43934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800" dirty="0"/>
              <a:t>28+ Taken afgerond 💪</a:t>
            </a:r>
          </a:p>
          <a:p>
            <a:pPr lvl="1">
              <a:lnSpc>
                <a:spcPct val="100000"/>
              </a:lnSpc>
            </a:pPr>
            <a:r>
              <a:rPr lang="nl-NL" sz="1800" dirty="0" err="1"/>
              <a:t>Snow</a:t>
            </a:r>
            <a:r>
              <a:rPr lang="nl-NL" sz="1800" dirty="0"/>
              <a:t> Incidenten</a:t>
            </a:r>
          </a:p>
          <a:p>
            <a:pPr lvl="1">
              <a:lnSpc>
                <a:spcPct val="100000"/>
              </a:lnSpc>
            </a:pPr>
            <a:r>
              <a:rPr lang="nl-NL" sz="1800" dirty="0"/>
              <a:t>V&amp;S - M&amp;I-berichten ook versturen naar teammanagers V&amp;S</a:t>
            </a:r>
          </a:p>
          <a:p>
            <a:pPr lvl="1">
              <a:lnSpc>
                <a:spcPct val="100000"/>
              </a:lnSpc>
            </a:pPr>
            <a:r>
              <a:rPr lang="nl-NL" sz="1800" dirty="0"/>
              <a:t>Wiki updates</a:t>
            </a:r>
          </a:p>
          <a:p>
            <a:pPr lvl="1">
              <a:lnSpc>
                <a:spcPct val="100000"/>
              </a:lnSpc>
            </a:pPr>
            <a:r>
              <a:rPr lang="nl-NL" sz="1800" dirty="0"/>
              <a:t>Basis Security maatregelen updates</a:t>
            </a:r>
          </a:p>
          <a:p>
            <a:pPr lvl="1">
              <a:lnSpc>
                <a:spcPct val="100000"/>
              </a:lnSpc>
            </a:pPr>
            <a:r>
              <a:rPr lang="nl-NL" sz="1800" dirty="0"/>
              <a:t>Berichtenportaal certificaten vervangen</a:t>
            </a:r>
          </a:p>
          <a:p>
            <a:pPr lvl="1">
              <a:lnSpc>
                <a:spcPct val="100000"/>
              </a:lnSpc>
            </a:pPr>
            <a:r>
              <a:rPr lang="nl-NL" sz="1800" dirty="0"/>
              <a:t>Rechten verlenen / innemen</a:t>
            </a:r>
          </a:p>
          <a:p>
            <a:pPr lvl="1">
              <a:lnSpc>
                <a:spcPct val="100000"/>
              </a:lnSpc>
            </a:pPr>
            <a:r>
              <a:rPr lang="nl-NL" sz="1800" dirty="0"/>
              <a:t>Wissel release test</a:t>
            </a:r>
          </a:p>
          <a:p>
            <a:pPr lvl="1">
              <a:lnSpc>
                <a:spcPct val="100000"/>
              </a:lnSpc>
            </a:pPr>
            <a:r>
              <a:rPr lang="nl-NL" sz="1800" dirty="0"/>
              <a:t>Vragen / ondersteunen andere teams</a:t>
            </a:r>
          </a:p>
          <a:p>
            <a:endParaRPr lang="nl-NL" sz="1800" dirty="0"/>
          </a:p>
          <a:p>
            <a:pPr marL="383991" lvl="1" indent="0">
              <a:buNone/>
            </a:pPr>
            <a:endParaRPr lang="nl-N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3559A-1A89-DEB0-705D-8F0C1E76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Regie op Berichten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DA4EF-3C86-D6D6-B0C0-438ACF80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11" name="Picture 10" descr="A person with a beard wearing a hard hat and a blue jacket&#10;&#10;Description automatically generated">
            <a:extLst>
              <a:ext uri="{FF2B5EF4-FFF2-40B4-BE49-F238E27FC236}">
                <a16:creationId xmlns:a16="http://schemas.microsoft.com/office/drawing/2014/main" id="{4AE4D067-727F-A6C1-9722-3858F853E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43" y="443326"/>
            <a:ext cx="3810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2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290-181C-388E-BBBC-AA121B40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10, Mei 21 – June 14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4B326-E049-2FA2-5972-75CFC0AC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Regie op Berichten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2DFD9-488E-B866-A22D-77D1538B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6</a:t>
            </a:fld>
            <a:endParaRPr lang="nl-NL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9B0DD89-467E-7F2E-A0C7-4CC550150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500648"/>
              </p:ext>
            </p:extLst>
          </p:nvPr>
        </p:nvGraphicFramePr>
        <p:xfrm>
          <a:off x="5243332" y="1016435"/>
          <a:ext cx="6400800" cy="5174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21264-E1DE-D3F3-6EC2-8D4F714FA9B4}"/>
              </a:ext>
            </a:extLst>
          </p:cNvPr>
          <p:cNvSpPr txBox="1">
            <a:spLocks/>
          </p:cNvSpPr>
          <p:nvPr/>
        </p:nvSpPr>
        <p:spPr>
          <a:xfrm>
            <a:off x="757767" y="1654528"/>
            <a:ext cx="5002952" cy="15436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83990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Clr>
                <a:schemeClr val="accent2"/>
              </a:buClr>
              <a:buSzPct val="80000"/>
              <a:buFontTx/>
              <a:buChar char="■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67981" indent="-383990" algn="l" defTabSz="1219170" rtl="0" eaLnBrk="1" latinLnBrk="0" hangingPunct="1">
              <a:lnSpc>
                <a:spcPts val="32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667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59976" indent="-191995" algn="l" defTabSz="1219170" rtl="0" eaLnBrk="1" latinLnBrk="0" hangingPunct="1">
              <a:lnSpc>
                <a:spcPts val="2933"/>
              </a:lnSpc>
              <a:spcBef>
                <a:spcPts val="1067"/>
              </a:spcBef>
              <a:buClr>
                <a:schemeClr val="accent1"/>
              </a:buClr>
              <a:buFont typeface="NS Sans" panose="02000400000000000000" pitchFamily="2" charset="0"/>
              <a:buChar char="-"/>
              <a:defRPr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nl-NL" sz="1800" dirty="0"/>
              <a:t>Geen afgerond</a:t>
            </a:r>
          </a:p>
          <a:p>
            <a:pPr lvl="1">
              <a:lnSpc>
                <a:spcPct val="100000"/>
              </a:lnSpc>
            </a:pPr>
            <a:r>
              <a:rPr lang="nl-NL" sz="1800" dirty="0"/>
              <a:t>Geen risico voor het behalen van de deadline van 12 november 2024</a:t>
            </a:r>
          </a:p>
        </p:txBody>
      </p:sp>
    </p:spTree>
    <p:extLst>
      <p:ext uri="{BB962C8B-B14F-4D97-AF65-F5344CB8AC3E}">
        <p14:creationId xmlns:p14="http://schemas.microsoft.com/office/powerpoint/2010/main" val="97604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290-181C-388E-BBBC-AA121B40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89" y="2937675"/>
            <a:ext cx="1643601" cy="773335"/>
          </a:xfrm>
        </p:spPr>
        <p:txBody>
          <a:bodyPr/>
          <a:lstStyle/>
          <a:p>
            <a:pPr algn="ctr"/>
            <a:r>
              <a:rPr lang="en-US" dirty="0"/>
              <a:t>ROB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4B326-E049-2FA2-5972-75CFC0AC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Regie op Berichten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2DFD9-488E-B866-A22D-77D1538B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13" name="Picture 12" descr="A close-up of a handshake&#10;&#10;Description automatically generated">
            <a:extLst>
              <a:ext uri="{FF2B5EF4-FFF2-40B4-BE49-F238E27FC236}">
                <a16:creationId xmlns:a16="http://schemas.microsoft.com/office/drawing/2014/main" id="{20F6CD28-B7DC-55C0-690C-9A5AF53F1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13" y="1561911"/>
            <a:ext cx="7772400" cy="400764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7A14EB0-B6E4-5469-0FCE-59E8B2F2FAC2}"/>
              </a:ext>
            </a:extLst>
          </p:cNvPr>
          <p:cNvSpPr txBox="1">
            <a:spLocks/>
          </p:cNvSpPr>
          <p:nvPr/>
        </p:nvSpPr>
        <p:spPr>
          <a:xfrm>
            <a:off x="9379316" y="2935596"/>
            <a:ext cx="1643601" cy="7733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219170" rtl="0" eaLnBrk="1" latinLnBrk="0" hangingPunct="1">
              <a:lnSpc>
                <a:spcPts val="4133"/>
              </a:lnSpc>
              <a:spcBef>
                <a:spcPct val="0"/>
              </a:spcBef>
              <a:buNone/>
              <a:defRPr sz="3733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97232-71FF-6CB3-A3CA-C908F8746748}"/>
              </a:ext>
            </a:extLst>
          </p:cNvPr>
          <p:cNvSpPr txBox="1"/>
          <p:nvPr/>
        </p:nvSpPr>
        <p:spPr>
          <a:xfrm>
            <a:off x="573932" y="939712"/>
            <a:ext cx="10521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solidFill>
                  <a:schemeClr val="accent1"/>
                </a:solidFill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68631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Regie op Berichten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39F0-3688-4D6E-8627-099442050809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5C2AD-9C52-4DAA-B55F-2B3D97934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18" y="670361"/>
            <a:ext cx="6524368" cy="52289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81936" y="2329277"/>
            <a:ext cx="1840196" cy="773335"/>
          </a:xfrm>
        </p:spPr>
        <p:txBody>
          <a:bodyPr/>
          <a:lstStyle/>
          <a:p>
            <a:pPr algn="ctr"/>
            <a:r>
              <a:rPr lang="nl-NL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130615979"/>
      </p:ext>
    </p:extLst>
  </p:cSld>
  <p:clrMapOvr>
    <a:masterClrMapping/>
  </p:clrMapOvr>
</p:sld>
</file>

<file path=ppt/theme/theme1.xml><?xml version="1.0" encoding="utf-8"?>
<a:theme xmlns:a="http://schemas.openxmlformats.org/drawingml/2006/main" name="NS Standaard">
  <a:themeElements>
    <a:clrScheme name="NS breedbeeld">
      <a:dk1>
        <a:srgbClr val="000000"/>
      </a:dk1>
      <a:lt1>
        <a:srgbClr val="FFFFFF"/>
      </a:lt1>
      <a:dk2>
        <a:srgbClr val="92A3AB"/>
      </a:dk2>
      <a:lt2>
        <a:srgbClr val="D0D9DB"/>
      </a:lt2>
      <a:accent1>
        <a:srgbClr val="003082"/>
      </a:accent1>
      <a:accent2>
        <a:srgbClr val="FFC917"/>
      </a:accent2>
      <a:accent3>
        <a:srgbClr val="6666CC"/>
      </a:accent3>
      <a:accent4>
        <a:srgbClr val="FFE394"/>
      </a:accent4>
      <a:accent5>
        <a:srgbClr val="C10019"/>
      </a:accent5>
      <a:accent6>
        <a:srgbClr val="19A133"/>
      </a:accent6>
      <a:hlink>
        <a:srgbClr val="000066"/>
      </a:hlink>
      <a:folHlink>
        <a:srgbClr val="B5BAE1"/>
      </a:folHlink>
    </a:clrScheme>
    <a:fontScheme name="NS breedbeeld">
      <a:majorFont>
        <a:latin typeface="NS Sans"/>
        <a:ea typeface=""/>
        <a:cs typeface=""/>
      </a:majorFont>
      <a:minorFont>
        <a:latin typeface="NS San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6538</TotalTime>
  <Words>331</Words>
  <Application>Microsoft Macintosh PowerPoint</Application>
  <PresentationFormat>Widescreen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NS Sans</vt:lpstr>
      <vt:lpstr>NS Standaard</vt:lpstr>
      <vt:lpstr>Regie op berichten</vt:lpstr>
      <vt:lpstr>Wisseling van de wacht</vt:lpstr>
      <vt:lpstr>Sprint 10, Mei 21 – June 14</vt:lpstr>
      <vt:lpstr>Deliveryplan Q2</vt:lpstr>
      <vt:lpstr>Operations Werk</vt:lpstr>
      <vt:lpstr>Sprint 10, Mei 21 – June 14</vt:lpstr>
      <vt:lpstr>ROB</vt:lpstr>
      <vt:lpstr>Vragen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Regie op Berichten</dc:title>
  <dc:creator>Tom van den Berg</dc:creator>
  <cp:lastModifiedBy>Duijs, Julius</cp:lastModifiedBy>
  <cp:revision>1086</cp:revision>
  <dcterms:created xsi:type="dcterms:W3CDTF">2019-08-07T11:03:37Z</dcterms:created>
  <dcterms:modified xsi:type="dcterms:W3CDTF">2024-06-18T06:52:09Z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ecb8965-26fb-4a97-9513-50d88672d46c_Enabled">
    <vt:lpwstr>true</vt:lpwstr>
  </property>
  <property fmtid="{D5CDD505-2E9C-101B-9397-08002B2CF9AE}" pid="3" name="MSIP_Label_fecb8965-26fb-4a97-9513-50d88672d46c_SetDate">
    <vt:lpwstr>2024-05-06T10:27:21Z</vt:lpwstr>
  </property>
  <property fmtid="{D5CDD505-2E9C-101B-9397-08002B2CF9AE}" pid="4" name="MSIP_Label_fecb8965-26fb-4a97-9513-50d88672d46c_Method">
    <vt:lpwstr>Standard</vt:lpwstr>
  </property>
  <property fmtid="{D5CDD505-2E9C-101B-9397-08002B2CF9AE}" pid="5" name="MSIP_Label_fecb8965-26fb-4a97-9513-50d88672d46c_Name">
    <vt:lpwstr>fecb8965-26fb-4a97-9513-50d88672d46c</vt:lpwstr>
  </property>
  <property fmtid="{D5CDD505-2E9C-101B-9397-08002B2CF9AE}" pid="6" name="MSIP_Label_fecb8965-26fb-4a97-9513-50d88672d46c_SiteId">
    <vt:lpwstr>64458159-0d9a-4d84-966f-1a13c0ac7a34</vt:lpwstr>
  </property>
  <property fmtid="{D5CDD505-2E9C-101B-9397-08002B2CF9AE}" pid="7" name="MSIP_Label_fecb8965-26fb-4a97-9513-50d88672d46c_ActionId">
    <vt:lpwstr>f5b87cd1-e85e-426d-a9ed-49b1162922c6</vt:lpwstr>
  </property>
  <property fmtid="{D5CDD505-2E9C-101B-9397-08002B2CF9AE}" pid="8" name="MSIP_Label_fecb8965-26fb-4a97-9513-50d88672d46c_ContentBits">
    <vt:lpwstr>3</vt:lpwstr>
  </property>
  <property fmtid="{D5CDD505-2E9C-101B-9397-08002B2CF9AE}" pid="9" name="ClassificationContentMarkingFooterLocations">
    <vt:lpwstr>NS Standaard:9</vt:lpwstr>
  </property>
  <property fmtid="{D5CDD505-2E9C-101B-9397-08002B2CF9AE}" pid="10" name="ClassificationContentMarkingFooterText">
    <vt:lpwstr>Intern</vt:lpwstr>
  </property>
  <property fmtid="{D5CDD505-2E9C-101B-9397-08002B2CF9AE}" pid="11" name="ClassificationContentMarkingHeaderLocations">
    <vt:lpwstr>NS Standaard:8</vt:lpwstr>
  </property>
  <property fmtid="{D5CDD505-2E9C-101B-9397-08002B2CF9AE}" pid="12" name="ClassificationContentMarkingHeaderText">
    <vt:lpwstr>Intern</vt:lpwstr>
  </property>
</Properties>
</file>