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Maven Pro" panose="020B0604020202020204" charset="0"/>
      <p:regular r:id="rId17"/>
    </p:embeddedFont>
    <p:embeddedFont>
      <p:font typeface="Maven Pr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60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3689" y="1951592"/>
            <a:ext cx="13112360" cy="118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9"/>
              </a:lnSpc>
            </a:pPr>
            <a:r>
              <a:rPr lang="en-US" sz="10299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RANDOM FORESTS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8" name="Freeform 8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9" name="Freeform 9"/>
          <p:cNvSpPr/>
          <p:nvPr/>
        </p:nvSpPr>
        <p:spPr>
          <a:xfrm>
            <a:off x="0" y="0"/>
            <a:ext cx="3388620" cy="3349993"/>
          </a:xfrm>
          <a:custGeom>
            <a:avLst/>
            <a:gdLst/>
            <a:ahLst/>
            <a:cxnLst/>
            <a:rect l="l" t="t" r="r" b="b"/>
            <a:pathLst>
              <a:path w="3388620" h="3349993">
                <a:moveTo>
                  <a:pt x="0" y="0"/>
                </a:moveTo>
                <a:lnTo>
                  <a:pt x="3388620" y="0"/>
                </a:lnTo>
                <a:lnTo>
                  <a:pt x="3388620" y="3349993"/>
                </a:lnTo>
                <a:lnTo>
                  <a:pt x="0" y="33499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895" b="-3895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10" name="Freeform 10"/>
          <p:cNvSpPr/>
          <p:nvPr/>
        </p:nvSpPr>
        <p:spPr>
          <a:xfrm>
            <a:off x="1028700" y="4338673"/>
            <a:ext cx="9933322" cy="5948327"/>
          </a:xfrm>
          <a:custGeom>
            <a:avLst/>
            <a:gdLst/>
            <a:ahLst/>
            <a:cxnLst/>
            <a:rect l="l" t="t" r="r" b="b"/>
            <a:pathLst>
              <a:path w="9933322" h="5948327">
                <a:moveTo>
                  <a:pt x="0" y="0"/>
                </a:moveTo>
                <a:lnTo>
                  <a:pt x="9933322" y="0"/>
                </a:lnTo>
                <a:lnTo>
                  <a:pt x="9933322" y="5948327"/>
                </a:lnTo>
                <a:lnTo>
                  <a:pt x="0" y="59483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05" r="-3105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11" name="TextBox 11"/>
          <p:cNvSpPr txBox="1"/>
          <p:nvPr/>
        </p:nvSpPr>
        <p:spPr>
          <a:xfrm>
            <a:off x="9311672" y="5988936"/>
            <a:ext cx="10864763" cy="237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by:</a:t>
            </a:r>
          </a:p>
          <a:p>
            <a:pPr algn="ctr">
              <a:lnSpc>
                <a:spcPts val="3736"/>
              </a:lnSpc>
            </a:pPr>
            <a:endParaRPr lang="en-US" sz="3736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736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Abdsslem Iheb</a:t>
            </a:r>
          </a:p>
          <a:p>
            <a:pPr algn="ctr">
              <a:lnSpc>
                <a:spcPts val="3736"/>
              </a:lnSpc>
            </a:pPr>
            <a:endParaRPr lang="en-US" sz="3736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algn="ctr">
              <a:lnSpc>
                <a:spcPts val="3736"/>
              </a:lnSpc>
            </a:pPr>
            <a:r>
              <a:rPr lang="en-US" sz="3736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Khelifi Rafik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3902850" y="1880071"/>
            <a:ext cx="11214495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OUR 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7658" y="3924300"/>
            <a:ext cx="12294637" cy="406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Preprocessing</a:t>
            </a:r>
            <a:r>
              <a:rPr lang="en-US" sz="41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: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Handling missing values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Encoding categorical variables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Feature scaling: standardization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Train-test split: split ratio 80-20.</a:t>
            </a:r>
          </a:p>
          <a:p>
            <a:pPr algn="just">
              <a:lnSpc>
                <a:spcPts val="5319"/>
              </a:lnSpc>
            </a:pPr>
            <a:endParaRPr lang="en-US" sz="3799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3902850" y="1880071"/>
            <a:ext cx="11214495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OUR 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7658" y="3933825"/>
            <a:ext cx="12294637" cy="701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Selection: </a:t>
            </a:r>
            <a:r>
              <a:rPr lang="en-US" sz="3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Reduce dimensionality and improve model performance.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Recursive feature elimination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importance</a:t>
            </a:r>
          </a:p>
          <a:p>
            <a:pPr algn="just">
              <a:lnSpc>
                <a:spcPts val="4200"/>
              </a:lnSpc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algn="just">
              <a:lnSpc>
                <a:spcPts val="4200"/>
              </a:lnSpc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algn="just">
              <a:lnSpc>
                <a:spcPts val="4479"/>
              </a:lnSpc>
            </a:pPr>
            <a:r>
              <a:rPr lang="en-US" sz="3199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outcome: </a:t>
            </a:r>
            <a:r>
              <a:rPr lang="en-US" sz="31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from 14 features to 8 features ('age', '</a:t>
            </a:r>
            <a:r>
              <a:rPr lang="en-US" sz="3199" dirty="0" err="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fnlwgt</a:t>
            </a:r>
            <a:r>
              <a:rPr lang="en-US" sz="31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', 'education-num', 'marital-status', 'occupation', 'relationship', 'capital-gain', 'hours-per-week)</a:t>
            </a:r>
          </a:p>
          <a:p>
            <a:pPr algn="just">
              <a:lnSpc>
                <a:spcPts val="4200"/>
              </a:lnSpc>
            </a:pPr>
            <a:endParaRPr lang="en-US" sz="3199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200"/>
              </a:lnSpc>
            </a:pPr>
            <a:endParaRPr lang="en-US" sz="3199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200"/>
              </a:lnSpc>
            </a:pPr>
            <a:endParaRPr lang="en-US" sz="3199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337658" y="3933825"/>
            <a:ext cx="17139963" cy="696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Hyperparameter Tuning: 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Optimize Random Forest for better performance.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Parameters Tuned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 n_estimators, max_depth, min_samples_split, min_samples_leaf, etc.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 Random Search with Cross-Validation.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: improve by a 2%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479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02850" y="1880071"/>
            <a:ext cx="11214495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OUR 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Freeform 5"/>
          <p:cNvSpPr/>
          <p:nvPr/>
        </p:nvSpPr>
        <p:spPr>
          <a:xfrm>
            <a:off x="13402577" y="6615570"/>
            <a:ext cx="4885423" cy="3685005"/>
          </a:xfrm>
          <a:custGeom>
            <a:avLst/>
            <a:gdLst/>
            <a:ahLst/>
            <a:cxnLst/>
            <a:rect l="l" t="t" r="r" b="b"/>
            <a:pathLst>
              <a:path w="4885423" h="3685005">
                <a:moveTo>
                  <a:pt x="0" y="0"/>
                </a:moveTo>
                <a:lnTo>
                  <a:pt x="4885423" y="0"/>
                </a:lnTo>
                <a:lnTo>
                  <a:pt x="4885423" y="3685005"/>
                </a:lnTo>
                <a:lnTo>
                  <a:pt x="0" y="36850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6" name="Freeform 6"/>
          <p:cNvSpPr/>
          <p:nvPr/>
        </p:nvSpPr>
        <p:spPr>
          <a:xfrm>
            <a:off x="10962002" y="2805298"/>
            <a:ext cx="7343672" cy="3810272"/>
          </a:xfrm>
          <a:custGeom>
            <a:avLst/>
            <a:gdLst/>
            <a:ahLst/>
            <a:cxnLst/>
            <a:rect l="l" t="t" r="r" b="b"/>
            <a:pathLst>
              <a:path w="7343672" h="3810272">
                <a:moveTo>
                  <a:pt x="0" y="0"/>
                </a:moveTo>
                <a:lnTo>
                  <a:pt x="7343672" y="0"/>
                </a:lnTo>
                <a:lnTo>
                  <a:pt x="7343672" y="3810272"/>
                </a:lnTo>
                <a:lnTo>
                  <a:pt x="0" y="38102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7" name="TextBox 7"/>
          <p:cNvSpPr txBox="1"/>
          <p:nvPr/>
        </p:nvSpPr>
        <p:spPr>
          <a:xfrm>
            <a:off x="41450" y="3367351"/>
            <a:ext cx="10406202" cy="10181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Metrics Used:</a:t>
            </a:r>
          </a:p>
          <a:p>
            <a:pPr marL="323850" lvl="1" algn="just">
              <a:lnSpc>
                <a:spcPts val="4200"/>
              </a:lnSpc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Accuracy, Precision, Recall, F1-Score</a:t>
            </a:r>
          </a:p>
          <a:p>
            <a:pPr marL="323850" lvl="1" algn="just">
              <a:lnSpc>
                <a:spcPts val="4200"/>
              </a:lnSpc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Results:</a:t>
            </a:r>
          </a:p>
          <a:p>
            <a:pPr marL="323850" lvl="1" algn="just">
              <a:lnSpc>
                <a:spcPts val="4200"/>
              </a:lnSpc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F1-SCORE : 0.85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Interpretation:</a:t>
            </a:r>
          </a:p>
          <a:p>
            <a:pPr marL="781050" lvl="1" indent="-457200" algn="just">
              <a:lnSpc>
                <a:spcPts val="4200"/>
              </a:lnSpc>
              <a:buFontTx/>
              <a:buChar char="-"/>
            </a:pPr>
            <a:r>
              <a:rPr lang="en-US" sz="3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Low Recall indicates incorrectly identifying </a:t>
            </a:r>
            <a:r>
              <a:rPr lang="en-BZ" sz="32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True positives caused by the Imbalanced dataset.</a:t>
            </a:r>
          </a:p>
          <a:p>
            <a:pPr marL="781050" lvl="1" indent="-457200" algn="just">
              <a:lnSpc>
                <a:spcPts val="4200"/>
              </a:lnSpc>
              <a:buFontTx/>
              <a:buChar char="-"/>
            </a:pPr>
            <a:r>
              <a:rPr lang="en-BZ" sz="32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Gathering more data can help</a:t>
            </a:r>
          </a:p>
          <a:p>
            <a:pPr marL="781050" lvl="1" indent="-457200" algn="just">
              <a:lnSpc>
                <a:spcPts val="4200"/>
              </a:lnSpc>
              <a:buFontTx/>
              <a:buChar char="-"/>
            </a:pPr>
            <a:r>
              <a:rPr lang="en-BZ" sz="32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Experimenting with more sophisticated ML algorithms</a:t>
            </a:r>
          </a:p>
          <a:p>
            <a:pPr marL="781050" lvl="1" indent="-457200" algn="just">
              <a:lnSpc>
                <a:spcPts val="4200"/>
              </a:lnSpc>
              <a:buFontTx/>
              <a:buChar char="-"/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323850" lvl="1" algn="just">
              <a:lnSpc>
                <a:spcPts val="4200"/>
              </a:lnSpc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323850" lvl="1" algn="just">
              <a:lnSpc>
                <a:spcPts val="4200"/>
              </a:lnSpc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323850" lvl="1" algn="just">
              <a:lnSpc>
                <a:spcPts val="4200"/>
              </a:lnSpc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algn="just">
              <a:lnSpc>
                <a:spcPts val="4200"/>
              </a:lnSpc>
            </a:pPr>
            <a:endParaRPr lang="en-US" sz="3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02850" y="926410"/>
            <a:ext cx="11214495" cy="173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TRAINING AND EVALUATION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9106" y="0"/>
            <a:ext cx="17898894" cy="10287000"/>
          </a:xfrm>
          <a:custGeom>
            <a:avLst/>
            <a:gdLst/>
            <a:ahLst/>
            <a:cxnLst/>
            <a:rect l="l" t="t" r="r" b="b"/>
            <a:pathLst>
              <a:path w="17898894" h="10287000">
                <a:moveTo>
                  <a:pt x="0" y="0"/>
                </a:moveTo>
                <a:lnTo>
                  <a:pt x="17898894" y="0"/>
                </a:lnTo>
                <a:lnTo>
                  <a:pt x="1789889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045" b="-10449"/>
            </a:stretch>
          </a:blipFill>
        </p:spPr>
        <p:txBody>
          <a:bodyPr/>
          <a:lstStyle/>
          <a:p>
            <a:endParaRPr lang="fr-T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3200400" y="4131779"/>
            <a:ext cx="11916945" cy="1656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907324" y="3650242"/>
            <a:ext cx="12064525" cy="920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r>
              <a:rPr lang="en-US" sz="406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Decision Trees</a:t>
            </a:r>
          </a:p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r>
              <a:rPr lang="en-US" sz="406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Random Forests</a:t>
            </a:r>
          </a:p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r>
              <a:rPr lang="en-US" sz="406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Algorithm</a:t>
            </a:r>
          </a:p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r>
              <a:rPr lang="en-US" sz="406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Advantages &amp; Limitations</a:t>
            </a:r>
          </a:p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r>
              <a:rPr lang="en-US" sz="406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Our Work</a:t>
            </a:r>
          </a:p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endParaRPr lang="en-US" sz="4065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endParaRPr lang="en-US" sz="4065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endParaRPr lang="en-US" sz="4065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181791" lvl="1" indent="-742950" algn="just">
              <a:lnSpc>
                <a:spcPts val="8130"/>
              </a:lnSpc>
              <a:buFont typeface="+mj-lt"/>
              <a:buAutoNum type="arabicPeriod"/>
            </a:pPr>
            <a:endParaRPr lang="en-US" sz="4065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95148" y="1860291"/>
            <a:ext cx="8297704" cy="84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730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11" name="Freeform 11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12" name="Freeform 12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Freeform 5"/>
          <p:cNvSpPr/>
          <p:nvPr/>
        </p:nvSpPr>
        <p:spPr>
          <a:xfrm>
            <a:off x="11272468" y="2635372"/>
            <a:ext cx="7015532" cy="5203583"/>
          </a:xfrm>
          <a:custGeom>
            <a:avLst/>
            <a:gdLst/>
            <a:ahLst/>
            <a:cxnLst/>
            <a:rect l="l" t="t" r="r" b="b"/>
            <a:pathLst>
              <a:path w="7015532" h="5203583">
                <a:moveTo>
                  <a:pt x="0" y="0"/>
                </a:moveTo>
                <a:lnTo>
                  <a:pt x="7015532" y="0"/>
                </a:lnTo>
                <a:lnTo>
                  <a:pt x="7015532" y="5203582"/>
                </a:lnTo>
                <a:lnTo>
                  <a:pt x="0" y="52035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6014" r="-17432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6" name="Freeform 6"/>
          <p:cNvSpPr/>
          <p:nvPr/>
        </p:nvSpPr>
        <p:spPr>
          <a:xfrm>
            <a:off x="11272468" y="8229600"/>
            <a:ext cx="7015532" cy="1846193"/>
          </a:xfrm>
          <a:custGeom>
            <a:avLst/>
            <a:gdLst/>
            <a:ahLst/>
            <a:cxnLst/>
            <a:rect l="l" t="t" r="r" b="b"/>
            <a:pathLst>
              <a:path w="7015532" h="1846193">
                <a:moveTo>
                  <a:pt x="0" y="0"/>
                </a:moveTo>
                <a:lnTo>
                  <a:pt x="7015532" y="0"/>
                </a:lnTo>
                <a:lnTo>
                  <a:pt x="7015532" y="1846193"/>
                </a:lnTo>
                <a:lnTo>
                  <a:pt x="0" y="18461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7" name="TextBox 7"/>
          <p:cNvSpPr txBox="1"/>
          <p:nvPr/>
        </p:nvSpPr>
        <p:spPr>
          <a:xfrm>
            <a:off x="516220" y="3320651"/>
            <a:ext cx="10576055" cy="466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8692" lvl="1" indent="-354346" algn="just">
              <a:lnSpc>
                <a:spcPts val="4595"/>
              </a:lnSpc>
              <a:buFont typeface="Arial"/>
              <a:buChar char="•"/>
            </a:pPr>
            <a:r>
              <a:rPr lang="en-US" sz="328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Decision Tree is a supervised machine learning algorithm used for classification and regression tasks. It splits data into subsets to maximize the purity of the Leaves respectfully minimize the impurity (Entropy). </a:t>
            </a:r>
          </a:p>
          <a:p>
            <a:pPr algn="just">
              <a:lnSpc>
                <a:spcPts val="4595"/>
              </a:lnSpc>
            </a:pPr>
            <a:endParaRPr lang="en-US" sz="3282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595"/>
              </a:lnSpc>
            </a:pPr>
            <a:endParaRPr lang="en-US" sz="3282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595"/>
              </a:lnSpc>
            </a:pPr>
            <a:endParaRPr lang="en-US" sz="3282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25113" y="1323975"/>
            <a:ext cx="9353974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DECISION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Freeform 5"/>
          <p:cNvSpPr/>
          <p:nvPr/>
        </p:nvSpPr>
        <p:spPr>
          <a:xfrm>
            <a:off x="10228461" y="3582117"/>
            <a:ext cx="8059539" cy="6174270"/>
          </a:xfrm>
          <a:custGeom>
            <a:avLst/>
            <a:gdLst/>
            <a:ahLst/>
            <a:cxnLst/>
            <a:rect l="l" t="t" r="r" b="b"/>
            <a:pathLst>
              <a:path w="8059539" h="6174270">
                <a:moveTo>
                  <a:pt x="0" y="0"/>
                </a:moveTo>
                <a:lnTo>
                  <a:pt x="8059539" y="0"/>
                </a:lnTo>
                <a:lnTo>
                  <a:pt x="8059539" y="6174271"/>
                </a:lnTo>
                <a:lnTo>
                  <a:pt x="0" y="61742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057" r="-11057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6" name="TextBox 6"/>
          <p:cNvSpPr txBox="1"/>
          <p:nvPr/>
        </p:nvSpPr>
        <p:spPr>
          <a:xfrm>
            <a:off x="516220" y="3583112"/>
            <a:ext cx="9283968" cy="347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5"/>
              </a:lnSpc>
            </a:pPr>
            <a:r>
              <a:rPr lang="en-US" sz="328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Random Forest is a ensemble learning method that combines multiple decision trees to make predictions used for classification and regression purposes.</a:t>
            </a:r>
          </a:p>
          <a:p>
            <a:pPr algn="just">
              <a:lnSpc>
                <a:spcPts val="4595"/>
              </a:lnSpc>
            </a:pPr>
            <a:endParaRPr lang="en-US" sz="3282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595"/>
              </a:lnSpc>
            </a:pPr>
            <a:endParaRPr lang="en-US" sz="3282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25113" y="1323975"/>
            <a:ext cx="9353974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RANDOM FORESTS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739778" y="3583112"/>
            <a:ext cx="12141541" cy="5970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2"/>
              </a:lnSpc>
            </a:pPr>
            <a:r>
              <a:rPr lang="en-US" sz="308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Algorithm:</a:t>
            </a:r>
          </a:p>
          <a:p>
            <a:pPr algn="just">
              <a:lnSpc>
                <a:spcPts val="4312"/>
              </a:lnSpc>
            </a:pPr>
            <a:endParaRPr lang="en-US" sz="308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664973" lvl="1" indent="-332486" algn="just">
              <a:lnSpc>
                <a:spcPts val="4312"/>
              </a:lnSpc>
              <a:buFont typeface="Arial"/>
              <a:buChar char="•"/>
            </a:pPr>
            <a:r>
              <a:rPr lang="en-US" sz="308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Bootstrap Sampling: </a:t>
            </a:r>
            <a:r>
              <a:rPr lang="en-US" sz="308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Randomly select subsets of data to train each decision tree (bagging).</a:t>
            </a:r>
          </a:p>
          <a:p>
            <a:pPr marL="664973" lvl="1" indent="-332486" algn="just">
              <a:lnSpc>
                <a:spcPts val="4312"/>
              </a:lnSpc>
              <a:buFont typeface="Arial"/>
              <a:buChar char="•"/>
            </a:pPr>
            <a:r>
              <a:rPr lang="en-US" sz="308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Selection: </a:t>
            </a:r>
            <a:r>
              <a:rPr lang="en-US" sz="308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Randomly choose a subset of features for splitting at each node.</a:t>
            </a:r>
          </a:p>
          <a:p>
            <a:pPr marL="664973" lvl="1" indent="-332486" algn="just">
              <a:lnSpc>
                <a:spcPts val="4312"/>
              </a:lnSpc>
              <a:buFont typeface="Arial"/>
              <a:buChar char="•"/>
            </a:pPr>
            <a:r>
              <a:rPr lang="en-US" sz="308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Aggregation: </a:t>
            </a:r>
            <a:r>
              <a:rPr lang="en-US" sz="308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Combine predictions from all trees (majority vote for classification, average for regression).</a:t>
            </a:r>
          </a:p>
          <a:p>
            <a:pPr algn="just">
              <a:lnSpc>
                <a:spcPts val="4312"/>
              </a:lnSpc>
            </a:pPr>
            <a:endParaRPr lang="en-US" sz="308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312"/>
              </a:lnSpc>
            </a:pPr>
            <a:endParaRPr lang="en-US" sz="308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312"/>
              </a:lnSpc>
            </a:pPr>
            <a:endParaRPr lang="en-US" sz="308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25113" y="1323975"/>
            <a:ext cx="9353974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RANDOM FORESTS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710375" y="4264978"/>
            <a:ext cx="12052111" cy="505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Strengths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High accuracy.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Handles large datasets efficiently.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Works well with non-linear data.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Weaknesses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Can be computationally expensive with many trees.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Less interpretable than a single decision tree.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68603" y="1880071"/>
            <a:ext cx="15517424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STRENGTHS AND WEAKNESSES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1845450" y="1880071"/>
            <a:ext cx="14787612" cy="173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APPLICATION OF RANDOM FORESTS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7785" y="3657600"/>
            <a:ext cx="13170816" cy="5650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6122" lvl="1" indent="-493061" algn="l">
              <a:lnSpc>
                <a:spcPts val="9134"/>
              </a:lnSpc>
              <a:buFont typeface="Arial"/>
              <a:buChar char="•"/>
            </a:pPr>
            <a:r>
              <a:rPr lang="en-US" sz="45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Healthcare: Disease diagnosis</a:t>
            </a:r>
          </a:p>
          <a:p>
            <a:pPr marL="986122" lvl="1" indent="-493061" algn="l">
              <a:lnSpc>
                <a:spcPts val="9134"/>
              </a:lnSpc>
              <a:buFont typeface="Arial"/>
              <a:buChar char="•"/>
            </a:pPr>
            <a:r>
              <a:rPr lang="en-US" sz="45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Finance: Fraud detection.</a:t>
            </a:r>
          </a:p>
          <a:p>
            <a:pPr marL="986122" lvl="1" indent="-493061" algn="l">
              <a:lnSpc>
                <a:spcPts val="9134"/>
              </a:lnSpc>
              <a:spcBef>
                <a:spcPct val="0"/>
              </a:spcBef>
              <a:buFont typeface="Arial"/>
              <a:buChar char="•"/>
            </a:pPr>
            <a:r>
              <a:rPr lang="en-US" sz="45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Marketing: Customer segmentation.</a:t>
            </a:r>
          </a:p>
          <a:p>
            <a:pPr marL="986122" lvl="1" indent="-493061" algn="l">
              <a:lnSpc>
                <a:spcPts val="9134"/>
              </a:lnSpc>
              <a:buFont typeface="Arial"/>
              <a:buChar char="•"/>
            </a:pPr>
            <a:r>
              <a:rPr lang="en-US" sz="4567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Environment: Predicting weather patterns.</a:t>
            </a:r>
          </a:p>
          <a:p>
            <a:pPr algn="l">
              <a:lnSpc>
                <a:spcPts val="9134"/>
              </a:lnSpc>
            </a:pPr>
            <a:endParaRPr lang="en-US" sz="4567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3902850" y="1880071"/>
            <a:ext cx="11214495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OUR 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0375" y="3933825"/>
            <a:ext cx="12524220" cy="5614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Title: Income Classification Using Random Forests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Goal: Classify individuals' income as below or above a threshold ($50K/year).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Dataset: Contains 32k observations and 14 Feature variables</a:t>
            </a:r>
          </a:p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Steps Covered: EDA, feature selection, model training, hyperparameter tuning, evaluation.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Freeform 5"/>
          <p:cNvSpPr/>
          <p:nvPr/>
        </p:nvSpPr>
        <p:spPr>
          <a:xfrm>
            <a:off x="13146644" y="2933700"/>
            <a:ext cx="5141355" cy="7353300"/>
          </a:xfrm>
          <a:custGeom>
            <a:avLst/>
            <a:gdLst/>
            <a:ahLst/>
            <a:cxnLst/>
            <a:rect l="l" t="t" r="r" b="b"/>
            <a:pathLst>
              <a:path w="5282988" h="7496624">
                <a:moveTo>
                  <a:pt x="0" y="0"/>
                </a:moveTo>
                <a:lnTo>
                  <a:pt x="5282988" y="0"/>
                </a:lnTo>
                <a:lnTo>
                  <a:pt x="5282988" y="7496624"/>
                </a:lnTo>
                <a:lnTo>
                  <a:pt x="0" y="74966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2907" b="-32907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6" name="TextBox 6"/>
          <p:cNvSpPr txBox="1"/>
          <p:nvPr/>
        </p:nvSpPr>
        <p:spPr>
          <a:xfrm>
            <a:off x="3902850" y="1880071"/>
            <a:ext cx="11214495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OUR WORK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7658" y="3924300"/>
            <a:ext cx="12294637" cy="6735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EDA</a:t>
            </a:r>
            <a:r>
              <a:rPr lang="en-US" sz="4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: Understand the data and identify key patterns such:</a:t>
            </a:r>
          </a:p>
          <a:p>
            <a:pPr marL="906775" lvl="1" indent="-453388" algn="just">
              <a:lnSpc>
                <a:spcPts val="5879"/>
              </a:lnSpc>
              <a:buFont typeface="Arial"/>
              <a:buChar char="•"/>
            </a:pPr>
            <a:r>
              <a:rPr lang="en-US" sz="4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number of observations</a:t>
            </a:r>
          </a:p>
          <a:p>
            <a:pPr marL="906775" lvl="1" indent="-453388" algn="just">
              <a:lnSpc>
                <a:spcPts val="5879"/>
              </a:lnSpc>
              <a:buFont typeface="Arial"/>
              <a:buChar char="•"/>
            </a:pPr>
            <a:r>
              <a:rPr lang="en-US" sz="4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Missing values</a:t>
            </a:r>
          </a:p>
          <a:p>
            <a:pPr marL="906775" lvl="1" indent="-453388" algn="just">
              <a:lnSpc>
                <a:spcPts val="5879"/>
              </a:lnSpc>
              <a:buFont typeface="Arial"/>
              <a:buChar char="•"/>
            </a:pPr>
            <a:r>
              <a:rPr lang="en-US" sz="4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Target variable distribution</a:t>
            </a:r>
          </a:p>
          <a:p>
            <a:pPr marL="906775" lvl="1" indent="-453388" algn="just">
              <a:lnSpc>
                <a:spcPts val="5879"/>
              </a:lnSpc>
              <a:buFont typeface="Arial"/>
              <a:buChar char="•"/>
            </a:pPr>
            <a:r>
              <a:rPr lang="en-US" sz="4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Variability of features</a:t>
            </a:r>
          </a:p>
          <a:p>
            <a:pPr marL="906775" lvl="1" indent="-453388" algn="just">
              <a:lnSpc>
                <a:spcPts val="5879"/>
              </a:lnSpc>
              <a:buFont typeface="Arial"/>
              <a:buChar char="•"/>
            </a:pPr>
            <a:r>
              <a:rPr lang="en-US" sz="40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Feature Correlation</a:t>
            </a:r>
          </a:p>
          <a:p>
            <a:pPr marL="906775" lvl="1" indent="-453388" algn="just">
              <a:lnSpc>
                <a:spcPts val="5879"/>
              </a:lnSpc>
              <a:buFont typeface="Arial"/>
              <a:buChar char="•"/>
            </a:pPr>
            <a:endParaRPr lang="en-US" sz="4199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06775" lvl="1" indent="-453388" algn="just">
              <a:lnSpc>
                <a:spcPts val="5879"/>
              </a:lnSpc>
              <a:buFont typeface="Arial"/>
              <a:buChar char="•"/>
            </a:pPr>
            <a:endParaRPr lang="en-US" sz="4199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06B7F-90A6-25D5-188B-FF3488086B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5086" y="6134100"/>
            <a:ext cx="5379687" cy="415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439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Maven Pro Bold</vt:lpstr>
      <vt:lpstr>Calibri</vt:lpstr>
      <vt:lpstr>Arial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cp:lastModifiedBy>Iheb ABDSSLEM (ENISo)</cp:lastModifiedBy>
  <cp:revision>2</cp:revision>
  <dcterms:created xsi:type="dcterms:W3CDTF">2006-08-16T00:00:00Z</dcterms:created>
  <dcterms:modified xsi:type="dcterms:W3CDTF">2024-12-12T22:55:22Z</dcterms:modified>
  <dc:identifier>DAGXlKipkfI</dc:identifier>
</cp:coreProperties>
</file>