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handoutMasterIdLst>
    <p:handoutMasterId r:id="rId98"/>
  </p:handoutMasterIdLst>
  <p:sldIdLst>
    <p:sldId id="256" r:id="rId2"/>
    <p:sldId id="358" r:id="rId3"/>
    <p:sldId id="270" r:id="rId4"/>
    <p:sldId id="271" r:id="rId5"/>
    <p:sldId id="272" r:id="rId6"/>
    <p:sldId id="273" r:id="rId7"/>
    <p:sldId id="274" r:id="rId8"/>
    <p:sldId id="275" r:id="rId9"/>
    <p:sldId id="276" r:id="rId10"/>
    <p:sldId id="292" r:id="rId11"/>
    <p:sldId id="294" r:id="rId12"/>
    <p:sldId id="295" r:id="rId13"/>
    <p:sldId id="296" r:id="rId14"/>
    <p:sldId id="293" r:id="rId15"/>
    <p:sldId id="297" r:id="rId16"/>
    <p:sldId id="308" r:id="rId17"/>
    <p:sldId id="309" r:id="rId18"/>
    <p:sldId id="310" r:id="rId19"/>
    <p:sldId id="311" r:id="rId20"/>
    <p:sldId id="312" r:id="rId21"/>
    <p:sldId id="313" r:id="rId22"/>
    <p:sldId id="315" r:id="rId23"/>
    <p:sldId id="316" r:id="rId24"/>
    <p:sldId id="317" r:id="rId25"/>
    <p:sldId id="360" r:id="rId26"/>
    <p:sldId id="361" r:id="rId27"/>
    <p:sldId id="298" r:id="rId28"/>
    <p:sldId id="299" r:id="rId29"/>
    <p:sldId id="300" r:id="rId30"/>
    <p:sldId id="301" r:id="rId31"/>
    <p:sldId id="302" r:id="rId32"/>
    <p:sldId id="303" r:id="rId33"/>
    <p:sldId id="304" r:id="rId34"/>
    <p:sldId id="305" r:id="rId35"/>
    <p:sldId id="306" r:id="rId36"/>
    <p:sldId id="307" r:id="rId37"/>
    <p:sldId id="277" r:id="rId38"/>
    <p:sldId id="278" r:id="rId39"/>
    <p:sldId id="279" r:id="rId40"/>
    <p:sldId id="319" r:id="rId41"/>
    <p:sldId id="280" r:id="rId42"/>
    <p:sldId id="320" r:id="rId43"/>
    <p:sldId id="281" r:id="rId44"/>
    <p:sldId id="322" r:id="rId45"/>
    <p:sldId id="323" r:id="rId46"/>
    <p:sldId id="282" r:id="rId47"/>
    <p:sldId id="283" r:id="rId48"/>
    <p:sldId id="284" r:id="rId49"/>
    <p:sldId id="285" r:id="rId50"/>
    <p:sldId id="286" r:id="rId51"/>
    <p:sldId id="287" r:id="rId52"/>
    <p:sldId id="288" r:id="rId53"/>
    <p:sldId id="289" r:id="rId54"/>
    <p:sldId id="290" r:id="rId55"/>
    <p:sldId id="291" r:id="rId56"/>
    <p:sldId id="324" r:id="rId57"/>
    <p:sldId id="325" r:id="rId58"/>
    <p:sldId id="326" r:id="rId59"/>
    <p:sldId id="327" r:id="rId60"/>
    <p:sldId id="328" r:id="rId61"/>
    <p:sldId id="329" r:id="rId62"/>
    <p:sldId id="330" r:id="rId63"/>
    <p:sldId id="257" r:id="rId64"/>
    <p:sldId id="333" r:id="rId65"/>
    <p:sldId id="334" r:id="rId66"/>
    <p:sldId id="335" r:id="rId67"/>
    <p:sldId id="332" r:id="rId68"/>
    <p:sldId id="337" r:id="rId69"/>
    <p:sldId id="336" r:id="rId70"/>
    <p:sldId id="339" r:id="rId71"/>
    <p:sldId id="338" r:id="rId72"/>
    <p:sldId id="340" r:id="rId73"/>
    <p:sldId id="341" r:id="rId74"/>
    <p:sldId id="343" r:id="rId75"/>
    <p:sldId id="344" r:id="rId76"/>
    <p:sldId id="345" r:id="rId77"/>
    <p:sldId id="346" r:id="rId78"/>
    <p:sldId id="347" r:id="rId79"/>
    <p:sldId id="348" r:id="rId80"/>
    <p:sldId id="349" r:id="rId81"/>
    <p:sldId id="342" r:id="rId82"/>
    <p:sldId id="350" r:id="rId83"/>
    <p:sldId id="352" r:id="rId84"/>
    <p:sldId id="351" r:id="rId85"/>
    <p:sldId id="353" r:id="rId86"/>
    <p:sldId id="362" r:id="rId87"/>
    <p:sldId id="363" r:id="rId88"/>
    <p:sldId id="364" r:id="rId89"/>
    <p:sldId id="365" r:id="rId90"/>
    <p:sldId id="366" r:id="rId91"/>
    <p:sldId id="367" r:id="rId92"/>
    <p:sldId id="368" r:id="rId93"/>
    <p:sldId id="369" r:id="rId94"/>
    <p:sldId id="370" r:id="rId95"/>
    <p:sldId id="354" r:id="rId9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74" autoAdjust="0"/>
  </p:normalViewPr>
  <p:slideViewPr>
    <p:cSldViewPr>
      <p:cViewPr varScale="1">
        <p:scale>
          <a:sx n="75" d="100"/>
          <a:sy n="75" d="100"/>
        </p:scale>
        <p:origin x="-210" y="-96"/>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1</a:t>
            </a:fld>
            <a:endParaRPr lang="en-IN"/>
          </a:p>
        </p:txBody>
      </p:sp>
    </p:spTree>
    <p:extLst>
      <p:ext uri="{BB962C8B-B14F-4D97-AF65-F5344CB8AC3E}">
        <p14:creationId xmlns:p14="http://schemas.microsoft.com/office/powerpoint/2010/main" val="195280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14</a:t>
            </a:fld>
            <a:endParaRPr lang="en-IN"/>
          </a:p>
        </p:txBody>
      </p:sp>
    </p:spTree>
    <p:extLst>
      <p:ext uri="{BB962C8B-B14F-4D97-AF65-F5344CB8AC3E}">
        <p14:creationId xmlns:p14="http://schemas.microsoft.com/office/powerpoint/2010/main" val="141696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22</a:t>
            </a:fld>
            <a:endParaRPr lang="en-IN"/>
          </a:p>
        </p:txBody>
      </p:sp>
    </p:spTree>
    <p:extLst>
      <p:ext uri="{BB962C8B-B14F-4D97-AF65-F5344CB8AC3E}">
        <p14:creationId xmlns:p14="http://schemas.microsoft.com/office/powerpoint/2010/main" val="2328466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65</a:t>
            </a:fld>
            <a:endParaRPr lang="en-IN"/>
          </a:p>
        </p:txBody>
      </p:sp>
    </p:spTree>
    <p:extLst>
      <p:ext uri="{BB962C8B-B14F-4D97-AF65-F5344CB8AC3E}">
        <p14:creationId xmlns:p14="http://schemas.microsoft.com/office/powerpoint/2010/main" val="6223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74</a:t>
            </a:fld>
            <a:endParaRPr lang="en-IN"/>
          </a:p>
        </p:txBody>
      </p:sp>
    </p:spTree>
    <p:extLst>
      <p:ext uri="{BB962C8B-B14F-4D97-AF65-F5344CB8AC3E}">
        <p14:creationId xmlns:p14="http://schemas.microsoft.com/office/powerpoint/2010/main" val="395595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F2A70B-78F2-4DCF-B53B-C990D2FAFB8A}" type="slidenum">
              <a:rPr lang="en-IN" smtClean="0"/>
              <a:t>79</a:t>
            </a:fld>
            <a:endParaRPr lang="en-IN"/>
          </a:p>
        </p:txBody>
      </p:sp>
    </p:spTree>
    <p:extLst>
      <p:ext uri="{BB962C8B-B14F-4D97-AF65-F5344CB8AC3E}">
        <p14:creationId xmlns:p14="http://schemas.microsoft.com/office/powerpoint/2010/main" val="364948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051838CA-B43D-4288-A67B-68EC4B25C5FA}" type="datetime9">
              <a:rPr lang="en-IN" smtClean="0"/>
              <a:t>10-01-2017 12:13:24</a:t>
            </a:fld>
            <a:endParaRPr/>
          </a:p>
        </p:txBody>
      </p:sp>
      <p:sp>
        <p:nvSpPr>
          <p:cNvPr id="5" name="Footer Placeholder 4"/>
          <p:cNvSpPr>
            <a:spLocks noGrp="1"/>
          </p:cNvSpPr>
          <p:nvPr>
            <p:ph type="ftr" sz="quarter" idx="11"/>
          </p:nvPr>
        </p:nvSpPr>
        <p:spPr/>
        <p:txBody>
          <a:bodyPr/>
          <a:lstStyle/>
          <a:p>
            <a:r>
              <a:rPr lang="en-IN" smtClean="0"/>
              <a:t>Prof. Prem Balani</a:t>
            </a:r>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4DE8686D-EDA4-45C3-8A1E-E280306223B2}" type="datetime9">
              <a:rPr lang="en-IN" smtClean="0"/>
              <a:t>10-01-2017 12:13:24</a:t>
            </a:fld>
            <a:endParaRPr/>
          </a:p>
        </p:txBody>
      </p:sp>
      <p:sp>
        <p:nvSpPr>
          <p:cNvPr id="5" name="Footer Placeholder 4"/>
          <p:cNvSpPr>
            <a:spLocks noGrp="1"/>
          </p:cNvSpPr>
          <p:nvPr>
            <p:ph type="ftr" sz="quarter" idx="11"/>
          </p:nvPr>
        </p:nvSpPr>
        <p:spPr/>
        <p:txBody>
          <a:bodyPr/>
          <a:lstStyle/>
          <a:p>
            <a:r>
              <a:rPr lang="en-IN" smtClean="0"/>
              <a:t>Prof. Prem Balani</a:t>
            </a:r>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F245DA6E-F667-413F-800D-22E85E98A611}" type="datetime9">
              <a:rPr lang="en-IN" smtClean="0"/>
              <a:t>10-01-2017 12:13:24</a:t>
            </a:fld>
            <a:endParaRPr/>
          </a:p>
        </p:txBody>
      </p:sp>
      <p:sp>
        <p:nvSpPr>
          <p:cNvPr id="5" name="Footer Placeholder 4"/>
          <p:cNvSpPr>
            <a:spLocks noGrp="1"/>
          </p:cNvSpPr>
          <p:nvPr>
            <p:ph type="ftr" sz="quarter" idx="11"/>
          </p:nvPr>
        </p:nvSpPr>
        <p:spPr/>
        <p:txBody>
          <a:bodyPr/>
          <a:lstStyle/>
          <a:p>
            <a:r>
              <a:rPr lang="en-IN" smtClean="0"/>
              <a:t>Prof. Prem Balani</a:t>
            </a:r>
            <a:endParaRPr/>
          </a:p>
        </p:txBody>
      </p:sp>
      <p:sp>
        <p:nvSpPr>
          <p:cNvPr id="6" name="Slide Number Placeholder 5"/>
          <p:cNvSpPr>
            <a:spLocks noGrp="1"/>
          </p:cNvSpPr>
          <p:nvPr>
            <p:ph type="sldNum" sz="quarter" idx="12"/>
          </p:nvPr>
        </p:nvSpPr>
        <p:spPr/>
        <p:txBody>
          <a:bodyPr/>
          <a:lstStyle/>
          <a:p>
            <a:fld id="{25BA54BD-C84D-46CE-8B72-31BFB26ABA43}" type="slidenum">
              <a:rPr lang="en-IN" smtClean="0"/>
              <a:pPr/>
              <a:t>‹#›</a:t>
            </a:fld>
            <a:r>
              <a:rPr lang="en-IN" dirty="0" smtClean="0"/>
              <a:t>/86</a:t>
            </a:r>
            <a:endParaRPr lang="en-IN"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C89724D5-831A-4D89-8FE3-ADCC0F81F349}" type="datetime9">
              <a:rPr lang="en-IN" smtClean="0"/>
              <a:t>10-01-2017 12:13:24</a:t>
            </a:fld>
            <a:endParaRPr/>
          </a:p>
        </p:txBody>
      </p:sp>
      <p:sp>
        <p:nvSpPr>
          <p:cNvPr id="5" name="Footer Placeholder 4"/>
          <p:cNvSpPr>
            <a:spLocks noGrp="1"/>
          </p:cNvSpPr>
          <p:nvPr>
            <p:ph type="ftr" sz="quarter" idx="11"/>
          </p:nvPr>
        </p:nvSpPr>
        <p:spPr/>
        <p:txBody>
          <a:bodyPr/>
          <a:lstStyle/>
          <a:p>
            <a:r>
              <a:rPr lang="en-IN" smtClean="0"/>
              <a:t>Prof. Prem Balani</a:t>
            </a:r>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843BD68-B85E-4708-B715-9702096A6088}" type="datetime9">
              <a:rPr lang="en-IN" smtClean="0"/>
              <a:t>10-01-2017 12:13:24</a:t>
            </a:fld>
            <a:endParaRPr/>
          </a:p>
        </p:txBody>
      </p:sp>
      <p:sp>
        <p:nvSpPr>
          <p:cNvPr id="6" name="Footer Placeholder 5"/>
          <p:cNvSpPr>
            <a:spLocks noGrp="1"/>
          </p:cNvSpPr>
          <p:nvPr>
            <p:ph type="ftr" sz="quarter" idx="11"/>
          </p:nvPr>
        </p:nvSpPr>
        <p:spPr/>
        <p:txBody>
          <a:bodyPr/>
          <a:lstStyle/>
          <a:p>
            <a:r>
              <a:rPr lang="en-IN" smtClean="0"/>
              <a:t>Prof. Prem Balani</a:t>
            </a:r>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193CDFFB-4A91-4F55-8706-57ED60D276AA}" type="datetime9">
              <a:rPr lang="en-IN" smtClean="0"/>
              <a:t>10-01-2017 12:13:24</a:t>
            </a:fld>
            <a:endParaRPr/>
          </a:p>
        </p:txBody>
      </p:sp>
      <p:sp>
        <p:nvSpPr>
          <p:cNvPr id="8" name="Footer Placeholder 7"/>
          <p:cNvSpPr>
            <a:spLocks noGrp="1"/>
          </p:cNvSpPr>
          <p:nvPr>
            <p:ph type="ftr" sz="quarter" idx="11"/>
          </p:nvPr>
        </p:nvSpPr>
        <p:spPr/>
        <p:txBody>
          <a:bodyPr/>
          <a:lstStyle/>
          <a:p>
            <a:r>
              <a:rPr lang="en-IN" smtClean="0"/>
              <a:t>Prof. Prem Balani</a:t>
            </a:r>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6CB5F35F-46FA-40E5-8233-3C81C444EC09}" type="datetime9">
              <a:rPr lang="en-IN" smtClean="0"/>
              <a:t>10-01-2017 12:13:24</a:t>
            </a:fld>
            <a:endParaRPr/>
          </a:p>
        </p:txBody>
      </p:sp>
      <p:sp>
        <p:nvSpPr>
          <p:cNvPr id="4" name="Footer Placeholder 3"/>
          <p:cNvSpPr>
            <a:spLocks noGrp="1"/>
          </p:cNvSpPr>
          <p:nvPr>
            <p:ph type="ftr" sz="quarter" idx="11"/>
          </p:nvPr>
        </p:nvSpPr>
        <p:spPr/>
        <p:txBody>
          <a:bodyPr/>
          <a:lstStyle/>
          <a:p>
            <a:r>
              <a:rPr lang="en-IN" smtClean="0"/>
              <a:t>Prof. Prem Balani</a:t>
            </a:r>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12:13:24</a:t>
            </a:fld>
            <a:endParaRPr/>
          </a:p>
        </p:txBody>
      </p:sp>
      <p:sp>
        <p:nvSpPr>
          <p:cNvPr id="3" name="Footer Placeholder 2"/>
          <p:cNvSpPr>
            <a:spLocks noGrp="1"/>
          </p:cNvSpPr>
          <p:nvPr>
            <p:ph type="ftr" sz="quarter" idx="11"/>
          </p:nvPr>
        </p:nvSpPr>
        <p:spPr/>
        <p:txBody>
          <a:bodyPr/>
          <a:lstStyle/>
          <a:p>
            <a:r>
              <a:rPr lang="en-IN" smtClean="0"/>
              <a:t>Prof. Prem Balani</a:t>
            </a:r>
            <a:endParaRPr/>
          </a:p>
        </p:txBody>
      </p:sp>
      <p:sp>
        <p:nvSpPr>
          <p:cNvPr id="4" name="Slide Number Placeholder 3"/>
          <p:cNvSpPr>
            <a:spLocks noGrp="1"/>
          </p:cNvSpPr>
          <p:nvPr>
            <p:ph type="sldNum" sz="quarter" idx="12"/>
          </p:nvPr>
        </p:nvSpPr>
        <p:spPr/>
        <p:txBody>
          <a:bodyPr/>
          <a:lstStyle/>
          <a:p>
            <a:fld id="{25BA54BD-C84D-46CE-8B72-31BFB26ABA43}" type="slidenum">
              <a:rPr lang="en-IN" smtClean="0"/>
              <a:pPr/>
              <a:t>‹#›</a:t>
            </a:fld>
            <a:r>
              <a:rPr lang="en-IN" dirty="0" smtClean="0"/>
              <a:t>/86</a:t>
            </a:r>
            <a:endParaRPr lang="en-IN"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B2DEE9A7-AC38-4CE4-807D-80EDF70F861E}" type="datetime9">
              <a:rPr lang="en-IN" smtClean="0"/>
              <a:t>10-01-2017 12:13:24</a:t>
            </a:fld>
            <a:endParaRPr/>
          </a:p>
        </p:txBody>
      </p:sp>
      <p:sp>
        <p:nvSpPr>
          <p:cNvPr id="6" name="Footer Placeholder 5"/>
          <p:cNvSpPr>
            <a:spLocks noGrp="1"/>
          </p:cNvSpPr>
          <p:nvPr>
            <p:ph type="ftr" sz="quarter" idx="11"/>
          </p:nvPr>
        </p:nvSpPr>
        <p:spPr/>
        <p:txBody>
          <a:bodyPr/>
          <a:lstStyle/>
          <a:p>
            <a:r>
              <a:rPr lang="en-IN" smtClean="0"/>
              <a:t>Prof. Prem Balani</a:t>
            </a:r>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56D1D89E-D0D0-41A5-B5AA-D5F25D59081B}" type="datetime9">
              <a:rPr lang="en-IN" smtClean="0"/>
              <a:t>10-01-2017 12:13:24</a:t>
            </a:fld>
            <a:endParaRPr/>
          </a:p>
        </p:txBody>
      </p:sp>
      <p:sp>
        <p:nvSpPr>
          <p:cNvPr id="6" name="Footer Placeholder 5"/>
          <p:cNvSpPr>
            <a:spLocks noGrp="1"/>
          </p:cNvSpPr>
          <p:nvPr>
            <p:ph type="ftr" sz="quarter" idx="11"/>
          </p:nvPr>
        </p:nvSpPr>
        <p:spPr/>
        <p:txBody>
          <a:bodyPr/>
          <a:lstStyle/>
          <a:p>
            <a:r>
              <a:rPr lang="en-IN" smtClean="0"/>
              <a:t>Prof. Prem Balani</a:t>
            </a:r>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AEFCD9DB-6370-43C6-91F5-AA3B4F13008A}" type="datetime9">
              <a:rPr lang="en-IN" smtClean="0"/>
              <a:t>10-01-2017 12:13:24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smtClean="0"/>
              <a:t>Prof. Prem Balani</a:t>
            </a:r>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IN" smtClean="0"/>
              <a:pPr/>
              <a:t>‹#›</a:t>
            </a:fld>
            <a:r>
              <a:rPr lang="en-IN" dirty="0" smtClean="0"/>
              <a:t>/86</a:t>
            </a:r>
            <a:endParaRPr lang="en-IN"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JDBC Programming</a:t>
            </a:r>
            <a:endParaRPr lang="en-US" sz="4400" dirty="0"/>
          </a:p>
        </p:txBody>
      </p:sp>
      <p:sp>
        <p:nvSpPr>
          <p:cNvPr id="3" name="Subtitle 2"/>
          <p:cNvSpPr>
            <a:spLocks noGrp="1"/>
          </p:cNvSpPr>
          <p:nvPr>
            <p:ph type="subTitle" idx="1"/>
          </p:nvPr>
        </p:nvSpPr>
        <p:spPr/>
        <p:txBody>
          <a:bodyPr>
            <a:normAutofit lnSpcReduction="10000"/>
          </a:bodyPr>
          <a:lstStyle/>
          <a:p>
            <a:r>
              <a:rPr lang="en-US" dirty="0" smtClean="0"/>
              <a:t>2160707 Advanced Java</a:t>
            </a:r>
            <a:endParaRPr lang="en-US" dirty="0"/>
          </a:p>
          <a:p>
            <a:pPr algn="r"/>
            <a:r>
              <a:rPr lang="en-US" dirty="0" err="1" smtClean="0"/>
              <a:t>Prem</a:t>
            </a:r>
            <a:r>
              <a:rPr lang="en-US" dirty="0" smtClean="0"/>
              <a:t> </a:t>
            </a:r>
            <a:r>
              <a:rPr lang="en-US" dirty="0" err="1" smtClean="0"/>
              <a:t>Balani</a:t>
            </a:r>
            <a:endParaRPr lang="en-US" dirty="0" smtClean="0"/>
          </a:p>
          <a:p>
            <a:pPr algn="r"/>
            <a:r>
              <a:rPr lang="en-US" dirty="0" err="1" smtClean="0"/>
              <a:t>Asst</a:t>
            </a:r>
            <a:r>
              <a:rPr lang="en-US" dirty="0" smtClean="0"/>
              <a:t> Prof, IT, GCET</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457201"/>
            <a:ext cx="10287000" cy="5355312"/>
          </a:xfrm>
          <a:prstGeom prst="rect">
            <a:avLst/>
          </a:prstGeom>
        </p:spPr>
        <p:txBody>
          <a:bodyPr wrap="square">
            <a:spAutoFit/>
          </a:bodyPr>
          <a:lstStyle/>
          <a:p>
            <a:r>
              <a:rPr lang="en-US" dirty="0">
                <a:latin typeface="+mj-lt"/>
              </a:rPr>
              <a:t>public class </a:t>
            </a:r>
            <a:r>
              <a:rPr lang="en-US" dirty="0" err="1">
                <a:latin typeface="+mj-lt"/>
              </a:rPr>
              <a:t>FirstExample</a:t>
            </a:r>
            <a:r>
              <a:rPr lang="en-US" dirty="0">
                <a:latin typeface="+mj-lt"/>
              </a:rPr>
              <a:t> {</a:t>
            </a:r>
          </a:p>
          <a:p>
            <a:r>
              <a:rPr lang="en-US" dirty="0">
                <a:latin typeface="+mj-lt"/>
              </a:rPr>
              <a:t>   // JDBC driver name and database URL</a:t>
            </a:r>
          </a:p>
          <a:p>
            <a:r>
              <a:rPr lang="en-US" dirty="0">
                <a:latin typeface="+mj-lt"/>
              </a:rPr>
              <a:t>   static final String JDBC_DRIVER = "</a:t>
            </a:r>
            <a:r>
              <a:rPr lang="en-US" dirty="0" err="1">
                <a:latin typeface="+mj-lt"/>
              </a:rPr>
              <a:t>com.mysql.jdbc.Driver</a:t>
            </a:r>
            <a:r>
              <a:rPr lang="en-US" dirty="0">
                <a:latin typeface="+mj-lt"/>
              </a:rPr>
              <a:t>";  </a:t>
            </a:r>
          </a:p>
          <a:p>
            <a:r>
              <a:rPr lang="en-US" dirty="0">
                <a:latin typeface="+mj-lt"/>
              </a:rPr>
              <a:t>   static final String DB_URL = "</a:t>
            </a:r>
            <a:r>
              <a:rPr lang="en-US" dirty="0" err="1">
                <a:latin typeface="+mj-lt"/>
              </a:rPr>
              <a:t>jdbc:mysql</a:t>
            </a:r>
            <a:r>
              <a:rPr lang="en-US" dirty="0">
                <a:latin typeface="+mj-lt"/>
              </a:rPr>
              <a:t>://</a:t>
            </a:r>
            <a:r>
              <a:rPr lang="en-US" dirty="0" err="1">
                <a:latin typeface="+mj-lt"/>
              </a:rPr>
              <a:t>localhost</a:t>
            </a:r>
            <a:r>
              <a:rPr lang="en-US" dirty="0">
                <a:latin typeface="+mj-lt"/>
              </a:rPr>
              <a:t>/EMP";</a:t>
            </a:r>
          </a:p>
          <a:p>
            <a:endParaRPr lang="en-US" dirty="0">
              <a:latin typeface="+mj-lt"/>
            </a:endParaRPr>
          </a:p>
          <a:p>
            <a:r>
              <a:rPr lang="en-US" dirty="0">
                <a:latin typeface="+mj-lt"/>
              </a:rPr>
              <a:t>   //  Database credentials</a:t>
            </a:r>
          </a:p>
          <a:p>
            <a:r>
              <a:rPr lang="en-US" dirty="0">
                <a:latin typeface="+mj-lt"/>
              </a:rPr>
              <a:t>   static final String USER = "username";</a:t>
            </a:r>
          </a:p>
          <a:p>
            <a:r>
              <a:rPr lang="en-US" dirty="0">
                <a:latin typeface="+mj-lt"/>
              </a:rPr>
              <a:t>   static final String PASS = "password";</a:t>
            </a:r>
          </a:p>
          <a:p>
            <a:r>
              <a:rPr lang="en-US" dirty="0">
                <a:latin typeface="+mj-lt"/>
              </a:rPr>
              <a:t>   </a:t>
            </a:r>
          </a:p>
          <a:p>
            <a:r>
              <a:rPr lang="en-US" dirty="0">
                <a:latin typeface="+mj-lt"/>
              </a:rPr>
              <a:t>   public static void main(String[] </a:t>
            </a:r>
            <a:r>
              <a:rPr lang="en-US" dirty="0" err="1">
                <a:latin typeface="+mj-lt"/>
              </a:rPr>
              <a:t>args</a:t>
            </a:r>
            <a:r>
              <a:rPr lang="en-US" dirty="0">
                <a:latin typeface="+mj-lt"/>
              </a:rPr>
              <a:t>) {</a:t>
            </a:r>
          </a:p>
          <a:p>
            <a:r>
              <a:rPr lang="en-US" dirty="0">
                <a:latin typeface="+mj-lt"/>
              </a:rPr>
              <a:t>   Connection conn = null;</a:t>
            </a:r>
          </a:p>
          <a:p>
            <a:r>
              <a:rPr lang="en-US" dirty="0">
                <a:latin typeface="+mj-lt"/>
              </a:rPr>
              <a:t>   Statement </a:t>
            </a:r>
            <a:r>
              <a:rPr lang="en-US" dirty="0" err="1">
                <a:latin typeface="+mj-lt"/>
              </a:rPr>
              <a:t>stmt</a:t>
            </a:r>
            <a:r>
              <a:rPr lang="en-US" dirty="0">
                <a:latin typeface="+mj-lt"/>
              </a:rPr>
              <a:t> = null;</a:t>
            </a:r>
          </a:p>
          <a:p>
            <a:r>
              <a:rPr lang="en-US" dirty="0">
                <a:latin typeface="+mj-lt"/>
              </a:rPr>
              <a:t>   try</a:t>
            </a:r>
            <a:r>
              <a:rPr lang="en-US" dirty="0" smtClean="0">
                <a:latin typeface="+mj-lt"/>
              </a:rPr>
              <a:t>{</a:t>
            </a:r>
          </a:p>
          <a:p>
            <a:r>
              <a:rPr lang="en-US" dirty="0" smtClean="0">
                <a:latin typeface="+mj-lt"/>
              </a:rPr>
              <a:t>	//</a:t>
            </a:r>
            <a:r>
              <a:rPr lang="en-US" dirty="0">
                <a:latin typeface="+mj-lt"/>
              </a:rPr>
              <a:t>STEP 2: Register JDBC driver</a:t>
            </a:r>
          </a:p>
          <a:p>
            <a:r>
              <a:rPr lang="en-US" dirty="0">
                <a:latin typeface="+mj-lt"/>
              </a:rPr>
              <a:t>      </a:t>
            </a:r>
            <a:r>
              <a:rPr lang="en-US" dirty="0" err="1">
                <a:latin typeface="+mj-lt"/>
              </a:rPr>
              <a:t>Class.forName</a:t>
            </a:r>
            <a:r>
              <a:rPr lang="en-US" dirty="0">
                <a:latin typeface="+mj-lt"/>
              </a:rPr>
              <a:t>("</a:t>
            </a:r>
            <a:r>
              <a:rPr lang="en-US" dirty="0" err="1">
                <a:latin typeface="+mj-lt"/>
              </a:rPr>
              <a:t>com.mysql.jdbc.Driver</a:t>
            </a:r>
            <a:r>
              <a:rPr lang="en-US" dirty="0">
                <a:latin typeface="+mj-lt"/>
              </a:rPr>
              <a:t>");</a:t>
            </a:r>
          </a:p>
          <a:p>
            <a:endParaRPr lang="en-US" dirty="0">
              <a:latin typeface="+mj-lt"/>
            </a:endParaRPr>
          </a:p>
          <a:p>
            <a:r>
              <a:rPr lang="en-US" dirty="0">
                <a:latin typeface="+mj-lt"/>
              </a:rPr>
              <a:t>      //STEP 3: Open a connection</a:t>
            </a:r>
          </a:p>
          <a:p>
            <a:r>
              <a:rPr lang="en-US" dirty="0">
                <a:latin typeface="+mj-lt"/>
              </a:rPr>
              <a:t>      </a:t>
            </a:r>
            <a:r>
              <a:rPr lang="en-US" dirty="0" err="1">
                <a:latin typeface="+mj-lt"/>
              </a:rPr>
              <a:t>System.out.println</a:t>
            </a:r>
            <a:r>
              <a:rPr lang="en-US" dirty="0">
                <a:latin typeface="+mj-lt"/>
              </a:rPr>
              <a:t>("Connecting to database...");</a:t>
            </a:r>
          </a:p>
          <a:p>
            <a:r>
              <a:rPr lang="en-US" dirty="0">
                <a:latin typeface="+mj-lt"/>
              </a:rPr>
              <a:t>      conn = </a:t>
            </a:r>
            <a:r>
              <a:rPr lang="en-US" dirty="0" err="1">
                <a:latin typeface="+mj-lt"/>
              </a:rPr>
              <a:t>DriverManager.getConnection</a:t>
            </a:r>
            <a:r>
              <a:rPr lang="en-US" dirty="0">
                <a:latin typeface="+mj-lt"/>
              </a:rPr>
              <a:t>(DB_URL,USER,PASS);</a:t>
            </a:r>
          </a:p>
        </p:txBody>
      </p:sp>
      <p:sp>
        <p:nvSpPr>
          <p:cNvPr id="5" name="Slide Number Placeholder 4"/>
          <p:cNvSpPr>
            <a:spLocks noGrp="1"/>
          </p:cNvSpPr>
          <p:nvPr>
            <p:ph type="sldNum" sz="quarter" idx="12"/>
          </p:nvPr>
        </p:nvSpPr>
        <p:spPr/>
        <p:txBody>
          <a:bodyPr/>
          <a:lstStyle/>
          <a:p>
            <a:fld id="{25BA54BD-C84D-46CE-8B72-31BFB26ABA43}" type="slidenum">
              <a:rPr lang="en-IN" smtClean="0"/>
              <a:pPr/>
              <a:t>10</a:t>
            </a:fld>
            <a:r>
              <a:rPr lang="en-IN" smtClean="0"/>
              <a:t>/86</a:t>
            </a:r>
            <a:endParaRPr lang="en-IN" dirty="0"/>
          </a:p>
        </p:txBody>
      </p:sp>
      <p:sp>
        <p:nvSpPr>
          <p:cNvPr id="6" name="Date Placeholder 5"/>
          <p:cNvSpPr>
            <a:spLocks noGrp="1"/>
          </p:cNvSpPr>
          <p:nvPr>
            <p:ph type="dt" sz="half" idx="10"/>
          </p:nvPr>
        </p:nvSpPr>
        <p:spPr/>
        <p:txBody>
          <a:bodyPr/>
          <a:lstStyle/>
          <a:p>
            <a:fld id="{49791F46-CA73-4744-87CB-D6DD2324100A}" type="datetime9">
              <a:rPr lang="en-IN" smtClean="0"/>
              <a:t>10-01-2017 12:13:25</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34859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8012" y="685800"/>
            <a:ext cx="10591800" cy="2031325"/>
          </a:xfrm>
          <a:prstGeom prst="rect">
            <a:avLst/>
          </a:prstGeom>
        </p:spPr>
        <p:txBody>
          <a:bodyPr wrap="square">
            <a:spAutoFit/>
          </a:bodyPr>
          <a:lstStyle/>
          <a:p>
            <a:r>
              <a:rPr lang="en-US" dirty="0">
                <a:latin typeface="+mj-lt"/>
              </a:rPr>
              <a:t>//STEP 4: Execute a query</a:t>
            </a:r>
          </a:p>
          <a:p>
            <a:r>
              <a:rPr lang="en-US" dirty="0">
                <a:latin typeface="+mj-lt"/>
              </a:rPr>
              <a:t>      </a:t>
            </a:r>
            <a:r>
              <a:rPr lang="en-US" dirty="0" err="1">
                <a:latin typeface="+mj-lt"/>
              </a:rPr>
              <a:t>System.out.println</a:t>
            </a:r>
            <a:r>
              <a:rPr lang="en-US" dirty="0">
                <a:latin typeface="+mj-lt"/>
              </a:rPr>
              <a:t>("Creating statement...");</a:t>
            </a:r>
          </a:p>
          <a:p>
            <a:r>
              <a:rPr lang="en-US" dirty="0">
                <a:latin typeface="+mj-lt"/>
              </a:rPr>
              <a:t>      </a:t>
            </a:r>
            <a:r>
              <a:rPr lang="en-US" dirty="0" err="1">
                <a:latin typeface="+mj-lt"/>
              </a:rPr>
              <a:t>stmt</a:t>
            </a:r>
            <a:r>
              <a:rPr lang="en-US" dirty="0">
                <a:latin typeface="+mj-lt"/>
              </a:rPr>
              <a:t> = </a:t>
            </a:r>
            <a:r>
              <a:rPr lang="en-US" dirty="0" err="1">
                <a:latin typeface="+mj-lt"/>
              </a:rPr>
              <a:t>conn.createStatement</a:t>
            </a:r>
            <a:r>
              <a:rPr lang="en-US" dirty="0">
                <a:latin typeface="+mj-lt"/>
              </a:rPr>
              <a:t>();</a:t>
            </a:r>
          </a:p>
          <a:p>
            <a:r>
              <a:rPr lang="en-US" dirty="0">
                <a:latin typeface="+mj-lt"/>
              </a:rPr>
              <a:t>      String </a:t>
            </a:r>
            <a:r>
              <a:rPr lang="en-US" dirty="0" err="1">
                <a:latin typeface="+mj-lt"/>
              </a:rPr>
              <a:t>sql</a:t>
            </a:r>
            <a:r>
              <a:rPr lang="en-US" dirty="0">
                <a:latin typeface="+mj-lt"/>
              </a:rPr>
              <a:t>;</a:t>
            </a:r>
          </a:p>
          <a:p>
            <a:r>
              <a:rPr lang="en-US" dirty="0">
                <a:latin typeface="+mj-lt"/>
              </a:rPr>
              <a:t>      </a:t>
            </a:r>
            <a:r>
              <a:rPr lang="en-US" dirty="0" err="1">
                <a:latin typeface="+mj-lt"/>
              </a:rPr>
              <a:t>sql</a:t>
            </a:r>
            <a:r>
              <a:rPr lang="en-US" dirty="0">
                <a:latin typeface="+mj-lt"/>
              </a:rPr>
              <a:t> = "SELECT id, first, last, age FROM Employees";</a:t>
            </a:r>
          </a:p>
          <a:p>
            <a:r>
              <a:rPr lang="en-US" dirty="0">
                <a:latin typeface="+mj-lt"/>
              </a:rPr>
              <a:t>      </a:t>
            </a:r>
            <a:r>
              <a:rPr lang="en-US" dirty="0" err="1">
                <a:latin typeface="+mj-lt"/>
              </a:rPr>
              <a:t>ResultSet</a:t>
            </a:r>
            <a:r>
              <a:rPr lang="en-US" dirty="0">
                <a:latin typeface="+mj-lt"/>
              </a:rPr>
              <a:t> </a:t>
            </a:r>
            <a:r>
              <a:rPr lang="en-US" dirty="0" err="1">
                <a:latin typeface="+mj-lt"/>
              </a:rPr>
              <a:t>rs</a:t>
            </a:r>
            <a:r>
              <a:rPr lang="en-US" dirty="0">
                <a:latin typeface="+mj-lt"/>
              </a:rPr>
              <a:t> = </a:t>
            </a:r>
            <a:r>
              <a:rPr lang="en-US" dirty="0" err="1">
                <a:latin typeface="+mj-lt"/>
              </a:rPr>
              <a:t>stmt.executeQuery</a:t>
            </a:r>
            <a:r>
              <a:rPr lang="en-US" dirty="0">
                <a:latin typeface="+mj-lt"/>
              </a:rPr>
              <a:t>(</a:t>
            </a:r>
            <a:r>
              <a:rPr lang="en-US" dirty="0" err="1">
                <a:latin typeface="+mj-lt"/>
              </a:rPr>
              <a:t>sql</a:t>
            </a:r>
            <a:r>
              <a:rPr lang="en-US" dirty="0" smtClean="0">
                <a:latin typeface="+mj-lt"/>
              </a:rPr>
              <a:t>);</a:t>
            </a:r>
          </a:p>
          <a:p>
            <a:endParaRPr lang="en-US" dirty="0">
              <a:latin typeface="+mj-l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11</a:t>
            </a:fld>
            <a:r>
              <a:rPr lang="en-IN" smtClean="0"/>
              <a:t>/86</a:t>
            </a:r>
            <a:endParaRPr lang="en-IN" dirty="0"/>
          </a:p>
        </p:txBody>
      </p:sp>
      <p:sp>
        <p:nvSpPr>
          <p:cNvPr id="6" name="Date Placeholder 5"/>
          <p:cNvSpPr>
            <a:spLocks noGrp="1"/>
          </p:cNvSpPr>
          <p:nvPr>
            <p:ph type="dt" sz="half" idx="10"/>
          </p:nvPr>
        </p:nvSpPr>
        <p:spPr/>
        <p:txBody>
          <a:bodyPr/>
          <a:lstStyle/>
          <a:p>
            <a:fld id="{7B1C1CBE-712D-4F76-8EF4-46DC5348D00B}" type="datetime9">
              <a:rPr lang="en-IN" smtClean="0"/>
              <a:t>10-01-2017 12:13:28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3001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609600"/>
            <a:ext cx="8456613" cy="3970318"/>
          </a:xfrm>
          <a:prstGeom prst="rect">
            <a:avLst/>
          </a:prstGeom>
        </p:spPr>
        <p:txBody>
          <a:bodyPr wrap="square">
            <a:spAutoFit/>
          </a:bodyPr>
          <a:lstStyle/>
          <a:p>
            <a:r>
              <a:rPr lang="en-US" dirty="0">
                <a:latin typeface="+mj-lt"/>
              </a:rPr>
              <a:t>//STEP 5: Extract data from result set</a:t>
            </a:r>
          </a:p>
          <a:p>
            <a:r>
              <a:rPr lang="en-US" dirty="0">
                <a:latin typeface="+mj-lt"/>
              </a:rPr>
              <a:t>      while(</a:t>
            </a:r>
            <a:r>
              <a:rPr lang="en-US" dirty="0" err="1">
                <a:latin typeface="+mj-lt"/>
              </a:rPr>
              <a:t>rs.next</a:t>
            </a:r>
            <a:r>
              <a:rPr lang="en-US" dirty="0">
                <a:latin typeface="+mj-lt"/>
              </a:rPr>
              <a:t>()){</a:t>
            </a:r>
          </a:p>
          <a:p>
            <a:r>
              <a:rPr lang="en-US" dirty="0">
                <a:latin typeface="+mj-lt"/>
              </a:rPr>
              <a:t>         //Retrieve by column name</a:t>
            </a:r>
          </a:p>
          <a:p>
            <a:r>
              <a:rPr lang="en-US" dirty="0">
                <a:latin typeface="+mj-lt"/>
              </a:rPr>
              <a:t>         </a:t>
            </a:r>
            <a:r>
              <a:rPr lang="en-US" dirty="0" err="1">
                <a:latin typeface="+mj-lt"/>
              </a:rPr>
              <a:t>int</a:t>
            </a:r>
            <a:r>
              <a:rPr lang="en-US" dirty="0">
                <a:latin typeface="+mj-lt"/>
              </a:rPr>
              <a:t> id  = </a:t>
            </a:r>
            <a:r>
              <a:rPr lang="en-US" dirty="0" err="1">
                <a:latin typeface="+mj-lt"/>
              </a:rPr>
              <a:t>rs.getInt</a:t>
            </a:r>
            <a:r>
              <a:rPr lang="en-US" dirty="0">
                <a:latin typeface="+mj-lt"/>
              </a:rPr>
              <a:t>("id");</a:t>
            </a:r>
          </a:p>
          <a:p>
            <a:r>
              <a:rPr lang="en-US" dirty="0">
                <a:latin typeface="+mj-lt"/>
              </a:rPr>
              <a:t>         </a:t>
            </a:r>
            <a:r>
              <a:rPr lang="en-US" dirty="0" err="1">
                <a:latin typeface="+mj-lt"/>
              </a:rPr>
              <a:t>int</a:t>
            </a:r>
            <a:r>
              <a:rPr lang="en-US" dirty="0">
                <a:latin typeface="+mj-lt"/>
              </a:rPr>
              <a:t> age = </a:t>
            </a:r>
            <a:r>
              <a:rPr lang="en-US" dirty="0" err="1">
                <a:latin typeface="+mj-lt"/>
              </a:rPr>
              <a:t>rs.getInt</a:t>
            </a:r>
            <a:r>
              <a:rPr lang="en-US" dirty="0">
                <a:latin typeface="+mj-lt"/>
              </a:rPr>
              <a:t>("age");</a:t>
            </a:r>
          </a:p>
          <a:p>
            <a:r>
              <a:rPr lang="en-US" dirty="0">
                <a:latin typeface="+mj-lt"/>
              </a:rPr>
              <a:t>         String first = </a:t>
            </a:r>
            <a:r>
              <a:rPr lang="en-US" dirty="0" err="1">
                <a:latin typeface="+mj-lt"/>
              </a:rPr>
              <a:t>rs.getString</a:t>
            </a:r>
            <a:r>
              <a:rPr lang="en-US" dirty="0">
                <a:latin typeface="+mj-lt"/>
              </a:rPr>
              <a:t>("first");</a:t>
            </a:r>
          </a:p>
          <a:p>
            <a:r>
              <a:rPr lang="en-US" dirty="0">
                <a:latin typeface="+mj-lt"/>
              </a:rPr>
              <a:t>         String last = </a:t>
            </a:r>
            <a:r>
              <a:rPr lang="en-US" dirty="0" err="1">
                <a:latin typeface="+mj-lt"/>
              </a:rPr>
              <a:t>rs.getString</a:t>
            </a:r>
            <a:r>
              <a:rPr lang="en-US" dirty="0">
                <a:latin typeface="+mj-lt"/>
              </a:rPr>
              <a:t>("last");</a:t>
            </a:r>
          </a:p>
          <a:p>
            <a:endParaRPr lang="en-US" dirty="0">
              <a:latin typeface="+mj-lt"/>
            </a:endParaRPr>
          </a:p>
          <a:p>
            <a:r>
              <a:rPr lang="en-US" dirty="0">
                <a:latin typeface="+mj-lt"/>
              </a:rPr>
              <a:t>         //Display values</a:t>
            </a:r>
          </a:p>
          <a:p>
            <a:r>
              <a:rPr lang="en-US" dirty="0">
                <a:latin typeface="+mj-lt"/>
              </a:rPr>
              <a:t>         </a:t>
            </a:r>
            <a:r>
              <a:rPr lang="en-US" dirty="0" err="1">
                <a:latin typeface="+mj-lt"/>
              </a:rPr>
              <a:t>System.out.print</a:t>
            </a:r>
            <a:r>
              <a:rPr lang="en-US" dirty="0">
                <a:latin typeface="+mj-lt"/>
              </a:rPr>
              <a:t>("ID: " + id);</a:t>
            </a:r>
          </a:p>
          <a:p>
            <a:r>
              <a:rPr lang="en-US" dirty="0">
                <a:latin typeface="+mj-lt"/>
              </a:rPr>
              <a:t>         </a:t>
            </a:r>
            <a:r>
              <a:rPr lang="en-US" dirty="0" err="1">
                <a:latin typeface="+mj-lt"/>
              </a:rPr>
              <a:t>System.out.print</a:t>
            </a:r>
            <a:r>
              <a:rPr lang="en-US" dirty="0">
                <a:latin typeface="+mj-lt"/>
              </a:rPr>
              <a:t>(", Age: " + age);</a:t>
            </a:r>
          </a:p>
          <a:p>
            <a:r>
              <a:rPr lang="en-US" dirty="0">
                <a:latin typeface="+mj-lt"/>
              </a:rPr>
              <a:t>         </a:t>
            </a:r>
            <a:r>
              <a:rPr lang="en-US" dirty="0" err="1">
                <a:latin typeface="+mj-lt"/>
              </a:rPr>
              <a:t>System.out.print</a:t>
            </a:r>
            <a:r>
              <a:rPr lang="en-US" dirty="0">
                <a:latin typeface="+mj-lt"/>
              </a:rPr>
              <a:t>(", First: " + first);</a:t>
            </a:r>
          </a:p>
          <a:p>
            <a:r>
              <a:rPr lang="en-US" dirty="0">
                <a:latin typeface="+mj-lt"/>
              </a:rPr>
              <a:t>         </a:t>
            </a:r>
            <a:r>
              <a:rPr lang="en-US" dirty="0" err="1">
                <a:latin typeface="+mj-lt"/>
              </a:rPr>
              <a:t>System.out.println</a:t>
            </a:r>
            <a:r>
              <a:rPr lang="en-US" dirty="0">
                <a:latin typeface="+mj-lt"/>
              </a:rPr>
              <a:t>(", Last: " + last);</a:t>
            </a:r>
          </a:p>
          <a:p>
            <a:r>
              <a:rPr lang="en-US" dirty="0">
                <a:latin typeface="+mj-lt"/>
              </a:rPr>
              <a:t>      }</a:t>
            </a:r>
          </a:p>
        </p:txBody>
      </p:sp>
      <p:sp>
        <p:nvSpPr>
          <p:cNvPr id="5" name="Slide Number Placeholder 4"/>
          <p:cNvSpPr>
            <a:spLocks noGrp="1"/>
          </p:cNvSpPr>
          <p:nvPr>
            <p:ph type="sldNum" sz="quarter" idx="12"/>
          </p:nvPr>
        </p:nvSpPr>
        <p:spPr/>
        <p:txBody>
          <a:bodyPr/>
          <a:lstStyle/>
          <a:p>
            <a:fld id="{25BA54BD-C84D-46CE-8B72-31BFB26ABA43}" type="slidenum">
              <a:rPr lang="en-IN" smtClean="0"/>
              <a:pPr/>
              <a:t>12</a:t>
            </a:fld>
            <a:r>
              <a:rPr lang="en-IN" smtClean="0"/>
              <a:t>/86</a:t>
            </a:r>
            <a:endParaRPr lang="en-IN" dirty="0"/>
          </a:p>
        </p:txBody>
      </p:sp>
      <p:sp>
        <p:nvSpPr>
          <p:cNvPr id="6" name="Date Placeholder 5"/>
          <p:cNvSpPr>
            <a:spLocks noGrp="1"/>
          </p:cNvSpPr>
          <p:nvPr>
            <p:ph type="dt" sz="half" idx="10"/>
          </p:nvPr>
        </p:nvSpPr>
        <p:spPr/>
        <p:txBody>
          <a:bodyPr/>
          <a:lstStyle/>
          <a:p>
            <a:fld id="{F79622C1-71F3-4CA5-8A61-C26E33BA0DFB}" type="datetime9">
              <a:rPr lang="en-IN" smtClean="0"/>
              <a:t>10-01-2017 12:13:28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70961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838200"/>
            <a:ext cx="8456613" cy="1200329"/>
          </a:xfrm>
          <a:prstGeom prst="rect">
            <a:avLst/>
          </a:prstGeom>
        </p:spPr>
        <p:txBody>
          <a:bodyPr wrap="square">
            <a:spAutoFit/>
          </a:bodyPr>
          <a:lstStyle/>
          <a:p>
            <a:r>
              <a:rPr lang="en-US" dirty="0">
                <a:latin typeface="+mj-lt"/>
              </a:rPr>
              <a:t>//STEP 6: Clean-up environment</a:t>
            </a:r>
          </a:p>
          <a:p>
            <a:r>
              <a:rPr lang="en-US" dirty="0">
                <a:latin typeface="+mj-lt"/>
              </a:rPr>
              <a:t>      </a:t>
            </a:r>
            <a:r>
              <a:rPr lang="en-US" dirty="0" err="1">
                <a:latin typeface="+mj-lt"/>
              </a:rPr>
              <a:t>rs.close</a:t>
            </a:r>
            <a:r>
              <a:rPr lang="en-US" dirty="0">
                <a:latin typeface="+mj-lt"/>
              </a:rPr>
              <a:t>();</a:t>
            </a:r>
          </a:p>
          <a:p>
            <a:r>
              <a:rPr lang="en-US" dirty="0">
                <a:latin typeface="+mj-lt"/>
              </a:rPr>
              <a:t>      </a:t>
            </a:r>
            <a:r>
              <a:rPr lang="en-US" dirty="0" err="1">
                <a:latin typeface="+mj-lt"/>
              </a:rPr>
              <a:t>stmt.close</a:t>
            </a:r>
            <a:r>
              <a:rPr lang="en-US" dirty="0">
                <a:latin typeface="+mj-lt"/>
              </a:rPr>
              <a:t>();</a:t>
            </a:r>
          </a:p>
          <a:p>
            <a:r>
              <a:rPr lang="en-US" dirty="0">
                <a:latin typeface="+mj-lt"/>
              </a:rPr>
              <a:t>      </a:t>
            </a:r>
            <a:r>
              <a:rPr lang="en-US" dirty="0" err="1">
                <a:latin typeface="+mj-lt"/>
              </a:rPr>
              <a:t>conn.close</a:t>
            </a:r>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13</a:t>
            </a:fld>
            <a:r>
              <a:rPr lang="en-IN" smtClean="0"/>
              <a:t>/86</a:t>
            </a:r>
            <a:endParaRPr lang="en-IN" dirty="0"/>
          </a:p>
        </p:txBody>
      </p:sp>
      <p:sp>
        <p:nvSpPr>
          <p:cNvPr id="6" name="Date Placeholder 5"/>
          <p:cNvSpPr>
            <a:spLocks noGrp="1"/>
          </p:cNvSpPr>
          <p:nvPr>
            <p:ph type="dt" sz="half" idx="10"/>
          </p:nvPr>
        </p:nvSpPr>
        <p:spPr/>
        <p:txBody>
          <a:bodyPr/>
          <a:lstStyle/>
          <a:p>
            <a:fld id="{0C429F99-54AF-4A23-B5BB-E709464C8C32}" type="datetime9">
              <a:rPr lang="en-IN" smtClean="0"/>
              <a:t>10-01-2017 12:13:28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3391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12" y="152400"/>
            <a:ext cx="8990013" cy="6508254"/>
          </a:xfrm>
          <a:prstGeom prst="rect">
            <a:avLst/>
          </a:prstGeom>
        </p:spPr>
        <p:txBody>
          <a:bodyPr wrap="square">
            <a:spAutoFit/>
          </a:bodyPr>
          <a:lstStyle/>
          <a:p>
            <a:r>
              <a:rPr lang="en-US" dirty="0">
                <a:latin typeface="+mj-lt"/>
              </a:rPr>
              <a:t>}catch(</a:t>
            </a:r>
            <a:r>
              <a:rPr lang="en-US" dirty="0" err="1">
                <a:latin typeface="+mj-lt"/>
              </a:rPr>
              <a:t>SQLException</a:t>
            </a:r>
            <a:r>
              <a:rPr lang="en-US" dirty="0">
                <a:latin typeface="+mj-lt"/>
              </a:rPr>
              <a:t> se){</a:t>
            </a:r>
          </a:p>
          <a:p>
            <a:r>
              <a:rPr lang="en-US" dirty="0">
                <a:latin typeface="+mj-lt"/>
              </a:rPr>
              <a:t>      //Handle errors for JDBC</a:t>
            </a:r>
          </a:p>
          <a:p>
            <a:r>
              <a:rPr lang="en-US" dirty="0">
                <a:latin typeface="+mj-lt"/>
              </a:rPr>
              <a:t>      </a:t>
            </a:r>
            <a:r>
              <a:rPr lang="en-US" dirty="0" err="1">
                <a:latin typeface="+mj-lt"/>
              </a:rPr>
              <a:t>se.printStackTrace</a:t>
            </a:r>
            <a:r>
              <a:rPr lang="en-US" dirty="0">
                <a:latin typeface="+mj-lt"/>
              </a:rPr>
              <a:t>();</a:t>
            </a:r>
          </a:p>
          <a:p>
            <a:r>
              <a:rPr lang="en-US" dirty="0">
                <a:latin typeface="+mj-lt"/>
              </a:rPr>
              <a:t>   }catch(Exception e){</a:t>
            </a:r>
          </a:p>
          <a:p>
            <a:r>
              <a:rPr lang="en-US" dirty="0">
                <a:latin typeface="+mj-lt"/>
              </a:rPr>
              <a:t>      //Handle errors for </a:t>
            </a:r>
            <a:r>
              <a:rPr lang="en-US" dirty="0" err="1">
                <a:latin typeface="+mj-lt"/>
              </a:rPr>
              <a:t>Class.forName</a:t>
            </a:r>
            <a:endParaRPr lang="en-US" dirty="0">
              <a:latin typeface="+mj-lt"/>
            </a:endParaRPr>
          </a:p>
          <a:p>
            <a:r>
              <a:rPr lang="en-US" dirty="0">
                <a:latin typeface="+mj-lt"/>
              </a:rPr>
              <a:t>      </a:t>
            </a:r>
            <a:r>
              <a:rPr lang="en-US" dirty="0" err="1">
                <a:latin typeface="+mj-lt"/>
              </a:rPr>
              <a:t>e.printStackTrace</a:t>
            </a:r>
            <a:r>
              <a:rPr lang="en-US" dirty="0">
                <a:latin typeface="+mj-lt"/>
              </a:rPr>
              <a:t>();</a:t>
            </a:r>
          </a:p>
          <a:p>
            <a:r>
              <a:rPr lang="en-US" dirty="0">
                <a:latin typeface="+mj-lt"/>
              </a:rPr>
              <a:t>   }finally{</a:t>
            </a:r>
          </a:p>
          <a:p>
            <a:r>
              <a:rPr lang="en-US" dirty="0">
                <a:latin typeface="+mj-lt"/>
              </a:rPr>
              <a:t>      //finally block used to close resources</a:t>
            </a:r>
          </a:p>
          <a:p>
            <a:r>
              <a:rPr lang="en-US" dirty="0">
                <a:latin typeface="+mj-lt"/>
              </a:rPr>
              <a:t>      try{</a:t>
            </a:r>
          </a:p>
          <a:p>
            <a:r>
              <a:rPr lang="en-US" dirty="0">
                <a:latin typeface="+mj-lt"/>
              </a:rPr>
              <a:t>         if(</a:t>
            </a:r>
            <a:r>
              <a:rPr lang="en-US" dirty="0" err="1">
                <a:latin typeface="+mj-lt"/>
              </a:rPr>
              <a:t>stmt</a:t>
            </a:r>
            <a:r>
              <a:rPr lang="en-US" dirty="0">
                <a:latin typeface="+mj-lt"/>
              </a:rPr>
              <a:t>!=null)</a:t>
            </a:r>
          </a:p>
          <a:p>
            <a:r>
              <a:rPr lang="en-US" dirty="0">
                <a:latin typeface="+mj-lt"/>
              </a:rPr>
              <a:t>            </a:t>
            </a:r>
            <a:r>
              <a:rPr lang="en-US" dirty="0" err="1">
                <a:latin typeface="+mj-lt"/>
              </a:rPr>
              <a:t>stmt.close</a:t>
            </a:r>
            <a:r>
              <a:rPr lang="en-US" dirty="0">
                <a:latin typeface="+mj-lt"/>
              </a:rPr>
              <a:t>();</a:t>
            </a:r>
          </a:p>
          <a:p>
            <a:r>
              <a:rPr lang="en-US" dirty="0">
                <a:latin typeface="+mj-lt"/>
              </a:rPr>
              <a:t>      }catch(</a:t>
            </a:r>
            <a:r>
              <a:rPr lang="en-US" dirty="0" err="1">
                <a:latin typeface="+mj-lt"/>
              </a:rPr>
              <a:t>SQLException</a:t>
            </a:r>
            <a:r>
              <a:rPr lang="en-US" dirty="0">
                <a:latin typeface="+mj-lt"/>
              </a:rPr>
              <a:t> se2){</a:t>
            </a:r>
          </a:p>
          <a:p>
            <a:r>
              <a:rPr lang="en-US" dirty="0">
                <a:latin typeface="+mj-lt"/>
              </a:rPr>
              <a:t>      }// nothing we can do</a:t>
            </a:r>
          </a:p>
          <a:p>
            <a:r>
              <a:rPr lang="en-US" dirty="0">
                <a:latin typeface="+mj-lt"/>
              </a:rPr>
              <a:t>      try{</a:t>
            </a:r>
          </a:p>
          <a:p>
            <a:r>
              <a:rPr lang="en-US" dirty="0">
                <a:latin typeface="+mj-lt"/>
              </a:rPr>
              <a:t>         if(conn!=null)</a:t>
            </a:r>
          </a:p>
          <a:p>
            <a:r>
              <a:rPr lang="en-US" dirty="0">
                <a:latin typeface="+mj-lt"/>
              </a:rPr>
              <a:t>            </a:t>
            </a:r>
            <a:r>
              <a:rPr lang="en-US" dirty="0" err="1">
                <a:latin typeface="+mj-lt"/>
              </a:rPr>
              <a:t>conn.close</a:t>
            </a:r>
            <a:r>
              <a:rPr lang="en-US" dirty="0">
                <a:latin typeface="+mj-lt"/>
              </a:rPr>
              <a:t>();</a:t>
            </a:r>
          </a:p>
          <a:p>
            <a:r>
              <a:rPr lang="en-US" dirty="0">
                <a:latin typeface="+mj-lt"/>
              </a:rPr>
              <a:t>      }catch(</a:t>
            </a:r>
            <a:r>
              <a:rPr lang="en-US" dirty="0" err="1">
                <a:latin typeface="+mj-lt"/>
              </a:rPr>
              <a:t>SQLException</a:t>
            </a:r>
            <a:r>
              <a:rPr lang="en-US" dirty="0">
                <a:latin typeface="+mj-lt"/>
              </a:rPr>
              <a:t> se){</a:t>
            </a:r>
          </a:p>
          <a:p>
            <a:r>
              <a:rPr lang="en-US" dirty="0">
                <a:latin typeface="+mj-lt"/>
              </a:rPr>
              <a:t>         </a:t>
            </a:r>
            <a:r>
              <a:rPr lang="en-US" dirty="0" err="1">
                <a:latin typeface="+mj-lt"/>
              </a:rPr>
              <a:t>se.printStackTrace</a:t>
            </a:r>
            <a:r>
              <a:rPr lang="en-US" dirty="0">
                <a:latin typeface="+mj-lt"/>
              </a:rPr>
              <a:t>();</a:t>
            </a:r>
          </a:p>
          <a:p>
            <a:r>
              <a:rPr lang="en-US" dirty="0">
                <a:latin typeface="+mj-lt"/>
              </a:rPr>
              <a:t>      }//end finally try</a:t>
            </a:r>
          </a:p>
          <a:p>
            <a:r>
              <a:rPr lang="en-US" dirty="0">
                <a:latin typeface="+mj-lt"/>
              </a:rPr>
              <a:t>   }//end try</a:t>
            </a:r>
          </a:p>
          <a:p>
            <a:r>
              <a:rPr lang="en-US" dirty="0">
                <a:latin typeface="+mj-lt"/>
              </a:rPr>
              <a:t>   </a:t>
            </a:r>
            <a:r>
              <a:rPr lang="en-US" dirty="0" err="1">
                <a:latin typeface="+mj-lt"/>
              </a:rPr>
              <a:t>System.out.println</a:t>
            </a:r>
            <a:r>
              <a:rPr lang="en-US" dirty="0">
                <a:latin typeface="+mj-lt"/>
              </a:rPr>
              <a:t>("Goodbye!");</a:t>
            </a:r>
          </a:p>
          <a:p>
            <a:r>
              <a:rPr lang="en-US" dirty="0">
                <a:latin typeface="+mj-lt"/>
              </a:rPr>
              <a:t>}//end main</a:t>
            </a:r>
          </a:p>
          <a:p>
            <a:r>
              <a:rPr lang="en-US" dirty="0">
                <a:latin typeface="+mj-lt"/>
              </a:rPr>
              <a:t>}//end </a:t>
            </a:r>
            <a:r>
              <a:rPr lang="en-US" dirty="0" err="1">
                <a:latin typeface="+mj-lt"/>
              </a:rPr>
              <a:t>FirstExample</a:t>
            </a:r>
            <a:endParaRPr lang="en-US" dirty="0">
              <a:latin typeface="+mj-l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14</a:t>
            </a:fld>
            <a:r>
              <a:rPr lang="en-IN" smtClean="0"/>
              <a:t>/86</a:t>
            </a:r>
            <a:endParaRPr lang="en-IN" dirty="0"/>
          </a:p>
        </p:txBody>
      </p:sp>
      <p:sp>
        <p:nvSpPr>
          <p:cNvPr id="6" name="Date Placeholder 5"/>
          <p:cNvSpPr>
            <a:spLocks noGrp="1"/>
          </p:cNvSpPr>
          <p:nvPr>
            <p:ph type="dt" sz="half" idx="10"/>
          </p:nvPr>
        </p:nvSpPr>
        <p:spPr/>
        <p:txBody>
          <a:bodyPr/>
          <a:lstStyle/>
          <a:p>
            <a:fld id="{D1090225-C68C-4543-8D41-83F3566DA700}" type="datetime9">
              <a:rPr lang="en-IN" smtClean="0"/>
              <a:t>10-01-2017 12:13:29</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98184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012" y="685800"/>
            <a:ext cx="8532813" cy="3693319"/>
          </a:xfrm>
          <a:prstGeom prst="rect">
            <a:avLst/>
          </a:prstGeom>
        </p:spPr>
        <p:txBody>
          <a:bodyPr wrap="square">
            <a:spAutoFit/>
          </a:bodyPr>
          <a:lstStyle/>
          <a:p>
            <a:pPr algn="ctr"/>
            <a:r>
              <a:rPr lang="en-US" u="sng" dirty="0" smtClean="0">
                <a:latin typeface="+mj-lt"/>
              </a:rPr>
              <a:t>Sample Output:</a:t>
            </a:r>
          </a:p>
          <a:p>
            <a:endParaRPr lang="en-US" dirty="0">
              <a:latin typeface="+mj-lt"/>
            </a:endParaRPr>
          </a:p>
          <a:p>
            <a:r>
              <a:rPr lang="en-US" dirty="0" smtClean="0">
                <a:latin typeface="+mj-lt"/>
              </a:rPr>
              <a:t>C</a:t>
            </a:r>
            <a:r>
              <a:rPr lang="en-US" dirty="0">
                <a:latin typeface="+mj-lt"/>
              </a:rPr>
              <a:t>:\&gt;javac FirstExample.java</a:t>
            </a:r>
          </a:p>
          <a:p>
            <a:endParaRPr lang="en-US" dirty="0">
              <a:latin typeface="+mj-lt"/>
            </a:endParaRPr>
          </a:p>
          <a:p>
            <a:r>
              <a:rPr lang="en-US" dirty="0">
                <a:latin typeface="+mj-lt"/>
              </a:rPr>
              <a:t>C:\&gt;java </a:t>
            </a:r>
            <a:r>
              <a:rPr lang="en-US" dirty="0" err="1">
                <a:latin typeface="+mj-lt"/>
              </a:rPr>
              <a:t>FirstExample</a:t>
            </a:r>
            <a:endParaRPr lang="en-US" dirty="0">
              <a:latin typeface="+mj-lt"/>
            </a:endParaRPr>
          </a:p>
          <a:p>
            <a:r>
              <a:rPr lang="en-US" dirty="0">
                <a:latin typeface="+mj-lt"/>
              </a:rPr>
              <a:t>Connecting to database...</a:t>
            </a:r>
          </a:p>
          <a:p>
            <a:r>
              <a:rPr lang="en-US" dirty="0">
                <a:latin typeface="+mj-lt"/>
              </a:rPr>
              <a:t>Creating statement...</a:t>
            </a:r>
          </a:p>
          <a:p>
            <a:r>
              <a:rPr lang="en-US" dirty="0">
                <a:latin typeface="+mj-lt"/>
              </a:rPr>
              <a:t>ID: 100, Age: 18, First: Zara, Last: Ali</a:t>
            </a:r>
          </a:p>
          <a:p>
            <a:r>
              <a:rPr lang="en-US" dirty="0">
                <a:latin typeface="+mj-lt"/>
              </a:rPr>
              <a:t>ID: 101, Age: 25, First: </a:t>
            </a:r>
            <a:r>
              <a:rPr lang="en-US" dirty="0" err="1">
                <a:latin typeface="+mj-lt"/>
              </a:rPr>
              <a:t>Mahnaz</a:t>
            </a:r>
            <a:r>
              <a:rPr lang="en-US" dirty="0">
                <a:latin typeface="+mj-lt"/>
              </a:rPr>
              <a:t>, Last: </a:t>
            </a:r>
            <a:r>
              <a:rPr lang="en-US" dirty="0" err="1">
                <a:latin typeface="+mj-lt"/>
              </a:rPr>
              <a:t>Fatma</a:t>
            </a:r>
            <a:endParaRPr lang="en-US" dirty="0">
              <a:latin typeface="+mj-lt"/>
            </a:endParaRPr>
          </a:p>
          <a:p>
            <a:r>
              <a:rPr lang="en-US" dirty="0">
                <a:latin typeface="+mj-lt"/>
              </a:rPr>
              <a:t>ID: 102, Age: 30, First: Zaid, Last: Khan</a:t>
            </a:r>
          </a:p>
          <a:p>
            <a:r>
              <a:rPr lang="en-US" dirty="0">
                <a:latin typeface="+mj-lt"/>
              </a:rPr>
              <a:t>ID: 103, Age: 28, First: </a:t>
            </a:r>
            <a:r>
              <a:rPr lang="en-US" dirty="0" err="1">
                <a:latin typeface="+mj-lt"/>
              </a:rPr>
              <a:t>Sumit</a:t>
            </a:r>
            <a:r>
              <a:rPr lang="en-US" dirty="0">
                <a:latin typeface="+mj-lt"/>
              </a:rPr>
              <a:t>, Last: Mittal</a:t>
            </a:r>
          </a:p>
          <a:p>
            <a:endParaRPr lang="en-US" dirty="0" smtClean="0">
              <a:latin typeface="+mj-lt"/>
            </a:endParaRPr>
          </a:p>
          <a:p>
            <a:r>
              <a:rPr lang="en-US" dirty="0" smtClean="0">
                <a:latin typeface="+mj-lt"/>
              </a:rPr>
              <a:t>C</a:t>
            </a:r>
            <a:r>
              <a:rPr lang="en-US" dirty="0">
                <a:latin typeface="+mj-lt"/>
              </a:rPr>
              <a:t>:\&gt;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15</a:t>
            </a:fld>
            <a:r>
              <a:rPr lang="en-IN" smtClean="0"/>
              <a:t>/86</a:t>
            </a:r>
            <a:endParaRPr lang="en-IN" dirty="0"/>
          </a:p>
        </p:txBody>
      </p:sp>
      <p:sp>
        <p:nvSpPr>
          <p:cNvPr id="6" name="Date Placeholder 5"/>
          <p:cNvSpPr>
            <a:spLocks noGrp="1"/>
          </p:cNvSpPr>
          <p:nvPr>
            <p:ph type="dt" sz="half" idx="10"/>
          </p:nvPr>
        </p:nvSpPr>
        <p:spPr/>
        <p:txBody>
          <a:bodyPr/>
          <a:lstStyle/>
          <a:p>
            <a:fld id="{AF463509-7006-4AA6-B6C0-BA8D96F5B833}" type="datetime9">
              <a:rPr lang="en-IN" smtClean="0"/>
              <a:t>10-01-2017 12:13:29</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1289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6812" y="3216634"/>
            <a:ext cx="7315200" cy="424732"/>
          </a:xfrm>
          <a:prstGeom prst="rect">
            <a:avLst/>
          </a:prstGeom>
          <a:noFill/>
        </p:spPr>
        <p:txBody>
          <a:bodyPr wrap="square" rtlCol="0">
            <a:spAutoFit/>
          </a:bodyPr>
          <a:lstStyle/>
          <a:p>
            <a:pPr algn="ctr">
              <a:lnSpc>
                <a:spcPct val="90000"/>
              </a:lnSpc>
            </a:pPr>
            <a:r>
              <a:rPr lang="en-US" sz="2400" dirty="0" smtClean="0"/>
              <a:t>Example For Oracle Database</a:t>
            </a:r>
            <a:endParaRPr lang="en-US" sz="2400" dirty="0"/>
          </a:p>
        </p:txBody>
      </p:sp>
      <p:sp>
        <p:nvSpPr>
          <p:cNvPr id="5" name="Slide Number Placeholder 4"/>
          <p:cNvSpPr>
            <a:spLocks noGrp="1"/>
          </p:cNvSpPr>
          <p:nvPr>
            <p:ph type="sldNum" sz="quarter" idx="12"/>
          </p:nvPr>
        </p:nvSpPr>
        <p:spPr/>
        <p:txBody>
          <a:bodyPr/>
          <a:lstStyle/>
          <a:p>
            <a:fld id="{25BA54BD-C84D-46CE-8B72-31BFB26ABA43}" type="slidenum">
              <a:rPr lang="en-IN" smtClean="0"/>
              <a:pPr/>
              <a:t>16</a:t>
            </a:fld>
            <a:r>
              <a:rPr lang="en-IN" smtClean="0"/>
              <a:t>/86</a:t>
            </a:r>
            <a:endParaRPr lang="en-IN" dirty="0"/>
          </a:p>
        </p:txBody>
      </p:sp>
      <p:sp>
        <p:nvSpPr>
          <p:cNvPr id="6" name="Date Placeholder 5"/>
          <p:cNvSpPr>
            <a:spLocks noGrp="1"/>
          </p:cNvSpPr>
          <p:nvPr>
            <p:ph type="dt" sz="half" idx="10"/>
          </p:nvPr>
        </p:nvSpPr>
        <p:spPr/>
        <p:txBody>
          <a:bodyPr/>
          <a:lstStyle/>
          <a:p>
            <a:fld id="{ADFDD7EC-270B-4F28-B79C-971075D0FF81}" type="datetime9">
              <a:rPr lang="en-IN" smtClean="0"/>
              <a:t>10-01-2017 12:13:29</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23329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mtClean="0"/>
              <a:t>1. Establish a connection</a:t>
            </a:r>
          </a:p>
        </p:txBody>
      </p:sp>
      <p:sp>
        <p:nvSpPr>
          <p:cNvPr id="70659" name="Rectangle 3"/>
          <p:cNvSpPr>
            <a:spLocks noGrp="1" noChangeArrowheads="1"/>
          </p:cNvSpPr>
          <p:nvPr>
            <p:ph type="body" idx="1"/>
          </p:nvPr>
        </p:nvSpPr>
        <p:spPr>
          <a:xfrm>
            <a:off x="1522414" y="1719264"/>
            <a:ext cx="10058398" cy="4910137"/>
          </a:xfrm>
        </p:spPr>
        <p:txBody>
          <a:bodyPr>
            <a:normAutofit/>
          </a:bodyPr>
          <a:lstStyle/>
          <a:p>
            <a:pPr eaLnBrk="1" hangingPunct="1">
              <a:lnSpc>
                <a:spcPct val="90000"/>
              </a:lnSpc>
            </a:pPr>
            <a:r>
              <a:rPr lang="en-US" altLang="en-US" sz="2800" b="1" dirty="0"/>
              <a:t>import </a:t>
            </a:r>
            <a:r>
              <a:rPr lang="en-US" altLang="en-US" sz="2800" b="1" dirty="0" err="1"/>
              <a:t>java.sql</a:t>
            </a:r>
            <a:r>
              <a:rPr lang="en-US" altLang="en-US" sz="2800" b="1" dirty="0"/>
              <a:t>.*;</a:t>
            </a:r>
          </a:p>
          <a:p>
            <a:pPr eaLnBrk="1" hangingPunct="1">
              <a:lnSpc>
                <a:spcPct val="90000"/>
              </a:lnSpc>
            </a:pPr>
            <a:r>
              <a:rPr lang="en-US" altLang="en-US" sz="2800" b="1" dirty="0"/>
              <a:t>Load the vendor specific driver</a:t>
            </a:r>
            <a:endParaRPr lang="en-US" altLang="en-US" sz="2800" dirty="0"/>
          </a:p>
          <a:p>
            <a:pPr marL="742950" lvl="1" indent="-285750"/>
            <a:r>
              <a:rPr lang="en-US" altLang="en-US" sz="2400" dirty="0" err="1">
                <a:latin typeface="Arial Unicode MS" panose="020B0604020202020204" pitchFamily="34" charset="-128"/>
              </a:rPr>
              <a:t>Class.forName</a:t>
            </a:r>
            <a:r>
              <a:rPr lang="en-US" altLang="en-US" sz="2400" dirty="0">
                <a:latin typeface="Arial Unicode MS" panose="020B0604020202020204" pitchFamily="34" charset="-128"/>
              </a:rPr>
              <a:t>("</a:t>
            </a:r>
            <a:r>
              <a:rPr lang="en-US" altLang="en-US" sz="2400" dirty="0" err="1">
                <a:latin typeface="Arial Unicode MS" panose="020B0604020202020204" pitchFamily="34" charset="-128"/>
              </a:rPr>
              <a:t>oracle.jdbc.driver.OracleDriver</a:t>
            </a:r>
            <a:r>
              <a:rPr lang="en-US" altLang="en-US" sz="2400" dirty="0">
                <a:latin typeface="Arial Unicode MS" panose="020B0604020202020204" pitchFamily="34" charset="-128"/>
              </a:rPr>
              <a:t>");</a:t>
            </a:r>
          </a:p>
          <a:p>
            <a:pPr marL="1143000" lvl="2"/>
            <a:r>
              <a:rPr lang="en-US" altLang="en-US" sz="2100" dirty="0">
                <a:latin typeface="Arial Unicode MS" panose="020B0604020202020204" pitchFamily="34" charset="-128"/>
              </a:rPr>
              <a:t>What do you think this statement does, and how?</a:t>
            </a:r>
          </a:p>
          <a:p>
            <a:pPr marL="1143000" lvl="2"/>
            <a:r>
              <a:rPr lang="en-US" altLang="en-US" sz="2100" dirty="0">
                <a:latin typeface="Arial Unicode MS" panose="020B0604020202020204" pitchFamily="34" charset="-128"/>
              </a:rPr>
              <a:t>Dynamically loads a driver class, for Oracle database</a:t>
            </a:r>
            <a:endParaRPr lang="en-US" altLang="en-US" sz="2100" dirty="0"/>
          </a:p>
          <a:p>
            <a:pPr eaLnBrk="1" hangingPunct="1">
              <a:lnSpc>
                <a:spcPct val="90000"/>
              </a:lnSpc>
            </a:pPr>
            <a:r>
              <a:rPr lang="en-US" altLang="en-US" sz="2800" b="1" dirty="0"/>
              <a:t>Make the connection</a:t>
            </a:r>
            <a:r>
              <a:rPr lang="en-US" altLang="en-US" sz="2600" dirty="0"/>
              <a:t> </a:t>
            </a:r>
          </a:p>
          <a:p>
            <a:pPr marL="742950" lvl="1" indent="-285750"/>
            <a:r>
              <a:rPr lang="en-US" altLang="en-US" sz="2400" dirty="0">
                <a:latin typeface="Arial Unicode MS" panose="020B0604020202020204" pitchFamily="34" charset="-128"/>
              </a:rPr>
              <a:t>Connection con = </a:t>
            </a:r>
            <a:r>
              <a:rPr lang="en-US" altLang="en-US" sz="2400" dirty="0" err="1">
                <a:latin typeface="Arial Unicode MS" panose="020B0604020202020204" pitchFamily="34" charset="-128"/>
              </a:rPr>
              <a:t>DriverManager.getConnection</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jdbc:oracle:thin</a:t>
            </a:r>
            <a:r>
              <a:rPr lang="en-US" altLang="en-US" sz="2400" dirty="0">
                <a:latin typeface="Arial Unicode MS" panose="020B0604020202020204" pitchFamily="34" charset="-128"/>
              </a:rPr>
              <a:t>:@oracle-prod:1521:OPROD", username, </a:t>
            </a:r>
            <a:r>
              <a:rPr lang="en-US" altLang="en-US" sz="2400" dirty="0" err="1">
                <a:latin typeface="Arial Unicode MS" panose="020B0604020202020204" pitchFamily="34" charset="-128"/>
              </a:rPr>
              <a:t>passwd</a:t>
            </a:r>
            <a:r>
              <a:rPr lang="en-US" altLang="en-US" sz="2400" dirty="0">
                <a:latin typeface="Arial Unicode MS" panose="020B0604020202020204" pitchFamily="34" charset="-128"/>
              </a:rPr>
              <a:t>);</a:t>
            </a:r>
            <a:r>
              <a:rPr lang="en-US" altLang="en-US" sz="2200" dirty="0">
                <a:latin typeface="Arial Unicode MS" panose="020B0604020202020204" pitchFamily="34" charset="-128"/>
              </a:rPr>
              <a:t> </a:t>
            </a:r>
          </a:p>
          <a:p>
            <a:pPr marL="1143000" lvl="2"/>
            <a:r>
              <a:rPr lang="en-US" altLang="en-US" sz="2100" dirty="0"/>
              <a:t>What do you think this statement does?</a:t>
            </a:r>
          </a:p>
          <a:p>
            <a:pPr marL="1143000" lvl="2"/>
            <a:r>
              <a:rPr lang="en-US" altLang="en-US" sz="2100" dirty="0"/>
              <a:t>Establishes connection to database by obtaining </a:t>
            </a:r>
            <a:br>
              <a:rPr lang="en-US" altLang="en-US" sz="2100" dirty="0"/>
            </a:br>
            <a:r>
              <a:rPr lang="en-US" altLang="en-US" sz="2100" dirty="0"/>
              <a:t>a </a:t>
            </a:r>
            <a:r>
              <a:rPr lang="en-US" altLang="en-US" sz="2100" i="1" dirty="0"/>
              <a:t>Connection</a:t>
            </a:r>
            <a:r>
              <a:rPr lang="en-US" altLang="en-US" sz="2100" dirty="0"/>
              <a:t> object</a:t>
            </a:r>
            <a:r>
              <a:rPr lang="en-US" altLang="en-US" dirty="0" smtClean="0"/>
              <a:t> </a:t>
            </a:r>
            <a:endParaRPr lang="en-US" altLang="en-US" sz="2100" dirty="0"/>
          </a:p>
          <a:p>
            <a:pPr eaLnBrk="1" hangingPunct="1">
              <a:lnSpc>
                <a:spcPct val="90000"/>
              </a:lnSpc>
              <a:buFont typeface="Wingdings" panose="05000000000000000000" pitchFamily="2" charset="2"/>
              <a:buNone/>
            </a:pPr>
            <a:endParaRPr lang="en-US" altLang="en-US" sz="2600" dirty="0"/>
          </a:p>
          <a:p>
            <a:pPr marL="742950" lvl="1" indent="-285750"/>
            <a:endParaRPr lang="en-US" altLang="en-US" sz="2200" dirty="0"/>
          </a:p>
        </p:txBody>
      </p:sp>
      <p:sp>
        <p:nvSpPr>
          <p:cNvPr id="3" name="Slide Number Placeholder 2"/>
          <p:cNvSpPr>
            <a:spLocks noGrp="1"/>
          </p:cNvSpPr>
          <p:nvPr>
            <p:ph type="sldNum" sz="quarter" idx="12"/>
          </p:nvPr>
        </p:nvSpPr>
        <p:spPr/>
        <p:txBody>
          <a:bodyPr/>
          <a:lstStyle/>
          <a:p>
            <a:fld id="{25BA54BD-C84D-46CE-8B72-31BFB26ABA43}" type="slidenum">
              <a:rPr lang="en-IN" smtClean="0"/>
              <a:pPr/>
              <a:t>17</a:t>
            </a:fld>
            <a:r>
              <a:rPr lang="en-IN" smtClean="0"/>
              <a:t>/86</a:t>
            </a:r>
            <a:endParaRPr lang="en-IN" dirty="0"/>
          </a:p>
        </p:txBody>
      </p:sp>
      <p:sp>
        <p:nvSpPr>
          <p:cNvPr id="4" name="Date Placeholder 3"/>
          <p:cNvSpPr>
            <a:spLocks noGrp="1"/>
          </p:cNvSpPr>
          <p:nvPr>
            <p:ph type="dt" sz="half" idx="10"/>
          </p:nvPr>
        </p:nvSpPr>
        <p:spPr/>
        <p:txBody>
          <a:bodyPr/>
          <a:lstStyle/>
          <a:p>
            <a:fld id="{C48A6126-BDA5-4FF9-8FFF-96757D55B8CF}" type="datetime9">
              <a:rPr lang="en-IN" smtClean="0"/>
              <a:t>10-01-2017 12:13:29</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69367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0659">
                                            <p:txEl>
                                              <p:pRg st="0" end="0"/>
                                            </p:txEl>
                                          </p:spTgt>
                                        </p:tgtEl>
                                        <p:attrNameLst>
                                          <p:attrName>style.visibility</p:attrName>
                                        </p:attrNameLst>
                                      </p:cBhvr>
                                      <p:to>
                                        <p:strVal val="visible"/>
                                      </p:to>
                                    </p:set>
                                    <p:animEffect transition="in" filter="fade">
                                      <p:cBhvr>
                                        <p:cTn id="14" dur="1000">
                                          <p:stCondLst>
                                            <p:cond delay="0"/>
                                          </p:stCondLst>
                                        </p:cTn>
                                        <p:tgtEl>
                                          <p:spTgt spid="7065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Effect transition="in" filter="fade">
                                      <p:cBhvr>
                                        <p:cTn id="19" dur="1000">
                                          <p:stCondLst>
                                            <p:cond delay="0"/>
                                          </p:stCondLst>
                                        </p:cTn>
                                        <p:tgtEl>
                                          <p:spTgt spid="70659">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Effect transition="in" filter="fade">
                                      <p:cBhvr>
                                        <p:cTn id="22" dur="1000">
                                          <p:stCondLst>
                                            <p:cond delay="0"/>
                                          </p:stCondLst>
                                        </p:cTn>
                                        <p:tgtEl>
                                          <p:spTgt spid="70659">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Effect transition="in" filter="fade">
                                      <p:cBhvr>
                                        <p:cTn id="25" dur="1000">
                                          <p:stCondLst>
                                            <p:cond delay="0"/>
                                          </p:stCondLst>
                                        </p:cTn>
                                        <p:tgtEl>
                                          <p:spTgt spid="70659">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0659">
                                            <p:txEl>
                                              <p:pRg st="4" end="4"/>
                                            </p:txEl>
                                          </p:spTgt>
                                        </p:tgtEl>
                                        <p:attrNameLst>
                                          <p:attrName>style.visibility</p:attrName>
                                        </p:attrNameLst>
                                      </p:cBhvr>
                                      <p:to>
                                        <p:strVal val="visible"/>
                                      </p:to>
                                    </p:set>
                                    <p:animEffect transition="in" filter="fade">
                                      <p:cBhvr>
                                        <p:cTn id="28" dur="1000">
                                          <p:stCondLst>
                                            <p:cond delay="0"/>
                                          </p:stCondLst>
                                        </p:cTn>
                                        <p:tgtEl>
                                          <p:spTgt spid="70659">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0659">
                                            <p:txEl>
                                              <p:pRg st="5" end="5"/>
                                            </p:txEl>
                                          </p:spTgt>
                                        </p:tgtEl>
                                        <p:attrNameLst>
                                          <p:attrName>style.visibility</p:attrName>
                                        </p:attrNameLst>
                                      </p:cBhvr>
                                      <p:to>
                                        <p:strVal val="visible"/>
                                      </p:to>
                                    </p:set>
                                    <p:animEffect transition="in" filter="fade">
                                      <p:cBhvr>
                                        <p:cTn id="33" dur="1000">
                                          <p:stCondLst>
                                            <p:cond delay="0"/>
                                          </p:stCondLst>
                                        </p:cTn>
                                        <p:tgtEl>
                                          <p:spTgt spid="70659">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659">
                                            <p:txEl>
                                              <p:pRg st="6" end="6"/>
                                            </p:txEl>
                                          </p:spTgt>
                                        </p:tgtEl>
                                        <p:attrNameLst>
                                          <p:attrName>style.visibility</p:attrName>
                                        </p:attrNameLst>
                                      </p:cBhvr>
                                      <p:to>
                                        <p:strVal val="visible"/>
                                      </p:to>
                                    </p:set>
                                    <p:animEffect transition="in" filter="fade">
                                      <p:cBhvr>
                                        <p:cTn id="36" dur="1000">
                                          <p:stCondLst>
                                            <p:cond delay="0"/>
                                          </p:stCondLst>
                                        </p:cTn>
                                        <p:tgtEl>
                                          <p:spTgt spid="70659">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659">
                                            <p:txEl>
                                              <p:pRg st="7" end="7"/>
                                            </p:txEl>
                                          </p:spTgt>
                                        </p:tgtEl>
                                        <p:attrNameLst>
                                          <p:attrName>style.visibility</p:attrName>
                                        </p:attrNameLst>
                                      </p:cBhvr>
                                      <p:to>
                                        <p:strVal val="visible"/>
                                      </p:to>
                                    </p:set>
                                    <p:animEffect transition="in" filter="fade">
                                      <p:cBhvr>
                                        <p:cTn id="39" dur="1000">
                                          <p:stCondLst>
                                            <p:cond delay="0"/>
                                          </p:stCondLst>
                                        </p:cTn>
                                        <p:tgtEl>
                                          <p:spTgt spid="70659">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659">
                                            <p:txEl>
                                              <p:pRg st="8" end="8"/>
                                            </p:txEl>
                                          </p:spTgt>
                                        </p:tgtEl>
                                        <p:attrNameLst>
                                          <p:attrName>style.visibility</p:attrName>
                                        </p:attrNameLst>
                                      </p:cBhvr>
                                      <p:to>
                                        <p:strVal val="visible"/>
                                      </p:to>
                                    </p:set>
                                    <p:animEffect transition="in" filter="fade">
                                      <p:cBhvr>
                                        <p:cTn id="42" dur="1000">
                                          <p:stCondLst>
                                            <p:cond delay="0"/>
                                          </p:stCondLst>
                                        </p:cTn>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2. Create JDBC statement(s)</a:t>
            </a:r>
          </a:p>
        </p:txBody>
      </p:sp>
      <p:sp>
        <p:nvSpPr>
          <p:cNvPr id="71683" name="Rectangle 3"/>
          <p:cNvSpPr>
            <a:spLocks noGrp="1" noChangeArrowheads="1"/>
          </p:cNvSpPr>
          <p:nvPr>
            <p:ph type="body" idx="1"/>
          </p:nvPr>
        </p:nvSpPr>
        <p:spPr/>
        <p:txBody>
          <a:bodyPr/>
          <a:lstStyle/>
          <a:p>
            <a:pPr eaLnBrk="1" hangingPunct="1"/>
            <a:r>
              <a:rPr lang="en-US" altLang="en-US" smtClean="0">
                <a:latin typeface="Arial Unicode MS" panose="020B0604020202020204" pitchFamily="34" charset="-128"/>
              </a:rPr>
              <a:t>Statement stmt = con.createStatement() ; </a:t>
            </a:r>
          </a:p>
          <a:p>
            <a:pPr eaLnBrk="1" hangingPunct="1"/>
            <a:r>
              <a:rPr lang="en-US" altLang="en-US"/>
              <a:t>Creates a Statement object for sending SQL statements to the database</a:t>
            </a:r>
          </a:p>
        </p:txBody>
      </p:sp>
      <p:sp>
        <p:nvSpPr>
          <p:cNvPr id="3" name="Slide Number Placeholder 2"/>
          <p:cNvSpPr>
            <a:spLocks noGrp="1"/>
          </p:cNvSpPr>
          <p:nvPr>
            <p:ph type="sldNum" sz="quarter" idx="12"/>
          </p:nvPr>
        </p:nvSpPr>
        <p:spPr/>
        <p:txBody>
          <a:bodyPr/>
          <a:lstStyle/>
          <a:p>
            <a:fld id="{25BA54BD-C84D-46CE-8B72-31BFB26ABA43}" type="slidenum">
              <a:rPr lang="en-IN" smtClean="0"/>
              <a:pPr/>
              <a:t>18</a:t>
            </a:fld>
            <a:r>
              <a:rPr lang="en-IN" smtClean="0"/>
              <a:t>/86</a:t>
            </a:r>
            <a:endParaRPr lang="en-IN" dirty="0"/>
          </a:p>
        </p:txBody>
      </p:sp>
      <p:sp>
        <p:nvSpPr>
          <p:cNvPr id="4" name="Date Placeholder 3"/>
          <p:cNvSpPr>
            <a:spLocks noGrp="1"/>
          </p:cNvSpPr>
          <p:nvPr>
            <p:ph type="dt" sz="half" idx="10"/>
          </p:nvPr>
        </p:nvSpPr>
        <p:spPr/>
        <p:txBody>
          <a:bodyPr/>
          <a:lstStyle/>
          <a:p>
            <a:fld id="{29A41636-DEB8-46D3-9420-515E38AA7347}" type="datetime9">
              <a:rPr lang="en-IN" smtClean="0"/>
              <a:t>10-01-2017 12:13:30</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25569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wipe(left)">
                                      <p:cBhvr>
                                        <p:cTn id="13" dur="1000"/>
                                        <p:tgtEl>
                                          <p:spTgt spid="71683">
                                            <p:txEl>
                                              <p:pRg st="0" end="0"/>
                                            </p:txEl>
                                          </p:spTgt>
                                        </p:tgtEl>
                                      </p:cBhvr>
                                    </p:animEffec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left)">
                                      <p:cBhvr>
                                        <p:cTn id="17" dur="1000"/>
                                        <p:tgtEl>
                                          <p:spTgt spid="7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b="0" smtClean="0"/>
              <a:t>Executing SQL Statements</a:t>
            </a:r>
          </a:p>
        </p:txBody>
      </p:sp>
      <p:sp>
        <p:nvSpPr>
          <p:cNvPr id="7270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sz="2800">
                <a:latin typeface="Tahoma" panose="020B0604030504040204" pitchFamily="34" charset="0"/>
              </a:rPr>
              <a:t>String createLehigh = </a:t>
            </a:r>
            <a:r>
              <a:rPr lang="en-US" altLang="en-US" smtClean="0">
                <a:latin typeface="Arial Unicode MS" panose="020B0604020202020204" pitchFamily="34" charset="-128"/>
              </a:rPr>
              <a:t>"</a:t>
            </a:r>
            <a:r>
              <a:rPr lang="en-US" altLang="en-US" sz="2800">
                <a:latin typeface="Tahoma" panose="020B0604030504040204" pitchFamily="34" charset="0"/>
              </a:rPr>
              <a:t>Create table Lehigh </a:t>
            </a:r>
            <a:r>
              <a:rPr lang="en-US" altLang="en-US" smtClean="0">
                <a:latin typeface="Arial Unicode MS" panose="020B0604020202020204" pitchFamily="34" charset="-128"/>
              </a:rPr>
              <a:t>" </a:t>
            </a:r>
            <a:r>
              <a:rPr lang="en-US" altLang="en-US" sz="2800">
                <a:latin typeface="Tahoma" panose="020B0604030504040204" pitchFamily="34" charset="0"/>
              </a:rPr>
              <a:t>+</a:t>
            </a:r>
          </a:p>
          <a:p>
            <a:pPr eaLnBrk="1" hangingPunct="1">
              <a:lnSpc>
                <a:spcPct val="90000"/>
              </a:lnSpc>
              <a:buFont typeface="Wingdings" panose="05000000000000000000" pitchFamily="2" charset="2"/>
              <a:buNone/>
            </a:pPr>
            <a:r>
              <a:rPr lang="en-US" altLang="en-US" sz="2800">
                <a:latin typeface="Tahoma" panose="020B0604030504040204" pitchFamily="34" charset="0"/>
              </a:rPr>
              <a:t> 	</a:t>
            </a:r>
            <a:r>
              <a:rPr lang="en-US" altLang="en-US" smtClean="0">
                <a:latin typeface="Arial Unicode MS" panose="020B0604020202020204" pitchFamily="34" charset="-128"/>
              </a:rPr>
              <a:t>"</a:t>
            </a:r>
            <a:r>
              <a:rPr lang="en-US" altLang="en-US" sz="2800">
                <a:latin typeface="Tahoma" panose="020B0604030504040204" pitchFamily="34" charset="0"/>
              </a:rPr>
              <a:t>(SSN Integer not null, Name VARCHAR(32), </a:t>
            </a:r>
            <a:r>
              <a:rPr lang="en-US" altLang="en-US" smtClean="0">
                <a:latin typeface="Arial Unicode MS" panose="020B0604020202020204" pitchFamily="34" charset="-128"/>
              </a:rPr>
              <a:t>" </a:t>
            </a:r>
            <a:r>
              <a:rPr lang="en-US" altLang="en-US" sz="2800">
                <a:latin typeface="Tahoma" panose="020B0604030504040204" pitchFamily="34" charset="0"/>
              </a:rPr>
              <a:t>+ </a:t>
            </a:r>
            <a:r>
              <a:rPr lang="en-US" altLang="en-US" smtClean="0">
                <a:latin typeface="Arial Unicode MS" panose="020B0604020202020204" pitchFamily="34" charset="-128"/>
              </a:rPr>
              <a:t>"</a:t>
            </a:r>
            <a:r>
              <a:rPr lang="en-US" altLang="en-US" sz="2800">
                <a:latin typeface="Tahoma" panose="020B0604030504040204" pitchFamily="34" charset="0"/>
              </a:rPr>
              <a:t>Marks Integer)</a:t>
            </a:r>
            <a:r>
              <a:rPr lang="en-US" altLang="en-US" smtClean="0">
                <a:latin typeface="Arial Unicode MS" panose="020B0604020202020204" pitchFamily="34" charset="-128"/>
              </a:rPr>
              <a:t>"</a:t>
            </a:r>
            <a:r>
              <a:rPr lang="en-US" altLang="en-US" sz="2800">
                <a:latin typeface="Tahoma" panose="020B0604030504040204" pitchFamily="34" charset="0"/>
              </a:rPr>
              <a:t>;</a:t>
            </a:r>
          </a:p>
          <a:p>
            <a:pPr eaLnBrk="1" hangingPunct="1">
              <a:lnSpc>
                <a:spcPct val="90000"/>
              </a:lnSpc>
              <a:buFont typeface="Wingdings" panose="05000000000000000000" pitchFamily="2" charset="2"/>
              <a:buNone/>
            </a:pPr>
            <a:r>
              <a:rPr lang="en-US" altLang="en-US" sz="2800">
                <a:latin typeface="Tahoma" panose="020B0604030504040204" pitchFamily="34" charset="0"/>
              </a:rPr>
              <a:t>	stmt.</a:t>
            </a:r>
            <a:r>
              <a:rPr lang="en-US" altLang="en-US" sz="2800" b="1">
                <a:latin typeface="Tahoma" panose="020B0604030504040204" pitchFamily="34" charset="0"/>
              </a:rPr>
              <a:t>executeUpdate</a:t>
            </a:r>
            <a:r>
              <a:rPr lang="en-US" altLang="en-US" sz="2800">
                <a:latin typeface="Tahoma" panose="020B0604030504040204" pitchFamily="34" charset="0"/>
              </a:rPr>
              <a:t>(createLehigh);</a:t>
            </a:r>
          </a:p>
          <a:p>
            <a:pPr eaLnBrk="1" hangingPunct="1">
              <a:lnSpc>
                <a:spcPct val="90000"/>
              </a:lnSpc>
              <a:buFont typeface="Wingdings" panose="05000000000000000000" pitchFamily="2" charset="2"/>
              <a:buNone/>
            </a:pPr>
            <a:r>
              <a:rPr lang="en-US" altLang="en-US" sz="2800">
                <a:latin typeface="Tahoma" panose="020B0604030504040204" pitchFamily="34" charset="0"/>
              </a:rPr>
              <a:t>	//What does this statement do?</a:t>
            </a:r>
          </a:p>
          <a:p>
            <a:pPr eaLnBrk="1" hangingPunct="1">
              <a:lnSpc>
                <a:spcPct val="90000"/>
              </a:lnSpc>
              <a:buFont typeface="Wingdings" panose="05000000000000000000" pitchFamily="2" charset="2"/>
              <a:buNone/>
            </a:pPr>
            <a:endParaRPr lang="en-US" altLang="en-US" sz="2800">
              <a:latin typeface="Tahoma" panose="020B0604030504040204" pitchFamily="34" charset="0"/>
            </a:endParaRPr>
          </a:p>
          <a:p>
            <a:pPr eaLnBrk="1" hangingPunct="1">
              <a:lnSpc>
                <a:spcPct val="90000"/>
              </a:lnSpc>
            </a:pPr>
            <a:r>
              <a:rPr lang="en-US" altLang="en-US" sz="2800">
                <a:latin typeface="Tahoma" panose="020B0604030504040204" pitchFamily="34" charset="0"/>
              </a:rPr>
              <a:t>String insertLehigh = </a:t>
            </a:r>
            <a:r>
              <a:rPr lang="en-US" altLang="en-US" smtClean="0">
                <a:latin typeface="Arial Unicode MS" panose="020B0604020202020204" pitchFamily="34" charset="-128"/>
              </a:rPr>
              <a:t>"</a:t>
            </a:r>
            <a:r>
              <a:rPr lang="en-US" altLang="en-US" sz="2800">
                <a:latin typeface="Tahoma" panose="020B0604030504040204" pitchFamily="34" charset="0"/>
              </a:rPr>
              <a:t>Insert into Lehigh values</a:t>
            </a:r>
            <a:r>
              <a:rPr lang="en-US" altLang="en-US" smtClean="0">
                <a:latin typeface="Arial Unicode MS" panose="020B0604020202020204" pitchFamily="34" charset="-128"/>
              </a:rPr>
              <a:t>“ </a:t>
            </a:r>
            <a:r>
              <a:rPr lang="en-US" altLang="en-US" sz="2800">
                <a:latin typeface="Tahoma" panose="020B0604030504040204" pitchFamily="34" charset="0"/>
              </a:rPr>
              <a:t>+	</a:t>
            </a:r>
            <a:r>
              <a:rPr lang="en-US" altLang="en-US" smtClean="0">
                <a:latin typeface="Arial Unicode MS" panose="020B0604020202020204" pitchFamily="34" charset="-128"/>
              </a:rPr>
              <a:t>"</a:t>
            </a:r>
            <a:r>
              <a:rPr lang="en-US" altLang="en-US" sz="2800">
                <a:latin typeface="Tahoma" panose="020B0604030504040204" pitchFamily="34" charset="0"/>
              </a:rPr>
              <a:t>(123456789,abc,100)</a:t>
            </a:r>
            <a:r>
              <a:rPr lang="en-US" altLang="en-US" smtClean="0">
                <a:latin typeface="Arial Unicode MS" panose="020B0604020202020204" pitchFamily="34" charset="-128"/>
              </a:rPr>
              <a:t>"</a:t>
            </a:r>
            <a:r>
              <a:rPr lang="en-US" altLang="en-US" sz="2800">
                <a:latin typeface="Tahoma" panose="020B0604030504040204" pitchFamily="34" charset="0"/>
              </a:rPr>
              <a:t>;</a:t>
            </a:r>
          </a:p>
          <a:p>
            <a:pPr eaLnBrk="1" hangingPunct="1">
              <a:lnSpc>
                <a:spcPct val="90000"/>
              </a:lnSpc>
              <a:buFont typeface="Wingdings" panose="05000000000000000000" pitchFamily="2" charset="2"/>
              <a:buNone/>
            </a:pPr>
            <a:r>
              <a:rPr lang="en-US" altLang="en-US" sz="2800">
                <a:latin typeface="Tahoma" panose="020B0604030504040204" pitchFamily="34" charset="0"/>
              </a:rPr>
              <a:t>	stmt.</a:t>
            </a:r>
            <a:r>
              <a:rPr lang="en-US" altLang="en-US" sz="2800" b="1">
                <a:latin typeface="Tahoma" panose="020B0604030504040204" pitchFamily="34" charset="0"/>
              </a:rPr>
              <a:t>executeUpdate</a:t>
            </a:r>
            <a:r>
              <a:rPr lang="en-US" altLang="en-US" sz="2800">
                <a:latin typeface="Tahoma" panose="020B0604030504040204" pitchFamily="34" charset="0"/>
              </a:rPr>
              <a:t>(insertLehigh);</a:t>
            </a:r>
          </a:p>
          <a:p>
            <a:pPr eaLnBrk="1" hangingPunct="1">
              <a:lnSpc>
                <a:spcPct val="90000"/>
              </a:lnSpc>
            </a:pPr>
            <a:endParaRPr lang="en-US" altLang="en-US" smtClean="0">
              <a:latin typeface="Arial Unicode MS" panose="020B0604020202020204" pitchFamily="34" charset="-128"/>
            </a:endParaRPr>
          </a:p>
        </p:txBody>
      </p:sp>
      <p:sp>
        <p:nvSpPr>
          <p:cNvPr id="3" name="Slide Number Placeholder 2"/>
          <p:cNvSpPr>
            <a:spLocks noGrp="1"/>
          </p:cNvSpPr>
          <p:nvPr>
            <p:ph type="sldNum" sz="quarter" idx="12"/>
          </p:nvPr>
        </p:nvSpPr>
        <p:spPr/>
        <p:txBody>
          <a:bodyPr/>
          <a:lstStyle/>
          <a:p>
            <a:fld id="{25BA54BD-C84D-46CE-8B72-31BFB26ABA43}" type="slidenum">
              <a:rPr lang="en-IN" smtClean="0"/>
              <a:pPr/>
              <a:t>19</a:t>
            </a:fld>
            <a:r>
              <a:rPr lang="en-IN" smtClean="0"/>
              <a:t>/86</a:t>
            </a:r>
            <a:endParaRPr lang="en-IN" dirty="0"/>
          </a:p>
        </p:txBody>
      </p:sp>
      <p:sp>
        <p:nvSpPr>
          <p:cNvPr id="4" name="Date Placeholder 3"/>
          <p:cNvSpPr>
            <a:spLocks noGrp="1"/>
          </p:cNvSpPr>
          <p:nvPr>
            <p:ph type="dt" sz="half" idx="10"/>
          </p:nvPr>
        </p:nvSpPr>
        <p:spPr/>
        <p:txBody>
          <a:bodyPr/>
          <a:lstStyle/>
          <a:p>
            <a:fld id="{21F8A7D6-90F0-4A8E-9605-834951526023}" type="datetime9">
              <a:rPr lang="en-IN" smtClean="0"/>
              <a:t>10-01-2017 12:13:30</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60738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fade">
                                      <p:cBhvr>
                                        <p:cTn id="13" dur="1000">
                                          <p:stCondLst>
                                            <p:cond delay="0"/>
                                          </p:stCondLst>
                                        </p:cTn>
                                        <p:tgtEl>
                                          <p:spTgt spid="72707">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1000">
                                          <p:stCondLst>
                                            <p:cond delay="0"/>
                                          </p:stCondLst>
                                        </p:cTn>
                                        <p:tgtEl>
                                          <p:spTgt spid="72707">
                                            <p:txEl>
                                              <p:pRg st="2" end="2"/>
                                            </p:txEl>
                                          </p:spTgt>
                                        </p:tgtEl>
                                      </p:cBhvr>
                                    </p:animEffect>
                                  </p:childTnLst>
                                </p:cTn>
                              </p:par>
                            </p:childTnLst>
                          </p:cTn>
                        </p:par>
                        <p:par>
                          <p:cTn id="22" fill="hold" nodeType="afterGroup">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2707">
                                            <p:txEl>
                                              <p:pRg st="5" end="5"/>
                                            </p:txEl>
                                          </p:spTgt>
                                        </p:tgtEl>
                                        <p:attrNameLst>
                                          <p:attrName>style.visibility</p:attrName>
                                        </p:attrNameLst>
                                      </p:cBhvr>
                                      <p:to>
                                        <p:strVal val="visible"/>
                                      </p:to>
                                    </p:set>
                                    <p:animEffect transition="in" filter="fade">
                                      <p:cBhvr>
                                        <p:cTn id="30" dur="1000">
                                          <p:stCondLst>
                                            <p:cond delay="0"/>
                                          </p:stCondLst>
                                        </p:cTn>
                                        <p:tgtEl>
                                          <p:spTgt spid="72707">
                                            <p:txEl>
                                              <p:pRg st="5" end="5"/>
                                            </p:txEl>
                                          </p:spTgt>
                                        </p:tgtEl>
                                      </p:cBhvr>
                                    </p:animEffect>
                                  </p:childTnLst>
                                </p:cTn>
                              </p:par>
                            </p:childTnLst>
                          </p:cTn>
                        </p:par>
                        <p:par>
                          <p:cTn id="31" fill="hold" nodeType="afterGroup">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72707">
                                            <p:txEl>
                                              <p:pRg st="6" end="6"/>
                                            </p:txEl>
                                          </p:spTgt>
                                        </p:tgtEl>
                                        <p:attrNameLst>
                                          <p:attrName>style.visibility</p:attrName>
                                        </p:attrNameLst>
                                      </p:cBhvr>
                                      <p:to>
                                        <p:strVal val="visible"/>
                                      </p:to>
                                    </p:set>
                                    <p:animEffect transition="in" filter="fade">
                                      <p:cBhvr>
                                        <p:cTn id="34" dur="1000">
                                          <p:stCondLst>
                                            <p:cond delay="0"/>
                                          </p:stCondLst>
                                        </p:cTn>
                                        <p:tgtEl>
                                          <p:spTgt spid="72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a:xfrm>
            <a:off x="1293812" y="1752600"/>
            <a:ext cx="10744200" cy="4953000"/>
          </a:xfrm>
        </p:spPr>
        <p:txBody>
          <a:bodyPr>
            <a:normAutofit lnSpcReduction="10000"/>
          </a:bodyPr>
          <a:lstStyle/>
          <a:p>
            <a:r>
              <a:rPr lang="en-IN" dirty="0" smtClean="0"/>
              <a:t> </a:t>
            </a:r>
            <a:r>
              <a:rPr lang="en-IN" dirty="0"/>
              <a:t>JDBC Programming </a:t>
            </a:r>
          </a:p>
          <a:p>
            <a:r>
              <a:rPr lang="en-IN" dirty="0"/>
              <a:t>The JDBC Connectivity </a:t>
            </a:r>
            <a:r>
              <a:rPr lang="en-IN" dirty="0" smtClean="0"/>
              <a:t>Model</a:t>
            </a:r>
          </a:p>
          <a:p>
            <a:r>
              <a:rPr lang="en-IN" dirty="0" smtClean="0"/>
              <a:t>Database </a:t>
            </a:r>
            <a:r>
              <a:rPr lang="en-IN" dirty="0"/>
              <a:t>Programming: Connecting to the Database, Creating a SQL Query, Getting the Results, Updating Database Data, </a:t>
            </a:r>
            <a:endParaRPr lang="en-IN" dirty="0" smtClean="0"/>
          </a:p>
          <a:p>
            <a:r>
              <a:rPr lang="en-IN" dirty="0" smtClean="0"/>
              <a:t>Error </a:t>
            </a:r>
            <a:r>
              <a:rPr lang="en-IN" dirty="0"/>
              <a:t>Checking and the </a:t>
            </a:r>
            <a:r>
              <a:rPr lang="en-IN" dirty="0" err="1"/>
              <a:t>SQLException</a:t>
            </a:r>
            <a:r>
              <a:rPr lang="en-IN" dirty="0"/>
              <a:t> Class, The </a:t>
            </a:r>
            <a:r>
              <a:rPr lang="en-IN" dirty="0" err="1"/>
              <a:t>SQLWarning</a:t>
            </a:r>
            <a:r>
              <a:rPr lang="en-IN" dirty="0"/>
              <a:t> </a:t>
            </a:r>
            <a:r>
              <a:rPr lang="en-IN" dirty="0" smtClean="0"/>
              <a:t>Class</a:t>
            </a:r>
          </a:p>
          <a:p>
            <a:r>
              <a:rPr lang="en-IN" dirty="0" smtClean="0"/>
              <a:t> </a:t>
            </a:r>
            <a:r>
              <a:rPr lang="en-IN" dirty="0"/>
              <a:t>The Statement Interface, </a:t>
            </a:r>
            <a:r>
              <a:rPr lang="en-IN" dirty="0" err="1"/>
              <a:t>PreparedStatement</a:t>
            </a:r>
            <a:r>
              <a:rPr lang="en-IN" dirty="0"/>
              <a:t>, </a:t>
            </a:r>
            <a:r>
              <a:rPr lang="en-IN" dirty="0" err="1"/>
              <a:t>CallableStatement</a:t>
            </a:r>
            <a:r>
              <a:rPr lang="en-IN" dirty="0"/>
              <a:t> </a:t>
            </a:r>
            <a:endParaRPr lang="en-IN" dirty="0" smtClean="0"/>
          </a:p>
          <a:p>
            <a:r>
              <a:rPr lang="en-IN" dirty="0" smtClean="0"/>
              <a:t>The </a:t>
            </a:r>
            <a:r>
              <a:rPr lang="en-IN" dirty="0" err="1"/>
              <a:t>ResultSet</a:t>
            </a:r>
            <a:r>
              <a:rPr lang="en-IN" dirty="0"/>
              <a:t> Interface, Updatable Result </a:t>
            </a:r>
            <a:r>
              <a:rPr lang="en-IN" dirty="0" smtClean="0"/>
              <a:t>Sets</a:t>
            </a:r>
          </a:p>
          <a:p>
            <a:r>
              <a:rPr lang="en-IN" dirty="0" smtClean="0"/>
              <a:t>JDBC Types</a:t>
            </a:r>
          </a:p>
          <a:p>
            <a:r>
              <a:rPr lang="en-IN" dirty="0" smtClean="0"/>
              <a:t>Executing </a:t>
            </a:r>
            <a:r>
              <a:rPr lang="en-IN" dirty="0"/>
              <a:t>SQL Queries, </a:t>
            </a:r>
            <a:r>
              <a:rPr lang="en-IN" dirty="0" err="1"/>
              <a:t>ResultSetMetaData</a:t>
            </a:r>
            <a:r>
              <a:rPr lang="en-IN" dirty="0"/>
              <a:t>, Executing SQL Updates, </a:t>
            </a:r>
            <a:endParaRPr lang="en-IN" dirty="0" smtClean="0"/>
          </a:p>
          <a:p>
            <a:r>
              <a:rPr lang="en-IN" dirty="0" smtClean="0"/>
              <a:t>Transaction </a:t>
            </a:r>
            <a:r>
              <a:rPr lang="en-IN" dirty="0"/>
              <a:t>Management. 	</a:t>
            </a:r>
          </a:p>
        </p:txBody>
      </p:sp>
      <p:sp>
        <p:nvSpPr>
          <p:cNvPr id="6" name="Slide Number Placeholder 5"/>
          <p:cNvSpPr>
            <a:spLocks noGrp="1"/>
          </p:cNvSpPr>
          <p:nvPr>
            <p:ph type="sldNum" sz="quarter" idx="12"/>
          </p:nvPr>
        </p:nvSpPr>
        <p:spPr/>
        <p:txBody>
          <a:bodyPr/>
          <a:lstStyle/>
          <a:p>
            <a:fld id="{25BA54BD-C84D-46CE-8B72-31BFB26ABA43}" type="slidenum">
              <a:rPr lang="en-IN" smtClean="0"/>
              <a:pPr/>
              <a:t>2</a:t>
            </a:fld>
            <a:r>
              <a:rPr lang="en-IN" smtClean="0"/>
              <a:t>/86</a:t>
            </a:r>
            <a:endParaRPr lang="en-IN" dirty="0"/>
          </a:p>
        </p:txBody>
      </p:sp>
      <p:sp>
        <p:nvSpPr>
          <p:cNvPr id="7" name="Date Placeholder 6"/>
          <p:cNvSpPr>
            <a:spLocks noGrp="1"/>
          </p:cNvSpPr>
          <p:nvPr>
            <p:ph type="dt" sz="half" idx="10"/>
          </p:nvPr>
        </p:nvSpPr>
        <p:spPr/>
        <p:txBody>
          <a:bodyPr/>
          <a:lstStyle/>
          <a:p>
            <a:fld id="{225BC7CC-5C39-4BBA-B69E-83E89ACD15C1}"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47861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79612" y="160338"/>
            <a:ext cx="7543800" cy="1295400"/>
          </a:xfrm>
        </p:spPr>
        <p:txBody>
          <a:bodyPr/>
          <a:lstStyle/>
          <a:p>
            <a:pPr eaLnBrk="1" hangingPunct="1"/>
            <a:r>
              <a:rPr lang="en-US" altLang="en-US" smtClean="0"/>
              <a:t>Get ResultSet</a:t>
            </a:r>
          </a:p>
        </p:txBody>
      </p:sp>
      <p:sp>
        <p:nvSpPr>
          <p:cNvPr id="73731" name="Rectangle 3"/>
          <p:cNvSpPr>
            <a:spLocks noGrp="1" noChangeArrowheads="1"/>
          </p:cNvSpPr>
          <p:nvPr>
            <p:ph type="body" idx="1"/>
          </p:nvPr>
        </p:nvSpPr>
        <p:spPr>
          <a:xfrm>
            <a:off x="1979612" y="1684338"/>
            <a:ext cx="8534400" cy="4411662"/>
          </a:xfrm>
        </p:spPr>
        <p:txBody>
          <a:bodyPr>
            <a:normAutofit fontScale="70000" lnSpcReduction="20000"/>
          </a:bodyPr>
          <a:lstStyle/>
          <a:p>
            <a:pPr eaLnBrk="1" hangingPunct="1">
              <a:buFont typeface="Wingdings" panose="05000000000000000000" pitchFamily="2" charset="2"/>
              <a:buNone/>
            </a:pPr>
            <a:r>
              <a:rPr lang="en-US" altLang="en-US" sz="2800">
                <a:latin typeface="Tahoma" panose="020B0604030504040204" pitchFamily="34" charset="0"/>
              </a:rPr>
              <a:t>String queryLehigh = </a:t>
            </a:r>
            <a:r>
              <a:rPr lang="en-US" altLang="en-US" sz="2800">
                <a:latin typeface="Arial Unicode MS" panose="020B0604020202020204" pitchFamily="34" charset="-128"/>
              </a:rPr>
              <a:t>"</a:t>
            </a:r>
            <a:r>
              <a:rPr lang="en-US" altLang="en-US" sz="2800">
                <a:latin typeface="Tahoma" panose="020B0604030504040204" pitchFamily="34" charset="0"/>
              </a:rPr>
              <a:t>select * from Lehigh</a:t>
            </a:r>
            <a:r>
              <a:rPr lang="en-US" altLang="en-US" sz="2800">
                <a:latin typeface="Arial Unicode MS" panose="020B0604020202020204" pitchFamily="34" charset="-128"/>
              </a:rPr>
              <a:t>"</a:t>
            </a:r>
            <a:r>
              <a:rPr lang="en-US" altLang="en-US" sz="2800">
                <a:latin typeface="Tahoma" panose="020B0604030504040204" pitchFamily="34" charset="0"/>
              </a:rPr>
              <a:t>;</a:t>
            </a:r>
          </a:p>
          <a:p>
            <a:pPr eaLnBrk="1" hangingPunct="1">
              <a:buFont typeface="Wingdings" panose="05000000000000000000" pitchFamily="2" charset="2"/>
              <a:buNone/>
            </a:pPr>
            <a:endParaRPr lang="en-US" altLang="en-US" sz="2800">
              <a:latin typeface="Tahoma" panose="020B0604030504040204" pitchFamily="34" charset="0"/>
            </a:endParaRPr>
          </a:p>
          <a:p>
            <a:pPr eaLnBrk="1" hangingPunct="1">
              <a:buFont typeface="Wingdings" panose="05000000000000000000" pitchFamily="2" charset="2"/>
              <a:buNone/>
            </a:pPr>
            <a:r>
              <a:rPr lang="en-US" altLang="en-US" sz="2800" b="1">
                <a:latin typeface="Tahoma" panose="020B0604030504040204" pitchFamily="34" charset="0"/>
              </a:rPr>
              <a:t>ResultSet</a:t>
            </a:r>
            <a:r>
              <a:rPr lang="en-US" altLang="en-US" sz="2800">
                <a:latin typeface="Tahoma" panose="020B0604030504040204" pitchFamily="34" charset="0"/>
              </a:rPr>
              <a:t> rs = Stmt.</a:t>
            </a:r>
            <a:r>
              <a:rPr lang="en-US" altLang="en-US" sz="2800" b="1">
                <a:latin typeface="Tahoma" panose="020B0604030504040204" pitchFamily="34" charset="0"/>
              </a:rPr>
              <a:t>executeQuery</a:t>
            </a:r>
            <a:r>
              <a:rPr lang="en-US" altLang="en-US" sz="2800">
                <a:latin typeface="Tahoma" panose="020B0604030504040204" pitchFamily="34" charset="0"/>
              </a:rPr>
              <a:t>(queryLehigh);</a:t>
            </a:r>
          </a:p>
          <a:p>
            <a:pPr eaLnBrk="1" hangingPunct="1">
              <a:buFont typeface="Wingdings" panose="05000000000000000000" pitchFamily="2" charset="2"/>
              <a:buNone/>
            </a:pPr>
            <a:r>
              <a:rPr lang="en-US" altLang="en-US" sz="2800">
                <a:latin typeface="Tahoma" panose="020B0604030504040204" pitchFamily="34" charset="0"/>
              </a:rPr>
              <a:t>//What does this statement do?</a:t>
            </a:r>
          </a:p>
          <a:p>
            <a:pPr eaLnBrk="1" hangingPunct="1">
              <a:buFont typeface="Wingdings" panose="05000000000000000000" pitchFamily="2" charset="2"/>
              <a:buNone/>
            </a:pPr>
            <a:endParaRPr lang="en-US" altLang="en-US" sz="2800">
              <a:latin typeface="Tahoma" panose="020B0604030504040204" pitchFamily="34" charset="0"/>
            </a:endParaRPr>
          </a:p>
          <a:p>
            <a:pPr eaLnBrk="1" hangingPunct="1">
              <a:buFont typeface="Wingdings" panose="05000000000000000000" pitchFamily="2" charset="2"/>
              <a:buNone/>
            </a:pPr>
            <a:r>
              <a:rPr lang="en-US" altLang="en-US" sz="2800">
                <a:latin typeface="Tahoma" panose="020B0604030504040204" pitchFamily="34" charset="0"/>
              </a:rPr>
              <a:t>while (rs.next()) {	</a:t>
            </a:r>
          </a:p>
          <a:p>
            <a:pPr eaLnBrk="1" hangingPunct="1">
              <a:buFont typeface="Wingdings" panose="05000000000000000000" pitchFamily="2" charset="2"/>
              <a:buNone/>
            </a:pPr>
            <a:r>
              <a:rPr lang="en-US" altLang="en-US" sz="2800">
                <a:latin typeface="Tahoma" panose="020B0604030504040204" pitchFamily="34" charset="0"/>
              </a:rPr>
              <a:t>	int ssn = rs.getInt(</a:t>
            </a:r>
            <a:r>
              <a:rPr lang="en-US" altLang="en-US" sz="2800">
                <a:latin typeface="Arial Unicode MS" panose="020B0604020202020204" pitchFamily="34" charset="-128"/>
              </a:rPr>
              <a:t>"</a:t>
            </a:r>
            <a:r>
              <a:rPr lang="en-US" altLang="en-US" sz="2800">
                <a:latin typeface="Tahoma" panose="020B0604030504040204" pitchFamily="34" charset="0"/>
              </a:rPr>
              <a:t>SSN</a:t>
            </a:r>
            <a:r>
              <a:rPr lang="en-US" altLang="en-US" sz="2800">
                <a:latin typeface="Arial Unicode MS" panose="020B0604020202020204" pitchFamily="34" charset="-128"/>
              </a:rPr>
              <a:t>"</a:t>
            </a:r>
            <a:r>
              <a:rPr lang="en-US" altLang="en-US" sz="2800">
                <a:latin typeface="Tahoma" panose="020B0604030504040204" pitchFamily="34" charset="0"/>
              </a:rPr>
              <a:t>);</a:t>
            </a:r>
          </a:p>
          <a:p>
            <a:pPr eaLnBrk="1" hangingPunct="1">
              <a:buFont typeface="Wingdings" panose="05000000000000000000" pitchFamily="2" charset="2"/>
              <a:buNone/>
            </a:pPr>
            <a:r>
              <a:rPr lang="en-US" altLang="en-US" sz="2800">
                <a:latin typeface="Tahoma" panose="020B0604030504040204" pitchFamily="34" charset="0"/>
              </a:rPr>
              <a:t>	String name = rs.getString(</a:t>
            </a:r>
            <a:r>
              <a:rPr lang="en-US" altLang="en-US" sz="2800">
                <a:latin typeface="Arial Unicode MS" panose="020B0604020202020204" pitchFamily="34" charset="-128"/>
              </a:rPr>
              <a:t>"</a:t>
            </a:r>
            <a:r>
              <a:rPr lang="en-US" altLang="en-US" sz="2800">
                <a:latin typeface="Tahoma" panose="020B0604030504040204" pitchFamily="34" charset="0"/>
              </a:rPr>
              <a:t>NAME</a:t>
            </a:r>
            <a:r>
              <a:rPr lang="en-US" altLang="en-US" sz="2800">
                <a:latin typeface="Arial Unicode MS" panose="020B0604020202020204" pitchFamily="34" charset="-128"/>
              </a:rPr>
              <a:t>"</a:t>
            </a:r>
            <a:r>
              <a:rPr lang="en-US" altLang="en-US" sz="2800">
                <a:latin typeface="Tahoma" panose="020B0604030504040204" pitchFamily="34" charset="0"/>
              </a:rPr>
              <a:t>);</a:t>
            </a:r>
          </a:p>
          <a:p>
            <a:pPr eaLnBrk="1" hangingPunct="1">
              <a:buFont typeface="Wingdings" panose="05000000000000000000" pitchFamily="2" charset="2"/>
              <a:buNone/>
            </a:pPr>
            <a:r>
              <a:rPr lang="en-US" altLang="en-US" sz="2800">
                <a:latin typeface="Tahoma" panose="020B0604030504040204" pitchFamily="34" charset="0"/>
              </a:rPr>
              <a:t>	int marks = rs.getInt(</a:t>
            </a:r>
            <a:r>
              <a:rPr lang="en-US" altLang="en-US" sz="2800">
                <a:latin typeface="Arial Unicode MS" panose="020B0604020202020204" pitchFamily="34" charset="-128"/>
              </a:rPr>
              <a:t>"</a:t>
            </a:r>
            <a:r>
              <a:rPr lang="en-US" altLang="en-US" sz="2800">
                <a:latin typeface="Tahoma" panose="020B0604030504040204" pitchFamily="34" charset="0"/>
              </a:rPr>
              <a:t>MARKS</a:t>
            </a:r>
            <a:r>
              <a:rPr lang="en-US" altLang="en-US" sz="2800">
                <a:latin typeface="Arial Unicode MS" panose="020B0604020202020204" pitchFamily="34" charset="-128"/>
              </a:rPr>
              <a:t>"</a:t>
            </a:r>
            <a:r>
              <a:rPr lang="en-US" altLang="en-US" sz="2800">
                <a:latin typeface="Tahoma" panose="020B0604030504040204" pitchFamily="34" charset="0"/>
              </a:rPr>
              <a:t>);</a:t>
            </a:r>
          </a:p>
          <a:p>
            <a:pPr eaLnBrk="1" hangingPunct="1">
              <a:buFont typeface="Wingdings" panose="05000000000000000000" pitchFamily="2" charset="2"/>
              <a:buNone/>
            </a:pPr>
            <a:r>
              <a:rPr lang="en-US" altLang="en-US" sz="2800">
                <a:latin typeface="Tahoma" panose="020B0604030504040204" pitchFamily="34" charset="0"/>
              </a:rPr>
              <a:t>}</a:t>
            </a:r>
          </a:p>
        </p:txBody>
      </p:sp>
      <p:sp>
        <p:nvSpPr>
          <p:cNvPr id="3" name="Slide Number Placeholder 2"/>
          <p:cNvSpPr>
            <a:spLocks noGrp="1"/>
          </p:cNvSpPr>
          <p:nvPr>
            <p:ph type="sldNum" sz="quarter" idx="12"/>
          </p:nvPr>
        </p:nvSpPr>
        <p:spPr/>
        <p:txBody>
          <a:bodyPr/>
          <a:lstStyle/>
          <a:p>
            <a:fld id="{25BA54BD-C84D-46CE-8B72-31BFB26ABA43}" type="slidenum">
              <a:rPr lang="en-IN" smtClean="0"/>
              <a:pPr/>
              <a:t>20</a:t>
            </a:fld>
            <a:r>
              <a:rPr lang="en-IN" smtClean="0"/>
              <a:t>/86</a:t>
            </a:r>
            <a:endParaRPr lang="en-IN" dirty="0"/>
          </a:p>
        </p:txBody>
      </p:sp>
      <p:sp>
        <p:nvSpPr>
          <p:cNvPr id="4" name="Date Placeholder 3"/>
          <p:cNvSpPr>
            <a:spLocks noGrp="1"/>
          </p:cNvSpPr>
          <p:nvPr>
            <p:ph type="dt" sz="half" idx="10"/>
          </p:nvPr>
        </p:nvSpPr>
        <p:spPr/>
        <p:txBody>
          <a:bodyPr/>
          <a:lstStyle/>
          <a:p>
            <a:fld id="{082E9E91-499F-41B9-B25F-E46271F2EB96}" type="datetime9">
              <a:rPr lang="en-IN" smtClean="0"/>
              <a:t>10-01-2017 12:13:30</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58163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fade">
                                      <p:cBhvr>
                                        <p:cTn id="17" dur="1000">
                                          <p:stCondLst>
                                            <p:cond delay="0"/>
                                          </p:stCondLst>
                                        </p:cTn>
                                        <p:tgtEl>
                                          <p:spTgt spid="73731">
                                            <p:txEl>
                                              <p:pRg st="2" end="2"/>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31">
                                            <p:txEl>
                                              <p:pRg st="5" end="5"/>
                                            </p:txEl>
                                          </p:spTgt>
                                        </p:tgtEl>
                                        <p:attrNameLst>
                                          <p:attrName>style.visibility</p:attrName>
                                        </p:attrNameLst>
                                      </p:cBhvr>
                                      <p:to>
                                        <p:strVal val="visible"/>
                                      </p:to>
                                    </p:set>
                                    <p:animEffect transition="in" filter="fade">
                                      <p:cBhvr>
                                        <p:cTn id="26" dur="1000">
                                          <p:stCondLst>
                                            <p:cond delay="0"/>
                                          </p:stCondLst>
                                        </p:cTn>
                                        <p:tgtEl>
                                          <p:spTgt spid="73731">
                                            <p:txEl>
                                              <p:pRg st="5" end="5"/>
                                            </p:txEl>
                                          </p:spTgt>
                                        </p:tgtEl>
                                      </p:cBhvr>
                                    </p:animEffec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3731">
                                            <p:txEl>
                                              <p:pRg st="6" end="6"/>
                                            </p:txEl>
                                          </p:spTgt>
                                        </p:tgtEl>
                                        <p:attrNameLst>
                                          <p:attrName>style.visibility</p:attrName>
                                        </p:attrNameLst>
                                      </p:cBhvr>
                                      <p:to>
                                        <p:strVal val="visible"/>
                                      </p:to>
                                    </p:set>
                                    <p:animEffect transition="in" filter="fade">
                                      <p:cBhvr>
                                        <p:cTn id="30" dur="1000">
                                          <p:stCondLst>
                                            <p:cond delay="0"/>
                                          </p:stCondLst>
                                        </p:cTn>
                                        <p:tgtEl>
                                          <p:spTgt spid="73731">
                                            <p:txEl>
                                              <p:pRg st="6" end="6"/>
                                            </p:txEl>
                                          </p:spTgt>
                                        </p:tgtEl>
                                      </p:cBhvr>
                                    </p:animEffect>
                                  </p:childTnLst>
                                </p:cTn>
                              </p:par>
                            </p:childTnLst>
                          </p:cTn>
                        </p:par>
                        <p:par>
                          <p:cTn id="31" fill="hold" nodeType="afterGroup">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73731">
                                            <p:txEl>
                                              <p:pRg st="7" end="7"/>
                                            </p:txEl>
                                          </p:spTgt>
                                        </p:tgtEl>
                                        <p:attrNameLst>
                                          <p:attrName>style.visibility</p:attrName>
                                        </p:attrNameLst>
                                      </p:cBhvr>
                                      <p:to>
                                        <p:strVal val="visible"/>
                                      </p:to>
                                    </p:set>
                                    <p:animEffect transition="in" filter="fade">
                                      <p:cBhvr>
                                        <p:cTn id="34" dur="1000">
                                          <p:stCondLst>
                                            <p:cond delay="0"/>
                                          </p:stCondLst>
                                        </p:cTn>
                                        <p:tgtEl>
                                          <p:spTgt spid="73731">
                                            <p:txEl>
                                              <p:pRg st="7" end="7"/>
                                            </p:txEl>
                                          </p:spTgt>
                                        </p:tgtEl>
                                      </p:cBhvr>
                                    </p:animEffect>
                                  </p:childTnLst>
                                </p:cTn>
                              </p:par>
                            </p:childTnLst>
                          </p:cTn>
                        </p:par>
                        <p:par>
                          <p:cTn id="35" fill="hold" nodeType="afterGroup">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73731">
                                            <p:txEl>
                                              <p:pRg st="8" end="8"/>
                                            </p:txEl>
                                          </p:spTgt>
                                        </p:tgtEl>
                                        <p:attrNameLst>
                                          <p:attrName>style.visibility</p:attrName>
                                        </p:attrNameLst>
                                      </p:cBhvr>
                                      <p:to>
                                        <p:strVal val="visible"/>
                                      </p:to>
                                    </p:set>
                                    <p:animEffect transition="in" filter="fade">
                                      <p:cBhvr>
                                        <p:cTn id="38" dur="1000">
                                          <p:stCondLst>
                                            <p:cond delay="0"/>
                                          </p:stCondLst>
                                        </p:cTn>
                                        <p:tgtEl>
                                          <p:spTgt spid="73731">
                                            <p:txEl>
                                              <p:pRg st="8" end="8"/>
                                            </p:txEl>
                                          </p:spTgt>
                                        </p:tgtEl>
                                      </p:cBhvr>
                                    </p:animEffect>
                                  </p:childTnLst>
                                </p:cTn>
                              </p:par>
                            </p:childTnLst>
                          </p:cTn>
                        </p:par>
                        <p:par>
                          <p:cTn id="39" fill="hold" nodeType="afterGroup">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3731">
                                            <p:txEl>
                                              <p:pRg st="9" end="9"/>
                                            </p:txEl>
                                          </p:spTgt>
                                        </p:tgtEl>
                                        <p:attrNameLst>
                                          <p:attrName>style.visibility</p:attrName>
                                        </p:attrNameLst>
                                      </p:cBhvr>
                                      <p:to>
                                        <p:strVal val="visible"/>
                                      </p:to>
                                    </p:set>
                                    <p:animEffect transition="in" filter="fade">
                                      <p:cBhvr>
                                        <p:cTn id="42" dur="1000">
                                          <p:stCondLst>
                                            <p:cond delay="0"/>
                                          </p:stCondLst>
                                        </p:cTn>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mtClean="0"/>
              <a:t>Close connection</a:t>
            </a:r>
          </a:p>
        </p:txBody>
      </p:sp>
      <p:sp>
        <p:nvSpPr>
          <p:cNvPr id="24580" name="Rectangle 3"/>
          <p:cNvSpPr>
            <a:spLocks noGrp="1" noChangeArrowheads="1"/>
          </p:cNvSpPr>
          <p:nvPr>
            <p:ph type="body" idx="1"/>
          </p:nvPr>
        </p:nvSpPr>
        <p:spPr/>
        <p:txBody>
          <a:bodyPr/>
          <a:lstStyle/>
          <a:p>
            <a:pPr eaLnBrk="1" hangingPunct="1"/>
            <a:r>
              <a:rPr lang="en-US" altLang="en-US" smtClean="0"/>
              <a:t>stmt.close();</a:t>
            </a:r>
          </a:p>
          <a:p>
            <a:pPr eaLnBrk="1" hangingPunct="1"/>
            <a:r>
              <a:rPr lang="en-US" altLang="en-US" smtClean="0"/>
              <a:t>con.close();</a:t>
            </a:r>
          </a:p>
        </p:txBody>
      </p:sp>
      <p:sp>
        <p:nvSpPr>
          <p:cNvPr id="3" name="Slide Number Placeholder 2"/>
          <p:cNvSpPr>
            <a:spLocks noGrp="1"/>
          </p:cNvSpPr>
          <p:nvPr>
            <p:ph type="sldNum" sz="quarter" idx="12"/>
          </p:nvPr>
        </p:nvSpPr>
        <p:spPr/>
        <p:txBody>
          <a:bodyPr/>
          <a:lstStyle/>
          <a:p>
            <a:fld id="{25BA54BD-C84D-46CE-8B72-31BFB26ABA43}" type="slidenum">
              <a:rPr lang="en-IN" smtClean="0"/>
              <a:pPr/>
              <a:t>21</a:t>
            </a:fld>
            <a:r>
              <a:rPr lang="en-IN" smtClean="0"/>
              <a:t>/86</a:t>
            </a:r>
            <a:endParaRPr lang="en-IN" dirty="0"/>
          </a:p>
        </p:txBody>
      </p:sp>
      <p:sp>
        <p:nvSpPr>
          <p:cNvPr id="4" name="Date Placeholder 3"/>
          <p:cNvSpPr>
            <a:spLocks noGrp="1"/>
          </p:cNvSpPr>
          <p:nvPr>
            <p:ph type="dt" sz="half" idx="10"/>
          </p:nvPr>
        </p:nvSpPr>
        <p:spPr/>
        <p:txBody>
          <a:bodyPr/>
          <a:lstStyle/>
          <a:p>
            <a:fld id="{F991A4B1-EDAF-4997-8167-05893C2BC080}" type="datetime9">
              <a:rPr lang="en-IN" smtClean="0"/>
              <a:t>10-01-2017 12:13:30</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39430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pPr eaLnBrk="1" hangingPunct="1"/>
            <a:r>
              <a:rPr lang="en-US" altLang="en-US" sz="3500" dirty="0"/>
              <a:t>Another way to access database</a:t>
            </a:r>
            <a:br>
              <a:rPr lang="en-US" altLang="en-US" sz="3500" dirty="0"/>
            </a:br>
            <a:r>
              <a:rPr lang="en-US" altLang="en-US" sz="3500" dirty="0"/>
              <a:t>(JDBC-ODBC)</a:t>
            </a:r>
          </a:p>
        </p:txBody>
      </p:sp>
      <p:pic>
        <p:nvPicPr>
          <p:cNvPr id="75779" name="Picture 3" descr="jdbc-od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752600"/>
            <a:ext cx="6096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4"/>
          <p:cNvSpPr txBox="1">
            <a:spLocks noChangeArrowheads="1"/>
          </p:cNvSpPr>
          <p:nvPr/>
        </p:nvSpPr>
        <p:spPr bwMode="auto">
          <a:xfrm>
            <a:off x="7999412" y="3429001"/>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What’s a bit different</a:t>
            </a:r>
          </a:p>
          <a:p>
            <a:pPr eaLnBrk="1" hangingPunct="1"/>
            <a:r>
              <a:rPr lang="en-US" altLang="en-US" sz="2000"/>
              <a:t>about this architecture?</a:t>
            </a:r>
          </a:p>
        </p:txBody>
      </p:sp>
      <p:sp>
        <p:nvSpPr>
          <p:cNvPr id="75781" name="Text Box 5"/>
          <p:cNvSpPr txBox="1">
            <a:spLocks noChangeArrowheads="1"/>
          </p:cNvSpPr>
          <p:nvPr/>
        </p:nvSpPr>
        <p:spPr bwMode="auto">
          <a:xfrm>
            <a:off x="7999412" y="4800601"/>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Why add yet </a:t>
            </a:r>
          </a:p>
          <a:p>
            <a:pPr eaLnBrk="1" hangingPunct="1"/>
            <a:r>
              <a:rPr lang="en-US" altLang="en-US" sz="2000"/>
              <a:t>another layer?</a:t>
            </a:r>
          </a:p>
        </p:txBody>
      </p:sp>
      <p:sp>
        <p:nvSpPr>
          <p:cNvPr id="3" name="Slide Number Placeholder 2"/>
          <p:cNvSpPr>
            <a:spLocks noGrp="1"/>
          </p:cNvSpPr>
          <p:nvPr>
            <p:ph type="sldNum" sz="quarter" idx="12"/>
          </p:nvPr>
        </p:nvSpPr>
        <p:spPr/>
        <p:txBody>
          <a:bodyPr/>
          <a:lstStyle/>
          <a:p>
            <a:fld id="{25BA54BD-C84D-46CE-8B72-31BFB26ABA43}" type="slidenum">
              <a:rPr lang="en-IN" smtClean="0"/>
              <a:pPr/>
              <a:t>22</a:t>
            </a:fld>
            <a:r>
              <a:rPr lang="en-IN" smtClean="0"/>
              <a:t>/86</a:t>
            </a:r>
            <a:endParaRPr lang="en-IN" dirty="0"/>
          </a:p>
        </p:txBody>
      </p:sp>
      <p:sp>
        <p:nvSpPr>
          <p:cNvPr id="4" name="Date Placeholder 3"/>
          <p:cNvSpPr>
            <a:spLocks noGrp="1"/>
          </p:cNvSpPr>
          <p:nvPr>
            <p:ph type="dt" sz="half" idx="10"/>
          </p:nvPr>
        </p:nvSpPr>
        <p:spPr/>
        <p:txBody>
          <a:bodyPr/>
          <a:lstStyle/>
          <a:p>
            <a:fld id="{019E97A7-829E-4494-B5C2-21E1EBD63A5F}" type="datetime9">
              <a:rPr lang="en-IN" smtClean="0"/>
              <a:t>10-01-2017 12:13:31</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52447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75779"/>
                                        </p:tgtEl>
                                        <p:attrNameLst>
                                          <p:attrName>style.visibility</p:attrName>
                                        </p:attrNameLst>
                                      </p:cBhvr>
                                      <p:to>
                                        <p:strVal val="visible"/>
                                      </p:to>
                                    </p:set>
                                    <p:animEffect transition="in" filter="wipe(up)">
                                      <p:cBhvr>
                                        <p:cTn id="13" dur="1000"/>
                                        <p:tgtEl>
                                          <p:spTgt spid="757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780"/>
                                        </p:tgtEl>
                                        <p:attrNameLst>
                                          <p:attrName>style.visibility</p:attrName>
                                        </p:attrNameLst>
                                      </p:cBhvr>
                                      <p:to>
                                        <p:strVal val="visible"/>
                                      </p:to>
                                    </p:set>
                                    <p:animEffect transition="in" filter="fade">
                                      <p:cBhvr>
                                        <p:cTn id="18" dur="1000"/>
                                        <p:tgtEl>
                                          <p:spTgt spid="757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781"/>
                                        </p:tgtEl>
                                        <p:attrNameLst>
                                          <p:attrName>style.visibility</p:attrName>
                                        </p:attrNameLst>
                                      </p:cBhvr>
                                      <p:to>
                                        <p:strVal val="visible"/>
                                      </p:to>
                                    </p:set>
                                    <p:animEffect transition="in" filter="fade">
                                      <p:cBhvr>
                                        <p:cTn id="23" dur="10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80" grpId="0"/>
      <p:bldP spid="757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smtClean="0"/>
              <a:t>Sample program</a:t>
            </a:r>
          </a:p>
        </p:txBody>
      </p:sp>
      <p:sp>
        <p:nvSpPr>
          <p:cNvPr id="28676" name="Rectangle 3"/>
          <p:cNvSpPr>
            <a:spLocks noGrp="1" noChangeArrowheads="1"/>
          </p:cNvSpPr>
          <p:nvPr>
            <p:ph type="body" idx="1"/>
          </p:nvPr>
        </p:nvSpPr>
        <p:spPr>
          <a:xfrm>
            <a:off x="455612" y="1719263"/>
            <a:ext cx="11277600" cy="4411662"/>
          </a:xfrm>
        </p:spPr>
        <p:txBody>
          <a:bodyPr>
            <a:normAutofit/>
          </a:bodyPr>
          <a:lstStyle/>
          <a:p>
            <a:pPr eaLnBrk="1" hangingPunct="1">
              <a:lnSpc>
                <a:spcPct val="120000"/>
              </a:lnSpc>
              <a:spcBef>
                <a:spcPts val="0"/>
              </a:spcBef>
              <a:buFont typeface="Wingdings" panose="05000000000000000000" pitchFamily="2" charset="2"/>
              <a:buNone/>
            </a:pPr>
            <a:r>
              <a:rPr lang="en-US" altLang="en-US" sz="1700" dirty="0">
                <a:latin typeface="+mj-lt"/>
              </a:rPr>
              <a:t>import </a:t>
            </a:r>
            <a:r>
              <a:rPr lang="en-US" altLang="en-US" sz="1700" dirty="0" err="1">
                <a:latin typeface="+mj-lt"/>
              </a:rPr>
              <a:t>java.sql</a:t>
            </a:r>
            <a:r>
              <a:rPr lang="en-US" altLang="en-US" sz="1700" dirty="0">
                <a:latin typeface="+mj-lt"/>
              </a:rPr>
              <a:t>.*;</a:t>
            </a:r>
          </a:p>
          <a:p>
            <a:pPr eaLnBrk="1" hangingPunct="1">
              <a:lnSpc>
                <a:spcPct val="120000"/>
              </a:lnSpc>
              <a:spcBef>
                <a:spcPts val="0"/>
              </a:spcBef>
              <a:buFont typeface="Wingdings" panose="05000000000000000000" pitchFamily="2" charset="2"/>
              <a:buNone/>
            </a:pPr>
            <a:r>
              <a:rPr lang="en-US" altLang="en-US" sz="1700" dirty="0">
                <a:latin typeface="+mj-lt"/>
              </a:rPr>
              <a:t>class Test  {</a:t>
            </a:r>
          </a:p>
          <a:p>
            <a:pPr eaLnBrk="1" hangingPunct="1">
              <a:lnSpc>
                <a:spcPct val="120000"/>
              </a:lnSpc>
              <a:spcBef>
                <a:spcPts val="0"/>
              </a:spcBef>
              <a:buFont typeface="Wingdings" panose="05000000000000000000" pitchFamily="2" charset="2"/>
              <a:buNone/>
            </a:pPr>
            <a:r>
              <a:rPr lang="en-US" altLang="en-US" sz="1700" dirty="0">
                <a:latin typeface="+mj-lt"/>
              </a:rPr>
              <a:t>    public static void main(String[] </a:t>
            </a:r>
            <a:r>
              <a:rPr lang="en-US" altLang="en-US" sz="1700" dirty="0" err="1">
                <a:latin typeface="+mj-lt"/>
              </a:rPr>
              <a:t>args</a:t>
            </a:r>
            <a:r>
              <a:rPr lang="en-US" altLang="en-US" sz="1700" dirty="0">
                <a:latin typeface="+mj-lt"/>
              </a:rPr>
              <a:t>)  {</a:t>
            </a:r>
          </a:p>
          <a:p>
            <a:pPr eaLnBrk="1" hangingPunct="1">
              <a:lnSpc>
                <a:spcPct val="120000"/>
              </a:lnSpc>
              <a:spcBef>
                <a:spcPts val="0"/>
              </a:spcBef>
              <a:buFont typeface="Wingdings" panose="05000000000000000000" pitchFamily="2" charset="2"/>
              <a:buNone/>
            </a:pPr>
            <a:r>
              <a:rPr lang="en-US" altLang="en-US" sz="1700" dirty="0">
                <a:latin typeface="+mj-lt"/>
              </a:rPr>
              <a:t>        try {</a:t>
            </a:r>
          </a:p>
          <a:p>
            <a:pPr eaLnBrk="1" hangingPunct="1">
              <a:lnSpc>
                <a:spcPct val="120000"/>
              </a:lnSpc>
              <a:spcBef>
                <a:spcPts val="0"/>
              </a:spcBef>
              <a:buFont typeface="Wingdings" panose="05000000000000000000" pitchFamily="2" charset="2"/>
              <a:buNone/>
            </a:pPr>
            <a:r>
              <a:rPr lang="en-US" altLang="en-US" sz="1700" dirty="0">
                <a:latin typeface="+mj-lt"/>
              </a:rPr>
              <a:t>            </a:t>
            </a:r>
            <a:r>
              <a:rPr lang="en-US" altLang="en-US" sz="1700" dirty="0" err="1">
                <a:latin typeface="+mj-lt"/>
              </a:rPr>
              <a:t>Class.forName</a:t>
            </a:r>
            <a:r>
              <a:rPr lang="en-US" altLang="en-US" sz="1700" dirty="0">
                <a:latin typeface="+mj-lt"/>
              </a:rPr>
              <a:t>("</a:t>
            </a:r>
            <a:r>
              <a:rPr lang="en-US" altLang="en-US" sz="1700" dirty="0" err="1">
                <a:latin typeface="+mj-lt"/>
              </a:rPr>
              <a:t>sun.jdbc.odbc.JdbcOdbcDriver</a:t>
            </a:r>
            <a:r>
              <a:rPr lang="en-US" altLang="en-US" sz="1700" dirty="0">
                <a:latin typeface="+mj-lt"/>
              </a:rPr>
              <a:t>"); //dynamic loading of driver</a:t>
            </a:r>
          </a:p>
          <a:p>
            <a:pPr>
              <a:lnSpc>
                <a:spcPct val="120000"/>
              </a:lnSpc>
              <a:spcBef>
                <a:spcPts val="0"/>
              </a:spcBef>
              <a:buNone/>
            </a:pPr>
            <a:r>
              <a:rPr lang="en-US" altLang="en-US" sz="1700" dirty="0" smtClean="0">
                <a:latin typeface="+mj-lt"/>
              </a:rPr>
              <a:t>		</a:t>
            </a:r>
            <a:r>
              <a:rPr lang="en-US" altLang="en-US" sz="1700" dirty="0">
                <a:latin typeface="+mj-lt"/>
              </a:rPr>
              <a:t>    Connection con = </a:t>
            </a:r>
            <a:r>
              <a:rPr lang="en-US" altLang="en-US" sz="1700" dirty="0" err="1">
                <a:latin typeface="+mj-lt"/>
              </a:rPr>
              <a:t>DriverManager.getConnection</a:t>
            </a:r>
            <a:r>
              <a:rPr lang="en-US" altLang="en-US" sz="1700" dirty="0">
                <a:latin typeface="+mj-lt"/>
              </a:rPr>
              <a:t>("</a:t>
            </a:r>
            <a:r>
              <a:rPr lang="en-US" altLang="en-US" sz="1700" dirty="0" err="1">
                <a:latin typeface="+mj-lt"/>
              </a:rPr>
              <a:t>jdbc:odbc:FirstYear</a:t>
            </a:r>
            <a:r>
              <a:rPr lang="en-US" altLang="en-US" sz="1700" dirty="0">
                <a:latin typeface="+mj-lt"/>
              </a:rPr>
              <a:t>");</a:t>
            </a:r>
            <a:endParaRPr lang="en-US" altLang="en-US" sz="1700" dirty="0" smtClean="0">
              <a:latin typeface="+mj-lt"/>
            </a:endParaRPr>
          </a:p>
          <a:p>
            <a:pPr eaLnBrk="1" hangingPunct="1">
              <a:lnSpc>
                <a:spcPct val="120000"/>
              </a:lnSpc>
              <a:spcBef>
                <a:spcPts val="0"/>
              </a:spcBef>
              <a:buFont typeface="Wingdings" panose="05000000000000000000" pitchFamily="2" charset="2"/>
              <a:buNone/>
            </a:pPr>
            <a:r>
              <a:rPr lang="en-US" altLang="en-US" sz="1700" dirty="0" smtClean="0">
                <a:latin typeface="+mj-lt"/>
              </a:rPr>
              <a:t>		    Statement s = </a:t>
            </a:r>
            <a:r>
              <a:rPr lang="en-US" altLang="en-US" sz="1700" dirty="0" err="1" smtClean="0">
                <a:latin typeface="+mj-lt"/>
              </a:rPr>
              <a:t>con.createStatement</a:t>
            </a:r>
            <a:r>
              <a:rPr lang="en-US" altLang="en-US" sz="1700" dirty="0" smtClean="0">
                <a:latin typeface="+mj-lt"/>
              </a:rPr>
              <a:t>();</a:t>
            </a:r>
          </a:p>
          <a:p>
            <a:pPr eaLnBrk="1" hangingPunct="1">
              <a:lnSpc>
                <a:spcPct val="120000"/>
              </a:lnSpc>
              <a:spcBef>
                <a:spcPts val="0"/>
              </a:spcBef>
              <a:buFont typeface="Wingdings" panose="05000000000000000000" pitchFamily="2" charset="2"/>
              <a:buNone/>
            </a:pPr>
            <a:r>
              <a:rPr lang="en-US" altLang="en-US" sz="1700" dirty="0" smtClean="0">
                <a:latin typeface="+mj-lt"/>
              </a:rPr>
              <a:t>            </a:t>
            </a:r>
            <a:r>
              <a:rPr lang="en-US" altLang="en-US" sz="1700" dirty="0" err="1" smtClean="0">
                <a:latin typeface="+mj-lt"/>
              </a:rPr>
              <a:t>s.execute</a:t>
            </a:r>
            <a:r>
              <a:rPr lang="en-US" altLang="en-US" sz="1700" dirty="0" smtClean="0">
                <a:latin typeface="+mj-lt"/>
              </a:rPr>
              <a:t>("create table TEST12345 ( </a:t>
            </a:r>
            <a:r>
              <a:rPr lang="en-US" altLang="en-US" sz="1700" dirty="0" err="1" smtClean="0">
                <a:latin typeface="+mj-lt"/>
              </a:rPr>
              <a:t>firstcolumn</a:t>
            </a:r>
            <a:r>
              <a:rPr lang="en-US" altLang="en-US" sz="1700" dirty="0" smtClean="0">
                <a:latin typeface="+mj-lt"/>
              </a:rPr>
              <a:t> integer )"); </a:t>
            </a:r>
          </a:p>
          <a:p>
            <a:pPr eaLnBrk="1" hangingPunct="1">
              <a:lnSpc>
                <a:spcPct val="120000"/>
              </a:lnSpc>
              <a:spcBef>
                <a:spcPts val="0"/>
              </a:spcBef>
              <a:buFont typeface="Wingdings" panose="05000000000000000000" pitchFamily="2" charset="2"/>
              <a:buNone/>
            </a:pPr>
            <a:r>
              <a:rPr lang="en-US" altLang="en-US" sz="1700" dirty="0" smtClean="0">
                <a:latin typeface="+mj-lt"/>
              </a:rPr>
              <a:t>            </a:t>
            </a:r>
            <a:r>
              <a:rPr lang="en-US" altLang="en-US" sz="1700" dirty="0" err="1" smtClean="0">
                <a:latin typeface="+mj-lt"/>
              </a:rPr>
              <a:t>s.execute</a:t>
            </a:r>
            <a:r>
              <a:rPr lang="en-US" altLang="en-US" sz="1700" dirty="0" smtClean="0">
                <a:latin typeface="+mj-lt"/>
              </a:rPr>
              <a:t>("insert into TEST12345 values(1)");  </a:t>
            </a:r>
          </a:p>
          <a:p>
            <a:pPr eaLnBrk="1" hangingPunct="1">
              <a:lnSpc>
                <a:spcPct val="120000"/>
              </a:lnSpc>
              <a:spcBef>
                <a:spcPts val="0"/>
              </a:spcBef>
              <a:buFont typeface="Wingdings" panose="05000000000000000000" pitchFamily="2" charset="2"/>
              <a:buNone/>
            </a:pPr>
            <a:r>
              <a:rPr lang="en-US" altLang="en-US" sz="1700" dirty="0" smtClean="0">
                <a:latin typeface="+mj-lt"/>
              </a:rPr>
              <a:t>            </a:t>
            </a:r>
            <a:r>
              <a:rPr lang="en-US" altLang="en-US" sz="1700" dirty="0" err="1" smtClean="0">
                <a:latin typeface="+mj-lt"/>
              </a:rPr>
              <a:t>s.execute</a:t>
            </a:r>
            <a:r>
              <a:rPr lang="en-US" altLang="en-US" sz="1700" dirty="0" smtClean="0">
                <a:latin typeface="+mj-lt"/>
              </a:rPr>
              <a:t>("select </a:t>
            </a:r>
            <a:r>
              <a:rPr lang="en-US" altLang="en-US" sz="1700" dirty="0" err="1" smtClean="0">
                <a:latin typeface="+mj-lt"/>
              </a:rPr>
              <a:t>firstcolumn</a:t>
            </a:r>
            <a:r>
              <a:rPr lang="en-US" altLang="en-US" sz="1700" dirty="0" smtClean="0">
                <a:latin typeface="+mj-lt"/>
              </a:rPr>
              <a:t> from TEST12345");</a:t>
            </a:r>
          </a:p>
          <a:p>
            <a:pPr eaLnBrk="1" hangingPunct="1">
              <a:lnSpc>
                <a:spcPct val="120000"/>
              </a:lnSpc>
              <a:spcBef>
                <a:spcPts val="0"/>
              </a:spcBef>
              <a:buFont typeface="Wingdings" panose="05000000000000000000" pitchFamily="2" charset="2"/>
              <a:buNone/>
            </a:pPr>
            <a:endParaRPr lang="en-US" altLang="en-US" sz="1200" dirty="0">
              <a:latin typeface="+mj-lt"/>
            </a:endParaRPr>
          </a:p>
        </p:txBody>
      </p:sp>
      <p:sp>
        <p:nvSpPr>
          <p:cNvPr id="3" name="Slide Number Placeholder 2"/>
          <p:cNvSpPr>
            <a:spLocks noGrp="1"/>
          </p:cNvSpPr>
          <p:nvPr>
            <p:ph type="sldNum" sz="quarter" idx="12"/>
          </p:nvPr>
        </p:nvSpPr>
        <p:spPr/>
        <p:txBody>
          <a:bodyPr/>
          <a:lstStyle/>
          <a:p>
            <a:fld id="{25BA54BD-C84D-46CE-8B72-31BFB26ABA43}" type="slidenum">
              <a:rPr lang="en-IN" smtClean="0"/>
              <a:pPr/>
              <a:t>23</a:t>
            </a:fld>
            <a:r>
              <a:rPr lang="en-IN" smtClean="0"/>
              <a:t>/86</a:t>
            </a:r>
            <a:endParaRPr lang="en-IN" dirty="0"/>
          </a:p>
        </p:txBody>
      </p:sp>
      <p:sp>
        <p:nvSpPr>
          <p:cNvPr id="4" name="Date Placeholder 3"/>
          <p:cNvSpPr>
            <a:spLocks noGrp="1"/>
          </p:cNvSpPr>
          <p:nvPr>
            <p:ph type="dt" sz="half" idx="10"/>
          </p:nvPr>
        </p:nvSpPr>
        <p:spPr/>
        <p:txBody>
          <a:bodyPr/>
          <a:lstStyle/>
          <a:p>
            <a:fld id="{9E6D3135-61B1-46AB-8F34-800D5E083145}" type="datetime9">
              <a:rPr lang="en-IN" smtClean="0"/>
              <a:t>10-01-2017 12:13:31</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30195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smtClean="0"/>
              <a:t>Sample program(cont)</a:t>
            </a:r>
          </a:p>
        </p:txBody>
      </p:sp>
      <p:sp>
        <p:nvSpPr>
          <p:cNvPr id="29700" name="Rectangle 3"/>
          <p:cNvSpPr>
            <a:spLocks noGrp="1" noChangeArrowheads="1"/>
          </p:cNvSpPr>
          <p:nvPr>
            <p:ph type="body" idx="1"/>
          </p:nvPr>
        </p:nvSpPr>
        <p:spPr>
          <a:xfrm>
            <a:off x="379412" y="1905000"/>
            <a:ext cx="11506200" cy="4267200"/>
          </a:xfrm>
        </p:spPr>
        <p:txBody>
          <a:bodyPr vert="horz" lIns="91440" tIns="45720" rIns="91440" bIns="45720" rtlCol="0">
            <a:normAutofit/>
          </a:bodyPr>
          <a:lstStyle/>
          <a:p>
            <a:pPr>
              <a:lnSpc>
                <a:spcPct val="120000"/>
              </a:lnSpc>
              <a:spcBef>
                <a:spcPts val="0"/>
              </a:spcBef>
              <a:buFont typeface="Wingdings" panose="05000000000000000000" pitchFamily="2" charset="2"/>
              <a:buNone/>
            </a:pPr>
            <a:r>
              <a:rPr lang="en-US" altLang="en-US" sz="1700" dirty="0">
                <a:latin typeface="+mj-lt"/>
              </a:rPr>
              <a:t>          </a:t>
            </a:r>
            <a:r>
              <a:rPr lang="en-US" altLang="en-US" sz="1700" dirty="0" err="1">
                <a:latin typeface="+mj-lt"/>
              </a:rPr>
              <a:t>ResultSet</a:t>
            </a:r>
            <a:r>
              <a:rPr lang="en-US" altLang="en-US" sz="1700" dirty="0">
                <a:latin typeface="+mj-lt"/>
              </a:rPr>
              <a:t> </a:t>
            </a:r>
            <a:r>
              <a:rPr lang="en-US" altLang="en-US" sz="1700" dirty="0" err="1">
                <a:latin typeface="+mj-lt"/>
              </a:rPr>
              <a:t>rs</a:t>
            </a:r>
            <a:r>
              <a:rPr lang="en-US" altLang="en-US" sz="1700" dirty="0">
                <a:latin typeface="+mj-lt"/>
              </a:rPr>
              <a:t> = </a:t>
            </a:r>
            <a:r>
              <a:rPr lang="en-US" altLang="en-US" sz="1700" dirty="0" err="1">
                <a:latin typeface="+mj-lt"/>
              </a:rPr>
              <a:t>s.getResultSet</a:t>
            </a:r>
            <a:r>
              <a:rPr lang="en-US" altLang="en-US" sz="1700" dirty="0">
                <a:latin typeface="+mj-lt"/>
              </a:rPr>
              <a:t>(); </a:t>
            </a:r>
          </a:p>
          <a:p>
            <a:pPr>
              <a:lnSpc>
                <a:spcPct val="120000"/>
              </a:lnSpc>
              <a:spcBef>
                <a:spcPts val="0"/>
              </a:spcBef>
              <a:buFont typeface="Wingdings" panose="05000000000000000000" pitchFamily="2" charset="2"/>
              <a:buNone/>
            </a:pPr>
            <a:r>
              <a:rPr lang="en-US" altLang="en-US" sz="1700" dirty="0">
                <a:latin typeface="+mj-lt"/>
              </a:rPr>
              <a:t>          if (</a:t>
            </a:r>
            <a:r>
              <a:rPr lang="en-US" altLang="en-US" sz="1700" dirty="0" err="1">
                <a:latin typeface="+mj-lt"/>
              </a:rPr>
              <a:t>rs</a:t>
            </a:r>
            <a:r>
              <a:rPr lang="en-US" altLang="en-US" sz="1700" dirty="0">
                <a:latin typeface="+mj-lt"/>
              </a:rPr>
              <a:t> != null) // if </a:t>
            </a:r>
            <a:r>
              <a:rPr lang="en-US" altLang="en-US" sz="1700" dirty="0" err="1">
                <a:latin typeface="+mj-lt"/>
              </a:rPr>
              <a:t>rs</a:t>
            </a:r>
            <a:r>
              <a:rPr lang="en-US" altLang="en-US" sz="1700" dirty="0">
                <a:latin typeface="+mj-lt"/>
              </a:rPr>
              <a:t> == null, then there is no </a:t>
            </a:r>
            <a:r>
              <a:rPr lang="en-US" altLang="en-US" sz="1700" dirty="0" err="1">
                <a:latin typeface="+mj-lt"/>
              </a:rPr>
              <a:t>ResultSet</a:t>
            </a:r>
            <a:r>
              <a:rPr lang="en-US" altLang="en-US" sz="1700" dirty="0">
                <a:latin typeface="+mj-lt"/>
              </a:rPr>
              <a:t> to view</a:t>
            </a:r>
          </a:p>
          <a:p>
            <a:pPr>
              <a:lnSpc>
                <a:spcPct val="120000"/>
              </a:lnSpc>
              <a:spcBef>
                <a:spcPts val="0"/>
              </a:spcBef>
              <a:buFont typeface="Wingdings" panose="05000000000000000000" pitchFamily="2" charset="2"/>
              <a:buNone/>
            </a:pPr>
            <a:r>
              <a:rPr lang="en-US" altLang="en-US" sz="1700" dirty="0">
                <a:latin typeface="+mj-lt"/>
              </a:rPr>
              <a:t>          while ( </a:t>
            </a:r>
            <a:r>
              <a:rPr lang="en-US" altLang="en-US" sz="1700" dirty="0" err="1">
                <a:latin typeface="+mj-lt"/>
              </a:rPr>
              <a:t>rs.next</a:t>
            </a:r>
            <a:r>
              <a:rPr lang="en-US" altLang="en-US" sz="1700" dirty="0">
                <a:latin typeface="+mj-lt"/>
              </a:rPr>
              <a:t>() ) // this will step through our data row-by-row</a:t>
            </a:r>
          </a:p>
          <a:p>
            <a:pPr>
              <a:lnSpc>
                <a:spcPct val="120000"/>
              </a:lnSpc>
              <a:spcBef>
                <a:spcPts val="0"/>
              </a:spcBef>
              <a:buFont typeface="Wingdings" panose="05000000000000000000" pitchFamily="2" charset="2"/>
              <a:buNone/>
            </a:pPr>
            <a:r>
              <a:rPr lang="en-US" altLang="en-US" sz="1700" dirty="0">
                <a:latin typeface="+mj-lt"/>
              </a:rPr>
              <a:t>          {   /* the next line will get the first column in our current row's </a:t>
            </a:r>
            <a:r>
              <a:rPr lang="en-US" altLang="en-US" sz="1700" dirty="0" err="1">
                <a:latin typeface="+mj-lt"/>
              </a:rPr>
              <a:t>ResultSet</a:t>
            </a:r>
            <a:r>
              <a:rPr lang="en-US" altLang="en-US" sz="1700" dirty="0">
                <a:latin typeface="+mj-lt"/>
              </a:rPr>
              <a:t> </a:t>
            </a:r>
          </a:p>
          <a:p>
            <a:pPr>
              <a:lnSpc>
                <a:spcPct val="120000"/>
              </a:lnSpc>
              <a:spcBef>
                <a:spcPts val="0"/>
              </a:spcBef>
              <a:buFont typeface="Wingdings" panose="05000000000000000000" pitchFamily="2" charset="2"/>
              <a:buNone/>
            </a:pPr>
            <a:r>
              <a:rPr lang="en-US" altLang="en-US" sz="1700" dirty="0">
                <a:latin typeface="+mj-lt"/>
              </a:rPr>
              <a:t>              as a String ( </a:t>
            </a:r>
            <a:r>
              <a:rPr lang="en-US" altLang="en-US" sz="1700" dirty="0" err="1">
                <a:latin typeface="+mj-lt"/>
              </a:rPr>
              <a:t>getString</a:t>
            </a:r>
            <a:r>
              <a:rPr lang="en-US" altLang="en-US" sz="1700" dirty="0">
                <a:latin typeface="+mj-lt"/>
              </a:rPr>
              <a:t>( </a:t>
            </a:r>
            <a:r>
              <a:rPr lang="en-US" altLang="en-US" sz="1700" dirty="0" err="1">
                <a:latin typeface="+mj-lt"/>
              </a:rPr>
              <a:t>columnNumber</a:t>
            </a:r>
            <a:r>
              <a:rPr lang="en-US" altLang="en-US" sz="1700" dirty="0">
                <a:latin typeface="+mj-lt"/>
              </a:rPr>
              <a:t>) ) and output it to the screen */ </a:t>
            </a:r>
          </a:p>
          <a:p>
            <a:pPr>
              <a:lnSpc>
                <a:spcPct val="120000"/>
              </a:lnSpc>
              <a:spcBef>
                <a:spcPts val="0"/>
              </a:spcBef>
              <a:buFont typeface="Wingdings" panose="05000000000000000000" pitchFamily="2" charset="2"/>
              <a:buNone/>
            </a:pPr>
            <a:r>
              <a:rPr lang="en-US" altLang="en-US" sz="1700" dirty="0">
                <a:latin typeface="+mj-lt"/>
              </a:rPr>
              <a:t>              </a:t>
            </a:r>
            <a:r>
              <a:rPr lang="en-US" altLang="en-US" sz="1700" dirty="0" err="1">
                <a:latin typeface="+mj-lt"/>
              </a:rPr>
              <a:t>System.out.println</a:t>
            </a:r>
            <a:r>
              <a:rPr lang="en-US" altLang="en-US" sz="1700" dirty="0">
                <a:latin typeface="+mj-lt"/>
              </a:rPr>
              <a:t>("Data from </a:t>
            </a:r>
            <a:r>
              <a:rPr lang="en-US" altLang="en-US" sz="1700" dirty="0" err="1">
                <a:latin typeface="+mj-lt"/>
              </a:rPr>
              <a:t>column_name</a:t>
            </a:r>
            <a:r>
              <a:rPr lang="en-US" altLang="en-US" sz="1700" dirty="0">
                <a:latin typeface="+mj-lt"/>
              </a:rPr>
              <a:t>: " + </a:t>
            </a:r>
            <a:r>
              <a:rPr lang="en-US" altLang="en-US" sz="1700" dirty="0" err="1">
                <a:latin typeface="+mj-lt"/>
              </a:rPr>
              <a:t>rs.getString</a:t>
            </a:r>
            <a:r>
              <a:rPr lang="en-US" altLang="en-US" sz="1700" dirty="0">
                <a:latin typeface="+mj-lt"/>
              </a:rPr>
              <a:t>(1) );</a:t>
            </a:r>
          </a:p>
          <a:p>
            <a:pPr>
              <a:lnSpc>
                <a:spcPct val="120000"/>
              </a:lnSpc>
              <a:spcBef>
                <a:spcPts val="0"/>
              </a:spcBef>
              <a:buFont typeface="Wingdings" panose="05000000000000000000" pitchFamily="2" charset="2"/>
              <a:buNone/>
            </a:pPr>
            <a:r>
              <a:rPr lang="en-US" altLang="en-US" sz="1700" dirty="0">
                <a:latin typeface="+mj-lt"/>
              </a:rPr>
              <a:t>          }</a:t>
            </a:r>
          </a:p>
          <a:p>
            <a:pPr>
              <a:lnSpc>
                <a:spcPct val="120000"/>
              </a:lnSpc>
              <a:spcBef>
                <a:spcPts val="0"/>
              </a:spcBef>
              <a:buFont typeface="Wingdings" panose="05000000000000000000" pitchFamily="2" charset="2"/>
              <a:buNone/>
            </a:pPr>
            <a:r>
              <a:rPr lang="en-US" altLang="en-US" sz="1700" dirty="0">
                <a:latin typeface="+mj-lt"/>
              </a:rPr>
              <a:t>          </a:t>
            </a:r>
            <a:r>
              <a:rPr lang="en-US" altLang="en-US" sz="1700" dirty="0" err="1">
                <a:latin typeface="+mj-lt"/>
              </a:rPr>
              <a:t>s.close</a:t>
            </a:r>
            <a:r>
              <a:rPr lang="en-US" altLang="en-US" sz="1700" dirty="0">
                <a:latin typeface="+mj-lt"/>
              </a:rPr>
              <a:t>(); // close Statement to let the database know we're done with it</a:t>
            </a:r>
          </a:p>
          <a:p>
            <a:pPr>
              <a:lnSpc>
                <a:spcPct val="120000"/>
              </a:lnSpc>
              <a:spcBef>
                <a:spcPts val="0"/>
              </a:spcBef>
              <a:buFont typeface="Wingdings" panose="05000000000000000000" pitchFamily="2" charset="2"/>
              <a:buNone/>
            </a:pPr>
            <a:r>
              <a:rPr lang="en-US" altLang="en-US" sz="1700" dirty="0">
                <a:latin typeface="+mj-lt"/>
              </a:rPr>
              <a:t>          </a:t>
            </a:r>
            <a:r>
              <a:rPr lang="en-US" altLang="en-US" sz="1700" dirty="0" err="1">
                <a:latin typeface="+mj-lt"/>
              </a:rPr>
              <a:t>con.close</a:t>
            </a:r>
            <a:r>
              <a:rPr lang="en-US" altLang="en-US" sz="1700" dirty="0">
                <a:latin typeface="+mj-lt"/>
              </a:rPr>
              <a:t>(); //close connection</a:t>
            </a:r>
          </a:p>
          <a:p>
            <a:pPr>
              <a:lnSpc>
                <a:spcPct val="120000"/>
              </a:lnSpc>
              <a:spcBef>
                <a:spcPts val="0"/>
              </a:spcBef>
              <a:buFont typeface="Wingdings" panose="05000000000000000000" pitchFamily="2" charset="2"/>
              <a:buNone/>
            </a:pPr>
            <a:r>
              <a:rPr lang="en-US" altLang="en-US" sz="1700" dirty="0">
                <a:latin typeface="+mj-lt"/>
              </a:rPr>
              <a:t>       }</a:t>
            </a:r>
          </a:p>
          <a:p>
            <a:pPr>
              <a:lnSpc>
                <a:spcPct val="120000"/>
              </a:lnSpc>
              <a:spcBef>
                <a:spcPts val="0"/>
              </a:spcBef>
              <a:buFont typeface="Wingdings" panose="05000000000000000000" pitchFamily="2" charset="2"/>
              <a:buNone/>
            </a:pPr>
            <a:r>
              <a:rPr lang="en-US" altLang="en-US" sz="1700" dirty="0">
                <a:latin typeface="+mj-lt"/>
              </a:rPr>
              <a:t>      catch (Exception err) { </a:t>
            </a:r>
            <a:r>
              <a:rPr lang="en-US" altLang="en-US" sz="1700" dirty="0" err="1">
                <a:latin typeface="+mj-lt"/>
              </a:rPr>
              <a:t>System.out.println</a:t>
            </a:r>
            <a:r>
              <a:rPr lang="en-US" altLang="en-US" sz="1700" dirty="0">
                <a:latin typeface="+mj-lt"/>
              </a:rPr>
              <a:t>("ERROR: " + err);  }</a:t>
            </a:r>
          </a:p>
          <a:p>
            <a:pPr>
              <a:lnSpc>
                <a:spcPct val="120000"/>
              </a:lnSpc>
              <a:spcBef>
                <a:spcPts val="0"/>
              </a:spcBef>
              <a:buFont typeface="Wingdings" panose="05000000000000000000" pitchFamily="2" charset="2"/>
              <a:buNone/>
            </a:pPr>
            <a:r>
              <a:rPr lang="en-US" altLang="en-US" sz="1700" dirty="0">
                <a:latin typeface="+mj-lt"/>
              </a:rPr>
              <a:t>    }</a:t>
            </a:r>
          </a:p>
          <a:p>
            <a:pPr>
              <a:lnSpc>
                <a:spcPct val="120000"/>
              </a:lnSpc>
              <a:spcBef>
                <a:spcPts val="0"/>
              </a:spcBef>
              <a:buFont typeface="Wingdings" panose="05000000000000000000" pitchFamily="2" charset="2"/>
              <a:buNone/>
            </a:pPr>
            <a:r>
              <a:rPr lang="en-US" altLang="en-US" sz="1700" dirty="0">
                <a:latin typeface="+mj-lt"/>
              </a:rPr>
              <a:t>}</a:t>
            </a:r>
          </a:p>
        </p:txBody>
      </p:sp>
      <p:sp>
        <p:nvSpPr>
          <p:cNvPr id="3" name="Slide Number Placeholder 2"/>
          <p:cNvSpPr>
            <a:spLocks noGrp="1"/>
          </p:cNvSpPr>
          <p:nvPr>
            <p:ph type="sldNum" sz="quarter" idx="12"/>
          </p:nvPr>
        </p:nvSpPr>
        <p:spPr/>
        <p:txBody>
          <a:bodyPr/>
          <a:lstStyle/>
          <a:p>
            <a:fld id="{25BA54BD-C84D-46CE-8B72-31BFB26ABA43}" type="slidenum">
              <a:rPr lang="en-IN" smtClean="0"/>
              <a:pPr/>
              <a:t>24</a:t>
            </a:fld>
            <a:r>
              <a:rPr lang="en-IN" smtClean="0"/>
              <a:t>/86</a:t>
            </a:r>
            <a:endParaRPr lang="en-IN" dirty="0"/>
          </a:p>
        </p:txBody>
      </p:sp>
      <p:sp>
        <p:nvSpPr>
          <p:cNvPr id="4" name="Date Placeholder 3"/>
          <p:cNvSpPr>
            <a:spLocks noGrp="1"/>
          </p:cNvSpPr>
          <p:nvPr>
            <p:ph type="dt" sz="half" idx="10"/>
          </p:nvPr>
        </p:nvSpPr>
        <p:spPr/>
        <p:txBody>
          <a:bodyPr/>
          <a:lstStyle/>
          <a:p>
            <a:fld id="{62DF5591-7CFD-4007-BCF7-4B79B05F6BA8}" type="datetime9">
              <a:rPr lang="en-IN" smtClean="0"/>
              <a:t>10-01-2017 12:13:31</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149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r>
            <a:br>
              <a:rPr lang="en-IN" dirty="0"/>
            </a:br>
            <a:r>
              <a:rPr lang="en-IN" dirty="0"/>
              <a:t> </a:t>
            </a:r>
            <a:r>
              <a:rPr lang="en-IN" dirty="0" err="1"/>
              <a:t>SQLException</a:t>
            </a:r>
            <a:r>
              <a:rPr lang="en-IN" dirty="0"/>
              <a:t> </a:t>
            </a:r>
            <a:r>
              <a:rPr lang="en-IN" dirty="0" smtClean="0"/>
              <a:t>Class</a:t>
            </a:r>
            <a:endParaRPr lang="en-IN" dirty="0"/>
          </a:p>
        </p:txBody>
      </p:sp>
      <p:sp>
        <p:nvSpPr>
          <p:cNvPr id="3" name="Content Placeholder 2"/>
          <p:cNvSpPr>
            <a:spLocks noGrp="1"/>
          </p:cNvSpPr>
          <p:nvPr>
            <p:ph idx="1"/>
          </p:nvPr>
        </p:nvSpPr>
        <p:spPr/>
        <p:txBody>
          <a:bodyPr/>
          <a:lstStyle/>
          <a:p>
            <a:r>
              <a:rPr lang="en-IN" dirty="0"/>
              <a:t>An exception that provides information on a database access error or other </a:t>
            </a:r>
            <a:r>
              <a:rPr lang="en-IN" dirty="0" smtClean="0"/>
              <a:t>errors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94523210"/>
              </p:ext>
            </p:extLst>
          </p:nvPr>
        </p:nvGraphicFramePr>
        <p:xfrm>
          <a:off x="1370012" y="2590800"/>
          <a:ext cx="10287000" cy="3915384"/>
        </p:xfrm>
        <a:graphic>
          <a:graphicData uri="http://schemas.openxmlformats.org/drawingml/2006/table">
            <a:tbl>
              <a:tblPr>
                <a:tableStyleId>{5940675A-B579-460E-94D1-54222C63F5DA}</a:tableStyleId>
              </a:tblPr>
              <a:tblGrid>
                <a:gridCol w="2481124"/>
                <a:gridCol w="7805876"/>
              </a:tblGrid>
              <a:tr h="249187">
                <a:tc>
                  <a:txBody>
                    <a:bodyPr/>
                    <a:lstStyle/>
                    <a:p>
                      <a:pPr algn="l" fontAlgn="t"/>
                      <a:r>
                        <a:rPr lang="en-IN" sz="2000" dirty="0" smtClean="0">
                          <a:effectLst/>
                        </a:rPr>
                        <a:t>Return</a:t>
                      </a:r>
                      <a:r>
                        <a:rPr lang="en-IN" sz="2000" baseline="0" dirty="0" smtClean="0">
                          <a:effectLst/>
                        </a:rPr>
                        <a:t> Type</a:t>
                      </a:r>
                      <a:endParaRPr lang="en-IN" sz="2000" dirty="0">
                        <a:effectLst/>
                      </a:endParaRPr>
                    </a:p>
                  </a:txBody>
                  <a:tcPr marL="50124" marR="143211" marT="21482" marB="21482"/>
                </a:tc>
                <a:tc>
                  <a:txBody>
                    <a:bodyPr/>
                    <a:lstStyle/>
                    <a:p>
                      <a:pPr algn="l" fontAlgn="t"/>
                      <a:r>
                        <a:rPr lang="en-IN" sz="2000">
                          <a:effectLst/>
                        </a:rPr>
                        <a:t>Method and Description</a:t>
                      </a:r>
                    </a:p>
                  </a:txBody>
                  <a:tcPr marL="50124" marR="21482" marT="21482" marB="21482"/>
                </a:tc>
              </a:tr>
              <a:tr h="249187">
                <a:tc>
                  <a:txBody>
                    <a:bodyPr/>
                    <a:lstStyle/>
                    <a:p>
                      <a:pPr algn="l" fontAlgn="t"/>
                      <a:r>
                        <a:rPr lang="en-IN" sz="2000">
                          <a:effectLst/>
                        </a:rPr>
                        <a:t>int</a:t>
                      </a:r>
                    </a:p>
                  </a:txBody>
                  <a:tcPr marL="50124" marR="21482" marT="21482" marB="21482"/>
                </a:tc>
                <a:tc>
                  <a:txBody>
                    <a:bodyPr/>
                    <a:lstStyle/>
                    <a:p>
                      <a:pPr algn="l" fontAlgn="t"/>
                      <a:r>
                        <a:rPr lang="en-IN" sz="2000" u="none" strike="noStrike" dirty="0" err="1">
                          <a:effectLst/>
                        </a:rPr>
                        <a:t>getErrorCode</a:t>
                      </a:r>
                      <a:r>
                        <a:rPr lang="en-IN" sz="2000" dirty="0" smtClean="0">
                          <a:effectLst/>
                        </a:rPr>
                        <a:t>()</a:t>
                      </a:r>
                    </a:p>
                    <a:p>
                      <a:pPr algn="l" fontAlgn="t"/>
                      <a:r>
                        <a:rPr lang="en-IN" sz="2000" dirty="0" smtClean="0">
                          <a:effectLst/>
                        </a:rPr>
                        <a:t>Retrieves </a:t>
                      </a:r>
                      <a:r>
                        <a:rPr lang="en-IN" sz="2000" dirty="0">
                          <a:effectLst/>
                        </a:rPr>
                        <a:t>the vendor-specific exception code for </a:t>
                      </a:r>
                      <a:r>
                        <a:rPr lang="en-IN" sz="2000" dirty="0" smtClean="0">
                          <a:effectLst/>
                        </a:rPr>
                        <a:t>his</a:t>
                      </a:r>
                      <a:r>
                        <a:rPr lang="en-IN" sz="2000" dirty="0">
                          <a:effectLst/>
                        </a:rPr>
                        <a:t> </a:t>
                      </a:r>
                      <a:r>
                        <a:rPr lang="en-IN" sz="2000" dirty="0" err="1">
                          <a:effectLst/>
                        </a:rPr>
                        <a:t>SQLException</a:t>
                      </a:r>
                      <a:r>
                        <a:rPr lang="en-IN" sz="2000" dirty="0">
                          <a:effectLst/>
                        </a:rPr>
                        <a:t> object.</a:t>
                      </a:r>
                    </a:p>
                  </a:txBody>
                  <a:tcPr marL="50124" marR="21482" marT="21482" marB="21482"/>
                </a:tc>
              </a:tr>
              <a:tr h="455410">
                <a:tc>
                  <a:txBody>
                    <a:bodyPr/>
                    <a:lstStyle/>
                    <a:p>
                      <a:pPr algn="l" fontAlgn="t"/>
                      <a:r>
                        <a:rPr lang="en-IN" sz="2000" u="none" strike="noStrike" dirty="0" err="1">
                          <a:effectLst/>
                        </a:rPr>
                        <a:t>SQLException</a:t>
                      </a:r>
                      <a:endParaRPr lang="en-IN" sz="2000" dirty="0">
                        <a:effectLst/>
                      </a:endParaRPr>
                    </a:p>
                  </a:txBody>
                  <a:tcPr marL="50124" marR="21482" marT="21482" marB="21482"/>
                </a:tc>
                <a:tc>
                  <a:txBody>
                    <a:bodyPr/>
                    <a:lstStyle/>
                    <a:p>
                      <a:pPr algn="l" fontAlgn="t"/>
                      <a:r>
                        <a:rPr lang="en-IN" sz="2000" u="none" strike="noStrike" dirty="0" err="1">
                          <a:effectLst/>
                        </a:rPr>
                        <a:t>getNextException</a:t>
                      </a:r>
                      <a:r>
                        <a:rPr lang="en-IN" sz="2000" dirty="0" smtClean="0">
                          <a:effectLst/>
                        </a:rPr>
                        <a:t>()</a:t>
                      </a:r>
                    </a:p>
                    <a:p>
                      <a:pPr algn="l" fontAlgn="t"/>
                      <a:r>
                        <a:rPr lang="en-IN" sz="2000" dirty="0" smtClean="0">
                          <a:effectLst/>
                        </a:rPr>
                        <a:t>Retrieves </a:t>
                      </a:r>
                      <a:r>
                        <a:rPr lang="en-IN" sz="2000" dirty="0">
                          <a:effectLst/>
                        </a:rPr>
                        <a:t>the exception chained to this </a:t>
                      </a:r>
                      <a:r>
                        <a:rPr lang="en-IN" sz="2000" dirty="0" err="1">
                          <a:effectLst/>
                        </a:rPr>
                        <a:t>SQLException</a:t>
                      </a:r>
                      <a:r>
                        <a:rPr lang="en-IN" sz="2000" dirty="0">
                          <a:effectLst/>
                        </a:rPr>
                        <a:t> object by setNextException(</a:t>
                      </a:r>
                      <a:r>
                        <a:rPr lang="en-IN" sz="2000" dirty="0" err="1">
                          <a:effectLst/>
                        </a:rPr>
                        <a:t>SQLException</a:t>
                      </a:r>
                      <a:r>
                        <a:rPr lang="en-IN" sz="2000" dirty="0">
                          <a:effectLst/>
                        </a:rPr>
                        <a:t> ex).</a:t>
                      </a:r>
                    </a:p>
                  </a:txBody>
                  <a:tcPr marL="50124" marR="21482" marT="21482" marB="21482"/>
                </a:tc>
              </a:tr>
              <a:tr h="249187">
                <a:tc>
                  <a:txBody>
                    <a:bodyPr/>
                    <a:lstStyle/>
                    <a:p>
                      <a:pPr algn="l" fontAlgn="t"/>
                      <a:r>
                        <a:rPr lang="en-IN" sz="2000" u="none" strike="noStrike" dirty="0">
                          <a:effectLst/>
                        </a:rPr>
                        <a:t>String</a:t>
                      </a:r>
                      <a:endParaRPr lang="en-IN" sz="2000" dirty="0">
                        <a:effectLst/>
                      </a:endParaRPr>
                    </a:p>
                  </a:txBody>
                  <a:tcPr marL="50124" marR="21482" marT="21482" marB="21482"/>
                </a:tc>
                <a:tc>
                  <a:txBody>
                    <a:bodyPr/>
                    <a:lstStyle/>
                    <a:p>
                      <a:pPr algn="l" fontAlgn="t"/>
                      <a:r>
                        <a:rPr lang="en-IN" sz="2000" u="none" strike="noStrike" dirty="0" err="1">
                          <a:effectLst/>
                        </a:rPr>
                        <a:t>getSQLState</a:t>
                      </a:r>
                      <a:r>
                        <a:rPr lang="en-IN" sz="2000" dirty="0" smtClean="0">
                          <a:effectLst/>
                        </a:rPr>
                        <a:t>()</a:t>
                      </a:r>
                    </a:p>
                    <a:p>
                      <a:pPr algn="l" fontAlgn="t"/>
                      <a:r>
                        <a:rPr lang="en-IN" sz="2000" dirty="0" smtClean="0">
                          <a:effectLst/>
                        </a:rPr>
                        <a:t>Retrieves </a:t>
                      </a:r>
                      <a:r>
                        <a:rPr lang="en-IN" sz="2000" dirty="0">
                          <a:effectLst/>
                        </a:rPr>
                        <a:t>the </a:t>
                      </a:r>
                      <a:r>
                        <a:rPr lang="en-IN" sz="2000" dirty="0" err="1">
                          <a:effectLst/>
                        </a:rPr>
                        <a:t>SQLState</a:t>
                      </a:r>
                      <a:r>
                        <a:rPr lang="en-IN" sz="2000" dirty="0">
                          <a:effectLst/>
                        </a:rPr>
                        <a:t> for this </a:t>
                      </a:r>
                      <a:r>
                        <a:rPr lang="en-IN" sz="2000" dirty="0" err="1">
                          <a:effectLst/>
                        </a:rPr>
                        <a:t>SQLException</a:t>
                      </a:r>
                      <a:r>
                        <a:rPr lang="en-IN" sz="2000" dirty="0">
                          <a:effectLst/>
                        </a:rPr>
                        <a:t> object.</a:t>
                      </a:r>
                    </a:p>
                  </a:txBody>
                  <a:tcPr marL="50124" marR="21482" marT="21482" marB="21482"/>
                </a:tc>
              </a:tr>
              <a:tr h="249187">
                <a:tc>
                  <a:txBody>
                    <a:bodyPr/>
                    <a:lstStyle/>
                    <a:p>
                      <a:pPr algn="l" fontAlgn="t"/>
                      <a:r>
                        <a:rPr lang="en-IN" sz="2000" u="none" strike="noStrike" dirty="0">
                          <a:effectLst/>
                        </a:rPr>
                        <a:t>Iterator</a:t>
                      </a:r>
                      <a:r>
                        <a:rPr lang="en-IN" sz="2000" dirty="0">
                          <a:effectLst/>
                        </a:rPr>
                        <a:t>&lt;</a:t>
                      </a:r>
                      <a:r>
                        <a:rPr lang="en-IN" sz="2000" u="none" strike="noStrike" dirty="0" err="1">
                          <a:effectLst/>
                        </a:rPr>
                        <a:t>Throwable</a:t>
                      </a:r>
                      <a:r>
                        <a:rPr lang="en-IN" sz="2000" dirty="0">
                          <a:effectLst/>
                        </a:rPr>
                        <a:t>&gt;</a:t>
                      </a:r>
                    </a:p>
                  </a:txBody>
                  <a:tcPr marL="50124" marR="21482" marT="21482" marB="21482"/>
                </a:tc>
                <a:tc>
                  <a:txBody>
                    <a:bodyPr/>
                    <a:lstStyle/>
                    <a:p>
                      <a:pPr algn="l" fontAlgn="t"/>
                      <a:r>
                        <a:rPr lang="en-IN" sz="2000" u="none" strike="noStrike" dirty="0">
                          <a:effectLst/>
                        </a:rPr>
                        <a:t>iterator</a:t>
                      </a:r>
                      <a:r>
                        <a:rPr lang="en-IN" sz="2000" dirty="0" smtClean="0">
                          <a:effectLst/>
                        </a:rPr>
                        <a:t>()</a:t>
                      </a:r>
                    </a:p>
                    <a:p>
                      <a:pPr algn="l" fontAlgn="t"/>
                      <a:r>
                        <a:rPr lang="en-IN" sz="2000" dirty="0" smtClean="0">
                          <a:effectLst/>
                        </a:rPr>
                        <a:t>Returns </a:t>
                      </a:r>
                      <a:r>
                        <a:rPr lang="en-IN" sz="2000" dirty="0">
                          <a:effectLst/>
                        </a:rPr>
                        <a:t>an iterator over the chained </a:t>
                      </a:r>
                      <a:r>
                        <a:rPr lang="en-IN" sz="2000" dirty="0" err="1">
                          <a:effectLst/>
                        </a:rPr>
                        <a:t>SQLExceptions</a:t>
                      </a:r>
                      <a:r>
                        <a:rPr lang="en-IN" sz="2000" dirty="0">
                          <a:effectLst/>
                        </a:rPr>
                        <a:t>.</a:t>
                      </a:r>
                    </a:p>
                  </a:txBody>
                  <a:tcPr marL="50124" marR="21482" marT="21482" marB="21482"/>
                </a:tc>
              </a:tr>
              <a:tr h="249187">
                <a:tc>
                  <a:txBody>
                    <a:bodyPr/>
                    <a:lstStyle/>
                    <a:p>
                      <a:pPr algn="l" fontAlgn="t"/>
                      <a:r>
                        <a:rPr lang="en-IN" sz="2000">
                          <a:effectLst/>
                        </a:rPr>
                        <a:t>void</a:t>
                      </a:r>
                    </a:p>
                  </a:txBody>
                  <a:tcPr marL="50124" marR="21482" marT="21482" marB="21482"/>
                </a:tc>
                <a:tc>
                  <a:txBody>
                    <a:bodyPr/>
                    <a:lstStyle/>
                    <a:p>
                      <a:pPr algn="l" fontAlgn="t"/>
                      <a:r>
                        <a:rPr lang="en-IN" sz="2000" u="none" strike="noStrike" dirty="0">
                          <a:effectLst/>
                        </a:rPr>
                        <a:t>setNextException</a:t>
                      </a:r>
                      <a:r>
                        <a:rPr lang="en-IN" sz="2000" dirty="0">
                          <a:effectLst/>
                        </a:rPr>
                        <a:t>(</a:t>
                      </a:r>
                      <a:r>
                        <a:rPr lang="en-IN" sz="2000" u="none" strike="noStrike" dirty="0" err="1">
                          <a:effectLst/>
                        </a:rPr>
                        <a:t>SQLException</a:t>
                      </a:r>
                      <a:r>
                        <a:rPr lang="en-IN" sz="2000" dirty="0">
                          <a:effectLst/>
                        </a:rPr>
                        <a:t> ex</a:t>
                      </a:r>
                      <a:r>
                        <a:rPr lang="en-IN" sz="2000" dirty="0" smtClean="0">
                          <a:effectLst/>
                        </a:rPr>
                        <a:t>)</a:t>
                      </a:r>
                    </a:p>
                    <a:p>
                      <a:pPr algn="l" fontAlgn="t"/>
                      <a:r>
                        <a:rPr lang="en-IN" sz="2000" dirty="0" smtClean="0">
                          <a:effectLst/>
                        </a:rPr>
                        <a:t>Adds </a:t>
                      </a:r>
                      <a:r>
                        <a:rPr lang="en-IN" sz="2000" dirty="0">
                          <a:effectLst/>
                        </a:rPr>
                        <a:t>an </a:t>
                      </a:r>
                      <a:r>
                        <a:rPr lang="en-IN" sz="2000" dirty="0" err="1">
                          <a:effectLst/>
                        </a:rPr>
                        <a:t>SQLException</a:t>
                      </a:r>
                      <a:r>
                        <a:rPr lang="en-IN" sz="2000" dirty="0">
                          <a:effectLst/>
                        </a:rPr>
                        <a:t> object to the end of the chain.</a:t>
                      </a:r>
                    </a:p>
                  </a:txBody>
                  <a:tcPr marL="50124" marR="21482" marT="21482" marB="21482"/>
                </a:tc>
              </a:tr>
            </a:tbl>
          </a:graphicData>
        </a:graphic>
      </p:graphicFrame>
      <p:sp>
        <p:nvSpPr>
          <p:cNvPr id="7" name="Slide Number Placeholder 6"/>
          <p:cNvSpPr>
            <a:spLocks noGrp="1"/>
          </p:cNvSpPr>
          <p:nvPr>
            <p:ph type="sldNum" sz="quarter" idx="12"/>
          </p:nvPr>
        </p:nvSpPr>
        <p:spPr/>
        <p:txBody>
          <a:bodyPr/>
          <a:lstStyle/>
          <a:p>
            <a:fld id="{25BA54BD-C84D-46CE-8B72-31BFB26ABA43}" type="slidenum">
              <a:rPr lang="en-IN" smtClean="0"/>
              <a:pPr/>
              <a:t>25</a:t>
            </a:fld>
            <a:r>
              <a:rPr lang="en-IN" smtClean="0"/>
              <a:t>/86</a:t>
            </a:r>
            <a:endParaRPr lang="en-IN" dirty="0"/>
          </a:p>
        </p:txBody>
      </p:sp>
      <p:sp>
        <p:nvSpPr>
          <p:cNvPr id="8" name="Date Placeholder 7"/>
          <p:cNvSpPr>
            <a:spLocks noGrp="1"/>
          </p:cNvSpPr>
          <p:nvPr>
            <p:ph type="dt" sz="half" idx="10"/>
          </p:nvPr>
        </p:nvSpPr>
        <p:spPr/>
        <p:txBody>
          <a:bodyPr/>
          <a:lstStyle/>
          <a:p>
            <a:fld id="{98D3EFAE-13C7-4025-9D07-5342E13FC9E1}" type="datetime9">
              <a:rPr lang="en-IN" smtClean="0"/>
              <a:t>10-01-2017 12:13:32</a:t>
            </a:fld>
            <a:endParaRPr lang="en-IN"/>
          </a:p>
        </p:txBody>
      </p:sp>
      <p:sp>
        <p:nvSpPr>
          <p:cNvPr id="9" name="Footer Placeholder 8"/>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0714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SQLWarning</a:t>
            </a:r>
            <a:endParaRPr lang="en-IN" dirty="0"/>
          </a:p>
        </p:txBody>
      </p:sp>
      <p:sp>
        <p:nvSpPr>
          <p:cNvPr id="3" name="Content Placeholder 2"/>
          <p:cNvSpPr>
            <a:spLocks noGrp="1"/>
          </p:cNvSpPr>
          <p:nvPr>
            <p:ph idx="1"/>
          </p:nvPr>
        </p:nvSpPr>
        <p:spPr/>
        <p:txBody>
          <a:bodyPr/>
          <a:lstStyle/>
          <a:p>
            <a:r>
              <a:rPr lang="en-IN" dirty="0"/>
              <a:t>An exception that provides information on database access warnings</a:t>
            </a:r>
          </a:p>
        </p:txBody>
      </p:sp>
      <p:graphicFrame>
        <p:nvGraphicFramePr>
          <p:cNvPr id="4" name="Table 3"/>
          <p:cNvGraphicFramePr>
            <a:graphicFrameLocks noGrp="1"/>
          </p:cNvGraphicFramePr>
          <p:nvPr>
            <p:extLst>
              <p:ext uri="{D42A27DB-BD31-4B8C-83A1-F6EECF244321}">
                <p14:modId xmlns:p14="http://schemas.microsoft.com/office/powerpoint/2010/main" val="3760950720"/>
              </p:ext>
            </p:extLst>
          </p:nvPr>
        </p:nvGraphicFramePr>
        <p:xfrm>
          <a:off x="1370012" y="2590801"/>
          <a:ext cx="10287000" cy="2328476"/>
        </p:xfrm>
        <a:graphic>
          <a:graphicData uri="http://schemas.openxmlformats.org/drawingml/2006/table">
            <a:tbl>
              <a:tblPr>
                <a:tableStyleId>{5940675A-B579-460E-94D1-54222C63F5DA}</a:tableStyleId>
              </a:tblPr>
              <a:tblGrid>
                <a:gridCol w="2481124"/>
                <a:gridCol w="7805876"/>
              </a:tblGrid>
              <a:tr h="295837">
                <a:tc>
                  <a:txBody>
                    <a:bodyPr/>
                    <a:lstStyle/>
                    <a:p>
                      <a:pPr algn="l" fontAlgn="t"/>
                      <a:r>
                        <a:rPr lang="en-IN" sz="2000" dirty="0" smtClean="0">
                          <a:effectLst/>
                        </a:rPr>
                        <a:t>Return</a:t>
                      </a:r>
                      <a:r>
                        <a:rPr lang="en-IN" sz="2000" baseline="0" dirty="0" smtClean="0">
                          <a:effectLst/>
                        </a:rPr>
                        <a:t> Type</a:t>
                      </a:r>
                      <a:endParaRPr lang="en-IN" sz="2000" dirty="0">
                        <a:effectLst/>
                      </a:endParaRPr>
                    </a:p>
                  </a:txBody>
                  <a:tcPr marL="50124" marR="143211" marT="21482" marB="21482"/>
                </a:tc>
                <a:tc>
                  <a:txBody>
                    <a:bodyPr/>
                    <a:lstStyle/>
                    <a:p>
                      <a:pPr algn="l" fontAlgn="t"/>
                      <a:r>
                        <a:rPr lang="en-IN" sz="2000">
                          <a:effectLst/>
                        </a:rPr>
                        <a:t>Method and Description</a:t>
                      </a:r>
                    </a:p>
                  </a:txBody>
                  <a:tcPr marL="50124" marR="21482" marT="21482" marB="21482"/>
                </a:tc>
              </a:tr>
              <a:tr h="814414">
                <a:tc>
                  <a:txBody>
                    <a:bodyPr/>
                    <a:lstStyle/>
                    <a:p>
                      <a:pPr algn="l" fontAlgn="t"/>
                      <a:r>
                        <a:rPr lang="en-IN" sz="2000" dirty="0" err="1" smtClean="0">
                          <a:effectLst/>
                        </a:rPr>
                        <a:t>SQLWarning</a:t>
                      </a:r>
                      <a:endParaRPr lang="en-IN" sz="2000" dirty="0">
                        <a:effectLst/>
                      </a:endParaRPr>
                    </a:p>
                  </a:txBody>
                  <a:tcPr marL="50124" marR="21482" marT="21482" marB="21482"/>
                </a:tc>
                <a:tc>
                  <a:txBody>
                    <a:bodyPr/>
                    <a:lstStyle/>
                    <a:p>
                      <a:pPr algn="l" fontAlgn="t"/>
                      <a:r>
                        <a:rPr lang="en-IN" sz="2000" dirty="0" err="1" smtClean="0">
                          <a:effectLst/>
                        </a:rPr>
                        <a:t>getNextWarning</a:t>
                      </a:r>
                      <a:r>
                        <a:rPr lang="en-IN" sz="2000" dirty="0" smtClean="0">
                          <a:effectLst/>
                        </a:rPr>
                        <a:t>()</a:t>
                      </a:r>
                    </a:p>
                    <a:p>
                      <a:pPr algn="l" fontAlgn="t"/>
                      <a:r>
                        <a:rPr lang="en-IN" sz="2000" dirty="0" smtClean="0">
                          <a:effectLst/>
                        </a:rPr>
                        <a:t>Retrieves the warning chained to this </a:t>
                      </a:r>
                      <a:r>
                        <a:rPr lang="en-IN" sz="2000" dirty="0" err="1" smtClean="0">
                          <a:effectLst/>
                        </a:rPr>
                        <a:t>SQLWarning</a:t>
                      </a:r>
                      <a:r>
                        <a:rPr lang="en-IN" sz="2000" dirty="0" smtClean="0">
                          <a:effectLst/>
                        </a:rPr>
                        <a:t> object by </a:t>
                      </a:r>
                      <a:r>
                        <a:rPr lang="en-IN" sz="2000" dirty="0" err="1" smtClean="0">
                          <a:effectLst/>
                        </a:rPr>
                        <a:t>setNextWarning</a:t>
                      </a:r>
                      <a:r>
                        <a:rPr lang="en-IN" sz="2000" dirty="0" smtClean="0">
                          <a:effectLst/>
                        </a:rPr>
                        <a:t>.</a:t>
                      </a:r>
                      <a:endParaRPr lang="en-IN" sz="2000" dirty="0">
                        <a:effectLst/>
                      </a:endParaRPr>
                    </a:p>
                  </a:txBody>
                  <a:tcPr marL="50124" marR="21482" marT="21482" marB="21482"/>
                </a:tc>
              </a:tr>
              <a:tr h="1023348">
                <a:tc>
                  <a:txBody>
                    <a:bodyPr/>
                    <a:lstStyle/>
                    <a:p>
                      <a:pPr algn="l" fontAlgn="t"/>
                      <a:r>
                        <a:rPr lang="en-IN" sz="2000" dirty="0" smtClean="0">
                          <a:effectLst/>
                        </a:rPr>
                        <a:t>void</a:t>
                      </a:r>
                      <a:endParaRPr lang="en-IN" sz="2000" dirty="0">
                        <a:effectLst/>
                      </a:endParaRPr>
                    </a:p>
                  </a:txBody>
                  <a:tcPr marL="50124" marR="21482" marT="21482" marB="21482"/>
                </a:tc>
                <a:tc>
                  <a:txBody>
                    <a:bodyPr/>
                    <a:lstStyle/>
                    <a:p>
                      <a:pPr algn="l" fontAlgn="t"/>
                      <a:r>
                        <a:rPr lang="en-IN" sz="2000" dirty="0" err="1" smtClean="0">
                          <a:effectLst/>
                        </a:rPr>
                        <a:t>setNextWarning</a:t>
                      </a:r>
                      <a:r>
                        <a:rPr lang="en-IN" sz="2000" dirty="0" smtClean="0">
                          <a:effectLst/>
                        </a:rPr>
                        <a:t>(</a:t>
                      </a:r>
                      <a:r>
                        <a:rPr lang="en-IN" sz="2000" dirty="0" err="1" smtClean="0">
                          <a:effectLst/>
                        </a:rPr>
                        <a:t>SQLWarning</a:t>
                      </a:r>
                      <a:r>
                        <a:rPr lang="en-IN" sz="2000" dirty="0" smtClean="0">
                          <a:effectLst/>
                        </a:rPr>
                        <a:t> w)</a:t>
                      </a:r>
                    </a:p>
                    <a:p>
                      <a:pPr algn="l" fontAlgn="t"/>
                      <a:r>
                        <a:rPr lang="en-IN" sz="2000" dirty="0" smtClean="0">
                          <a:effectLst/>
                        </a:rPr>
                        <a:t>Adds a </a:t>
                      </a:r>
                      <a:r>
                        <a:rPr lang="en-IN" sz="2000" dirty="0" err="1" smtClean="0">
                          <a:effectLst/>
                        </a:rPr>
                        <a:t>SQLWarning</a:t>
                      </a:r>
                      <a:r>
                        <a:rPr lang="en-IN" sz="2000" dirty="0" smtClean="0">
                          <a:effectLst/>
                        </a:rPr>
                        <a:t> object to the end of the chain.</a:t>
                      </a:r>
                      <a:endParaRPr lang="en-IN" sz="2000" dirty="0">
                        <a:effectLst/>
                      </a:endParaRPr>
                    </a:p>
                  </a:txBody>
                  <a:tcPr marL="50124" marR="21482" marT="21482" marB="21482"/>
                </a:tc>
              </a:tr>
            </a:tbl>
          </a:graphicData>
        </a:graphic>
      </p:graphicFrame>
      <p:sp>
        <p:nvSpPr>
          <p:cNvPr id="7" name="Slide Number Placeholder 6"/>
          <p:cNvSpPr>
            <a:spLocks noGrp="1"/>
          </p:cNvSpPr>
          <p:nvPr>
            <p:ph type="sldNum" sz="quarter" idx="12"/>
          </p:nvPr>
        </p:nvSpPr>
        <p:spPr/>
        <p:txBody>
          <a:bodyPr/>
          <a:lstStyle/>
          <a:p>
            <a:fld id="{25BA54BD-C84D-46CE-8B72-31BFB26ABA43}" type="slidenum">
              <a:rPr lang="en-IN" smtClean="0"/>
              <a:pPr/>
              <a:t>26</a:t>
            </a:fld>
            <a:r>
              <a:rPr lang="en-IN" smtClean="0"/>
              <a:t>/86</a:t>
            </a:r>
            <a:endParaRPr lang="en-IN" dirty="0"/>
          </a:p>
        </p:txBody>
      </p:sp>
      <p:sp>
        <p:nvSpPr>
          <p:cNvPr id="8" name="Date Placeholder 7"/>
          <p:cNvSpPr>
            <a:spLocks noGrp="1"/>
          </p:cNvSpPr>
          <p:nvPr>
            <p:ph type="dt" sz="half" idx="10"/>
          </p:nvPr>
        </p:nvSpPr>
        <p:spPr/>
        <p:txBody>
          <a:bodyPr/>
          <a:lstStyle/>
          <a:p>
            <a:fld id="{EFAA2E8F-864E-40D8-9A6F-DE49592EFA97}" type="datetime9">
              <a:rPr lang="en-IN" smtClean="0"/>
              <a:t>10-01-2017 12:13:32</a:t>
            </a:fld>
            <a:endParaRPr lang="en-IN"/>
          </a:p>
        </p:txBody>
      </p:sp>
      <p:sp>
        <p:nvSpPr>
          <p:cNvPr id="9" name="Footer Placeholder 8"/>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58377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p:txBody>
          <a:bodyPr/>
          <a:lstStyle/>
          <a:p>
            <a:pPr eaLnBrk="1" hangingPunct="1"/>
            <a:r>
              <a:rPr lang="en-US" altLang="en-US" smtClean="0"/>
              <a:t>Driver Types</a:t>
            </a:r>
          </a:p>
        </p:txBody>
      </p:sp>
      <p:sp>
        <p:nvSpPr>
          <p:cNvPr id="9219" name="Text Placeholder 5"/>
          <p:cNvSpPr>
            <a:spLocks noGrp="1"/>
          </p:cNvSpPr>
          <p:nvPr>
            <p:ph type="body" idx="1"/>
          </p:nvPr>
        </p:nvSpPr>
        <p:spPr/>
        <p:txBody>
          <a:bodyPr/>
          <a:lstStyle/>
          <a:p>
            <a:pPr eaLnBrk="1" hangingPunct="1"/>
            <a:r>
              <a:rPr lang="en-US" altLang="en-US" smtClean="0"/>
              <a:t>Type 1 to Type 4</a:t>
            </a:r>
          </a:p>
        </p:txBody>
      </p:sp>
      <p:sp>
        <p:nvSpPr>
          <p:cNvPr id="3" name="Slide Number Placeholder 2"/>
          <p:cNvSpPr>
            <a:spLocks noGrp="1"/>
          </p:cNvSpPr>
          <p:nvPr>
            <p:ph type="sldNum" sz="quarter" idx="12"/>
          </p:nvPr>
        </p:nvSpPr>
        <p:spPr/>
        <p:txBody>
          <a:bodyPr/>
          <a:lstStyle/>
          <a:p>
            <a:fld id="{25BA54BD-C84D-46CE-8B72-31BFB26ABA43}" type="slidenum">
              <a:rPr lang="en-IN" smtClean="0"/>
              <a:t>27</a:t>
            </a:fld>
            <a:endParaRPr lang="en-IN"/>
          </a:p>
        </p:txBody>
      </p:sp>
      <p:sp>
        <p:nvSpPr>
          <p:cNvPr id="4" name="Date Placeholder 3"/>
          <p:cNvSpPr>
            <a:spLocks noGrp="1"/>
          </p:cNvSpPr>
          <p:nvPr>
            <p:ph type="dt" sz="half" idx="10"/>
          </p:nvPr>
        </p:nvSpPr>
        <p:spPr/>
        <p:txBody>
          <a:bodyPr/>
          <a:lstStyle/>
          <a:p>
            <a:fld id="{BF51D660-262D-4075-A67F-CD9F0E07644E}" type="datetime9">
              <a:rPr lang="en-IN" smtClean="0"/>
              <a:t>10-01-2017 12:13:32</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09616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Type 1: JDBC-ODBC Bridge Driver</a:t>
            </a:r>
          </a:p>
        </p:txBody>
      </p:sp>
      <p:sp>
        <p:nvSpPr>
          <p:cNvPr id="10243" name="Content Placeholder 2"/>
          <p:cNvSpPr>
            <a:spLocks noGrp="1"/>
          </p:cNvSpPr>
          <p:nvPr>
            <p:ph idx="1"/>
          </p:nvPr>
        </p:nvSpPr>
        <p:spPr/>
        <p:txBody>
          <a:bodyPr/>
          <a:lstStyle/>
          <a:p>
            <a:pPr lvl="1" eaLnBrk="1" hangingPunct="1"/>
            <a:r>
              <a:rPr lang="en-US" altLang="en-US" dirty="0" smtClean="0"/>
              <a:t>In a Type 1 driver, a JDBC bridge is used to access ODBC drivers installed on each client machine. </a:t>
            </a:r>
          </a:p>
          <a:p>
            <a:pPr lvl="1" eaLnBrk="1" hangingPunct="1"/>
            <a:r>
              <a:rPr lang="en-US" altLang="en-US" dirty="0" smtClean="0"/>
              <a:t>Using ODBC requires configuring on your system a Data Source Name (DSN) that represents the target database.</a:t>
            </a:r>
          </a:p>
          <a:p>
            <a:pPr lvl="1" eaLnBrk="1" hangingPunct="1"/>
            <a:r>
              <a:rPr lang="en-US" altLang="en-US" dirty="0" smtClean="0"/>
              <a:t>When Java first came out, this was a useful driver because most databases only supported ODBC access but now this type of driver is recommended only for experimental use or when no other alternative is available.</a:t>
            </a:r>
          </a:p>
        </p:txBody>
      </p:sp>
      <p:sp>
        <p:nvSpPr>
          <p:cNvPr id="3" name="Slide Number Placeholder 2"/>
          <p:cNvSpPr>
            <a:spLocks noGrp="1"/>
          </p:cNvSpPr>
          <p:nvPr>
            <p:ph type="sldNum" sz="quarter" idx="12"/>
          </p:nvPr>
        </p:nvSpPr>
        <p:spPr/>
        <p:txBody>
          <a:bodyPr/>
          <a:lstStyle/>
          <a:p>
            <a:fld id="{25BA54BD-C84D-46CE-8B72-31BFB26ABA43}" type="slidenum">
              <a:rPr lang="en-IN" smtClean="0"/>
              <a:pPr/>
              <a:t>28</a:t>
            </a:fld>
            <a:r>
              <a:rPr lang="en-IN" smtClean="0"/>
              <a:t>/86</a:t>
            </a:r>
            <a:endParaRPr lang="en-IN" dirty="0"/>
          </a:p>
        </p:txBody>
      </p:sp>
      <p:sp>
        <p:nvSpPr>
          <p:cNvPr id="4" name="Date Placeholder 3"/>
          <p:cNvSpPr>
            <a:spLocks noGrp="1"/>
          </p:cNvSpPr>
          <p:nvPr>
            <p:ph type="dt" sz="half" idx="10"/>
          </p:nvPr>
        </p:nvSpPr>
        <p:spPr/>
        <p:txBody>
          <a:bodyPr/>
          <a:lstStyle/>
          <a:p>
            <a:fld id="{EA1379B2-FB5E-4293-AD85-913F75862841}" type="datetime9">
              <a:rPr lang="en-IN" smtClean="0"/>
              <a:t>10-01-2017 12:13:32</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2029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Type 1: JDBC-ODBC Bridge Driver</a:t>
            </a:r>
          </a:p>
        </p:txBody>
      </p:sp>
      <p:pic>
        <p:nvPicPr>
          <p:cNvPr id="11268" name="Picture 2" descr="DBMS Driver typ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87" y="1752600"/>
            <a:ext cx="573405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5BA54BD-C84D-46CE-8B72-31BFB26ABA43}" type="slidenum">
              <a:rPr lang="en-IN" smtClean="0"/>
              <a:pPr/>
              <a:t>29</a:t>
            </a:fld>
            <a:r>
              <a:rPr lang="en-IN" smtClean="0"/>
              <a:t>/86</a:t>
            </a:r>
            <a:endParaRPr lang="en-IN" dirty="0"/>
          </a:p>
        </p:txBody>
      </p:sp>
      <p:sp>
        <p:nvSpPr>
          <p:cNvPr id="4" name="Date Placeholder 3"/>
          <p:cNvSpPr>
            <a:spLocks noGrp="1"/>
          </p:cNvSpPr>
          <p:nvPr>
            <p:ph type="dt" sz="half" idx="10"/>
          </p:nvPr>
        </p:nvSpPr>
        <p:spPr/>
        <p:txBody>
          <a:bodyPr/>
          <a:lstStyle/>
          <a:p>
            <a:fld id="{42E62C39-50BE-4840-A273-BF157618698A}" type="datetime9">
              <a:rPr lang="en-IN" smtClean="0"/>
              <a:t>10-01-2017 12:13:33</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38267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Programming</a:t>
            </a:r>
            <a:endParaRPr lang="en-US" dirty="0"/>
          </a:p>
        </p:txBody>
      </p:sp>
      <p:sp>
        <p:nvSpPr>
          <p:cNvPr id="3" name="Content Placeholder 2"/>
          <p:cNvSpPr>
            <a:spLocks noGrp="1"/>
          </p:cNvSpPr>
          <p:nvPr>
            <p:ph idx="1"/>
          </p:nvPr>
        </p:nvSpPr>
        <p:spPr/>
        <p:txBody>
          <a:bodyPr/>
          <a:lstStyle/>
          <a:p>
            <a:pPr algn="just"/>
            <a:r>
              <a:rPr lang="en-US" dirty="0"/>
              <a:t>JDBC stands for </a:t>
            </a:r>
            <a:r>
              <a:rPr lang="en-US" b="1" dirty="0"/>
              <a:t>J</a:t>
            </a:r>
            <a:r>
              <a:rPr lang="en-US" dirty="0"/>
              <a:t>ava </a:t>
            </a:r>
            <a:r>
              <a:rPr lang="en-US" b="1" dirty="0"/>
              <a:t>D</a:t>
            </a:r>
            <a:r>
              <a:rPr lang="en-US" dirty="0"/>
              <a:t>ata</a:t>
            </a:r>
            <a:r>
              <a:rPr lang="en-US" b="1" dirty="0"/>
              <a:t>b</a:t>
            </a:r>
            <a:r>
              <a:rPr lang="en-US" dirty="0"/>
              <a:t>ase </a:t>
            </a:r>
            <a:r>
              <a:rPr lang="en-US" b="1" dirty="0"/>
              <a:t>C</a:t>
            </a:r>
            <a:r>
              <a:rPr lang="en-US" dirty="0"/>
              <a:t>onnectivity</a:t>
            </a:r>
            <a:endParaRPr lang="en-US" dirty="0" smtClean="0"/>
          </a:p>
          <a:p>
            <a:pPr algn="just"/>
            <a:r>
              <a:rPr lang="en-US" dirty="0" smtClean="0"/>
              <a:t>It is a </a:t>
            </a:r>
            <a:r>
              <a:rPr lang="en-US" dirty="0"/>
              <a:t>standard Java API for database-independent connectivity between the Java programming language and a wide range of databases</a:t>
            </a:r>
            <a:r>
              <a:rPr lang="en-US" dirty="0" smtClean="0"/>
              <a:t>.</a:t>
            </a:r>
          </a:p>
          <a:p>
            <a:pPr algn="just"/>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3</a:t>
            </a:fld>
            <a:r>
              <a:rPr lang="en-IN" smtClean="0"/>
              <a:t>/86</a:t>
            </a:r>
            <a:endParaRPr lang="en-IN" dirty="0"/>
          </a:p>
        </p:txBody>
      </p:sp>
      <p:sp>
        <p:nvSpPr>
          <p:cNvPr id="7" name="Date Placeholder 6"/>
          <p:cNvSpPr>
            <a:spLocks noGrp="1"/>
          </p:cNvSpPr>
          <p:nvPr>
            <p:ph type="dt" sz="half" idx="10"/>
          </p:nvPr>
        </p:nvSpPr>
        <p:spPr/>
        <p:txBody>
          <a:bodyPr/>
          <a:lstStyle/>
          <a:p>
            <a:fld id="{CF962262-E219-4EDD-9790-5D2F949B44FB}"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15220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b="0" smtClean="0"/>
              <a:t>Type 2: JDBC-Native API:</a:t>
            </a:r>
            <a:endParaRPr lang="en-US" altLang="en-US" smtClean="0"/>
          </a:p>
        </p:txBody>
      </p:sp>
      <p:sp>
        <p:nvSpPr>
          <p:cNvPr id="12291" name="Content Placeholder 2"/>
          <p:cNvSpPr>
            <a:spLocks noGrp="1"/>
          </p:cNvSpPr>
          <p:nvPr>
            <p:ph idx="1"/>
          </p:nvPr>
        </p:nvSpPr>
        <p:spPr/>
        <p:txBody>
          <a:bodyPr/>
          <a:lstStyle/>
          <a:p>
            <a:pPr eaLnBrk="1" hangingPunct="1"/>
            <a:r>
              <a:rPr lang="en-US" altLang="en-US" sz="2000" dirty="0"/>
              <a:t>In a Type 2 driver, JDBC API calls are converted into native C/C++ API calls which are unique to the database. </a:t>
            </a:r>
            <a:endParaRPr lang="en-US" altLang="en-US" sz="2000" dirty="0" smtClean="0"/>
          </a:p>
          <a:p>
            <a:pPr eaLnBrk="1" hangingPunct="1"/>
            <a:r>
              <a:rPr lang="en-US" altLang="en-US" sz="2000" dirty="0" smtClean="0"/>
              <a:t>These </a:t>
            </a:r>
            <a:r>
              <a:rPr lang="en-US" altLang="en-US" sz="2000" dirty="0"/>
              <a:t>drivers typically provided by the database vendors and used in the same manner as the JDBC-ODBC Bridge, the vendor-specific driver must be installed on each client machine.</a:t>
            </a:r>
          </a:p>
          <a:p>
            <a:pPr eaLnBrk="1" hangingPunct="1"/>
            <a:r>
              <a:rPr lang="en-US" altLang="en-US" sz="2000" dirty="0"/>
              <a:t>If we change the Database we have to change the native API as it is specific to a database and they are mostly obsolete now but you may realize some speed increase with a Type 2 driver, because it eliminates ODBC's overhead.</a:t>
            </a:r>
          </a:p>
          <a:p>
            <a:pPr eaLnBrk="1" hangingPunct="1"/>
            <a:r>
              <a:rPr lang="en-US" altLang="en-US" sz="2000" dirty="0"/>
              <a:t>The Oracle Call Interface (OCI) driver is an example of a Type 2 driver.</a:t>
            </a:r>
          </a:p>
        </p:txBody>
      </p:sp>
      <p:sp>
        <p:nvSpPr>
          <p:cNvPr id="3" name="Slide Number Placeholder 2"/>
          <p:cNvSpPr>
            <a:spLocks noGrp="1"/>
          </p:cNvSpPr>
          <p:nvPr>
            <p:ph type="sldNum" sz="quarter" idx="12"/>
          </p:nvPr>
        </p:nvSpPr>
        <p:spPr/>
        <p:txBody>
          <a:bodyPr/>
          <a:lstStyle/>
          <a:p>
            <a:fld id="{25BA54BD-C84D-46CE-8B72-31BFB26ABA43}" type="slidenum">
              <a:rPr lang="en-IN" smtClean="0"/>
              <a:pPr/>
              <a:t>30</a:t>
            </a:fld>
            <a:r>
              <a:rPr lang="en-IN" smtClean="0"/>
              <a:t>/86</a:t>
            </a:r>
            <a:endParaRPr lang="en-IN" dirty="0"/>
          </a:p>
        </p:txBody>
      </p:sp>
      <p:sp>
        <p:nvSpPr>
          <p:cNvPr id="4" name="Date Placeholder 3"/>
          <p:cNvSpPr>
            <a:spLocks noGrp="1"/>
          </p:cNvSpPr>
          <p:nvPr>
            <p:ph type="dt" sz="half" idx="10"/>
          </p:nvPr>
        </p:nvSpPr>
        <p:spPr/>
        <p:txBody>
          <a:bodyPr/>
          <a:lstStyle/>
          <a:p>
            <a:fld id="{EB627393-B84D-4E4E-92D4-E26B84E96DEF}" type="datetime9">
              <a:rPr lang="en-IN" smtClean="0"/>
              <a:t>10-01-2017 12:13:33</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00350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b="0" smtClean="0"/>
              <a:t>Type 2: JDBC-Native API:</a:t>
            </a:r>
            <a:endParaRPr lang="en-US" altLang="en-US" smtClean="0"/>
          </a:p>
        </p:txBody>
      </p:sp>
      <p:pic>
        <p:nvPicPr>
          <p:cNvPr id="13316" name="Picture 2" descr="DBMS Driver typ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387" y="1676400"/>
            <a:ext cx="573405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5BA54BD-C84D-46CE-8B72-31BFB26ABA43}" type="slidenum">
              <a:rPr lang="en-IN" smtClean="0"/>
              <a:pPr/>
              <a:t>31</a:t>
            </a:fld>
            <a:r>
              <a:rPr lang="en-IN" smtClean="0"/>
              <a:t>/86</a:t>
            </a:r>
            <a:endParaRPr lang="en-IN" dirty="0"/>
          </a:p>
        </p:txBody>
      </p:sp>
      <p:sp>
        <p:nvSpPr>
          <p:cNvPr id="4" name="Date Placeholder 3"/>
          <p:cNvSpPr>
            <a:spLocks noGrp="1"/>
          </p:cNvSpPr>
          <p:nvPr>
            <p:ph type="dt" sz="half" idx="10"/>
          </p:nvPr>
        </p:nvSpPr>
        <p:spPr/>
        <p:txBody>
          <a:bodyPr/>
          <a:lstStyle/>
          <a:p>
            <a:fld id="{B4EF51A4-3565-4B96-8796-DB3513E8DAF8}" type="datetime9">
              <a:rPr lang="en-IN" smtClean="0"/>
              <a:t>10-01-2017 12:13:33</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07683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nl-NL" altLang="en-US" b="0" dirty="0" smtClean="0"/>
              <a:t>Type 3: JDBC-Net pure Java:</a:t>
            </a:r>
            <a:endParaRPr lang="en-US" altLang="en-US" dirty="0" smtClean="0"/>
          </a:p>
        </p:txBody>
      </p:sp>
      <p:sp>
        <p:nvSpPr>
          <p:cNvPr id="14339" name="Content Placeholder 2"/>
          <p:cNvSpPr>
            <a:spLocks noGrp="1"/>
          </p:cNvSpPr>
          <p:nvPr>
            <p:ph idx="1"/>
          </p:nvPr>
        </p:nvSpPr>
        <p:spPr/>
        <p:txBody>
          <a:bodyPr>
            <a:normAutofit lnSpcReduction="10000"/>
          </a:bodyPr>
          <a:lstStyle/>
          <a:p>
            <a:pPr eaLnBrk="1" hangingPunct="1"/>
            <a:r>
              <a:rPr lang="en-US" altLang="en-US" sz="1800" dirty="0"/>
              <a:t>In a Type 3 driver, a three-tier approach is used to accessing databases. </a:t>
            </a:r>
            <a:endParaRPr lang="en-US" altLang="en-US" sz="1800" dirty="0" smtClean="0"/>
          </a:p>
          <a:p>
            <a:pPr eaLnBrk="1" hangingPunct="1"/>
            <a:r>
              <a:rPr lang="en-US" altLang="en-US" sz="1800" dirty="0" smtClean="0"/>
              <a:t>The </a:t>
            </a:r>
            <a:r>
              <a:rPr lang="en-US" altLang="en-US" sz="1800" dirty="0"/>
              <a:t>JDBC clients use standard network sockets to communicate with an middleware application server. </a:t>
            </a:r>
            <a:endParaRPr lang="en-US" altLang="en-US" sz="1800" dirty="0" smtClean="0"/>
          </a:p>
          <a:p>
            <a:pPr eaLnBrk="1" hangingPunct="1"/>
            <a:r>
              <a:rPr lang="en-US" altLang="en-US" sz="1800" dirty="0" smtClean="0"/>
              <a:t>The </a:t>
            </a:r>
            <a:r>
              <a:rPr lang="en-US" altLang="en-US" sz="1800" dirty="0"/>
              <a:t>socket information is then translated by the middleware application server into the call format required by the DBMS, and forwarded to the database server.</a:t>
            </a:r>
          </a:p>
          <a:p>
            <a:pPr eaLnBrk="1" hangingPunct="1"/>
            <a:r>
              <a:rPr lang="en-US" altLang="en-US" sz="1800" dirty="0"/>
              <a:t>This kind of driver is extremely flexible, since it requires no code installed on the client and a single driver can actually provide access to multiple databases.</a:t>
            </a:r>
          </a:p>
          <a:p>
            <a:pPr eaLnBrk="1" hangingPunct="1"/>
            <a:r>
              <a:rPr lang="en-US" altLang="en-US" sz="1800" dirty="0"/>
              <a:t>You can think of the application server as a JDBC "proxy," meaning that it makes calls for the client application. </a:t>
            </a:r>
            <a:endParaRPr lang="en-US" altLang="en-US" sz="1800" dirty="0" smtClean="0"/>
          </a:p>
          <a:p>
            <a:pPr eaLnBrk="1" hangingPunct="1"/>
            <a:r>
              <a:rPr lang="en-US" altLang="en-US" sz="1800" dirty="0" smtClean="0"/>
              <a:t>As </a:t>
            </a:r>
            <a:r>
              <a:rPr lang="en-US" altLang="en-US" sz="1800" dirty="0"/>
              <a:t>a result, you need some knowledge of the application server's configuration in order to effectively use this driver type.</a:t>
            </a:r>
          </a:p>
          <a:p>
            <a:pPr eaLnBrk="1" hangingPunct="1"/>
            <a:r>
              <a:rPr lang="en-US" altLang="en-US" sz="1800" dirty="0"/>
              <a:t>Your application server might use a Type 1, 2, or 4 driver to communicate with the </a:t>
            </a:r>
            <a:r>
              <a:rPr lang="en-US" altLang="en-US" sz="1800" dirty="0" smtClean="0"/>
              <a:t>database.</a:t>
            </a:r>
            <a:endParaRPr lang="en-US" altLang="en-US" sz="1800" dirty="0"/>
          </a:p>
        </p:txBody>
      </p:sp>
      <p:sp>
        <p:nvSpPr>
          <p:cNvPr id="3" name="Slide Number Placeholder 2"/>
          <p:cNvSpPr>
            <a:spLocks noGrp="1"/>
          </p:cNvSpPr>
          <p:nvPr>
            <p:ph type="sldNum" sz="quarter" idx="12"/>
          </p:nvPr>
        </p:nvSpPr>
        <p:spPr/>
        <p:txBody>
          <a:bodyPr/>
          <a:lstStyle/>
          <a:p>
            <a:fld id="{25BA54BD-C84D-46CE-8B72-31BFB26ABA43}" type="slidenum">
              <a:rPr lang="en-IN" smtClean="0"/>
              <a:pPr/>
              <a:t>32</a:t>
            </a:fld>
            <a:r>
              <a:rPr lang="en-IN" smtClean="0"/>
              <a:t>/86</a:t>
            </a:r>
            <a:endParaRPr lang="en-IN" dirty="0"/>
          </a:p>
        </p:txBody>
      </p:sp>
      <p:sp>
        <p:nvSpPr>
          <p:cNvPr id="4" name="Date Placeholder 3"/>
          <p:cNvSpPr>
            <a:spLocks noGrp="1"/>
          </p:cNvSpPr>
          <p:nvPr>
            <p:ph type="dt" sz="half" idx="10"/>
          </p:nvPr>
        </p:nvSpPr>
        <p:spPr/>
        <p:txBody>
          <a:bodyPr/>
          <a:lstStyle/>
          <a:p>
            <a:fld id="{E32901FD-1490-4390-8B2C-6506C8A5B68E}" type="datetime9">
              <a:rPr lang="en-IN" smtClean="0"/>
              <a:t>10-01-2017 12:13:33</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3288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nl-NL" altLang="en-US" b="0" dirty="0" smtClean="0"/>
              <a:t>Type 3: JDBC-Net pure Java:</a:t>
            </a:r>
            <a:endParaRPr lang="en-US" altLang="en-US" dirty="0" smtClean="0"/>
          </a:p>
        </p:txBody>
      </p:sp>
      <p:pic>
        <p:nvPicPr>
          <p:cNvPr id="15364" name="Picture 2" descr="DBMS Driver typ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1706563"/>
            <a:ext cx="6397625"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5BA54BD-C84D-46CE-8B72-31BFB26ABA43}" type="slidenum">
              <a:rPr lang="en-IN" smtClean="0"/>
              <a:pPr/>
              <a:t>33</a:t>
            </a:fld>
            <a:r>
              <a:rPr lang="en-IN" smtClean="0"/>
              <a:t>/86</a:t>
            </a:r>
            <a:endParaRPr lang="en-IN" dirty="0"/>
          </a:p>
        </p:txBody>
      </p:sp>
      <p:sp>
        <p:nvSpPr>
          <p:cNvPr id="4" name="Date Placeholder 3"/>
          <p:cNvSpPr>
            <a:spLocks noGrp="1"/>
          </p:cNvSpPr>
          <p:nvPr>
            <p:ph type="dt" sz="half" idx="10"/>
          </p:nvPr>
        </p:nvSpPr>
        <p:spPr/>
        <p:txBody>
          <a:bodyPr/>
          <a:lstStyle/>
          <a:p>
            <a:fld id="{72B8E052-1AC6-4744-BCF1-D581B1676BBA}" type="datetime9">
              <a:rPr lang="en-IN" smtClean="0"/>
              <a:t>10-01-2017 12:13:34</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71408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fr-FR" altLang="en-US" b="0" dirty="0" smtClean="0"/>
              <a:t>Type 4: 100% pure Java:</a:t>
            </a:r>
            <a:endParaRPr lang="en-US" altLang="en-US" dirty="0" smtClean="0"/>
          </a:p>
        </p:txBody>
      </p:sp>
      <p:sp>
        <p:nvSpPr>
          <p:cNvPr id="16387" name="Content Placeholder 2"/>
          <p:cNvSpPr>
            <a:spLocks noGrp="1"/>
          </p:cNvSpPr>
          <p:nvPr>
            <p:ph idx="1"/>
          </p:nvPr>
        </p:nvSpPr>
        <p:spPr/>
        <p:txBody>
          <a:bodyPr/>
          <a:lstStyle/>
          <a:p>
            <a:pPr eaLnBrk="1" hangingPunct="1"/>
            <a:r>
              <a:rPr lang="en-US" altLang="en-US" sz="2000" dirty="0"/>
              <a:t>In a Type 4 driver, a pure Java-based driver that communicates directly with vendor's database through socket connection. </a:t>
            </a:r>
            <a:endParaRPr lang="en-US" altLang="en-US" sz="2000" dirty="0" smtClean="0"/>
          </a:p>
          <a:p>
            <a:pPr eaLnBrk="1" hangingPunct="1"/>
            <a:r>
              <a:rPr lang="en-US" altLang="en-US" sz="2000" dirty="0" smtClean="0"/>
              <a:t>This </a:t>
            </a:r>
            <a:r>
              <a:rPr lang="en-US" altLang="en-US" sz="2000" dirty="0"/>
              <a:t>is the highest performance driver available for the database and is usually provided by the vendor itself.</a:t>
            </a:r>
          </a:p>
          <a:p>
            <a:pPr eaLnBrk="1" hangingPunct="1"/>
            <a:r>
              <a:rPr lang="en-US" altLang="en-US" sz="2000" dirty="0"/>
              <a:t>This kind of driver is extremely flexible, you don't need to install special software on the client or server. </a:t>
            </a:r>
            <a:endParaRPr lang="en-US" altLang="en-US" sz="2000" dirty="0" smtClean="0"/>
          </a:p>
          <a:p>
            <a:pPr eaLnBrk="1" hangingPunct="1"/>
            <a:r>
              <a:rPr lang="en-US" altLang="en-US" sz="2000" dirty="0" smtClean="0"/>
              <a:t>Further</a:t>
            </a:r>
            <a:r>
              <a:rPr lang="en-US" altLang="en-US" sz="2000" dirty="0"/>
              <a:t>, these drivers can be downloaded dynamically.</a:t>
            </a:r>
          </a:p>
          <a:p>
            <a:pPr eaLnBrk="1" hangingPunct="1"/>
            <a:r>
              <a:rPr lang="en-US" altLang="en-US" sz="2000" dirty="0"/>
              <a:t>MySQL's Connector/J driver is a Type 4 driver. </a:t>
            </a:r>
            <a:endParaRPr lang="en-US" altLang="en-US" sz="2000" dirty="0" smtClean="0"/>
          </a:p>
          <a:p>
            <a:pPr eaLnBrk="1" hangingPunct="1"/>
            <a:r>
              <a:rPr lang="en-US" altLang="en-US" sz="2000" dirty="0" smtClean="0"/>
              <a:t>Database </a:t>
            </a:r>
            <a:r>
              <a:rPr lang="en-US" altLang="en-US" sz="2000" dirty="0"/>
              <a:t>vendors usually supply type 4 drivers.</a:t>
            </a:r>
          </a:p>
        </p:txBody>
      </p:sp>
      <p:sp>
        <p:nvSpPr>
          <p:cNvPr id="3" name="Slide Number Placeholder 2"/>
          <p:cNvSpPr>
            <a:spLocks noGrp="1"/>
          </p:cNvSpPr>
          <p:nvPr>
            <p:ph type="sldNum" sz="quarter" idx="12"/>
          </p:nvPr>
        </p:nvSpPr>
        <p:spPr/>
        <p:txBody>
          <a:bodyPr/>
          <a:lstStyle/>
          <a:p>
            <a:fld id="{25BA54BD-C84D-46CE-8B72-31BFB26ABA43}" type="slidenum">
              <a:rPr lang="en-IN" smtClean="0"/>
              <a:pPr/>
              <a:t>34</a:t>
            </a:fld>
            <a:r>
              <a:rPr lang="en-IN" smtClean="0"/>
              <a:t>/86</a:t>
            </a:r>
            <a:endParaRPr lang="en-IN" dirty="0"/>
          </a:p>
        </p:txBody>
      </p:sp>
      <p:sp>
        <p:nvSpPr>
          <p:cNvPr id="4" name="Date Placeholder 3"/>
          <p:cNvSpPr>
            <a:spLocks noGrp="1"/>
          </p:cNvSpPr>
          <p:nvPr>
            <p:ph type="dt" sz="half" idx="10"/>
          </p:nvPr>
        </p:nvSpPr>
        <p:spPr/>
        <p:txBody>
          <a:bodyPr/>
          <a:lstStyle/>
          <a:p>
            <a:fld id="{9E60E74D-11C3-4F17-AFD6-1F36C9A40A20}" type="datetime9">
              <a:rPr lang="en-IN" smtClean="0"/>
              <a:t>10-01-2017 12:13:34</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73250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fr-FR" altLang="en-US" b="0" dirty="0" smtClean="0"/>
              <a:t>Type 4: 100% pure Java:</a:t>
            </a:r>
            <a:endParaRPr lang="en-US" altLang="en-US" dirty="0" smtClean="0"/>
          </a:p>
        </p:txBody>
      </p:sp>
      <p:pic>
        <p:nvPicPr>
          <p:cNvPr id="17412" name="Picture 2" descr="DBMS Driver typ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637" y="1706563"/>
            <a:ext cx="52895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5BA54BD-C84D-46CE-8B72-31BFB26ABA43}" type="slidenum">
              <a:rPr lang="en-IN" smtClean="0"/>
              <a:pPr/>
              <a:t>35</a:t>
            </a:fld>
            <a:r>
              <a:rPr lang="en-IN" smtClean="0"/>
              <a:t>/86</a:t>
            </a:r>
            <a:endParaRPr lang="en-IN" dirty="0"/>
          </a:p>
        </p:txBody>
      </p:sp>
      <p:sp>
        <p:nvSpPr>
          <p:cNvPr id="4" name="Date Placeholder 3"/>
          <p:cNvSpPr>
            <a:spLocks noGrp="1"/>
          </p:cNvSpPr>
          <p:nvPr>
            <p:ph type="dt" sz="half" idx="10"/>
          </p:nvPr>
        </p:nvSpPr>
        <p:spPr/>
        <p:txBody>
          <a:bodyPr/>
          <a:lstStyle/>
          <a:p>
            <a:fld id="{3E837F16-7BAA-4F38-8597-681A09DF0143}" type="datetime9">
              <a:rPr lang="en-IN" smtClean="0"/>
              <a:t>10-01-2017 12:13:34</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86284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b="0" smtClean="0"/>
              <a:t>Which Driver should be used?</a:t>
            </a:r>
            <a:endParaRPr lang="en-US" altLang="en-US" smtClean="0"/>
          </a:p>
        </p:txBody>
      </p:sp>
      <p:sp>
        <p:nvSpPr>
          <p:cNvPr id="18435" name="Content Placeholder 2"/>
          <p:cNvSpPr>
            <a:spLocks noGrp="1"/>
          </p:cNvSpPr>
          <p:nvPr>
            <p:ph idx="1"/>
          </p:nvPr>
        </p:nvSpPr>
        <p:spPr/>
        <p:txBody>
          <a:bodyPr/>
          <a:lstStyle/>
          <a:p>
            <a:pPr eaLnBrk="1" hangingPunct="1"/>
            <a:r>
              <a:rPr lang="en-US" altLang="en-US"/>
              <a:t>If you are accessing one type of database, such as Oracle, Sybase, or IBM, the preferred driver type is 4.</a:t>
            </a:r>
          </a:p>
          <a:p>
            <a:pPr eaLnBrk="1" hangingPunct="1"/>
            <a:r>
              <a:rPr lang="en-US" altLang="en-US"/>
              <a:t>If your Java application is accessing multiple types of databases at the same time, type 3 is the preferred driver.</a:t>
            </a:r>
          </a:p>
          <a:p>
            <a:pPr eaLnBrk="1" hangingPunct="1"/>
            <a:r>
              <a:rPr lang="en-US" altLang="en-US"/>
              <a:t>Type 2 drivers are useful in situations where a type 3 or type 4 driver is not available yet for your database.</a:t>
            </a:r>
          </a:p>
          <a:p>
            <a:pPr eaLnBrk="1" hangingPunct="1"/>
            <a:r>
              <a:rPr lang="en-US" altLang="en-US"/>
              <a:t>The type 1 driver is not considered a deployment-level driver and is typically used for development and testing purposes only.</a:t>
            </a:r>
          </a:p>
        </p:txBody>
      </p:sp>
      <p:sp>
        <p:nvSpPr>
          <p:cNvPr id="3" name="Slide Number Placeholder 2"/>
          <p:cNvSpPr>
            <a:spLocks noGrp="1"/>
          </p:cNvSpPr>
          <p:nvPr>
            <p:ph type="sldNum" sz="quarter" idx="12"/>
          </p:nvPr>
        </p:nvSpPr>
        <p:spPr/>
        <p:txBody>
          <a:bodyPr/>
          <a:lstStyle/>
          <a:p>
            <a:fld id="{25BA54BD-C84D-46CE-8B72-31BFB26ABA43}" type="slidenum">
              <a:rPr lang="en-IN" smtClean="0"/>
              <a:pPr/>
              <a:t>36</a:t>
            </a:fld>
            <a:r>
              <a:rPr lang="en-IN" smtClean="0"/>
              <a:t>/86</a:t>
            </a:r>
            <a:endParaRPr lang="en-IN" dirty="0"/>
          </a:p>
        </p:txBody>
      </p:sp>
      <p:sp>
        <p:nvSpPr>
          <p:cNvPr id="4" name="Date Placeholder 3"/>
          <p:cNvSpPr>
            <a:spLocks noGrp="1"/>
          </p:cNvSpPr>
          <p:nvPr>
            <p:ph type="dt" sz="half" idx="10"/>
          </p:nvPr>
        </p:nvSpPr>
        <p:spPr/>
        <p:txBody>
          <a:bodyPr/>
          <a:lstStyle/>
          <a:p>
            <a:fld id="{9BD0C2F7-78F5-4E44-BFA3-AF80F1354188}" type="datetime9">
              <a:rPr lang="en-IN" smtClean="0"/>
              <a:t>10-01-2017 12:13:34</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51590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t>
            </a:r>
            <a:r>
              <a:rPr lang="en-US" dirty="0"/>
              <a:t>popular JDBC driver names and database URL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697220"/>
              </p:ext>
            </p:extLst>
          </p:nvPr>
        </p:nvGraphicFramePr>
        <p:xfrm>
          <a:off x="1217612" y="1905000"/>
          <a:ext cx="10044493" cy="1847850"/>
        </p:xfrm>
        <a:graphic>
          <a:graphicData uri="http://schemas.openxmlformats.org/drawingml/2006/table">
            <a:tbl>
              <a:tblPr/>
              <a:tblGrid>
                <a:gridCol w="964565"/>
                <a:gridCol w="3357563"/>
                <a:gridCol w="5722365"/>
              </a:tblGrid>
              <a:tr h="0">
                <a:tc>
                  <a:txBody>
                    <a:bodyPr/>
                    <a:lstStyle/>
                    <a:p>
                      <a:pPr algn="l"/>
                      <a:r>
                        <a:rPr lang="en-US" dirty="0">
                          <a:solidFill>
                            <a:schemeClr val="bg2">
                              <a:lumMod val="50000"/>
                            </a:schemeClr>
                          </a:solidFill>
                          <a:effectLst/>
                        </a:rPr>
                        <a:t>RDBMS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a:solidFill>
                            <a:schemeClr val="bg2">
                              <a:lumMod val="50000"/>
                            </a:schemeClr>
                          </a:solidFill>
                          <a:effectLst/>
                        </a:rPr>
                        <a:t>JDBC driver name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a:solidFill>
                            <a:schemeClr val="bg2">
                              <a:lumMod val="50000"/>
                            </a:schemeClr>
                          </a:solidFill>
                          <a:effectLst/>
                        </a:rPr>
                        <a:t>URL format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0">
                <a:tc>
                  <a:txBody>
                    <a:bodyPr/>
                    <a:lstStyle/>
                    <a:p>
                      <a:r>
                        <a:rPr lang="en-US">
                          <a:solidFill>
                            <a:schemeClr val="bg2">
                              <a:lumMod val="50000"/>
                            </a:schemeClr>
                          </a:solidFill>
                          <a:effectLst/>
                        </a:rPr>
                        <a:t>MySQL</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2">
                              <a:lumMod val="50000"/>
                            </a:schemeClr>
                          </a:solidFill>
                          <a:effectLst/>
                        </a:rPr>
                        <a:t>com.mysql.jdbc.Driver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a:solidFill>
                            <a:schemeClr val="bg2">
                              <a:lumMod val="50000"/>
                            </a:schemeClr>
                          </a:solidFill>
                          <a:effectLst/>
                        </a:rPr>
                        <a:t>jdbc:mysql://</a:t>
                      </a:r>
                      <a:r>
                        <a:rPr lang="en-US">
                          <a:solidFill>
                            <a:schemeClr val="bg2">
                              <a:lumMod val="50000"/>
                            </a:schemeClr>
                          </a:solidFill>
                          <a:effectLst/>
                        </a:rPr>
                        <a:t>hostname/ databaseName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r>
                        <a:rPr lang="en-US">
                          <a:solidFill>
                            <a:schemeClr val="bg2">
                              <a:lumMod val="50000"/>
                            </a:schemeClr>
                          </a:solidFill>
                          <a:effectLst/>
                        </a:rPr>
                        <a:t>ORACLE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2">
                              <a:lumMod val="50000"/>
                            </a:schemeClr>
                          </a:solidFill>
                          <a:effectLst/>
                        </a:rPr>
                        <a:t>oracle.jdbc.driver.OracleDriver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a:solidFill>
                            <a:schemeClr val="bg2">
                              <a:lumMod val="50000"/>
                            </a:schemeClr>
                          </a:solidFill>
                          <a:effectLst/>
                        </a:rPr>
                        <a:t>jdbc:oracle:thin:@</a:t>
                      </a:r>
                      <a:r>
                        <a:rPr lang="en-US">
                          <a:solidFill>
                            <a:schemeClr val="bg2">
                              <a:lumMod val="50000"/>
                            </a:schemeClr>
                          </a:solidFill>
                          <a:effectLst/>
                        </a:rPr>
                        <a:t>hostname:port Number:databaseName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r>
                        <a:rPr lang="en-US">
                          <a:solidFill>
                            <a:schemeClr val="bg2">
                              <a:lumMod val="50000"/>
                            </a:schemeClr>
                          </a:solidFill>
                          <a:effectLst/>
                        </a:rPr>
                        <a:t>DB2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2">
                              <a:lumMod val="50000"/>
                            </a:schemeClr>
                          </a:solidFill>
                          <a:effectLst/>
                        </a:rPr>
                        <a:t>COM.ibm.db2.jdbc.net.DB2Driver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a:solidFill>
                            <a:schemeClr val="bg2">
                              <a:lumMod val="50000"/>
                            </a:schemeClr>
                          </a:solidFill>
                          <a:effectLst/>
                        </a:rPr>
                        <a:t>jdbc:db2:</a:t>
                      </a:r>
                      <a:r>
                        <a:rPr lang="en-US">
                          <a:solidFill>
                            <a:schemeClr val="bg2">
                              <a:lumMod val="50000"/>
                            </a:schemeClr>
                          </a:solidFill>
                          <a:effectLst/>
                        </a:rPr>
                        <a:t>hostname:port Number/databaseName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r>
                        <a:rPr lang="en-US">
                          <a:solidFill>
                            <a:schemeClr val="bg2">
                              <a:lumMod val="50000"/>
                            </a:schemeClr>
                          </a:solidFill>
                          <a:effectLst/>
                        </a:rPr>
                        <a:t>Sybase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2">
                              <a:lumMod val="50000"/>
                            </a:schemeClr>
                          </a:solidFill>
                          <a:effectLst/>
                        </a:rPr>
                        <a:t>com.sybase.jdbc.SybDriver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err="1">
                          <a:solidFill>
                            <a:schemeClr val="bg2">
                              <a:lumMod val="50000"/>
                            </a:schemeClr>
                          </a:solidFill>
                          <a:effectLst/>
                        </a:rPr>
                        <a:t>jdbc:sybase:Tds:</a:t>
                      </a:r>
                      <a:r>
                        <a:rPr lang="en-US" dirty="0" err="1">
                          <a:solidFill>
                            <a:schemeClr val="bg2">
                              <a:lumMod val="50000"/>
                            </a:schemeClr>
                          </a:solidFill>
                          <a:effectLst/>
                        </a:rPr>
                        <a:t>hostname</a:t>
                      </a:r>
                      <a:r>
                        <a:rPr lang="en-US" dirty="0">
                          <a:solidFill>
                            <a:schemeClr val="bg2">
                              <a:lumMod val="50000"/>
                            </a:schemeClr>
                          </a:solidFill>
                          <a:effectLst/>
                        </a:rPr>
                        <a:t>: port Number/</a:t>
                      </a:r>
                      <a:r>
                        <a:rPr lang="en-US" dirty="0" err="1">
                          <a:solidFill>
                            <a:schemeClr val="bg2">
                              <a:lumMod val="50000"/>
                            </a:schemeClr>
                          </a:solidFill>
                          <a:effectLst/>
                        </a:rPr>
                        <a:t>databaseName</a:t>
                      </a:r>
                      <a:endParaRPr lang="en-US" dirty="0">
                        <a:solidFill>
                          <a:schemeClr val="bg2">
                            <a:lumMod val="50000"/>
                          </a:schemeClr>
                        </a:solidFill>
                        <a:effectLst/>
                      </a:endParaRP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8" name="Rectangle 7"/>
          <p:cNvSpPr/>
          <p:nvPr/>
        </p:nvSpPr>
        <p:spPr>
          <a:xfrm>
            <a:off x="1141412" y="4459069"/>
            <a:ext cx="10134600" cy="646331"/>
          </a:xfrm>
          <a:prstGeom prst="rect">
            <a:avLst/>
          </a:prstGeom>
        </p:spPr>
        <p:txBody>
          <a:bodyPr wrap="square">
            <a:spAutoFit/>
          </a:bodyPr>
          <a:lstStyle/>
          <a:p>
            <a:r>
              <a:rPr lang="en-US" dirty="0"/>
              <a:t>All the highlighted part in URL format is static and you need to change only remaining part as per your database setup.</a:t>
            </a:r>
          </a:p>
        </p:txBody>
      </p:sp>
      <p:sp>
        <p:nvSpPr>
          <p:cNvPr id="5" name="Slide Number Placeholder 4"/>
          <p:cNvSpPr>
            <a:spLocks noGrp="1"/>
          </p:cNvSpPr>
          <p:nvPr>
            <p:ph type="sldNum" sz="quarter" idx="12"/>
          </p:nvPr>
        </p:nvSpPr>
        <p:spPr/>
        <p:txBody>
          <a:bodyPr/>
          <a:lstStyle/>
          <a:p>
            <a:fld id="{25BA54BD-C84D-46CE-8B72-31BFB26ABA43}" type="slidenum">
              <a:rPr lang="en-IN" smtClean="0"/>
              <a:pPr/>
              <a:t>37</a:t>
            </a:fld>
            <a:r>
              <a:rPr lang="en-IN" smtClean="0"/>
              <a:t>/86</a:t>
            </a:r>
            <a:endParaRPr lang="en-IN" dirty="0"/>
          </a:p>
        </p:txBody>
      </p:sp>
      <p:sp>
        <p:nvSpPr>
          <p:cNvPr id="7" name="Date Placeholder 6"/>
          <p:cNvSpPr>
            <a:spLocks noGrp="1"/>
          </p:cNvSpPr>
          <p:nvPr>
            <p:ph type="dt" sz="half" idx="10"/>
          </p:nvPr>
        </p:nvSpPr>
        <p:spPr/>
        <p:txBody>
          <a:bodyPr/>
          <a:lstStyle/>
          <a:p>
            <a:fld id="{88952063-0D16-4CDC-AC4A-C551405CCACF}" type="datetime9">
              <a:rPr lang="en-IN" smtClean="0"/>
              <a:t>10-01-2017 12:13:35</a:t>
            </a:fld>
            <a:endParaRPr lang="en-IN"/>
          </a:p>
        </p:txBody>
      </p:sp>
      <p:sp>
        <p:nvSpPr>
          <p:cNvPr id="9" name="Footer Placeholder 8"/>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19301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Object</a:t>
            </a:r>
            <a:endParaRPr lang="en-US" dirty="0"/>
          </a:p>
        </p:txBody>
      </p:sp>
      <p:sp>
        <p:nvSpPr>
          <p:cNvPr id="3" name="Content Placeholder 2"/>
          <p:cNvSpPr>
            <a:spLocks noGrp="1"/>
          </p:cNvSpPr>
          <p:nvPr>
            <p:ph idx="1"/>
          </p:nvPr>
        </p:nvSpPr>
        <p:spPr/>
        <p:txBody>
          <a:bodyPr>
            <a:normAutofit/>
          </a:bodyPr>
          <a:lstStyle/>
          <a:p>
            <a:r>
              <a:rPr lang="en-US" dirty="0" err="1"/>
              <a:t>getConnection</a:t>
            </a:r>
            <a:r>
              <a:rPr lang="en-US" dirty="0"/>
              <a:t>(String </a:t>
            </a:r>
            <a:r>
              <a:rPr lang="en-US" dirty="0" err="1"/>
              <a:t>url</a:t>
            </a:r>
            <a:r>
              <a:rPr lang="en-US" dirty="0" smtClean="0"/>
              <a:t>)</a:t>
            </a:r>
          </a:p>
          <a:p>
            <a:r>
              <a:rPr lang="en-US" dirty="0" err="1" smtClean="0"/>
              <a:t>getConnection</a:t>
            </a:r>
            <a:r>
              <a:rPr lang="en-US" dirty="0" smtClean="0"/>
              <a:t>(String </a:t>
            </a:r>
            <a:r>
              <a:rPr lang="en-US" dirty="0" err="1"/>
              <a:t>url</a:t>
            </a:r>
            <a:r>
              <a:rPr lang="en-US" dirty="0"/>
              <a:t>, Properties prop</a:t>
            </a:r>
            <a:r>
              <a:rPr lang="en-US" dirty="0" smtClean="0"/>
              <a:t>)</a:t>
            </a:r>
          </a:p>
          <a:p>
            <a:pPr marL="0" indent="0">
              <a:buNone/>
            </a:pPr>
            <a:r>
              <a:rPr lang="en-US" u="sng" dirty="0" smtClean="0"/>
              <a:t>Example:</a:t>
            </a:r>
          </a:p>
          <a:p>
            <a:pPr marL="274320" lvl="1" indent="0">
              <a:buNone/>
            </a:pPr>
            <a:r>
              <a:rPr lang="en-US" dirty="0" smtClean="0">
                <a:latin typeface="+mj-lt"/>
              </a:rPr>
              <a:t>Properties </a:t>
            </a:r>
            <a:r>
              <a:rPr lang="en-US" dirty="0">
                <a:latin typeface="+mj-lt"/>
              </a:rPr>
              <a:t>info = new Properties( );</a:t>
            </a:r>
          </a:p>
          <a:p>
            <a:pPr marL="274320" lvl="1" indent="0">
              <a:buNone/>
            </a:pPr>
            <a:r>
              <a:rPr lang="en-US" dirty="0" err="1">
                <a:latin typeface="+mj-lt"/>
              </a:rPr>
              <a:t>info.put</a:t>
            </a:r>
            <a:r>
              <a:rPr lang="en-US" dirty="0">
                <a:latin typeface="+mj-lt"/>
              </a:rPr>
              <a:t>( "user", "username" );</a:t>
            </a:r>
          </a:p>
          <a:p>
            <a:pPr marL="274320" lvl="1" indent="0">
              <a:buNone/>
            </a:pPr>
            <a:r>
              <a:rPr lang="en-US" dirty="0" err="1">
                <a:latin typeface="+mj-lt"/>
              </a:rPr>
              <a:t>info.put</a:t>
            </a:r>
            <a:r>
              <a:rPr lang="en-US" dirty="0">
                <a:latin typeface="+mj-lt"/>
              </a:rPr>
              <a:t>( "password", "password" );</a:t>
            </a:r>
          </a:p>
          <a:p>
            <a:pPr marL="274320" lvl="1" indent="0">
              <a:buNone/>
            </a:pPr>
            <a:r>
              <a:rPr lang="en-US" dirty="0" smtClean="0">
                <a:latin typeface="+mj-lt"/>
              </a:rPr>
              <a:t>Connection </a:t>
            </a:r>
            <a:r>
              <a:rPr lang="en-US" dirty="0">
                <a:latin typeface="+mj-lt"/>
              </a:rPr>
              <a:t>conn = </a:t>
            </a:r>
            <a:r>
              <a:rPr lang="en-US" dirty="0" err="1">
                <a:latin typeface="+mj-lt"/>
              </a:rPr>
              <a:t>DriverManager.getConnection</a:t>
            </a:r>
            <a:r>
              <a:rPr lang="en-US" dirty="0">
                <a:latin typeface="+mj-lt"/>
              </a:rPr>
              <a:t>(URL, info</a:t>
            </a:r>
            <a:r>
              <a:rPr lang="en-US" dirty="0" smtClean="0">
                <a:latin typeface="+mj-lt"/>
              </a:rPr>
              <a:t>);</a:t>
            </a:r>
          </a:p>
          <a:p>
            <a:pPr marL="274320" lvl="1" indent="0">
              <a:buNone/>
            </a:pPr>
            <a:endParaRPr lang="en-US" dirty="0">
              <a:latin typeface="+mj-lt"/>
            </a:endParaRPr>
          </a:p>
          <a:p>
            <a:r>
              <a:rPr lang="en-US" dirty="0" err="1" smtClean="0"/>
              <a:t>getConnection</a:t>
            </a:r>
            <a:r>
              <a:rPr lang="en-US" dirty="0" smtClean="0"/>
              <a:t>(String </a:t>
            </a:r>
            <a:r>
              <a:rPr lang="en-US" dirty="0" err="1"/>
              <a:t>url</a:t>
            </a:r>
            <a:r>
              <a:rPr lang="en-US" dirty="0"/>
              <a:t>, String user, String password)</a:t>
            </a:r>
          </a:p>
        </p:txBody>
      </p:sp>
      <p:sp>
        <p:nvSpPr>
          <p:cNvPr id="6" name="Slide Number Placeholder 5"/>
          <p:cNvSpPr>
            <a:spLocks noGrp="1"/>
          </p:cNvSpPr>
          <p:nvPr>
            <p:ph type="sldNum" sz="quarter" idx="12"/>
          </p:nvPr>
        </p:nvSpPr>
        <p:spPr/>
        <p:txBody>
          <a:bodyPr/>
          <a:lstStyle/>
          <a:p>
            <a:fld id="{25BA54BD-C84D-46CE-8B72-31BFB26ABA43}" type="slidenum">
              <a:rPr lang="en-IN" smtClean="0"/>
              <a:pPr/>
              <a:t>38</a:t>
            </a:fld>
            <a:r>
              <a:rPr lang="en-IN" smtClean="0"/>
              <a:t>/86</a:t>
            </a:r>
            <a:endParaRPr lang="en-IN" dirty="0"/>
          </a:p>
        </p:txBody>
      </p:sp>
      <p:sp>
        <p:nvSpPr>
          <p:cNvPr id="7" name="Date Placeholder 6"/>
          <p:cNvSpPr>
            <a:spLocks noGrp="1"/>
          </p:cNvSpPr>
          <p:nvPr>
            <p:ph type="dt" sz="half" idx="10"/>
          </p:nvPr>
        </p:nvSpPr>
        <p:spPr/>
        <p:txBody>
          <a:bodyPr/>
          <a:lstStyle/>
          <a:p>
            <a:fld id="{B089DE98-D453-4F70-A13A-E21CC19CE1FF}" type="datetime9">
              <a:rPr lang="en-IN" smtClean="0"/>
              <a:t>10-01-2017 12:13:35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40568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Object</a:t>
            </a:r>
            <a:endParaRPr lang="en-US" dirty="0"/>
          </a:p>
        </p:txBody>
      </p:sp>
      <p:sp>
        <p:nvSpPr>
          <p:cNvPr id="3" name="Content Placeholder 2"/>
          <p:cNvSpPr>
            <a:spLocks noGrp="1"/>
          </p:cNvSpPr>
          <p:nvPr>
            <p:ph idx="1"/>
          </p:nvPr>
        </p:nvSpPr>
        <p:spPr/>
        <p:txBody>
          <a:bodyPr/>
          <a:lstStyle/>
          <a:p>
            <a:pPr algn="just"/>
            <a:r>
              <a:rPr lang="en-US" dirty="0"/>
              <a:t>The JDBC </a:t>
            </a:r>
            <a:r>
              <a:rPr lang="en-US" i="1" dirty="0" smtClean="0"/>
              <a:t>Statement, </a:t>
            </a:r>
            <a:r>
              <a:rPr lang="en-US" i="1" dirty="0" err="1" smtClean="0"/>
              <a:t>CallableStatement</a:t>
            </a:r>
            <a:r>
              <a:rPr lang="en-US" i="1" dirty="0" smtClean="0"/>
              <a:t>,</a:t>
            </a:r>
            <a:r>
              <a:rPr lang="en-US" dirty="0"/>
              <a:t> </a:t>
            </a:r>
            <a:r>
              <a:rPr lang="en-US" dirty="0" smtClean="0"/>
              <a:t>and </a:t>
            </a:r>
            <a:r>
              <a:rPr lang="en-US" i="1" dirty="0" err="1" smtClean="0"/>
              <a:t>PreparedStatement</a:t>
            </a:r>
            <a:r>
              <a:rPr lang="en-US" i="1" dirty="0" smtClean="0"/>
              <a:t> </a:t>
            </a:r>
            <a:r>
              <a:rPr lang="en-US" dirty="0" smtClean="0"/>
              <a:t>interfaces </a:t>
            </a:r>
            <a:r>
              <a:rPr lang="en-US" dirty="0"/>
              <a:t>define the methods and properties that enable you to send SQL or PL/SQL </a:t>
            </a:r>
            <a:r>
              <a:rPr lang="en-US" dirty="0" smtClean="0"/>
              <a:t>commands </a:t>
            </a:r>
            <a:r>
              <a:rPr lang="en-US" dirty="0"/>
              <a:t>and receive data from your database.</a:t>
            </a:r>
          </a:p>
        </p:txBody>
      </p:sp>
      <p:graphicFrame>
        <p:nvGraphicFramePr>
          <p:cNvPr id="4" name="Table 3"/>
          <p:cNvGraphicFramePr>
            <a:graphicFrameLocks noGrp="1"/>
          </p:cNvGraphicFramePr>
          <p:nvPr>
            <p:extLst>
              <p:ext uri="{D42A27DB-BD31-4B8C-83A1-F6EECF244321}">
                <p14:modId xmlns:p14="http://schemas.microsoft.com/office/powerpoint/2010/main" val="1355547664"/>
              </p:ext>
            </p:extLst>
          </p:nvPr>
        </p:nvGraphicFramePr>
        <p:xfrm>
          <a:off x="1293812" y="3200400"/>
          <a:ext cx="9264753" cy="2971800"/>
        </p:xfrm>
        <a:graphic>
          <a:graphicData uri="http://schemas.openxmlformats.org/drawingml/2006/table">
            <a:tbl>
              <a:tblPr/>
              <a:tblGrid>
                <a:gridCol w="2111375"/>
                <a:gridCol w="7153378"/>
              </a:tblGrid>
              <a:tr h="385380">
                <a:tc>
                  <a:txBody>
                    <a:bodyPr/>
                    <a:lstStyle/>
                    <a:p>
                      <a:pPr algn="l"/>
                      <a:r>
                        <a:rPr lang="en-US" b="1">
                          <a:solidFill>
                            <a:schemeClr val="bg2">
                              <a:lumMod val="50000"/>
                            </a:schemeClr>
                          </a:solidFill>
                          <a:effectLst/>
                        </a:rPr>
                        <a:t>Interfaces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b="1" dirty="0">
                          <a:solidFill>
                            <a:schemeClr val="bg2">
                              <a:lumMod val="50000"/>
                            </a:schemeClr>
                          </a:solidFill>
                          <a:effectLst/>
                        </a:rPr>
                        <a:t>Recommended Use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957492">
                <a:tc>
                  <a:txBody>
                    <a:bodyPr/>
                    <a:lstStyle/>
                    <a:p>
                      <a:r>
                        <a:rPr lang="en-US" b="1" dirty="0">
                          <a:solidFill>
                            <a:schemeClr val="bg2">
                              <a:lumMod val="50000"/>
                            </a:schemeClr>
                          </a:solidFill>
                          <a:effectLst/>
                        </a:rPr>
                        <a:t>Statement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a:solidFill>
                            <a:schemeClr val="bg2">
                              <a:lumMod val="50000"/>
                            </a:schemeClr>
                          </a:solidFill>
                          <a:effectLst/>
                        </a:rPr>
                        <a:t>Use for general-purpose access to your database. Useful when you are using static SQL statements at runtime. The Statement interface cannot accept parameters.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71436">
                <a:tc>
                  <a:txBody>
                    <a:bodyPr/>
                    <a:lstStyle/>
                    <a:p>
                      <a:r>
                        <a:rPr lang="en-US" b="1">
                          <a:solidFill>
                            <a:schemeClr val="bg2">
                              <a:lumMod val="50000"/>
                            </a:schemeClr>
                          </a:solidFill>
                          <a:effectLst/>
                        </a:rPr>
                        <a:t>PreparedStatement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a:solidFill>
                            <a:schemeClr val="bg2">
                              <a:lumMod val="50000"/>
                            </a:schemeClr>
                          </a:solidFill>
                          <a:effectLst/>
                        </a:rPr>
                        <a:t>Use when you plan to use the SQL statements many times. The </a:t>
                      </a:r>
                      <a:r>
                        <a:rPr lang="en-US" b="1" dirty="0" err="1">
                          <a:solidFill>
                            <a:schemeClr val="bg2">
                              <a:lumMod val="50000"/>
                            </a:schemeClr>
                          </a:solidFill>
                          <a:effectLst/>
                        </a:rPr>
                        <a:t>PreparedStatement</a:t>
                      </a:r>
                      <a:r>
                        <a:rPr lang="en-US" b="1" dirty="0">
                          <a:solidFill>
                            <a:schemeClr val="bg2">
                              <a:lumMod val="50000"/>
                            </a:schemeClr>
                          </a:solidFill>
                          <a:effectLst/>
                        </a:rPr>
                        <a:t> interface accepts input parameters at runtime.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57492">
                <a:tc>
                  <a:txBody>
                    <a:bodyPr/>
                    <a:lstStyle/>
                    <a:p>
                      <a:r>
                        <a:rPr lang="en-US" b="1">
                          <a:solidFill>
                            <a:schemeClr val="bg2">
                              <a:lumMod val="50000"/>
                            </a:schemeClr>
                          </a:solidFill>
                          <a:effectLst/>
                        </a:rPr>
                        <a:t>CallableStatement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a:solidFill>
                            <a:schemeClr val="bg2">
                              <a:lumMod val="50000"/>
                            </a:schemeClr>
                          </a:solidFill>
                          <a:effectLst/>
                        </a:rPr>
                        <a:t>Use when you want to access database stored procedures. The </a:t>
                      </a:r>
                      <a:r>
                        <a:rPr lang="en-US" b="1" dirty="0" err="1">
                          <a:solidFill>
                            <a:schemeClr val="bg2">
                              <a:lumMod val="50000"/>
                            </a:schemeClr>
                          </a:solidFill>
                          <a:effectLst/>
                        </a:rPr>
                        <a:t>CallableStatement</a:t>
                      </a:r>
                      <a:r>
                        <a:rPr lang="en-US" b="1" dirty="0">
                          <a:solidFill>
                            <a:schemeClr val="bg2">
                              <a:lumMod val="50000"/>
                            </a:schemeClr>
                          </a:solidFill>
                          <a:effectLst/>
                        </a:rPr>
                        <a:t> interface can also accept runtime input parameters.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7" name="Slide Number Placeholder 6"/>
          <p:cNvSpPr>
            <a:spLocks noGrp="1"/>
          </p:cNvSpPr>
          <p:nvPr>
            <p:ph type="sldNum" sz="quarter" idx="12"/>
          </p:nvPr>
        </p:nvSpPr>
        <p:spPr/>
        <p:txBody>
          <a:bodyPr/>
          <a:lstStyle/>
          <a:p>
            <a:fld id="{25BA54BD-C84D-46CE-8B72-31BFB26ABA43}" type="slidenum">
              <a:rPr lang="en-IN" smtClean="0"/>
              <a:pPr/>
              <a:t>39</a:t>
            </a:fld>
            <a:r>
              <a:rPr lang="en-IN" smtClean="0"/>
              <a:t>/86</a:t>
            </a:r>
            <a:endParaRPr lang="en-IN" dirty="0"/>
          </a:p>
        </p:txBody>
      </p:sp>
      <p:sp>
        <p:nvSpPr>
          <p:cNvPr id="8" name="Date Placeholder 7"/>
          <p:cNvSpPr>
            <a:spLocks noGrp="1"/>
          </p:cNvSpPr>
          <p:nvPr>
            <p:ph type="dt" sz="half" idx="10"/>
          </p:nvPr>
        </p:nvSpPr>
        <p:spPr/>
        <p:txBody>
          <a:bodyPr/>
          <a:lstStyle/>
          <a:p>
            <a:fld id="{BF184E4A-5511-48A1-83BC-5B37663CE303}" type="datetime9">
              <a:rPr lang="en-IN" smtClean="0"/>
              <a:t>10-01-2017 12:13:35</a:t>
            </a:fld>
            <a:endParaRPr lang="en-IN"/>
          </a:p>
        </p:txBody>
      </p:sp>
      <p:sp>
        <p:nvSpPr>
          <p:cNvPr id="9" name="Footer Placeholder 8"/>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30708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JDBC </a:t>
            </a:r>
            <a:r>
              <a:rPr lang="en-US" dirty="0" smtClean="0"/>
              <a:t>Connectivity Model (Architecture):</a:t>
            </a:r>
            <a:endParaRPr lang="en-US" dirty="0"/>
          </a:p>
        </p:txBody>
      </p:sp>
      <p:pic>
        <p:nvPicPr>
          <p:cNvPr id="1026" name="Picture 2" descr="JDBC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40" y="1752600"/>
            <a:ext cx="5910144" cy="484632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5BA54BD-C84D-46CE-8B72-31BFB26ABA43}" type="slidenum">
              <a:rPr lang="en-IN" smtClean="0"/>
              <a:pPr/>
              <a:t>4</a:t>
            </a:fld>
            <a:r>
              <a:rPr lang="en-IN" smtClean="0"/>
              <a:t>/86</a:t>
            </a:r>
            <a:endParaRPr lang="en-IN" dirty="0"/>
          </a:p>
        </p:txBody>
      </p:sp>
      <p:sp>
        <p:nvSpPr>
          <p:cNvPr id="6" name="Date Placeholder 5"/>
          <p:cNvSpPr>
            <a:spLocks noGrp="1"/>
          </p:cNvSpPr>
          <p:nvPr>
            <p:ph type="dt" sz="half" idx="10"/>
          </p:nvPr>
        </p:nvSpPr>
        <p:spPr/>
        <p:txBody>
          <a:bodyPr/>
          <a:lstStyle/>
          <a:p>
            <a:fld id="{1843EB58-DC66-4591-BBF2-683E7130BCD4}" type="datetime9">
              <a:rPr lang="en-IN" smtClean="0"/>
              <a:t>10-01-2017 12:13:25</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25673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execute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a:pPr>
            <a:r>
              <a:rPr lang="en-US" b="1" dirty="0" err="1"/>
              <a:t>boolean</a:t>
            </a:r>
            <a:r>
              <a:rPr lang="en-US" b="1" dirty="0"/>
              <a:t> execute(String SQL)</a:t>
            </a:r>
            <a:r>
              <a:rPr lang="en-US" dirty="0"/>
              <a:t> : Returns a </a:t>
            </a:r>
            <a:r>
              <a:rPr lang="en-US" dirty="0" err="1"/>
              <a:t>boolean</a:t>
            </a:r>
            <a:r>
              <a:rPr lang="en-US" dirty="0"/>
              <a:t> value of true if a </a:t>
            </a:r>
            <a:r>
              <a:rPr lang="en-US" dirty="0" err="1"/>
              <a:t>ResultSet</a:t>
            </a:r>
            <a:r>
              <a:rPr lang="en-US" dirty="0"/>
              <a:t> object can be retrieved; otherwise, it returns false. Use this method to execute SQL DDL statements or when you need to use truly dynamic SQL.</a:t>
            </a:r>
          </a:p>
          <a:p>
            <a:pPr marL="457200" indent="-457200" algn="just">
              <a:buFont typeface="+mj-lt"/>
              <a:buAutoNum type="arabicPeriod"/>
            </a:pPr>
            <a:r>
              <a:rPr lang="en-US" b="1" dirty="0" err="1"/>
              <a:t>int</a:t>
            </a:r>
            <a:r>
              <a:rPr lang="en-US" b="1" dirty="0"/>
              <a:t> </a:t>
            </a:r>
            <a:r>
              <a:rPr lang="en-US" b="1" dirty="0" err="1"/>
              <a:t>executeUpdate</a:t>
            </a:r>
            <a:r>
              <a:rPr lang="en-US" b="1" dirty="0"/>
              <a:t>(String SQL)</a:t>
            </a:r>
            <a:r>
              <a:rPr lang="en-US" dirty="0"/>
              <a:t> : Returns the numbers of rows affected by the execution of the SQL statement. Use this method to execute SQL statements for which you expect to get a number of rows affected - for example, an INSERT, UPDATE, or DELETE statement.</a:t>
            </a:r>
          </a:p>
          <a:p>
            <a:pPr marL="457200" indent="-457200" algn="just">
              <a:buFont typeface="+mj-lt"/>
              <a:buAutoNum type="arabicPeriod"/>
            </a:pPr>
            <a:r>
              <a:rPr lang="en-US" b="1" dirty="0" err="1"/>
              <a:t>ResultSet</a:t>
            </a:r>
            <a:r>
              <a:rPr lang="en-US" b="1" dirty="0"/>
              <a:t> </a:t>
            </a:r>
            <a:r>
              <a:rPr lang="en-US" b="1" dirty="0" err="1"/>
              <a:t>executeQuery</a:t>
            </a:r>
            <a:r>
              <a:rPr lang="en-US" b="1" dirty="0"/>
              <a:t>(String SQL)</a:t>
            </a:r>
            <a:r>
              <a:rPr lang="en-US" dirty="0"/>
              <a:t> : Returns a </a:t>
            </a:r>
            <a:r>
              <a:rPr lang="en-US" dirty="0" err="1"/>
              <a:t>ResultSet</a:t>
            </a:r>
            <a:r>
              <a:rPr lang="en-US" dirty="0"/>
              <a:t> object. Use this method when you expect to get a result set, as you would with a SELECT statement</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40</a:t>
            </a:fld>
            <a:r>
              <a:rPr lang="en-IN" smtClean="0"/>
              <a:t>/86</a:t>
            </a:r>
            <a:endParaRPr lang="en-IN" dirty="0"/>
          </a:p>
        </p:txBody>
      </p:sp>
      <p:sp>
        <p:nvSpPr>
          <p:cNvPr id="7" name="Date Placeholder 6"/>
          <p:cNvSpPr>
            <a:spLocks noGrp="1"/>
          </p:cNvSpPr>
          <p:nvPr>
            <p:ph type="dt" sz="half" idx="10"/>
          </p:nvPr>
        </p:nvSpPr>
        <p:spPr/>
        <p:txBody>
          <a:bodyPr/>
          <a:lstStyle/>
          <a:p>
            <a:fld id="{2E2DA1F7-B165-4D48-83F8-636F1A07D92C}" type="datetime9">
              <a:rPr lang="en-IN" smtClean="0"/>
              <a:t>10-01-2017 12:13:35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15390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PreparedStatement</a:t>
            </a:r>
            <a:r>
              <a:rPr lang="en-US" dirty="0"/>
              <a:t> </a:t>
            </a:r>
            <a:r>
              <a:rPr lang="en-US" dirty="0" smtClean="0"/>
              <a:t>Object</a:t>
            </a:r>
            <a:endParaRPr lang="en-US" dirty="0"/>
          </a:p>
        </p:txBody>
      </p:sp>
      <p:sp>
        <p:nvSpPr>
          <p:cNvPr id="4" name="Rectangle 3"/>
          <p:cNvSpPr/>
          <p:nvPr/>
        </p:nvSpPr>
        <p:spPr>
          <a:xfrm>
            <a:off x="1505586" y="1752600"/>
            <a:ext cx="9008426" cy="3416320"/>
          </a:xfrm>
          <a:prstGeom prst="rect">
            <a:avLst/>
          </a:prstGeom>
        </p:spPr>
        <p:txBody>
          <a:bodyPr wrap="square">
            <a:spAutoFit/>
          </a:bodyPr>
          <a:lstStyle/>
          <a:p>
            <a:r>
              <a:rPr lang="en-US" dirty="0" err="1">
                <a:latin typeface="+mj-lt"/>
              </a:rPr>
              <a:t>PreparedStatement</a:t>
            </a:r>
            <a:r>
              <a:rPr lang="en-US" dirty="0">
                <a:latin typeface="+mj-lt"/>
              </a:rPr>
              <a:t> </a:t>
            </a:r>
            <a:r>
              <a:rPr lang="en-US" dirty="0" err="1">
                <a:latin typeface="+mj-lt"/>
              </a:rPr>
              <a:t>pstmt</a:t>
            </a:r>
            <a:r>
              <a:rPr lang="en-US" dirty="0">
                <a:latin typeface="+mj-lt"/>
              </a:rPr>
              <a:t> = null;</a:t>
            </a:r>
          </a:p>
          <a:p>
            <a:r>
              <a:rPr lang="en-US" dirty="0">
                <a:latin typeface="+mj-lt"/>
              </a:rPr>
              <a:t>try {</a:t>
            </a:r>
          </a:p>
          <a:p>
            <a:r>
              <a:rPr lang="en-US" dirty="0">
                <a:latin typeface="+mj-lt"/>
              </a:rPr>
              <a:t>   String SQL = "Update Employees SET age = ? WHERE id = ?";</a:t>
            </a:r>
          </a:p>
          <a:p>
            <a:r>
              <a:rPr lang="en-US" dirty="0">
                <a:latin typeface="+mj-lt"/>
              </a:rPr>
              <a:t>   </a:t>
            </a:r>
            <a:r>
              <a:rPr lang="en-US" dirty="0" err="1">
                <a:latin typeface="+mj-lt"/>
              </a:rPr>
              <a:t>pstmt</a:t>
            </a:r>
            <a:r>
              <a:rPr lang="en-US" dirty="0">
                <a:latin typeface="+mj-lt"/>
              </a:rPr>
              <a:t> = </a:t>
            </a:r>
            <a:r>
              <a:rPr lang="en-US" dirty="0" err="1">
                <a:latin typeface="+mj-lt"/>
              </a:rPr>
              <a:t>conn.prepareStatement</a:t>
            </a:r>
            <a:r>
              <a:rPr lang="en-US" dirty="0">
                <a:latin typeface="+mj-lt"/>
              </a:rPr>
              <a:t>(SQL);</a:t>
            </a:r>
          </a:p>
          <a:p>
            <a:r>
              <a:rPr lang="en-US" dirty="0">
                <a:latin typeface="+mj-lt"/>
              </a:rPr>
              <a:t>   . . .</a:t>
            </a:r>
          </a:p>
          <a:p>
            <a:r>
              <a:rPr lang="en-US" dirty="0">
                <a:latin typeface="+mj-lt"/>
              </a:rPr>
              <a:t>}</a:t>
            </a:r>
          </a:p>
          <a:p>
            <a:r>
              <a:rPr lang="en-US" dirty="0">
                <a:latin typeface="+mj-lt"/>
              </a:rPr>
              <a:t>catch (</a:t>
            </a:r>
            <a:r>
              <a:rPr lang="en-US" dirty="0" err="1">
                <a:latin typeface="+mj-lt"/>
              </a:rPr>
              <a:t>SQLException</a:t>
            </a:r>
            <a:r>
              <a:rPr lang="en-US" dirty="0">
                <a:latin typeface="+mj-lt"/>
              </a:rPr>
              <a:t> e) {</a:t>
            </a:r>
          </a:p>
          <a:p>
            <a:r>
              <a:rPr lang="en-US" dirty="0">
                <a:latin typeface="+mj-lt"/>
              </a:rPr>
              <a:t>   . . .</a:t>
            </a:r>
          </a:p>
          <a:p>
            <a:r>
              <a:rPr lang="en-US" dirty="0">
                <a:latin typeface="+mj-lt"/>
              </a:rPr>
              <a:t>}</a:t>
            </a:r>
          </a:p>
          <a:p>
            <a:r>
              <a:rPr lang="en-US" dirty="0">
                <a:latin typeface="+mj-lt"/>
              </a:rPr>
              <a:t>finally {</a:t>
            </a:r>
          </a:p>
          <a:p>
            <a:r>
              <a:rPr lang="en-US" dirty="0">
                <a:latin typeface="+mj-lt"/>
              </a:rPr>
              <a:t>   </a:t>
            </a:r>
            <a:r>
              <a:rPr lang="en-US" dirty="0" err="1">
                <a:latin typeface="+mj-lt"/>
              </a:rPr>
              <a:t>pstmt.close</a:t>
            </a:r>
            <a:r>
              <a:rPr lang="en-US" dirty="0">
                <a:latin typeface="+mj-lt"/>
              </a:rPr>
              <a:t>();</a:t>
            </a:r>
          </a:p>
          <a:p>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41</a:t>
            </a:fld>
            <a:r>
              <a:rPr lang="en-IN" smtClean="0"/>
              <a:t>/86</a:t>
            </a:r>
            <a:endParaRPr lang="en-IN" dirty="0"/>
          </a:p>
        </p:txBody>
      </p:sp>
      <p:sp>
        <p:nvSpPr>
          <p:cNvPr id="7" name="Date Placeholder 6"/>
          <p:cNvSpPr>
            <a:spLocks noGrp="1"/>
          </p:cNvSpPr>
          <p:nvPr>
            <p:ph type="dt" sz="half" idx="10"/>
          </p:nvPr>
        </p:nvSpPr>
        <p:spPr/>
        <p:txBody>
          <a:bodyPr/>
          <a:lstStyle/>
          <a:p>
            <a:fld id="{50637B36-6C99-4ECB-8B81-55349B7ECF02}" type="datetime9">
              <a:rPr lang="en-IN" smtClean="0"/>
              <a:t>10-01-2017 12:13:36</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86227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a:bodyPr>
          <a:lstStyle/>
          <a:p>
            <a:r>
              <a:rPr lang="en-US" dirty="0"/>
              <a:t>All parameters in JDBC are represented by the </a:t>
            </a:r>
            <a:r>
              <a:rPr lang="en-US" b="1" dirty="0"/>
              <a:t>?</a:t>
            </a:r>
            <a:r>
              <a:rPr lang="en-US" dirty="0"/>
              <a:t> symbol, which is known as the parameter marker. You must supply values for every parameter before executing the SQL statement.</a:t>
            </a:r>
          </a:p>
          <a:p>
            <a:r>
              <a:rPr lang="en-US" dirty="0"/>
              <a:t>The </a:t>
            </a:r>
            <a:r>
              <a:rPr lang="en-US" b="1" dirty="0" err="1"/>
              <a:t>setXXX</a:t>
            </a:r>
            <a:r>
              <a:rPr lang="en-US" b="1" dirty="0"/>
              <a:t>()</a:t>
            </a:r>
            <a:r>
              <a:rPr lang="en-US" dirty="0"/>
              <a:t> methods bind values to the parameters, where </a:t>
            </a:r>
            <a:r>
              <a:rPr lang="en-US" b="1" dirty="0"/>
              <a:t>XXX</a:t>
            </a:r>
            <a:r>
              <a:rPr lang="en-US" dirty="0"/>
              <a:t> represents the Java data type of the value you wish to bind to the input parameter. If you forget to supply the values, you will receive an </a:t>
            </a:r>
            <a:r>
              <a:rPr lang="en-US" dirty="0" err="1"/>
              <a:t>SQLException</a:t>
            </a:r>
            <a:r>
              <a:rPr lang="en-US" dirty="0"/>
              <a:t>.</a:t>
            </a:r>
          </a:p>
          <a:p>
            <a:r>
              <a:rPr lang="en-US" dirty="0"/>
              <a:t>Each parameter marker is referred to by its ordinal position. The first marker represents position 1, the next position 2, and so forth. This method differs from that of Java array indices, which start at 0</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42</a:t>
            </a:fld>
            <a:r>
              <a:rPr lang="en-IN" smtClean="0"/>
              <a:t>/86</a:t>
            </a:r>
            <a:endParaRPr lang="en-IN" dirty="0"/>
          </a:p>
        </p:txBody>
      </p:sp>
      <p:sp>
        <p:nvSpPr>
          <p:cNvPr id="7" name="Date Placeholder 6"/>
          <p:cNvSpPr>
            <a:spLocks noGrp="1"/>
          </p:cNvSpPr>
          <p:nvPr>
            <p:ph type="dt" sz="half" idx="10"/>
          </p:nvPr>
        </p:nvSpPr>
        <p:spPr/>
        <p:txBody>
          <a:bodyPr/>
          <a:lstStyle/>
          <a:p>
            <a:fld id="{962D8F3A-85B8-41DD-AF44-E5121EDFF4BE}" type="datetime9">
              <a:rPr lang="en-IN" smtClean="0"/>
              <a:t>10-01-2017 12:13:36</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13086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CallableStatement</a:t>
            </a:r>
            <a:r>
              <a:rPr lang="en-US" dirty="0"/>
              <a:t> </a:t>
            </a:r>
            <a:r>
              <a:rPr lang="en-US" dirty="0" smtClean="0"/>
              <a:t>Objects</a:t>
            </a:r>
            <a:endParaRPr lang="en-US" dirty="0"/>
          </a:p>
        </p:txBody>
      </p:sp>
      <p:sp>
        <p:nvSpPr>
          <p:cNvPr id="4" name="Rectangle 3"/>
          <p:cNvSpPr/>
          <p:nvPr/>
        </p:nvSpPr>
        <p:spPr>
          <a:xfrm>
            <a:off x="1522414" y="1752600"/>
            <a:ext cx="7618411" cy="3384560"/>
          </a:xfrm>
          <a:prstGeom prst="rect">
            <a:avLst/>
          </a:prstGeom>
        </p:spPr>
        <p:txBody>
          <a:bodyPr wrap="square">
            <a:spAutoFit/>
          </a:bodyPr>
          <a:lstStyle/>
          <a:p>
            <a:r>
              <a:rPr lang="en-US" dirty="0" err="1">
                <a:latin typeface="+mj-lt"/>
              </a:rPr>
              <a:t>CallableStatement</a:t>
            </a:r>
            <a:r>
              <a:rPr lang="en-US" dirty="0">
                <a:latin typeface="+mj-lt"/>
              </a:rPr>
              <a:t> </a:t>
            </a:r>
            <a:r>
              <a:rPr lang="en-US" dirty="0" err="1">
                <a:latin typeface="+mj-lt"/>
              </a:rPr>
              <a:t>cstmt</a:t>
            </a:r>
            <a:r>
              <a:rPr lang="en-US" dirty="0">
                <a:latin typeface="+mj-lt"/>
              </a:rPr>
              <a:t> = null;</a:t>
            </a:r>
          </a:p>
          <a:p>
            <a:r>
              <a:rPr lang="en-US" dirty="0">
                <a:latin typeface="+mj-lt"/>
              </a:rPr>
              <a:t>try {</a:t>
            </a:r>
          </a:p>
          <a:p>
            <a:r>
              <a:rPr lang="en-US" dirty="0">
                <a:latin typeface="+mj-lt"/>
              </a:rPr>
              <a:t>   String SQL = "{call </a:t>
            </a:r>
            <a:r>
              <a:rPr lang="en-US" dirty="0" err="1">
                <a:latin typeface="+mj-lt"/>
              </a:rPr>
              <a:t>getEmpName</a:t>
            </a:r>
            <a:r>
              <a:rPr lang="en-US" dirty="0">
                <a:latin typeface="+mj-lt"/>
              </a:rPr>
              <a:t> (?, ?)}";</a:t>
            </a:r>
          </a:p>
          <a:p>
            <a:r>
              <a:rPr lang="en-US" dirty="0">
                <a:latin typeface="+mj-lt"/>
              </a:rPr>
              <a:t>   </a:t>
            </a:r>
            <a:r>
              <a:rPr lang="en-US" dirty="0" err="1">
                <a:latin typeface="+mj-lt"/>
              </a:rPr>
              <a:t>cstmt</a:t>
            </a:r>
            <a:r>
              <a:rPr lang="en-US" dirty="0">
                <a:latin typeface="+mj-lt"/>
              </a:rPr>
              <a:t> = </a:t>
            </a:r>
            <a:r>
              <a:rPr lang="en-US" dirty="0" err="1">
                <a:latin typeface="+mj-lt"/>
              </a:rPr>
              <a:t>conn.prepareCall</a:t>
            </a:r>
            <a:r>
              <a:rPr lang="en-US" dirty="0">
                <a:latin typeface="+mj-lt"/>
              </a:rPr>
              <a:t> (SQL);</a:t>
            </a:r>
          </a:p>
          <a:p>
            <a:r>
              <a:rPr lang="en-US" dirty="0">
                <a:latin typeface="+mj-lt"/>
              </a:rPr>
              <a:t>   . . .</a:t>
            </a:r>
          </a:p>
          <a:p>
            <a:r>
              <a:rPr lang="en-US" dirty="0">
                <a:latin typeface="+mj-lt"/>
              </a:rPr>
              <a:t>}</a:t>
            </a:r>
          </a:p>
          <a:p>
            <a:r>
              <a:rPr lang="en-US" dirty="0">
                <a:latin typeface="+mj-lt"/>
              </a:rPr>
              <a:t>catch (</a:t>
            </a:r>
            <a:r>
              <a:rPr lang="en-US" dirty="0" err="1">
                <a:latin typeface="+mj-lt"/>
              </a:rPr>
              <a:t>SQLException</a:t>
            </a:r>
            <a:r>
              <a:rPr lang="en-US" dirty="0">
                <a:latin typeface="+mj-lt"/>
              </a:rPr>
              <a:t> e) {</a:t>
            </a:r>
          </a:p>
          <a:p>
            <a:r>
              <a:rPr lang="en-US" dirty="0">
                <a:latin typeface="+mj-lt"/>
              </a:rPr>
              <a:t>   . . .</a:t>
            </a:r>
          </a:p>
          <a:p>
            <a:r>
              <a:rPr lang="en-US" dirty="0">
                <a:latin typeface="+mj-lt"/>
              </a:rPr>
              <a:t>}</a:t>
            </a:r>
          </a:p>
          <a:p>
            <a:r>
              <a:rPr lang="en-US" dirty="0">
                <a:latin typeface="+mj-lt"/>
              </a:rPr>
              <a:t>finally {</a:t>
            </a:r>
          </a:p>
          <a:p>
            <a:r>
              <a:rPr lang="en-US" dirty="0">
                <a:latin typeface="+mj-lt"/>
              </a:rPr>
              <a:t>   </a:t>
            </a:r>
            <a:r>
              <a:rPr lang="en-US" dirty="0" err="1" smtClean="0">
                <a:latin typeface="+mj-lt"/>
              </a:rPr>
              <a:t>cstmt.close</a:t>
            </a:r>
            <a:r>
              <a:rPr lang="en-US" dirty="0" smtClean="0">
                <a:latin typeface="+mj-lt"/>
              </a:rPr>
              <a:t>();</a:t>
            </a:r>
            <a:endParaRPr lang="en-US" dirty="0">
              <a:latin typeface="+mj-lt"/>
            </a:endParaRPr>
          </a:p>
          <a:p>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43</a:t>
            </a:fld>
            <a:r>
              <a:rPr lang="en-IN" smtClean="0"/>
              <a:t>/86</a:t>
            </a:r>
            <a:endParaRPr lang="en-IN" dirty="0"/>
          </a:p>
        </p:txBody>
      </p:sp>
      <p:sp>
        <p:nvSpPr>
          <p:cNvPr id="7" name="Date Placeholder 6"/>
          <p:cNvSpPr>
            <a:spLocks noGrp="1"/>
          </p:cNvSpPr>
          <p:nvPr>
            <p:ph type="dt" sz="half" idx="10"/>
          </p:nvPr>
        </p:nvSpPr>
        <p:spPr/>
        <p:txBody>
          <a:bodyPr/>
          <a:lstStyle/>
          <a:p>
            <a:fld id="{A4DD5141-B240-46F6-B70A-4FA14A9FF99D}" type="datetime9">
              <a:rPr lang="en-IN" smtClean="0"/>
              <a:t>10-01-2017 12:13:36</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87507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412" y="138291"/>
            <a:ext cx="10896600" cy="6186309"/>
          </a:xfrm>
          <a:prstGeom prst="rect">
            <a:avLst/>
          </a:prstGeom>
        </p:spPr>
        <p:txBody>
          <a:bodyPr wrap="square">
            <a:spAutoFit/>
          </a:bodyPr>
          <a:lstStyle/>
          <a:p>
            <a:r>
              <a:rPr lang="en-US" b="1" u="sng" dirty="0" smtClean="0"/>
              <a:t>Oracle </a:t>
            </a:r>
            <a:r>
              <a:rPr lang="en-US" b="1" u="sng" dirty="0"/>
              <a:t>stored </a:t>
            </a:r>
            <a:r>
              <a:rPr lang="en-US" b="1" u="sng" dirty="0" smtClean="0"/>
              <a:t>procedure Example:</a:t>
            </a:r>
            <a:endParaRPr lang="en-US" dirty="0"/>
          </a:p>
          <a:p>
            <a:r>
              <a:rPr lang="en-US" dirty="0"/>
              <a:t>CREATE OR REPLACE PROCEDURE </a:t>
            </a:r>
            <a:r>
              <a:rPr lang="en-US" dirty="0" err="1"/>
              <a:t>getEmpName</a:t>
            </a:r>
            <a:r>
              <a:rPr lang="en-US" dirty="0"/>
              <a:t> </a:t>
            </a:r>
          </a:p>
          <a:p>
            <a:r>
              <a:rPr lang="en-US" dirty="0"/>
              <a:t>   (EMP_ID IN NUMBER, EMP_FIRST OUT VARCHAR) AS</a:t>
            </a:r>
          </a:p>
          <a:p>
            <a:r>
              <a:rPr lang="en-US" dirty="0"/>
              <a:t>BEGIN</a:t>
            </a:r>
          </a:p>
          <a:p>
            <a:r>
              <a:rPr lang="en-US" dirty="0"/>
              <a:t>   SELECT first INTO EMP_FIRST</a:t>
            </a:r>
          </a:p>
          <a:p>
            <a:r>
              <a:rPr lang="en-US" dirty="0"/>
              <a:t>   FROM Employees</a:t>
            </a:r>
          </a:p>
          <a:p>
            <a:r>
              <a:rPr lang="en-US" dirty="0"/>
              <a:t>   WHERE ID = EMP_ID;</a:t>
            </a:r>
          </a:p>
          <a:p>
            <a:r>
              <a:rPr lang="en-US" dirty="0"/>
              <a:t>END;</a:t>
            </a:r>
          </a:p>
          <a:p>
            <a:endParaRPr lang="en-US" dirty="0" smtClean="0"/>
          </a:p>
          <a:p>
            <a:r>
              <a:rPr lang="en-US" b="1" u="sng" dirty="0" smtClean="0"/>
              <a:t>SQL Stored Procedure Example:</a:t>
            </a:r>
            <a:endParaRPr lang="en-US" b="1" u="sng" dirty="0"/>
          </a:p>
          <a:p>
            <a:r>
              <a:rPr lang="en-US" dirty="0"/>
              <a:t>DELIMITER $$</a:t>
            </a:r>
          </a:p>
          <a:p>
            <a:endParaRPr lang="en-US" dirty="0"/>
          </a:p>
          <a:p>
            <a:r>
              <a:rPr lang="en-US" dirty="0"/>
              <a:t>DROP PROCEDURE IF EXISTS `EMP`.`</a:t>
            </a:r>
            <a:r>
              <a:rPr lang="en-US" dirty="0" err="1"/>
              <a:t>getEmpName</a:t>
            </a:r>
            <a:r>
              <a:rPr lang="en-US" dirty="0"/>
              <a:t>` $$</a:t>
            </a:r>
          </a:p>
          <a:p>
            <a:r>
              <a:rPr lang="en-US" dirty="0"/>
              <a:t>CREATE PROCEDURE `EMP`.`</a:t>
            </a:r>
            <a:r>
              <a:rPr lang="en-US" dirty="0" err="1"/>
              <a:t>getEmpName</a:t>
            </a:r>
            <a:r>
              <a:rPr lang="en-US" dirty="0"/>
              <a:t>` </a:t>
            </a:r>
          </a:p>
          <a:p>
            <a:r>
              <a:rPr lang="en-US" dirty="0"/>
              <a:t>   (IN EMP_ID INT, OUT EMP_FIRST VARCHAR(255))</a:t>
            </a:r>
          </a:p>
          <a:p>
            <a:r>
              <a:rPr lang="en-US" dirty="0"/>
              <a:t>BEGIN</a:t>
            </a:r>
          </a:p>
          <a:p>
            <a:r>
              <a:rPr lang="en-US" dirty="0"/>
              <a:t>   SELECT first INTO EMP_FIRST</a:t>
            </a:r>
          </a:p>
          <a:p>
            <a:r>
              <a:rPr lang="en-US" dirty="0"/>
              <a:t>   FROM Employees</a:t>
            </a:r>
          </a:p>
          <a:p>
            <a:r>
              <a:rPr lang="en-US" dirty="0"/>
              <a:t>   WHERE ID = EMP_ID;</a:t>
            </a:r>
          </a:p>
          <a:p>
            <a:r>
              <a:rPr lang="en-US" dirty="0"/>
              <a:t>END $$</a:t>
            </a:r>
          </a:p>
          <a:p>
            <a:endParaRPr lang="en-US" dirty="0"/>
          </a:p>
          <a:p>
            <a:r>
              <a:rPr lang="en-US" dirty="0"/>
              <a:t>DELIMITER ;</a:t>
            </a:r>
          </a:p>
        </p:txBody>
      </p:sp>
      <p:sp>
        <p:nvSpPr>
          <p:cNvPr id="5" name="Slide Number Placeholder 4"/>
          <p:cNvSpPr>
            <a:spLocks noGrp="1"/>
          </p:cNvSpPr>
          <p:nvPr>
            <p:ph type="sldNum" sz="quarter" idx="12"/>
          </p:nvPr>
        </p:nvSpPr>
        <p:spPr/>
        <p:txBody>
          <a:bodyPr/>
          <a:lstStyle/>
          <a:p>
            <a:fld id="{25BA54BD-C84D-46CE-8B72-31BFB26ABA43}" type="slidenum">
              <a:rPr lang="en-IN" smtClean="0"/>
              <a:pPr/>
              <a:t>44</a:t>
            </a:fld>
            <a:r>
              <a:rPr lang="en-IN" smtClean="0"/>
              <a:t>/86</a:t>
            </a:r>
            <a:endParaRPr lang="en-IN" dirty="0"/>
          </a:p>
        </p:txBody>
      </p:sp>
      <p:sp>
        <p:nvSpPr>
          <p:cNvPr id="6" name="Date Placeholder 5"/>
          <p:cNvSpPr>
            <a:spLocks noGrp="1"/>
          </p:cNvSpPr>
          <p:nvPr>
            <p:ph type="dt" sz="half" idx="10"/>
          </p:nvPr>
        </p:nvSpPr>
        <p:spPr/>
        <p:txBody>
          <a:bodyPr/>
          <a:lstStyle/>
          <a:p>
            <a:fld id="{09748769-178A-4E03-8559-88D54424ED6A}" type="datetime9">
              <a:rPr lang="en-IN" smtClean="0"/>
              <a:t>10-01-2017 12:13:36</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96927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97976570"/>
              </p:ext>
            </p:extLst>
          </p:nvPr>
        </p:nvGraphicFramePr>
        <p:xfrm>
          <a:off x="989012" y="1905000"/>
          <a:ext cx="9220200" cy="4038600"/>
        </p:xfrm>
        <a:graphic>
          <a:graphicData uri="http://schemas.openxmlformats.org/drawingml/2006/table">
            <a:tbl>
              <a:tblPr/>
              <a:tblGrid>
                <a:gridCol w="1553579"/>
                <a:gridCol w="7666621"/>
              </a:tblGrid>
              <a:tr h="0">
                <a:tc>
                  <a:txBody>
                    <a:bodyPr/>
                    <a:lstStyle/>
                    <a:p>
                      <a:pPr algn="l"/>
                      <a:r>
                        <a:rPr lang="en-US" sz="2400" dirty="0">
                          <a:solidFill>
                            <a:schemeClr val="bg1"/>
                          </a:solidFill>
                          <a:effectLst/>
                        </a:rPr>
                        <a:t>Parameter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400">
                          <a:solidFill>
                            <a:schemeClr val="bg1"/>
                          </a:solidFill>
                          <a:effectLst/>
                        </a:rPr>
                        <a:t>Description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0">
                <a:tc>
                  <a:txBody>
                    <a:bodyPr/>
                    <a:lstStyle/>
                    <a:p>
                      <a:pPr algn="ctr"/>
                      <a:r>
                        <a:rPr lang="en-US" sz="2400" dirty="0">
                          <a:solidFill>
                            <a:schemeClr val="bg1"/>
                          </a:solidFill>
                          <a:effectLst/>
                        </a:rPr>
                        <a:t>IN</a:t>
                      </a:r>
                    </a:p>
                  </a:txBody>
                  <a:tcPr marL="47625" marR="47625" marT="47625" marB="47625"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solidFill>
                            <a:schemeClr val="bg1"/>
                          </a:solidFill>
                          <a:effectLst/>
                        </a:rPr>
                        <a:t>A parameter whose value is unknown when the SQL statement is created. You bind values to IN parameters with the </a:t>
                      </a:r>
                      <a:r>
                        <a:rPr lang="en-US" sz="2400" dirty="0" err="1">
                          <a:solidFill>
                            <a:schemeClr val="bg1"/>
                          </a:solidFill>
                          <a:effectLst/>
                        </a:rPr>
                        <a:t>setXXX</a:t>
                      </a:r>
                      <a:r>
                        <a:rPr lang="en-US" sz="2400" dirty="0">
                          <a:solidFill>
                            <a:schemeClr val="bg1"/>
                          </a:solidFill>
                          <a:effectLst/>
                        </a:rPr>
                        <a:t>() methods.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pPr algn="ctr"/>
                      <a:r>
                        <a:rPr lang="en-US" sz="2400" dirty="0">
                          <a:solidFill>
                            <a:schemeClr val="bg1"/>
                          </a:solidFill>
                          <a:effectLst/>
                        </a:rPr>
                        <a:t>OUT</a:t>
                      </a:r>
                    </a:p>
                  </a:txBody>
                  <a:tcPr marL="47625" marR="47625" marT="47625" marB="47625"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solidFill>
                            <a:schemeClr val="bg1"/>
                          </a:solidFill>
                          <a:effectLst/>
                        </a:rPr>
                        <a:t>A parameter whose value is supplied by the SQL statement it returns. You retrieve values from </a:t>
                      </a:r>
                      <a:r>
                        <a:rPr lang="en-US" sz="2400" dirty="0" smtClean="0">
                          <a:solidFill>
                            <a:schemeClr val="bg1"/>
                          </a:solidFill>
                          <a:effectLst/>
                        </a:rPr>
                        <a:t>the OUT </a:t>
                      </a:r>
                      <a:r>
                        <a:rPr lang="en-US" sz="2400" dirty="0">
                          <a:solidFill>
                            <a:schemeClr val="bg1"/>
                          </a:solidFill>
                          <a:effectLst/>
                        </a:rPr>
                        <a:t>parameters with the </a:t>
                      </a:r>
                      <a:r>
                        <a:rPr lang="en-US" sz="2400" dirty="0" err="1">
                          <a:solidFill>
                            <a:schemeClr val="bg1"/>
                          </a:solidFill>
                          <a:effectLst/>
                        </a:rPr>
                        <a:t>getXXX</a:t>
                      </a:r>
                      <a:r>
                        <a:rPr lang="en-US" sz="2400" dirty="0">
                          <a:solidFill>
                            <a:schemeClr val="bg1"/>
                          </a:solidFill>
                          <a:effectLst/>
                        </a:rPr>
                        <a:t>() methods.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pPr algn="ctr"/>
                      <a:r>
                        <a:rPr lang="en-US" sz="2400" dirty="0">
                          <a:solidFill>
                            <a:schemeClr val="bg1"/>
                          </a:solidFill>
                          <a:effectLst/>
                        </a:rPr>
                        <a:t>INOUT</a:t>
                      </a:r>
                    </a:p>
                  </a:txBody>
                  <a:tcPr marL="47625" marR="47625" marT="47625" marB="47625"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dirty="0">
                          <a:solidFill>
                            <a:schemeClr val="bg1"/>
                          </a:solidFill>
                          <a:effectLst/>
                        </a:rPr>
                        <a:t>A parameter that provides both input and output values. You bind variables with the </a:t>
                      </a:r>
                      <a:r>
                        <a:rPr lang="en-US" sz="2400" dirty="0" err="1">
                          <a:solidFill>
                            <a:schemeClr val="bg1"/>
                          </a:solidFill>
                          <a:effectLst/>
                        </a:rPr>
                        <a:t>setXXX</a:t>
                      </a:r>
                      <a:r>
                        <a:rPr lang="en-US" sz="2400" dirty="0">
                          <a:solidFill>
                            <a:schemeClr val="bg1"/>
                          </a:solidFill>
                          <a:effectLst/>
                        </a:rPr>
                        <a:t>() methods and retrieve values with the </a:t>
                      </a:r>
                      <a:r>
                        <a:rPr lang="en-US" sz="2400" dirty="0" err="1">
                          <a:solidFill>
                            <a:schemeClr val="bg1"/>
                          </a:solidFill>
                          <a:effectLst/>
                        </a:rPr>
                        <a:t>getXXX</a:t>
                      </a:r>
                      <a:r>
                        <a:rPr lang="en-US" sz="2400" dirty="0">
                          <a:solidFill>
                            <a:schemeClr val="bg1"/>
                          </a:solidFill>
                          <a:effectLst/>
                        </a:rPr>
                        <a:t>() methods.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3" name="Rectangle 1"/>
          <p:cNvSpPr>
            <a:spLocks noChangeArrowheads="1"/>
          </p:cNvSpPr>
          <p:nvPr/>
        </p:nvSpPr>
        <p:spPr bwMode="auto">
          <a:xfrm>
            <a:off x="608012" y="504736"/>
            <a:ext cx="10744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effectLst/>
                <a:latin typeface="Helvetica" panose="020B0604020202020204" pitchFamily="34" charset="0"/>
              </a:rPr>
              <a:t>Three types of parameters exist: IN, OUT, and INOUT.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effectLst/>
                <a:latin typeface="Helvetica" panose="020B0604020202020204" pitchFamily="34" charset="0"/>
              </a:rPr>
              <a:t>The </a:t>
            </a:r>
            <a:r>
              <a:rPr kumimoji="0" lang="en-US" altLang="en-US" sz="2400" b="0" i="0" u="none" strike="noStrike" cap="none" normalizeH="0" baseline="0" dirty="0" err="1" smtClean="0">
                <a:ln>
                  <a:noFill/>
                </a:ln>
                <a:effectLst/>
                <a:latin typeface="Helvetica" panose="020B0604020202020204" pitchFamily="34" charset="0"/>
              </a:rPr>
              <a:t>PreparedStatement</a:t>
            </a:r>
            <a:r>
              <a:rPr kumimoji="0" lang="en-US" altLang="en-US" sz="2400" b="0" i="0" u="none" strike="noStrike" cap="none" normalizeH="0" baseline="0" dirty="0" smtClean="0">
                <a:ln>
                  <a:noFill/>
                </a:ln>
                <a:effectLst/>
                <a:latin typeface="Helvetica" panose="020B0604020202020204" pitchFamily="34" charset="0"/>
              </a:rPr>
              <a:t> object only uses the IN parameter.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effectLst/>
                <a:latin typeface="Helvetica" panose="020B0604020202020204" pitchFamily="34" charset="0"/>
              </a:rPr>
              <a:t>The </a:t>
            </a:r>
            <a:r>
              <a:rPr kumimoji="0" lang="en-US" altLang="en-US" sz="2400" b="0" i="0" u="none" strike="noStrike" cap="none" normalizeH="0" baseline="0" dirty="0" err="1" smtClean="0">
                <a:ln>
                  <a:noFill/>
                </a:ln>
                <a:effectLst/>
                <a:latin typeface="Helvetica" panose="020B0604020202020204" pitchFamily="34" charset="0"/>
              </a:rPr>
              <a:t>CallableStatement</a:t>
            </a:r>
            <a:r>
              <a:rPr kumimoji="0" lang="en-US" altLang="en-US" sz="2400" b="0" i="0" u="none" strike="noStrike" cap="none" normalizeH="0" baseline="0" dirty="0" smtClean="0">
                <a:ln>
                  <a:noFill/>
                </a:ln>
                <a:effectLst/>
                <a:latin typeface="Helvetica" panose="020B0604020202020204" pitchFamily="34" charset="0"/>
              </a:rPr>
              <a:t> object can use all three.</a:t>
            </a:r>
            <a:endParaRPr kumimoji="0" lang="en-US" altLang="en-US" sz="2400" b="0" i="0" u="none" strike="noStrike" cap="none" normalizeH="0" baseline="0" dirty="0" smtClean="0">
              <a:ln>
                <a:noFill/>
              </a:ln>
              <a:effectLst/>
            </a:endParaRPr>
          </a:p>
        </p:txBody>
      </p:sp>
      <p:sp>
        <p:nvSpPr>
          <p:cNvPr id="6" name="Slide Number Placeholder 5"/>
          <p:cNvSpPr>
            <a:spLocks noGrp="1"/>
          </p:cNvSpPr>
          <p:nvPr>
            <p:ph type="sldNum" sz="quarter" idx="12"/>
          </p:nvPr>
        </p:nvSpPr>
        <p:spPr/>
        <p:txBody>
          <a:bodyPr/>
          <a:lstStyle/>
          <a:p>
            <a:fld id="{25BA54BD-C84D-46CE-8B72-31BFB26ABA43}" type="slidenum">
              <a:rPr lang="en-IN" smtClean="0"/>
              <a:pPr/>
              <a:t>45</a:t>
            </a:fld>
            <a:r>
              <a:rPr lang="en-IN" smtClean="0"/>
              <a:t>/86</a:t>
            </a:r>
            <a:endParaRPr lang="en-IN" dirty="0"/>
          </a:p>
        </p:txBody>
      </p:sp>
      <p:sp>
        <p:nvSpPr>
          <p:cNvPr id="7" name="Date Placeholder 6"/>
          <p:cNvSpPr>
            <a:spLocks noGrp="1"/>
          </p:cNvSpPr>
          <p:nvPr>
            <p:ph type="dt" sz="half" idx="10"/>
          </p:nvPr>
        </p:nvSpPr>
        <p:spPr/>
        <p:txBody>
          <a:bodyPr/>
          <a:lstStyle/>
          <a:p>
            <a:fld id="{DBF3584F-4103-46D7-9064-C7880E793C53}" type="datetime9">
              <a:rPr lang="en-IN" smtClean="0"/>
              <a:t>10-01-2017 12:13:43</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34645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t>Resultset</a:t>
            </a:r>
            <a:r>
              <a:rPr lang="en-US" dirty="0" smtClean="0"/>
              <a:t> Object</a:t>
            </a:r>
            <a:endParaRPr lang="en-US" dirty="0"/>
          </a:p>
        </p:txBody>
      </p:sp>
      <p:sp>
        <p:nvSpPr>
          <p:cNvPr id="3" name="Content Placeholder 2"/>
          <p:cNvSpPr>
            <a:spLocks noGrp="1"/>
          </p:cNvSpPr>
          <p:nvPr>
            <p:ph idx="1"/>
          </p:nvPr>
        </p:nvSpPr>
        <p:spPr>
          <a:xfrm>
            <a:off x="1522414" y="1905000"/>
            <a:ext cx="9372598" cy="4495800"/>
          </a:xfrm>
        </p:spPr>
        <p:txBody>
          <a:bodyPr>
            <a:normAutofit/>
          </a:bodyPr>
          <a:lstStyle/>
          <a:p>
            <a:pPr algn="just"/>
            <a:r>
              <a:rPr lang="en-US" i="1" dirty="0" err="1"/>
              <a:t>java.sql.ResultSet</a:t>
            </a:r>
            <a:r>
              <a:rPr lang="en-US" dirty="0"/>
              <a:t> interface represents the result set of a database </a:t>
            </a:r>
            <a:r>
              <a:rPr lang="en-US" dirty="0" smtClean="0"/>
              <a:t>query</a:t>
            </a:r>
          </a:p>
          <a:p>
            <a:pPr algn="just"/>
            <a:r>
              <a:rPr lang="en-US" dirty="0"/>
              <a:t>A </a:t>
            </a:r>
            <a:r>
              <a:rPr lang="en-US" dirty="0" err="1"/>
              <a:t>ResultSet</a:t>
            </a:r>
            <a:r>
              <a:rPr lang="en-US" dirty="0"/>
              <a:t> object maintains a cursor that points to the current row in the result </a:t>
            </a:r>
            <a:r>
              <a:rPr lang="en-US" dirty="0" smtClean="0"/>
              <a:t>set</a:t>
            </a:r>
          </a:p>
          <a:p>
            <a:pPr algn="just"/>
            <a:r>
              <a:rPr lang="en-US" dirty="0"/>
              <a:t>The methods of the </a:t>
            </a:r>
            <a:r>
              <a:rPr lang="en-US" dirty="0" err="1"/>
              <a:t>ResultSet</a:t>
            </a:r>
            <a:r>
              <a:rPr lang="en-US" dirty="0"/>
              <a:t> interface can be broken down into three categories:</a:t>
            </a:r>
          </a:p>
          <a:p>
            <a:pPr marL="731520" lvl="1" indent="-457200" algn="just">
              <a:buFont typeface="+mj-lt"/>
              <a:buAutoNum type="arabicPeriod"/>
            </a:pPr>
            <a:r>
              <a:rPr lang="en-US" b="1" dirty="0" smtClean="0"/>
              <a:t>Navigational </a:t>
            </a:r>
            <a:r>
              <a:rPr lang="en-US" b="1" dirty="0"/>
              <a:t>methods:</a:t>
            </a:r>
            <a:r>
              <a:rPr lang="en-US" dirty="0"/>
              <a:t> used to move the cursor around.</a:t>
            </a:r>
          </a:p>
          <a:p>
            <a:pPr marL="731520" lvl="1" indent="-457200" algn="just">
              <a:buFont typeface="+mj-lt"/>
              <a:buAutoNum type="arabicPeriod"/>
            </a:pPr>
            <a:r>
              <a:rPr lang="en-US" b="1" dirty="0"/>
              <a:t>Get methods:</a:t>
            </a:r>
            <a:r>
              <a:rPr lang="en-US" dirty="0"/>
              <a:t> used to view the data in the columns of the current row being pointed to by the cursor.</a:t>
            </a:r>
          </a:p>
          <a:p>
            <a:pPr marL="731520" lvl="1" indent="-457200" algn="just">
              <a:buFont typeface="+mj-lt"/>
              <a:buAutoNum type="arabicPeriod"/>
            </a:pPr>
            <a:r>
              <a:rPr lang="en-US" b="1" dirty="0"/>
              <a:t>Update </a:t>
            </a:r>
            <a:r>
              <a:rPr lang="en-US" b="1" dirty="0" smtClean="0"/>
              <a:t>methods</a:t>
            </a:r>
            <a:r>
              <a:rPr lang="en-US" b="1" dirty="0"/>
              <a:t>:</a:t>
            </a:r>
            <a:r>
              <a:rPr lang="en-US" dirty="0"/>
              <a:t> used to update the data in the columns of the current row. The updates can then be updated in the underlying database as well</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46</a:t>
            </a:fld>
            <a:r>
              <a:rPr lang="en-IN" smtClean="0"/>
              <a:t>/86</a:t>
            </a:r>
            <a:endParaRPr lang="en-IN" dirty="0"/>
          </a:p>
        </p:txBody>
      </p:sp>
      <p:sp>
        <p:nvSpPr>
          <p:cNvPr id="7" name="Date Placeholder 6"/>
          <p:cNvSpPr>
            <a:spLocks noGrp="1"/>
          </p:cNvSpPr>
          <p:nvPr>
            <p:ph type="dt" sz="half" idx="10"/>
          </p:nvPr>
        </p:nvSpPr>
        <p:spPr/>
        <p:txBody>
          <a:bodyPr/>
          <a:lstStyle/>
          <a:p>
            <a:fld id="{9285F4AF-4191-404C-AA6D-9B63C8BE79B5}" type="datetime9">
              <a:rPr lang="en-IN" smtClean="0"/>
              <a:t>10-01-2017 12:13:44</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20594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Resultset</a:t>
            </a:r>
            <a:r>
              <a:rPr lang="en-US" dirty="0"/>
              <a:t> Object</a:t>
            </a:r>
          </a:p>
        </p:txBody>
      </p:sp>
      <p:sp>
        <p:nvSpPr>
          <p:cNvPr id="3" name="Content Placeholder 2"/>
          <p:cNvSpPr>
            <a:spLocks noGrp="1"/>
          </p:cNvSpPr>
          <p:nvPr>
            <p:ph idx="1"/>
          </p:nvPr>
        </p:nvSpPr>
        <p:spPr>
          <a:xfrm>
            <a:off x="1598612" y="1676400"/>
            <a:ext cx="9143998" cy="4953000"/>
          </a:xfrm>
        </p:spPr>
        <p:txBody>
          <a:bodyPr>
            <a:normAutofit/>
          </a:bodyPr>
          <a:lstStyle/>
          <a:p>
            <a:r>
              <a:rPr lang="en-US" dirty="0"/>
              <a:t>The cursor is movable based on the properties of the </a:t>
            </a:r>
            <a:r>
              <a:rPr lang="en-US" dirty="0" err="1"/>
              <a:t>ResultSet</a:t>
            </a:r>
            <a:r>
              <a:rPr lang="en-US" dirty="0"/>
              <a:t>. </a:t>
            </a:r>
            <a:endParaRPr lang="en-US" dirty="0" smtClean="0"/>
          </a:p>
          <a:p>
            <a:r>
              <a:rPr lang="en-US" dirty="0" smtClean="0"/>
              <a:t>These </a:t>
            </a:r>
            <a:r>
              <a:rPr lang="en-US" dirty="0"/>
              <a:t>properties are designated when the corresponding Statement that generated the </a:t>
            </a:r>
            <a:r>
              <a:rPr lang="en-US" dirty="0" err="1"/>
              <a:t>ResultSet</a:t>
            </a:r>
            <a:r>
              <a:rPr lang="en-US" dirty="0"/>
              <a:t> is created.</a:t>
            </a:r>
          </a:p>
          <a:p>
            <a:r>
              <a:rPr lang="en-US" dirty="0"/>
              <a:t>JDBC provides following connection methods to create statements with desired </a:t>
            </a:r>
            <a:r>
              <a:rPr lang="en-US" dirty="0" err="1"/>
              <a:t>ResultSet</a:t>
            </a:r>
            <a:r>
              <a:rPr lang="en-US" dirty="0"/>
              <a:t>:</a:t>
            </a:r>
          </a:p>
          <a:p>
            <a:pPr marL="274320" lvl="1" indent="0">
              <a:buNone/>
            </a:pPr>
            <a:r>
              <a:rPr lang="en-US" b="1" dirty="0" err="1">
                <a:latin typeface="+mj-lt"/>
              </a:rPr>
              <a:t>createStatement</a:t>
            </a:r>
            <a:r>
              <a:rPr lang="en-US" b="1" dirty="0">
                <a:latin typeface="+mj-lt"/>
              </a:rPr>
              <a:t>(</a:t>
            </a:r>
            <a:r>
              <a:rPr lang="en-US" b="1" dirty="0" err="1">
                <a:latin typeface="+mj-lt"/>
              </a:rPr>
              <a:t>int</a:t>
            </a:r>
            <a:r>
              <a:rPr lang="en-US" b="1" dirty="0">
                <a:latin typeface="+mj-lt"/>
              </a:rPr>
              <a:t> </a:t>
            </a:r>
            <a:r>
              <a:rPr lang="en-US" b="1" dirty="0" err="1">
                <a:latin typeface="+mj-lt"/>
              </a:rPr>
              <a:t>RSType</a:t>
            </a:r>
            <a:r>
              <a:rPr lang="en-US" b="1" dirty="0">
                <a:latin typeface="+mj-lt"/>
              </a:rPr>
              <a:t>, </a:t>
            </a:r>
            <a:r>
              <a:rPr lang="en-US" b="1" dirty="0" err="1">
                <a:latin typeface="+mj-lt"/>
              </a:rPr>
              <a:t>int</a:t>
            </a:r>
            <a:r>
              <a:rPr lang="en-US" b="1" dirty="0">
                <a:latin typeface="+mj-lt"/>
              </a:rPr>
              <a:t> </a:t>
            </a:r>
            <a:r>
              <a:rPr lang="en-US" b="1" dirty="0" err="1">
                <a:latin typeface="+mj-lt"/>
              </a:rPr>
              <a:t>RSConcurrency</a:t>
            </a:r>
            <a:r>
              <a:rPr lang="en-US" b="1" dirty="0">
                <a:latin typeface="+mj-lt"/>
              </a:rPr>
              <a:t>);</a:t>
            </a:r>
            <a:endParaRPr lang="en-US" dirty="0">
              <a:latin typeface="+mj-lt"/>
            </a:endParaRPr>
          </a:p>
          <a:p>
            <a:pPr marL="274320" lvl="1" indent="0">
              <a:buNone/>
            </a:pPr>
            <a:r>
              <a:rPr lang="en-US" b="1" dirty="0" err="1">
                <a:latin typeface="+mj-lt"/>
              </a:rPr>
              <a:t>prepareStatement</a:t>
            </a:r>
            <a:r>
              <a:rPr lang="en-US" b="1" dirty="0">
                <a:latin typeface="+mj-lt"/>
              </a:rPr>
              <a:t>(String SQL, </a:t>
            </a:r>
            <a:r>
              <a:rPr lang="en-US" b="1" dirty="0" err="1">
                <a:latin typeface="+mj-lt"/>
              </a:rPr>
              <a:t>int</a:t>
            </a:r>
            <a:r>
              <a:rPr lang="en-US" b="1" dirty="0">
                <a:latin typeface="+mj-lt"/>
              </a:rPr>
              <a:t> </a:t>
            </a:r>
            <a:r>
              <a:rPr lang="en-US" b="1" dirty="0" err="1">
                <a:latin typeface="+mj-lt"/>
              </a:rPr>
              <a:t>RSType</a:t>
            </a:r>
            <a:r>
              <a:rPr lang="en-US" b="1" dirty="0">
                <a:latin typeface="+mj-lt"/>
              </a:rPr>
              <a:t>, </a:t>
            </a:r>
            <a:r>
              <a:rPr lang="en-US" b="1" dirty="0" err="1">
                <a:latin typeface="+mj-lt"/>
              </a:rPr>
              <a:t>int</a:t>
            </a:r>
            <a:r>
              <a:rPr lang="en-US" b="1" dirty="0">
                <a:latin typeface="+mj-lt"/>
              </a:rPr>
              <a:t> </a:t>
            </a:r>
            <a:r>
              <a:rPr lang="en-US" b="1" dirty="0" err="1">
                <a:latin typeface="+mj-lt"/>
              </a:rPr>
              <a:t>RSConcurrency</a:t>
            </a:r>
            <a:r>
              <a:rPr lang="en-US" b="1" dirty="0">
                <a:latin typeface="+mj-lt"/>
              </a:rPr>
              <a:t>);</a:t>
            </a:r>
            <a:endParaRPr lang="en-US" dirty="0">
              <a:latin typeface="+mj-lt"/>
            </a:endParaRPr>
          </a:p>
          <a:p>
            <a:pPr marL="274320" lvl="1" indent="0">
              <a:buNone/>
            </a:pPr>
            <a:r>
              <a:rPr lang="en-US" b="1" dirty="0" err="1">
                <a:latin typeface="+mj-lt"/>
              </a:rPr>
              <a:t>prepareCall</a:t>
            </a:r>
            <a:r>
              <a:rPr lang="en-US" b="1" dirty="0">
                <a:latin typeface="+mj-lt"/>
              </a:rPr>
              <a:t>(String </a:t>
            </a:r>
            <a:r>
              <a:rPr lang="en-US" b="1" dirty="0" err="1"/>
              <a:t>sql</a:t>
            </a:r>
            <a:r>
              <a:rPr lang="en-US" b="1" dirty="0"/>
              <a:t>, </a:t>
            </a:r>
            <a:r>
              <a:rPr lang="en-US" b="1" dirty="0" err="1"/>
              <a:t>int</a:t>
            </a:r>
            <a:r>
              <a:rPr lang="en-US" b="1" dirty="0"/>
              <a:t> </a:t>
            </a:r>
            <a:r>
              <a:rPr lang="en-US" b="1" dirty="0" err="1"/>
              <a:t>RSType</a:t>
            </a:r>
            <a:r>
              <a:rPr lang="en-US" b="1" dirty="0"/>
              <a:t>, </a:t>
            </a:r>
            <a:r>
              <a:rPr lang="en-US" b="1" dirty="0" err="1"/>
              <a:t>int</a:t>
            </a:r>
            <a:r>
              <a:rPr lang="en-US" b="1" dirty="0"/>
              <a:t> </a:t>
            </a:r>
            <a:r>
              <a:rPr lang="en-US" b="1" dirty="0" err="1"/>
              <a:t>RSConcurrency</a:t>
            </a:r>
            <a:r>
              <a:rPr lang="en-US" b="1" dirty="0"/>
              <a:t>);</a:t>
            </a:r>
            <a:endParaRPr lang="en-US" dirty="0"/>
          </a:p>
          <a:p>
            <a:r>
              <a:rPr lang="en-US" dirty="0"/>
              <a:t>The first argument indicate the type of a </a:t>
            </a:r>
            <a:r>
              <a:rPr lang="en-US" dirty="0" err="1"/>
              <a:t>ResultSet</a:t>
            </a:r>
            <a:r>
              <a:rPr lang="en-US" dirty="0"/>
              <a:t> object and the second argument is one of two </a:t>
            </a:r>
            <a:r>
              <a:rPr lang="en-US" dirty="0" err="1"/>
              <a:t>ResultSet</a:t>
            </a:r>
            <a:r>
              <a:rPr lang="en-US" dirty="0"/>
              <a:t> constants for specifying whether a result set is read-only or </a:t>
            </a:r>
            <a:r>
              <a:rPr lang="en-US" dirty="0" smtClean="0"/>
              <a:t>updatable</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47</a:t>
            </a:fld>
            <a:r>
              <a:rPr lang="en-IN" smtClean="0"/>
              <a:t>/86</a:t>
            </a:r>
            <a:endParaRPr lang="en-IN" dirty="0"/>
          </a:p>
        </p:txBody>
      </p:sp>
      <p:sp>
        <p:nvSpPr>
          <p:cNvPr id="7" name="Date Placeholder 6"/>
          <p:cNvSpPr>
            <a:spLocks noGrp="1"/>
          </p:cNvSpPr>
          <p:nvPr>
            <p:ph type="dt" sz="half" idx="10"/>
          </p:nvPr>
        </p:nvSpPr>
        <p:spPr/>
        <p:txBody>
          <a:bodyPr/>
          <a:lstStyle/>
          <a:p>
            <a:fld id="{0B3D4B52-B014-431B-AF99-D2E13BBE68F5}" type="datetime9">
              <a:rPr lang="en-IN" smtClean="0"/>
              <a:t>10-01-2017 12:13:44</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21394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a:t>
            </a:r>
            <a:r>
              <a:rPr lang="en-US" dirty="0" err="1"/>
              <a:t>ResultSet</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7439518"/>
              </p:ext>
            </p:extLst>
          </p:nvPr>
        </p:nvGraphicFramePr>
        <p:xfrm>
          <a:off x="950913" y="2077332"/>
          <a:ext cx="10286998" cy="2951868"/>
        </p:xfrm>
        <a:graphic>
          <a:graphicData uri="http://schemas.openxmlformats.org/drawingml/2006/table">
            <a:tbl>
              <a:tblPr/>
              <a:tblGrid>
                <a:gridCol w="4836689"/>
                <a:gridCol w="5450309"/>
              </a:tblGrid>
              <a:tr h="384658">
                <a:tc>
                  <a:txBody>
                    <a:bodyPr/>
                    <a:lstStyle/>
                    <a:p>
                      <a:pPr algn="l"/>
                      <a:r>
                        <a:rPr lang="en-US" sz="1700" b="1" dirty="0">
                          <a:solidFill>
                            <a:schemeClr val="bg1"/>
                          </a:solidFill>
                          <a:effectLst/>
                        </a:rPr>
                        <a:t>Type</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700" b="1">
                          <a:solidFill>
                            <a:schemeClr val="bg1"/>
                          </a:solidFill>
                          <a:effectLst/>
                        </a:rPr>
                        <a:t>Description</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384658">
                <a:tc>
                  <a:txBody>
                    <a:bodyPr/>
                    <a:lstStyle/>
                    <a:p>
                      <a:r>
                        <a:rPr lang="en-US" sz="1700" b="1" dirty="0" err="1" smtClean="0">
                          <a:solidFill>
                            <a:schemeClr val="bg1"/>
                          </a:solidFill>
                          <a:effectLst/>
                        </a:rPr>
                        <a:t>ResultSet.TYPE_FORWARD_ONLY</a:t>
                      </a:r>
                      <a:r>
                        <a:rPr lang="en-US" sz="1700" b="1" dirty="0" smtClean="0">
                          <a:solidFill>
                            <a:schemeClr val="bg1"/>
                          </a:solidFill>
                          <a:effectLst/>
                        </a:rPr>
                        <a:t>     (Default)</a:t>
                      </a:r>
                      <a:endParaRPr lang="en-US" sz="1700" b="1" dirty="0">
                        <a:solidFill>
                          <a:schemeClr val="bg1"/>
                        </a:solidFill>
                        <a:effectLst/>
                      </a:endParaRP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700" b="1" dirty="0">
                          <a:solidFill>
                            <a:schemeClr val="bg1"/>
                          </a:solidFill>
                          <a:effectLst/>
                        </a:rPr>
                        <a:t>The cursor can only move forward in the result set</a:t>
                      </a:r>
                      <a:r>
                        <a:rPr lang="en-US" sz="1700" b="1" dirty="0" smtClean="0">
                          <a:solidFill>
                            <a:schemeClr val="bg1"/>
                          </a:solidFill>
                          <a:effectLs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effectLst/>
                        </a:rPr>
                        <a:t>This is the default</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65830">
                <a:tc>
                  <a:txBody>
                    <a:bodyPr/>
                    <a:lstStyle/>
                    <a:p>
                      <a:r>
                        <a:rPr lang="en-US" sz="1700" b="1" dirty="0" err="1">
                          <a:solidFill>
                            <a:schemeClr val="bg1"/>
                          </a:solidFill>
                          <a:effectLst/>
                        </a:rPr>
                        <a:t>ResultSet.TYPE_SCROLL_INSENSITIVE</a:t>
                      </a:r>
                      <a:endParaRPr lang="en-US" sz="1700" b="1" dirty="0">
                        <a:solidFill>
                          <a:schemeClr val="bg1"/>
                        </a:solidFill>
                        <a:effectLst/>
                      </a:endParaRP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700" b="1" dirty="0">
                          <a:solidFill>
                            <a:schemeClr val="bg1"/>
                          </a:solidFill>
                          <a:effectLst/>
                        </a:rPr>
                        <a:t>The cursor can scroll forwards and backwards, and the result set is not sensitive to changes made by others to the database that occur after the result set was created.</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08054">
                <a:tc>
                  <a:txBody>
                    <a:bodyPr/>
                    <a:lstStyle/>
                    <a:p>
                      <a:r>
                        <a:rPr lang="en-US" sz="1700" b="1" dirty="0" err="1">
                          <a:solidFill>
                            <a:schemeClr val="bg1"/>
                          </a:solidFill>
                          <a:effectLst/>
                        </a:rPr>
                        <a:t>ResultSet.TYPE_SCROLL_SENSITIVE</a:t>
                      </a:r>
                      <a:r>
                        <a:rPr lang="en-US" sz="1700" b="1" dirty="0">
                          <a:solidFill>
                            <a:schemeClr val="bg1"/>
                          </a:solidFill>
                          <a:effectLst/>
                        </a:rPr>
                        <a:t>.</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700" b="1" dirty="0">
                          <a:solidFill>
                            <a:schemeClr val="bg1"/>
                          </a:solidFill>
                          <a:effectLst/>
                        </a:rPr>
                        <a:t>The cursor can scroll forwards and backwards, and the result set is sensitive to changes made by others to the database that occur after the result set was created.</a:t>
                      </a:r>
                    </a:p>
                  </a:txBody>
                  <a:tcPr marL="45203" marR="45203" marT="45203" marB="4520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Slide Number Placeholder 5"/>
          <p:cNvSpPr>
            <a:spLocks noGrp="1"/>
          </p:cNvSpPr>
          <p:nvPr>
            <p:ph type="sldNum" sz="quarter" idx="12"/>
          </p:nvPr>
        </p:nvSpPr>
        <p:spPr/>
        <p:txBody>
          <a:bodyPr/>
          <a:lstStyle/>
          <a:p>
            <a:fld id="{25BA54BD-C84D-46CE-8B72-31BFB26ABA43}" type="slidenum">
              <a:rPr lang="en-IN" smtClean="0"/>
              <a:pPr/>
              <a:t>48</a:t>
            </a:fld>
            <a:r>
              <a:rPr lang="en-IN" smtClean="0"/>
              <a:t>/86</a:t>
            </a:r>
            <a:endParaRPr lang="en-IN" dirty="0"/>
          </a:p>
        </p:txBody>
      </p:sp>
      <p:sp>
        <p:nvSpPr>
          <p:cNvPr id="7" name="Date Placeholder 6"/>
          <p:cNvSpPr>
            <a:spLocks noGrp="1"/>
          </p:cNvSpPr>
          <p:nvPr>
            <p:ph type="dt" sz="half" idx="10"/>
          </p:nvPr>
        </p:nvSpPr>
        <p:spPr/>
        <p:txBody>
          <a:bodyPr/>
          <a:lstStyle/>
          <a:p>
            <a:fld id="{95D6AFF0-8E06-4F57-B13C-5FCCAA4911B5}" type="datetime9">
              <a:rPr lang="en-IN" smtClean="0"/>
              <a:t>10-01-2017 12:13:44</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94319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of </a:t>
            </a:r>
            <a:r>
              <a:rPr lang="en-US" dirty="0" err="1"/>
              <a:t>ResultSet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9533642"/>
              </p:ext>
            </p:extLst>
          </p:nvPr>
        </p:nvGraphicFramePr>
        <p:xfrm>
          <a:off x="1370012" y="3209925"/>
          <a:ext cx="10058400" cy="1108710"/>
        </p:xfrm>
        <a:graphic>
          <a:graphicData uri="http://schemas.openxmlformats.org/drawingml/2006/table">
            <a:tbl>
              <a:tblPr/>
              <a:tblGrid>
                <a:gridCol w="4195143"/>
                <a:gridCol w="5863257"/>
              </a:tblGrid>
              <a:tr h="0">
                <a:tc>
                  <a:txBody>
                    <a:bodyPr/>
                    <a:lstStyle/>
                    <a:p>
                      <a:pPr algn="l"/>
                      <a:r>
                        <a:rPr lang="en-US" b="1" dirty="0">
                          <a:solidFill>
                            <a:schemeClr val="bg1"/>
                          </a:solidFill>
                          <a:effectLst/>
                        </a:rPr>
                        <a:t>Concurrency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b="1">
                          <a:solidFill>
                            <a:schemeClr val="bg1"/>
                          </a:solidFill>
                          <a:effectLst/>
                        </a:rPr>
                        <a:t>Description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0">
                <a:tc>
                  <a:txBody>
                    <a:bodyPr/>
                    <a:lstStyle/>
                    <a:p>
                      <a:r>
                        <a:rPr lang="en-US" b="1">
                          <a:solidFill>
                            <a:schemeClr val="bg1"/>
                          </a:solidFill>
                          <a:effectLst/>
                        </a:rPr>
                        <a:t>ResultSet.CONCUR_READ_ONLY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a:solidFill>
                            <a:schemeClr val="bg1"/>
                          </a:solidFill>
                          <a:effectLst/>
                        </a:rPr>
                        <a:t>Creates a read-only result set. This is the default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r>
                        <a:rPr lang="en-US" b="1">
                          <a:solidFill>
                            <a:schemeClr val="bg1"/>
                          </a:solidFill>
                          <a:effectLst/>
                        </a:rPr>
                        <a:t>ResultSet.CONCUR_UPDATABLE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b="1" dirty="0">
                          <a:solidFill>
                            <a:schemeClr val="bg1"/>
                          </a:solidFill>
                          <a:effectLst/>
                        </a:rPr>
                        <a:t>Creates an updateable result set.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Slide Number Placeholder 5"/>
          <p:cNvSpPr>
            <a:spLocks noGrp="1"/>
          </p:cNvSpPr>
          <p:nvPr>
            <p:ph type="sldNum" sz="quarter" idx="12"/>
          </p:nvPr>
        </p:nvSpPr>
        <p:spPr/>
        <p:txBody>
          <a:bodyPr/>
          <a:lstStyle/>
          <a:p>
            <a:fld id="{25BA54BD-C84D-46CE-8B72-31BFB26ABA43}" type="slidenum">
              <a:rPr lang="en-IN" smtClean="0"/>
              <a:pPr/>
              <a:t>49</a:t>
            </a:fld>
            <a:r>
              <a:rPr lang="en-IN" smtClean="0"/>
              <a:t>/86</a:t>
            </a:r>
            <a:endParaRPr lang="en-IN" dirty="0"/>
          </a:p>
        </p:txBody>
      </p:sp>
      <p:sp>
        <p:nvSpPr>
          <p:cNvPr id="7" name="Date Placeholder 6"/>
          <p:cNvSpPr>
            <a:spLocks noGrp="1"/>
          </p:cNvSpPr>
          <p:nvPr>
            <p:ph type="dt" sz="half" idx="10"/>
          </p:nvPr>
        </p:nvSpPr>
        <p:spPr/>
        <p:txBody>
          <a:bodyPr/>
          <a:lstStyle/>
          <a:p>
            <a:fld id="{78F642A1-EAF0-4DD2-8E0B-92C743B0491D}" type="datetime9">
              <a:rPr lang="en-IN" smtClean="0"/>
              <a:t>10-01-2017 12:13:44</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7793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Architecture:</a:t>
            </a:r>
          </a:p>
        </p:txBody>
      </p:sp>
      <p:sp>
        <p:nvSpPr>
          <p:cNvPr id="3" name="Content Placeholder 2"/>
          <p:cNvSpPr>
            <a:spLocks noGrp="1"/>
          </p:cNvSpPr>
          <p:nvPr>
            <p:ph idx="1"/>
          </p:nvPr>
        </p:nvSpPr>
        <p:spPr/>
        <p:txBody>
          <a:bodyPr/>
          <a:lstStyle/>
          <a:p>
            <a:pPr algn="just"/>
            <a:r>
              <a:rPr lang="en-US" b="1" dirty="0"/>
              <a:t>JDBC API:</a:t>
            </a:r>
            <a:r>
              <a:rPr lang="en-US" dirty="0"/>
              <a:t> This provides the application-to-JDBC Manager connection.</a:t>
            </a:r>
          </a:p>
          <a:p>
            <a:pPr algn="just"/>
            <a:r>
              <a:rPr lang="en-US" b="1" dirty="0"/>
              <a:t>JDBC Driver API:</a:t>
            </a:r>
            <a:r>
              <a:rPr lang="en-US" dirty="0"/>
              <a:t> This supports the JDBC Manager-to-Driver Connection</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5</a:t>
            </a:fld>
            <a:r>
              <a:rPr lang="en-IN" smtClean="0"/>
              <a:t>/86</a:t>
            </a:r>
            <a:endParaRPr lang="en-IN" dirty="0"/>
          </a:p>
        </p:txBody>
      </p:sp>
      <p:sp>
        <p:nvSpPr>
          <p:cNvPr id="7" name="Date Placeholder 6"/>
          <p:cNvSpPr>
            <a:spLocks noGrp="1"/>
          </p:cNvSpPr>
          <p:nvPr>
            <p:ph type="dt" sz="half" idx="10"/>
          </p:nvPr>
        </p:nvSpPr>
        <p:spPr/>
        <p:txBody>
          <a:bodyPr/>
          <a:lstStyle/>
          <a:p>
            <a:fld id="{710CFD00-AD3D-448F-A794-87A28FBE709E}"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14957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1522414" y="1859340"/>
            <a:ext cx="9753598" cy="3139321"/>
          </a:xfrm>
          <a:prstGeom prst="rect">
            <a:avLst/>
          </a:prstGeom>
        </p:spPr>
        <p:txBody>
          <a:bodyPr wrap="square">
            <a:spAutoFit/>
          </a:bodyPr>
          <a:lstStyle/>
          <a:p>
            <a:r>
              <a:rPr lang="en-US" dirty="0">
                <a:latin typeface="+mj-lt"/>
              </a:rPr>
              <a:t>try {</a:t>
            </a:r>
          </a:p>
          <a:p>
            <a:r>
              <a:rPr lang="en-US" dirty="0">
                <a:latin typeface="+mj-lt"/>
              </a:rPr>
              <a:t>   Statement </a:t>
            </a:r>
            <a:r>
              <a:rPr lang="en-US" dirty="0" err="1">
                <a:latin typeface="+mj-lt"/>
              </a:rPr>
              <a:t>stmt</a:t>
            </a:r>
            <a:r>
              <a:rPr lang="en-US" dirty="0">
                <a:latin typeface="+mj-lt"/>
              </a:rPr>
              <a:t> = </a:t>
            </a:r>
            <a:r>
              <a:rPr lang="en-US" dirty="0" err="1">
                <a:latin typeface="+mj-lt"/>
              </a:rPr>
              <a:t>conn.createStatement</a:t>
            </a:r>
            <a:r>
              <a:rPr lang="en-US" dirty="0">
                <a:latin typeface="+mj-lt"/>
              </a:rPr>
              <a:t>(</a:t>
            </a:r>
          </a:p>
          <a:p>
            <a:r>
              <a:rPr lang="en-US" dirty="0">
                <a:latin typeface="+mj-lt"/>
              </a:rPr>
              <a:t>                           </a:t>
            </a:r>
            <a:r>
              <a:rPr lang="en-US" dirty="0" err="1">
                <a:latin typeface="+mj-lt"/>
              </a:rPr>
              <a:t>ResultSet.TYPE_FORWARD_ONLY</a:t>
            </a:r>
            <a:r>
              <a:rPr lang="en-US" dirty="0">
                <a:latin typeface="+mj-lt"/>
              </a:rPr>
              <a:t>,</a:t>
            </a:r>
          </a:p>
          <a:p>
            <a:r>
              <a:rPr lang="en-US" dirty="0">
                <a:latin typeface="+mj-lt"/>
              </a:rPr>
              <a:t>                           </a:t>
            </a:r>
            <a:r>
              <a:rPr lang="en-US" dirty="0" err="1">
                <a:latin typeface="+mj-lt"/>
              </a:rPr>
              <a:t>ResultSet.CONCUR_READ_ONLY</a:t>
            </a:r>
            <a:r>
              <a:rPr lang="en-US" dirty="0">
                <a:latin typeface="+mj-lt"/>
              </a:rPr>
              <a:t>);</a:t>
            </a:r>
          </a:p>
          <a:p>
            <a:r>
              <a:rPr lang="en-US" dirty="0">
                <a:latin typeface="+mj-lt"/>
              </a:rPr>
              <a:t>}</a:t>
            </a:r>
          </a:p>
          <a:p>
            <a:r>
              <a:rPr lang="en-US" dirty="0">
                <a:latin typeface="+mj-lt"/>
              </a:rPr>
              <a:t>catch(Exception ex) {</a:t>
            </a:r>
          </a:p>
          <a:p>
            <a:r>
              <a:rPr lang="en-US" dirty="0">
                <a:latin typeface="+mj-lt"/>
              </a:rPr>
              <a:t>   ....</a:t>
            </a:r>
          </a:p>
          <a:p>
            <a:r>
              <a:rPr lang="en-US" dirty="0">
                <a:latin typeface="+mj-lt"/>
              </a:rPr>
              <a:t>}</a:t>
            </a:r>
          </a:p>
          <a:p>
            <a:r>
              <a:rPr lang="en-US" dirty="0">
                <a:latin typeface="+mj-lt"/>
              </a:rPr>
              <a:t>finally {</a:t>
            </a:r>
          </a:p>
          <a:p>
            <a:r>
              <a:rPr lang="en-US" dirty="0">
                <a:latin typeface="+mj-lt"/>
              </a:rPr>
              <a:t>   ....</a:t>
            </a:r>
          </a:p>
          <a:p>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50</a:t>
            </a:fld>
            <a:r>
              <a:rPr lang="en-IN" smtClean="0"/>
              <a:t>/86</a:t>
            </a:r>
            <a:endParaRPr lang="en-IN" dirty="0"/>
          </a:p>
        </p:txBody>
      </p:sp>
      <p:sp>
        <p:nvSpPr>
          <p:cNvPr id="7" name="Date Placeholder 6"/>
          <p:cNvSpPr>
            <a:spLocks noGrp="1"/>
          </p:cNvSpPr>
          <p:nvPr>
            <p:ph type="dt" sz="half" idx="10"/>
          </p:nvPr>
        </p:nvSpPr>
        <p:spPr/>
        <p:txBody>
          <a:bodyPr/>
          <a:lstStyle/>
          <a:p>
            <a:fld id="{091B4F53-55DA-4FE3-AE82-CF9DDC6B91A9}" type="datetime9">
              <a:rPr lang="en-IN" smtClean="0"/>
              <a:t>10-01-2017 12:13:45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66591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a Result Set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2123565"/>
              </p:ext>
            </p:extLst>
          </p:nvPr>
        </p:nvGraphicFramePr>
        <p:xfrm>
          <a:off x="836612" y="1676401"/>
          <a:ext cx="10515600" cy="4507468"/>
        </p:xfrm>
        <a:graphic>
          <a:graphicData uri="http://schemas.openxmlformats.org/drawingml/2006/table">
            <a:tbl>
              <a:tblPr/>
              <a:tblGrid>
                <a:gridCol w="838749"/>
                <a:gridCol w="9676851"/>
              </a:tblGrid>
              <a:tr h="270151">
                <a:tc>
                  <a:txBody>
                    <a:bodyPr/>
                    <a:lstStyle/>
                    <a:p>
                      <a:pPr algn="l"/>
                      <a:r>
                        <a:rPr lang="en-US" sz="2000" dirty="0">
                          <a:solidFill>
                            <a:schemeClr val="bg1"/>
                          </a:solidFill>
                          <a:effectLst/>
                        </a:rPr>
                        <a:t>S.N.</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000" dirty="0">
                          <a:solidFill>
                            <a:schemeClr val="bg1"/>
                          </a:solidFill>
                          <a:effectLst/>
                        </a:rPr>
                        <a:t>Methods &amp; Description</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270151">
                <a:tc>
                  <a:txBody>
                    <a:bodyPr/>
                    <a:lstStyle/>
                    <a:p>
                      <a:r>
                        <a:rPr lang="en-US" sz="2000">
                          <a:solidFill>
                            <a:schemeClr val="bg1"/>
                          </a:solidFill>
                          <a:effectLst/>
                        </a:rPr>
                        <a:t>1</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void beforeFirst()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Moves the cursor to just before the first row</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70151">
                <a:tc>
                  <a:txBody>
                    <a:bodyPr/>
                    <a:lstStyle/>
                    <a:p>
                      <a:r>
                        <a:rPr lang="en-US" sz="2000">
                          <a:solidFill>
                            <a:schemeClr val="bg1"/>
                          </a:solidFill>
                          <a:effectLst/>
                        </a:rPr>
                        <a:t>2</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bg1"/>
                          </a:solidFill>
                          <a:effectLst/>
                        </a:rPr>
                        <a:t>public void </a:t>
                      </a:r>
                      <a:r>
                        <a:rPr lang="en-US" sz="2000" b="1" dirty="0" err="1">
                          <a:solidFill>
                            <a:schemeClr val="bg1"/>
                          </a:solidFill>
                          <a:effectLst/>
                        </a:rPr>
                        <a:t>afterLast</a:t>
                      </a:r>
                      <a:r>
                        <a:rPr lang="en-US" sz="2000" b="1" dirty="0">
                          <a:solidFill>
                            <a:schemeClr val="bg1"/>
                          </a:solidFill>
                          <a:effectLst/>
                        </a:rPr>
                        <a:t>() throws </a:t>
                      </a:r>
                      <a:r>
                        <a:rPr lang="en-US" sz="2000" b="1" dirty="0" err="1">
                          <a:solidFill>
                            <a:schemeClr val="bg1"/>
                          </a:solidFill>
                          <a:effectLst/>
                        </a:rPr>
                        <a:t>SQLException</a:t>
                      </a:r>
                      <a:r>
                        <a:rPr lang="en-US" sz="2000" b="1" dirty="0">
                          <a:solidFill>
                            <a:schemeClr val="bg1"/>
                          </a:solidFill>
                          <a:effectLst/>
                        </a:rPr>
                        <a:t> </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Moves the cursor to just after the last row</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70151">
                <a:tc>
                  <a:txBody>
                    <a:bodyPr/>
                    <a:lstStyle/>
                    <a:p>
                      <a:r>
                        <a:rPr lang="en-US" sz="2000">
                          <a:solidFill>
                            <a:schemeClr val="bg1"/>
                          </a:solidFill>
                          <a:effectLst/>
                        </a:rPr>
                        <a:t>3</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boolean first()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Moves the cursor to the first row</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70151">
                <a:tc>
                  <a:txBody>
                    <a:bodyPr/>
                    <a:lstStyle/>
                    <a:p>
                      <a:r>
                        <a:rPr lang="en-US" sz="2000">
                          <a:solidFill>
                            <a:schemeClr val="bg1"/>
                          </a:solidFill>
                          <a:effectLst/>
                        </a:rPr>
                        <a:t>4</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bg1"/>
                          </a:solidFill>
                          <a:effectLst/>
                        </a:rPr>
                        <a:t>public void last() throws </a:t>
                      </a:r>
                      <a:r>
                        <a:rPr lang="en-US" sz="2000" b="1" dirty="0" err="1">
                          <a:solidFill>
                            <a:schemeClr val="bg1"/>
                          </a:solidFill>
                          <a:effectLst/>
                        </a:rPr>
                        <a:t>SQLException</a:t>
                      </a:r>
                      <a:r>
                        <a:rPr lang="en-US" sz="2000" b="1" dirty="0">
                          <a:solidFill>
                            <a:schemeClr val="bg1"/>
                          </a:solidFill>
                          <a:effectLst/>
                        </a:rPr>
                        <a:t> </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Moves the cursor to the last row.</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385246">
                <a:tc>
                  <a:txBody>
                    <a:bodyPr/>
                    <a:lstStyle/>
                    <a:p>
                      <a:r>
                        <a:rPr lang="en-US" sz="2000">
                          <a:solidFill>
                            <a:schemeClr val="bg1"/>
                          </a:solidFill>
                          <a:effectLst/>
                        </a:rPr>
                        <a:t>5</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boolean absolute(int row)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Moves the cursor to the specified row</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15436">
                <a:tc>
                  <a:txBody>
                    <a:bodyPr/>
                    <a:lstStyle/>
                    <a:p>
                      <a:r>
                        <a:rPr lang="en-US" sz="2000">
                          <a:solidFill>
                            <a:schemeClr val="bg1"/>
                          </a:solidFill>
                          <a:effectLst/>
                        </a:rPr>
                        <a:t>6</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bg1"/>
                          </a:solidFill>
                          <a:effectLst/>
                        </a:rPr>
                        <a:t>public </a:t>
                      </a:r>
                      <a:r>
                        <a:rPr lang="en-US" sz="2000" b="1" dirty="0" err="1">
                          <a:solidFill>
                            <a:schemeClr val="bg1"/>
                          </a:solidFill>
                          <a:effectLst/>
                        </a:rPr>
                        <a:t>boolean</a:t>
                      </a:r>
                      <a:r>
                        <a:rPr lang="en-US" sz="2000" b="1" dirty="0">
                          <a:solidFill>
                            <a:schemeClr val="bg1"/>
                          </a:solidFill>
                          <a:effectLst/>
                        </a:rPr>
                        <a:t> relative(</a:t>
                      </a:r>
                      <a:r>
                        <a:rPr lang="en-US" sz="2000" b="1" dirty="0" err="1">
                          <a:solidFill>
                            <a:schemeClr val="bg1"/>
                          </a:solidFill>
                          <a:effectLst/>
                        </a:rPr>
                        <a:t>int</a:t>
                      </a:r>
                      <a:r>
                        <a:rPr lang="en-US" sz="2000" b="1" dirty="0">
                          <a:solidFill>
                            <a:schemeClr val="bg1"/>
                          </a:solidFill>
                          <a:effectLst/>
                        </a:rPr>
                        <a:t> row) throws </a:t>
                      </a:r>
                      <a:r>
                        <a:rPr lang="en-US" sz="2000" b="1" dirty="0" err="1">
                          <a:solidFill>
                            <a:schemeClr val="bg1"/>
                          </a:solidFill>
                          <a:effectLst/>
                        </a:rPr>
                        <a:t>SQLException</a:t>
                      </a:r>
                      <a:r>
                        <a:rPr lang="en-US" sz="2000" b="1" dirty="0">
                          <a:solidFill>
                            <a:schemeClr val="bg1"/>
                          </a:solidFill>
                          <a:effectLst/>
                        </a:rPr>
                        <a:t> </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Moves the cursor the given number of rows forward or backwards from where it currently is pointing.</a:t>
                      </a:r>
                    </a:p>
                  </a:txBody>
                  <a:tcPr marL="17162" marR="17162" marT="17162" marB="1716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Slide Number Placeholder 5"/>
          <p:cNvSpPr>
            <a:spLocks noGrp="1"/>
          </p:cNvSpPr>
          <p:nvPr>
            <p:ph type="sldNum" sz="quarter" idx="12"/>
          </p:nvPr>
        </p:nvSpPr>
        <p:spPr/>
        <p:txBody>
          <a:bodyPr/>
          <a:lstStyle/>
          <a:p>
            <a:fld id="{25BA54BD-C84D-46CE-8B72-31BFB26ABA43}" type="slidenum">
              <a:rPr lang="en-IN" smtClean="0"/>
              <a:pPr/>
              <a:t>51</a:t>
            </a:fld>
            <a:r>
              <a:rPr lang="en-IN" smtClean="0"/>
              <a:t>/86</a:t>
            </a:r>
            <a:endParaRPr lang="en-IN" dirty="0"/>
          </a:p>
        </p:txBody>
      </p:sp>
      <p:sp>
        <p:nvSpPr>
          <p:cNvPr id="7" name="Date Placeholder 6"/>
          <p:cNvSpPr>
            <a:spLocks noGrp="1"/>
          </p:cNvSpPr>
          <p:nvPr>
            <p:ph type="dt" sz="half" idx="10"/>
          </p:nvPr>
        </p:nvSpPr>
        <p:spPr/>
        <p:txBody>
          <a:bodyPr/>
          <a:lstStyle/>
          <a:p>
            <a:fld id="{3BB6E433-C46A-4F81-99F7-28B666DA8C08}" type="datetime9">
              <a:rPr lang="en-IN" smtClean="0"/>
              <a:t>10-01-2017 12:13:45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14948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a Result </a:t>
            </a:r>
            <a:r>
              <a:rPr lang="en-US" dirty="0" smtClean="0"/>
              <a:t>Set </a:t>
            </a:r>
            <a:r>
              <a:rPr lang="en-US" dirty="0" err="1" smtClean="0"/>
              <a:t>Cont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251849"/>
              </p:ext>
            </p:extLst>
          </p:nvPr>
        </p:nvGraphicFramePr>
        <p:xfrm>
          <a:off x="836612" y="1679425"/>
          <a:ext cx="10515600" cy="4675655"/>
        </p:xfrm>
        <a:graphic>
          <a:graphicData uri="http://schemas.openxmlformats.org/drawingml/2006/table">
            <a:tbl>
              <a:tblPr/>
              <a:tblGrid>
                <a:gridCol w="689545"/>
                <a:gridCol w="9826055"/>
              </a:tblGrid>
              <a:tr h="757913">
                <a:tc>
                  <a:txBody>
                    <a:bodyPr/>
                    <a:lstStyle/>
                    <a:p>
                      <a:r>
                        <a:rPr lang="en-US" sz="2000" dirty="0">
                          <a:solidFill>
                            <a:schemeClr val="bg1"/>
                          </a:solidFill>
                          <a:effectLst/>
                        </a:rPr>
                        <a:t>7</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boolean previous()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Moves the cursor to the previous row. This method returns false if the previous row is off the result set</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57913">
                <a:tc>
                  <a:txBody>
                    <a:bodyPr/>
                    <a:lstStyle/>
                    <a:p>
                      <a:r>
                        <a:rPr lang="en-US" sz="2000">
                          <a:solidFill>
                            <a:schemeClr val="bg1"/>
                          </a:solidFill>
                          <a:effectLst/>
                        </a:rPr>
                        <a:t>8</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bg1"/>
                          </a:solidFill>
                          <a:effectLst/>
                        </a:rPr>
                        <a:t>public </a:t>
                      </a:r>
                      <a:r>
                        <a:rPr lang="en-US" sz="2000" b="1" dirty="0" err="1">
                          <a:solidFill>
                            <a:schemeClr val="bg1"/>
                          </a:solidFill>
                          <a:effectLst/>
                        </a:rPr>
                        <a:t>boolean</a:t>
                      </a:r>
                      <a:r>
                        <a:rPr lang="en-US" sz="2000" b="1" dirty="0">
                          <a:solidFill>
                            <a:schemeClr val="bg1"/>
                          </a:solidFill>
                          <a:effectLst/>
                        </a:rPr>
                        <a:t> next() throws </a:t>
                      </a:r>
                      <a:r>
                        <a:rPr lang="en-US" sz="2000" b="1" dirty="0" err="1">
                          <a:solidFill>
                            <a:schemeClr val="bg1"/>
                          </a:solidFill>
                          <a:effectLst/>
                        </a:rPr>
                        <a:t>SQLException</a:t>
                      </a:r>
                      <a:r>
                        <a:rPr lang="en-US" sz="2000" b="1" dirty="0">
                          <a:solidFill>
                            <a:schemeClr val="bg1"/>
                          </a:solidFill>
                          <a:effectLst/>
                        </a:rPr>
                        <a:t> </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Moves the cursor to the next row. This method returns false if there are no more rows in the result set</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38504">
                <a:tc>
                  <a:txBody>
                    <a:bodyPr/>
                    <a:lstStyle/>
                    <a:p>
                      <a:r>
                        <a:rPr lang="en-US" sz="2000">
                          <a:solidFill>
                            <a:schemeClr val="bg1"/>
                          </a:solidFill>
                          <a:effectLst/>
                        </a:rPr>
                        <a:t>9</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int getRow()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Returns the row number that the cursor is pointing to.</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116139">
                <a:tc>
                  <a:txBody>
                    <a:bodyPr/>
                    <a:lstStyle/>
                    <a:p>
                      <a:r>
                        <a:rPr lang="en-US" sz="2000">
                          <a:solidFill>
                            <a:schemeClr val="bg1"/>
                          </a:solidFill>
                          <a:effectLst/>
                        </a:rPr>
                        <a:t>10</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bg1"/>
                          </a:solidFill>
                          <a:effectLst/>
                        </a:rPr>
                        <a:t>public void moveToInsertRow() throws SQLException </a:t>
                      </a:r>
                      <a:r>
                        <a:rPr lang="en-US" sz="2000">
                          <a:solidFill>
                            <a:schemeClr val="bg1"/>
                          </a:solidFill>
                          <a:effectLst/>
                        </a:rPr>
                        <a:t/>
                      </a:r>
                      <a:br>
                        <a:rPr lang="en-US" sz="2000">
                          <a:solidFill>
                            <a:schemeClr val="bg1"/>
                          </a:solidFill>
                          <a:effectLst/>
                        </a:rPr>
                      </a:br>
                      <a:r>
                        <a:rPr lang="en-US" sz="2000">
                          <a:solidFill>
                            <a:schemeClr val="bg1"/>
                          </a:solidFill>
                          <a:effectLst/>
                        </a:rPr>
                        <a:t>Moves the cursor to a special row in the result set that can be used to insert a new row into the database. The current cursor location is remembered.</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96730">
                <a:tc>
                  <a:txBody>
                    <a:bodyPr/>
                    <a:lstStyle/>
                    <a:p>
                      <a:r>
                        <a:rPr lang="en-US" sz="2000">
                          <a:solidFill>
                            <a:schemeClr val="bg1"/>
                          </a:solidFill>
                          <a:effectLst/>
                        </a:rPr>
                        <a:t>11</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bg1"/>
                          </a:solidFill>
                          <a:effectLst/>
                        </a:rPr>
                        <a:t>public void </a:t>
                      </a:r>
                      <a:r>
                        <a:rPr lang="en-US" sz="2000" b="1" dirty="0" err="1">
                          <a:solidFill>
                            <a:schemeClr val="bg1"/>
                          </a:solidFill>
                          <a:effectLst/>
                        </a:rPr>
                        <a:t>moveToCurrentRow</a:t>
                      </a:r>
                      <a:r>
                        <a:rPr lang="en-US" sz="2000" b="1" dirty="0">
                          <a:solidFill>
                            <a:schemeClr val="bg1"/>
                          </a:solidFill>
                          <a:effectLst/>
                        </a:rPr>
                        <a:t>() throws </a:t>
                      </a:r>
                      <a:r>
                        <a:rPr lang="en-US" sz="2000" b="1" dirty="0" err="1">
                          <a:solidFill>
                            <a:schemeClr val="bg1"/>
                          </a:solidFill>
                          <a:effectLst/>
                        </a:rPr>
                        <a:t>SQLException</a:t>
                      </a:r>
                      <a:r>
                        <a:rPr lang="en-US" sz="2000" b="1" dirty="0">
                          <a:solidFill>
                            <a:schemeClr val="bg1"/>
                          </a:solidFill>
                          <a:effectLst/>
                        </a:rPr>
                        <a:t> </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Moves the cursor back to the current row if the cursor is currently at the insert row; otherwise, this method does nothing</a:t>
                      </a:r>
                    </a:p>
                  </a:txBody>
                  <a:tcPr marL="20731" marR="20731" marT="20731" marB="2073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Slide Number Placeholder 5"/>
          <p:cNvSpPr>
            <a:spLocks noGrp="1"/>
          </p:cNvSpPr>
          <p:nvPr>
            <p:ph type="sldNum" sz="quarter" idx="12"/>
          </p:nvPr>
        </p:nvSpPr>
        <p:spPr/>
        <p:txBody>
          <a:bodyPr/>
          <a:lstStyle/>
          <a:p>
            <a:fld id="{25BA54BD-C84D-46CE-8B72-31BFB26ABA43}" type="slidenum">
              <a:rPr lang="en-IN" smtClean="0"/>
              <a:pPr/>
              <a:t>52</a:t>
            </a:fld>
            <a:r>
              <a:rPr lang="en-IN" smtClean="0"/>
              <a:t>/86</a:t>
            </a:r>
            <a:endParaRPr lang="en-IN" dirty="0"/>
          </a:p>
        </p:txBody>
      </p:sp>
      <p:sp>
        <p:nvSpPr>
          <p:cNvPr id="7" name="Date Placeholder 6"/>
          <p:cNvSpPr>
            <a:spLocks noGrp="1"/>
          </p:cNvSpPr>
          <p:nvPr>
            <p:ph type="dt" sz="half" idx="10"/>
          </p:nvPr>
        </p:nvSpPr>
        <p:spPr/>
        <p:txBody>
          <a:bodyPr/>
          <a:lstStyle/>
          <a:p>
            <a:fld id="{1BA1AD31-7250-47F9-9C7E-36466CEE74F3}" type="datetime9">
              <a:rPr lang="en-IN" smtClean="0"/>
              <a:t>10-01-2017 12:13:45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51578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 Result 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079367"/>
              </p:ext>
            </p:extLst>
          </p:nvPr>
        </p:nvGraphicFramePr>
        <p:xfrm>
          <a:off x="1202372" y="2249805"/>
          <a:ext cx="9784080" cy="3840480"/>
        </p:xfrm>
        <a:graphic>
          <a:graphicData uri="http://schemas.openxmlformats.org/drawingml/2006/table">
            <a:tbl>
              <a:tblPr/>
              <a:tblGrid>
                <a:gridCol w="780380"/>
                <a:gridCol w="9003700"/>
              </a:tblGrid>
              <a:tr h="691204">
                <a:tc>
                  <a:txBody>
                    <a:bodyPr/>
                    <a:lstStyle/>
                    <a:p>
                      <a:pPr algn="l"/>
                      <a:r>
                        <a:rPr lang="en-US" sz="2400">
                          <a:solidFill>
                            <a:schemeClr val="bg1"/>
                          </a:solidFill>
                          <a:effectLst/>
                        </a:rPr>
                        <a:t>S.N.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400">
                          <a:solidFill>
                            <a:schemeClr val="bg1"/>
                          </a:solidFill>
                          <a:effectLst/>
                        </a:rPr>
                        <a:t>Methods &amp; Description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1280160">
                <a:tc>
                  <a:txBody>
                    <a:bodyPr/>
                    <a:lstStyle/>
                    <a:p>
                      <a:r>
                        <a:rPr lang="en-US" sz="2400">
                          <a:solidFill>
                            <a:schemeClr val="bg1"/>
                          </a:solidFill>
                          <a:effectLst/>
                        </a:rPr>
                        <a:t>1</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1">
                          <a:solidFill>
                            <a:schemeClr val="bg1"/>
                          </a:solidFill>
                          <a:effectLst/>
                        </a:rPr>
                        <a:t>public int getInt(String columnName) throws SQLException</a:t>
                      </a:r>
                      <a:r>
                        <a:rPr lang="en-US" sz="2400">
                          <a:solidFill>
                            <a:schemeClr val="bg1"/>
                          </a:solidFill>
                          <a:effectLst/>
                        </a:rPr>
                        <a:t/>
                      </a:r>
                      <a:br>
                        <a:rPr lang="en-US" sz="2400">
                          <a:solidFill>
                            <a:schemeClr val="bg1"/>
                          </a:solidFill>
                          <a:effectLst/>
                        </a:rPr>
                      </a:br>
                      <a:r>
                        <a:rPr lang="en-US" sz="2400">
                          <a:solidFill>
                            <a:schemeClr val="bg1"/>
                          </a:solidFill>
                          <a:effectLst/>
                        </a:rPr>
                        <a:t>Returns the int in the current row in the column named columnName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869116">
                <a:tc>
                  <a:txBody>
                    <a:bodyPr/>
                    <a:lstStyle/>
                    <a:p>
                      <a:r>
                        <a:rPr lang="en-US" sz="2400">
                          <a:solidFill>
                            <a:schemeClr val="bg1"/>
                          </a:solidFill>
                          <a:effectLst/>
                        </a:rPr>
                        <a:t>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1" dirty="0">
                          <a:solidFill>
                            <a:schemeClr val="bg1"/>
                          </a:solidFill>
                          <a:effectLst/>
                        </a:rPr>
                        <a:t>public </a:t>
                      </a:r>
                      <a:r>
                        <a:rPr lang="en-US" sz="2400" b="1" dirty="0" err="1">
                          <a:solidFill>
                            <a:schemeClr val="bg1"/>
                          </a:solidFill>
                          <a:effectLst/>
                        </a:rPr>
                        <a:t>int</a:t>
                      </a:r>
                      <a:r>
                        <a:rPr lang="en-US" sz="2400" b="1" dirty="0">
                          <a:solidFill>
                            <a:schemeClr val="bg1"/>
                          </a:solidFill>
                          <a:effectLst/>
                        </a:rPr>
                        <a:t> </a:t>
                      </a:r>
                      <a:r>
                        <a:rPr lang="en-US" sz="2400" b="1" dirty="0" err="1">
                          <a:solidFill>
                            <a:schemeClr val="bg1"/>
                          </a:solidFill>
                          <a:effectLst/>
                        </a:rPr>
                        <a:t>getInt</a:t>
                      </a:r>
                      <a:r>
                        <a:rPr lang="en-US" sz="2400" b="1" dirty="0">
                          <a:solidFill>
                            <a:schemeClr val="bg1"/>
                          </a:solidFill>
                          <a:effectLst/>
                        </a:rPr>
                        <a:t>(</a:t>
                      </a:r>
                      <a:r>
                        <a:rPr lang="en-US" sz="2400" b="1" dirty="0" err="1">
                          <a:solidFill>
                            <a:schemeClr val="bg1"/>
                          </a:solidFill>
                          <a:effectLst/>
                        </a:rPr>
                        <a:t>int</a:t>
                      </a:r>
                      <a:r>
                        <a:rPr lang="en-US" sz="2400" b="1" dirty="0">
                          <a:solidFill>
                            <a:schemeClr val="bg1"/>
                          </a:solidFill>
                          <a:effectLst/>
                        </a:rPr>
                        <a:t> </a:t>
                      </a:r>
                      <a:r>
                        <a:rPr lang="en-US" sz="2400" b="1" dirty="0" err="1">
                          <a:solidFill>
                            <a:schemeClr val="bg1"/>
                          </a:solidFill>
                          <a:effectLst/>
                        </a:rPr>
                        <a:t>columnIndex</a:t>
                      </a:r>
                      <a:r>
                        <a:rPr lang="en-US" sz="2400" b="1" dirty="0">
                          <a:solidFill>
                            <a:schemeClr val="bg1"/>
                          </a:solidFill>
                          <a:effectLst/>
                        </a:rPr>
                        <a:t>) throws </a:t>
                      </a:r>
                      <a:r>
                        <a:rPr lang="en-US" sz="2400" b="1" dirty="0" err="1">
                          <a:solidFill>
                            <a:schemeClr val="bg1"/>
                          </a:solidFill>
                          <a:effectLst/>
                        </a:rPr>
                        <a:t>SQLException</a:t>
                      </a:r>
                      <a:r>
                        <a:rPr lang="en-US" sz="2400" dirty="0">
                          <a:solidFill>
                            <a:schemeClr val="bg1"/>
                          </a:solidFill>
                          <a:effectLst/>
                        </a:rPr>
                        <a:t/>
                      </a:r>
                      <a:br>
                        <a:rPr lang="en-US" sz="2400" dirty="0">
                          <a:solidFill>
                            <a:schemeClr val="bg1"/>
                          </a:solidFill>
                          <a:effectLst/>
                        </a:rPr>
                      </a:br>
                      <a:r>
                        <a:rPr lang="en-US" sz="2400" dirty="0">
                          <a:solidFill>
                            <a:schemeClr val="bg1"/>
                          </a:solidFill>
                          <a:effectLst/>
                        </a:rPr>
                        <a:t>Returns the </a:t>
                      </a:r>
                      <a:r>
                        <a:rPr lang="en-US" sz="2400" dirty="0" err="1">
                          <a:solidFill>
                            <a:schemeClr val="bg1"/>
                          </a:solidFill>
                          <a:effectLst/>
                        </a:rPr>
                        <a:t>int</a:t>
                      </a:r>
                      <a:r>
                        <a:rPr lang="en-US" sz="2400" dirty="0">
                          <a:solidFill>
                            <a:schemeClr val="bg1"/>
                          </a:solidFill>
                          <a:effectLst/>
                        </a:rPr>
                        <a:t> in the current row in the specified column index. The column index starts at 1, meaning the first column of a row is 1, the second column of a row is 2, and so 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6" name="Slide Number Placeholder 5"/>
          <p:cNvSpPr>
            <a:spLocks noGrp="1"/>
          </p:cNvSpPr>
          <p:nvPr>
            <p:ph type="sldNum" sz="quarter" idx="12"/>
          </p:nvPr>
        </p:nvSpPr>
        <p:spPr/>
        <p:txBody>
          <a:bodyPr/>
          <a:lstStyle/>
          <a:p>
            <a:fld id="{25BA54BD-C84D-46CE-8B72-31BFB26ABA43}" type="slidenum">
              <a:rPr lang="en-IN" smtClean="0"/>
              <a:pPr/>
              <a:t>53</a:t>
            </a:fld>
            <a:r>
              <a:rPr lang="en-IN" smtClean="0"/>
              <a:t>/86</a:t>
            </a:r>
            <a:endParaRPr lang="en-IN" dirty="0"/>
          </a:p>
        </p:txBody>
      </p:sp>
      <p:sp>
        <p:nvSpPr>
          <p:cNvPr id="7" name="Date Placeholder 6"/>
          <p:cNvSpPr>
            <a:spLocks noGrp="1"/>
          </p:cNvSpPr>
          <p:nvPr>
            <p:ph type="dt" sz="half" idx="10"/>
          </p:nvPr>
        </p:nvSpPr>
        <p:spPr/>
        <p:txBody>
          <a:bodyPr/>
          <a:lstStyle/>
          <a:p>
            <a:fld id="{0211D151-7AE5-4697-8E59-6B5554FA02FB}" type="datetime9">
              <a:rPr lang="en-IN" smtClean="0"/>
              <a:t>10-01-2017 12:13:45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03833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 Result Set: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07634979"/>
              </p:ext>
            </p:extLst>
          </p:nvPr>
        </p:nvGraphicFramePr>
        <p:xfrm>
          <a:off x="1065212" y="2524125"/>
          <a:ext cx="10058400" cy="3211830"/>
        </p:xfrm>
        <a:graphic>
          <a:graphicData uri="http://schemas.openxmlformats.org/drawingml/2006/table">
            <a:tbl>
              <a:tblPr/>
              <a:tblGrid>
                <a:gridCol w="802263"/>
                <a:gridCol w="9256137"/>
              </a:tblGrid>
              <a:tr h="0">
                <a:tc>
                  <a:txBody>
                    <a:bodyPr/>
                    <a:lstStyle/>
                    <a:p>
                      <a:pPr algn="l"/>
                      <a:r>
                        <a:rPr lang="en-US" sz="2400" dirty="0">
                          <a:solidFill>
                            <a:schemeClr val="bg1"/>
                          </a:solidFill>
                          <a:effectLst/>
                        </a:rPr>
                        <a:t>S.N.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400">
                          <a:solidFill>
                            <a:schemeClr val="bg1"/>
                          </a:solidFill>
                          <a:effectLst/>
                        </a:rPr>
                        <a:t>Methods &amp; Description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0">
                <a:tc>
                  <a:txBody>
                    <a:bodyPr/>
                    <a:lstStyle/>
                    <a:p>
                      <a:r>
                        <a:rPr lang="en-US" sz="2400">
                          <a:solidFill>
                            <a:schemeClr val="bg1"/>
                          </a:solidFill>
                          <a:effectLst/>
                        </a:rPr>
                        <a:t>1</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1" dirty="0">
                          <a:solidFill>
                            <a:schemeClr val="bg1"/>
                          </a:solidFill>
                          <a:effectLst/>
                        </a:rPr>
                        <a:t>public void </a:t>
                      </a:r>
                      <a:r>
                        <a:rPr lang="en-US" sz="2400" b="1" dirty="0" err="1">
                          <a:solidFill>
                            <a:schemeClr val="bg1"/>
                          </a:solidFill>
                          <a:effectLst/>
                        </a:rPr>
                        <a:t>updateString</a:t>
                      </a:r>
                      <a:r>
                        <a:rPr lang="en-US" sz="2400" b="1" dirty="0">
                          <a:solidFill>
                            <a:schemeClr val="bg1"/>
                          </a:solidFill>
                          <a:effectLst/>
                        </a:rPr>
                        <a:t>(</a:t>
                      </a:r>
                      <a:r>
                        <a:rPr lang="en-US" sz="2400" b="1" dirty="0" err="1">
                          <a:solidFill>
                            <a:schemeClr val="bg1"/>
                          </a:solidFill>
                          <a:effectLst/>
                        </a:rPr>
                        <a:t>int</a:t>
                      </a:r>
                      <a:r>
                        <a:rPr lang="en-US" sz="2400" b="1" dirty="0">
                          <a:solidFill>
                            <a:schemeClr val="bg1"/>
                          </a:solidFill>
                          <a:effectLst/>
                        </a:rPr>
                        <a:t> </a:t>
                      </a:r>
                      <a:r>
                        <a:rPr lang="en-US" sz="2400" b="1" dirty="0" err="1">
                          <a:solidFill>
                            <a:schemeClr val="bg1"/>
                          </a:solidFill>
                          <a:effectLst/>
                        </a:rPr>
                        <a:t>columnIndex</a:t>
                      </a:r>
                      <a:r>
                        <a:rPr lang="en-US" sz="2400" b="1" dirty="0">
                          <a:solidFill>
                            <a:schemeClr val="bg1"/>
                          </a:solidFill>
                          <a:effectLst/>
                        </a:rPr>
                        <a:t>, String s) throws </a:t>
                      </a:r>
                      <a:r>
                        <a:rPr lang="en-US" sz="2400" b="1" dirty="0" err="1">
                          <a:solidFill>
                            <a:schemeClr val="bg1"/>
                          </a:solidFill>
                          <a:effectLst/>
                        </a:rPr>
                        <a:t>SQLException</a:t>
                      </a:r>
                      <a:r>
                        <a:rPr lang="en-US" sz="2400" dirty="0">
                          <a:solidFill>
                            <a:schemeClr val="bg1"/>
                          </a:solidFill>
                          <a:effectLst/>
                        </a:rPr>
                        <a:t/>
                      </a:r>
                      <a:br>
                        <a:rPr lang="en-US" sz="2400" dirty="0">
                          <a:solidFill>
                            <a:schemeClr val="bg1"/>
                          </a:solidFill>
                          <a:effectLst/>
                        </a:rPr>
                      </a:br>
                      <a:r>
                        <a:rPr lang="en-US" sz="2400" dirty="0">
                          <a:solidFill>
                            <a:schemeClr val="bg1"/>
                          </a:solidFill>
                          <a:effectLst/>
                        </a:rPr>
                        <a:t>Changes the String in the specified column to the value of 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0">
                <a:tc>
                  <a:txBody>
                    <a:bodyPr/>
                    <a:lstStyle/>
                    <a:p>
                      <a:r>
                        <a:rPr lang="en-US" sz="2400" dirty="0">
                          <a:solidFill>
                            <a:schemeClr val="bg1"/>
                          </a:solidFill>
                          <a:effectLst/>
                        </a:rPr>
                        <a:t>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400" b="1" dirty="0">
                          <a:solidFill>
                            <a:schemeClr val="bg1"/>
                          </a:solidFill>
                          <a:effectLst/>
                        </a:rPr>
                        <a:t>public void </a:t>
                      </a:r>
                      <a:r>
                        <a:rPr lang="en-US" sz="2400" b="1" dirty="0" err="1">
                          <a:solidFill>
                            <a:schemeClr val="bg1"/>
                          </a:solidFill>
                          <a:effectLst/>
                        </a:rPr>
                        <a:t>updateString</a:t>
                      </a:r>
                      <a:r>
                        <a:rPr lang="en-US" sz="2400" b="1" dirty="0">
                          <a:solidFill>
                            <a:schemeClr val="bg1"/>
                          </a:solidFill>
                          <a:effectLst/>
                        </a:rPr>
                        <a:t>(String </a:t>
                      </a:r>
                      <a:r>
                        <a:rPr lang="en-US" sz="2400" b="1" dirty="0" err="1">
                          <a:solidFill>
                            <a:schemeClr val="bg1"/>
                          </a:solidFill>
                          <a:effectLst/>
                        </a:rPr>
                        <a:t>columnName</a:t>
                      </a:r>
                      <a:r>
                        <a:rPr lang="en-US" sz="2400" b="1" dirty="0">
                          <a:solidFill>
                            <a:schemeClr val="bg1"/>
                          </a:solidFill>
                          <a:effectLst/>
                        </a:rPr>
                        <a:t>, String s) throws </a:t>
                      </a:r>
                      <a:r>
                        <a:rPr lang="en-US" sz="2400" b="1" dirty="0" err="1">
                          <a:solidFill>
                            <a:schemeClr val="bg1"/>
                          </a:solidFill>
                          <a:effectLst/>
                        </a:rPr>
                        <a:t>SQLException</a:t>
                      </a:r>
                      <a:r>
                        <a:rPr lang="en-US" sz="2400" dirty="0">
                          <a:solidFill>
                            <a:schemeClr val="bg1"/>
                          </a:solidFill>
                          <a:effectLst/>
                        </a:rPr>
                        <a:t/>
                      </a:r>
                      <a:br>
                        <a:rPr lang="en-US" sz="2400" dirty="0">
                          <a:solidFill>
                            <a:schemeClr val="bg1"/>
                          </a:solidFill>
                          <a:effectLst/>
                        </a:rPr>
                      </a:br>
                      <a:r>
                        <a:rPr lang="en-US" sz="2400" dirty="0">
                          <a:solidFill>
                            <a:schemeClr val="bg1"/>
                          </a:solidFill>
                          <a:effectLst/>
                        </a:rPr>
                        <a:t>Similar to the previous method, except that the column is specified by its name instead of its index.</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Slide Number Placeholder 4"/>
          <p:cNvSpPr>
            <a:spLocks noGrp="1"/>
          </p:cNvSpPr>
          <p:nvPr>
            <p:ph type="sldNum" sz="quarter" idx="12"/>
          </p:nvPr>
        </p:nvSpPr>
        <p:spPr/>
        <p:txBody>
          <a:bodyPr/>
          <a:lstStyle/>
          <a:p>
            <a:fld id="{25BA54BD-C84D-46CE-8B72-31BFB26ABA43}" type="slidenum">
              <a:rPr lang="en-IN" smtClean="0"/>
              <a:pPr/>
              <a:t>54</a:t>
            </a:fld>
            <a:r>
              <a:rPr lang="en-IN" smtClean="0"/>
              <a:t>/86</a:t>
            </a:r>
            <a:endParaRPr lang="en-IN" dirty="0"/>
          </a:p>
        </p:txBody>
      </p:sp>
      <p:sp>
        <p:nvSpPr>
          <p:cNvPr id="6" name="Date Placeholder 5"/>
          <p:cNvSpPr>
            <a:spLocks noGrp="1"/>
          </p:cNvSpPr>
          <p:nvPr>
            <p:ph type="dt" sz="half" idx="10"/>
          </p:nvPr>
        </p:nvSpPr>
        <p:spPr/>
        <p:txBody>
          <a:bodyPr/>
          <a:lstStyle/>
          <a:p>
            <a:fld id="{473C5D82-2D45-4781-9372-2D73F2CA58A9}" type="datetime9">
              <a:rPr lang="en-IN" smtClean="0"/>
              <a:t>10-01-2017 12:13:46</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71068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152400"/>
            <a:ext cx="9143998" cy="1020762"/>
          </a:xfrm>
        </p:spPr>
        <p:txBody>
          <a:bodyPr/>
          <a:lstStyle/>
          <a:p>
            <a:r>
              <a:rPr lang="en-US" dirty="0"/>
              <a:t>Updating a Result </a:t>
            </a:r>
            <a:r>
              <a:rPr lang="en-US" dirty="0" smtClean="0"/>
              <a:t>Set </a:t>
            </a:r>
            <a:r>
              <a:rPr lang="en-US" dirty="0" err="1" smtClean="0"/>
              <a:t>Cont</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304739"/>
              </p:ext>
            </p:extLst>
          </p:nvPr>
        </p:nvGraphicFramePr>
        <p:xfrm>
          <a:off x="1065212" y="2769744"/>
          <a:ext cx="10058400" cy="3783456"/>
        </p:xfrm>
        <a:graphic>
          <a:graphicData uri="http://schemas.openxmlformats.org/drawingml/2006/table">
            <a:tbl>
              <a:tblPr/>
              <a:tblGrid>
                <a:gridCol w="802283"/>
                <a:gridCol w="9256117"/>
              </a:tblGrid>
              <a:tr h="353015">
                <a:tc>
                  <a:txBody>
                    <a:bodyPr/>
                    <a:lstStyle/>
                    <a:p>
                      <a:pPr algn="l"/>
                      <a:r>
                        <a:rPr lang="en-US" sz="1800" dirty="0">
                          <a:solidFill>
                            <a:schemeClr val="bg1"/>
                          </a:solidFill>
                          <a:effectLst/>
                        </a:rPr>
                        <a:t>S.N.</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800" dirty="0">
                          <a:solidFill>
                            <a:schemeClr val="bg1"/>
                          </a:solidFill>
                          <a:effectLst/>
                        </a:rPr>
                        <a:t>Methods &amp; Description</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624840">
                <a:tc>
                  <a:txBody>
                    <a:bodyPr/>
                    <a:lstStyle/>
                    <a:p>
                      <a:r>
                        <a:rPr lang="en-US" sz="1800">
                          <a:solidFill>
                            <a:schemeClr val="bg1"/>
                          </a:solidFill>
                          <a:effectLst/>
                        </a:rPr>
                        <a:t>1</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b="1">
                          <a:solidFill>
                            <a:schemeClr val="bg1"/>
                          </a:solidFill>
                          <a:effectLst/>
                        </a:rPr>
                        <a:t>public void updateRow()</a:t>
                      </a:r>
                      <a:r>
                        <a:rPr lang="en-US" sz="1800">
                          <a:solidFill>
                            <a:schemeClr val="bg1"/>
                          </a:solidFill>
                          <a:effectLst/>
                        </a:rPr>
                        <a:t/>
                      </a:r>
                      <a:br>
                        <a:rPr lang="en-US" sz="1800">
                          <a:solidFill>
                            <a:schemeClr val="bg1"/>
                          </a:solidFill>
                          <a:effectLst/>
                        </a:rPr>
                      </a:br>
                      <a:r>
                        <a:rPr lang="en-US" sz="1800">
                          <a:solidFill>
                            <a:schemeClr val="bg1"/>
                          </a:solidFill>
                          <a:effectLst/>
                        </a:rPr>
                        <a:t>Updates the current row by updating the corresponding row in the database.</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4840">
                <a:tc>
                  <a:txBody>
                    <a:bodyPr/>
                    <a:lstStyle/>
                    <a:p>
                      <a:r>
                        <a:rPr lang="en-US" sz="1800">
                          <a:solidFill>
                            <a:schemeClr val="bg1"/>
                          </a:solidFill>
                          <a:effectLst/>
                        </a:rPr>
                        <a:t>2</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b="1" dirty="0">
                          <a:solidFill>
                            <a:schemeClr val="bg1"/>
                          </a:solidFill>
                          <a:effectLst/>
                        </a:rPr>
                        <a:t>public void </a:t>
                      </a:r>
                      <a:r>
                        <a:rPr lang="en-US" sz="1800" b="1" dirty="0" err="1">
                          <a:solidFill>
                            <a:schemeClr val="bg1"/>
                          </a:solidFill>
                          <a:effectLst/>
                        </a:rPr>
                        <a:t>deleteRow</a:t>
                      </a:r>
                      <a:r>
                        <a:rPr lang="en-US" sz="1800" b="1" dirty="0">
                          <a:solidFill>
                            <a:schemeClr val="bg1"/>
                          </a:solidFill>
                          <a:effectLst/>
                        </a:rPr>
                        <a:t>()</a:t>
                      </a:r>
                      <a:r>
                        <a:rPr lang="en-US" sz="1800" dirty="0">
                          <a:solidFill>
                            <a:schemeClr val="bg1"/>
                          </a:solidFill>
                          <a:effectLst/>
                        </a:rPr>
                        <a:t/>
                      </a:r>
                      <a:br>
                        <a:rPr lang="en-US" sz="1800" dirty="0">
                          <a:solidFill>
                            <a:schemeClr val="bg1"/>
                          </a:solidFill>
                          <a:effectLst/>
                        </a:rPr>
                      </a:br>
                      <a:r>
                        <a:rPr lang="en-US" sz="1800" dirty="0">
                          <a:solidFill>
                            <a:schemeClr val="bg1"/>
                          </a:solidFill>
                          <a:effectLst/>
                        </a:rPr>
                        <a:t>Deletes the current row from the database</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4840">
                <a:tc>
                  <a:txBody>
                    <a:bodyPr/>
                    <a:lstStyle/>
                    <a:p>
                      <a:r>
                        <a:rPr lang="en-US" sz="1800">
                          <a:solidFill>
                            <a:schemeClr val="bg1"/>
                          </a:solidFill>
                          <a:effectLst/>
                        </a:rPr>
                        <a:t>3</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b="1" dirty="0">
                          <a:solidFill>
                            <a:schemeClr val="bg1"/>
                          </a:solidFill>
                          <a:effectLst/>
                        </a:rPr>
                        <a:t>public void </a:t>
                      </a:r>
                      <a:r>
                        <a:rPr lang="en-US" sz="1800" b="1" dirty="0" err="1">
                          <a:solidFill>
                            <a:schemeClr val="bg1"/>
                          </a:solidFill>
                          <a:effectLst/>
                        </a:rPr>
                        <a:t>refreshRow</a:t>
                      </a:r>
                      <a:r>
                        <a:rPr lang="en-US" sz="1800" b="1" dirty="0">
                          <a:solidFill>
                            <a:schemeClr val="bg1"/>
                          </a:solidFill>
                          <a:effectLst/>
                        </a:rPr>
                        <a:t>()</a:t>
                      </a:r>
                      <a:r>
                        <a:rPr lang="en-US" sz="1800" dirty="0">
                          <a:solidFill>
                            <a:schemeClr val="bg1"/>
                          </a:solidFill>
                          <a:effectLst/>
                        </a:rPr>
                        <a:t/>
                      </a:r>
                      <a:br>
                        <a:rPr lang="en-US" sz="1800" dirty="0">
                          <a:solidFill>
                            <a:schemeClr val="bg1"/>
                          </a:solidFill>
                          <a:effectLst/>
                        </a:rPr>
                      </a:br>
                      <a:r>
                        <a:rPr lang="en-US" sz="1800" dirty="0">
                          <a:solidFill>
                            <a:schemeClr val="bg1"/>
                          </a:solidFill>
                          <a:effectLst/>
                        </a:rPr>
                        <a:t>Refreshes the data in the result set to reflect any recent changes in the database.</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4840">
                <a:tc>
                  <a:txBody>
                    <a:bodyPr/>
                    <a:lstStyle/>
                    <a:p>
                      <a:r>
                        <a:rPr lang="en-US" sz="1800">
                          <a:solidFill>
                            <a:schemeClr val="bg1"/>
                          </a:solidFill>
                          <a:effectLst/>
                        </a:rPr>
                        <a:t>4</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b="1">
                          <a:solidFill>
                            <a:schemeClr val="bg1"/>
                          </a:solidFill>
                          <a:effectLst/>
                        </a:rPr>
                        <a:t>public void cancelRowUpdates()</a:t>
                      </a:r>
                      <a:r>
                        <a:rPr lang="en-US" sz="1800">
                          <a:solidFill>
                            <a:schemeClr val="bg1"/>
                          </a:solidFill>
                          <a:effectLst/>
                        </a:rPr>
                        <a:t/>
                      </a:r>
                      <a:br>
                        <a:rPr lang="en-US" sz="1800">
                          <a:solidFill>
                            <a:schemeClr val="bg1"/>
                          </a:solidFill>
                          <a:effectLst/>
                        </a:rPr>
                      </a:br>
                      <a:r>
                        <a:rPr lang="en-US" sz="1800">
                          <a:solidFill>
                            <a:schemeClr val="bg1"/>
                          </a:solidFill>
                          <a:effectLst/>
                        </a:rPr>
                        <a:t>Cancels any updates made on the current row.</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896665">
                <a:tc>
                  <a:txBody>
                    <a:bodyPr/>
                    <a:lstStyle/>
                    <a:p>
                      <a:r>
                        <a:rPr lang="en-US" sz="1800">
                          <a:solidFill>
                            <a:schemeClr val="bg1"/>
                          </a:solidFill>
                          <a:effectLst/>
                        </a:rPr>
                        <a:t>5</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b="1" dirty="0">
                          <a:solidFill>
                            <a:schemeClr val="bg1"/>
                          </a:solidFill>
                          <a:effectLst/>
                        </a:rPr>
                        <a:t>public void </a:t>
                      </a:r>
                      <a:r>
                        <a:rPr lang="en-US" sz="1800" b="1" dirty="0" err="1">
                          <a:solidFill>
                            <a:schemeClr val="bg1"/>
                          </a:solidFill>
                          <a:effectLst/>
                        </a:rPr>
                        <a:t>insertRow</a:t>
                      </a:r>
                      <a:r>
                        <a:rPr lang="en-US" sz="1800" b="1" dirty="0">
                          <a:solidFill>
                            <a:schemeClr val="bg1"/>
                          </a:solidFill>
                          <a:effectLst/>
                        </a:rPr>
                        <a:t>()</a:t>
                      </a:r>
                      <a:r>
                        <a:rPr lang="en-US" sz="1800" dirty="0">
                          <a:solidFill>
                            <a:schemeClr val="bg1"/>
                          </a:solidFill>
                          <a:effectLst/>
                        </a:rPr>
                        <a:t/>
                      </a:r>
                      <a:br>
                        <a:rPr lang="en-US" sz="1800" dirty="0">
                          <a:solidFill>
                            <a:schemeClr val="bg1"/>
                          </a:solidFill>
                          <a:effectLst/>
                        </a:rPr>
                      </a:br>
                      <a:r>
                        <a:rPr lang="en-US" sz="1800" dirty="0">
                          <a:solidFill>
                            <a:schemeClr val="bg1"/>
                          </a:solidFill>
                          <a:effectLst/>
                        </a:rPr>
                        <a:t>Inserts a row into the database. This method can only be invoked when the cursor is pointing to the insert row.</a:t>
                      </a:r>
                    </a:p>
                  </a:txBody>
                  <a:tcPr marL="40968" marR="40968" marT="40968" marB="4096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Rectangle 1"/>
          <p:cNvSpPr>
            <a:spLocks noChangeArrowheads="1"/>
          </p:cNvSpPr>
          <p:nvPr/>
        </p:nvSpPr>
        <p:spPr bwMode="auto">
          <a:xfrm>
            <a:off x="684212" y="1667470"/>
            <a:ext cx="1104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Helvetica" panose="020B0604020202020204" pitchFamily="34" charset="0"/>
              </a:rPr>
              <a:t>Updating a row in the result set changes the columns of the current row in the </a:t>
            </a:r>
            <a:r>
              <a:rPr kumimoji="0" lang="en-US" altLang="en-US" sz="2000" b="0" i="0" u="none" strike="noStrike" cap="none" normalizeH="0" baseline="0" dirty="0" err="1" smtClean="0">
                <a:ln>
                  <a:noFill/>
                </a:ln>
                <a:effectLst/>
                <a:latin typeface="Helvetica" panose="020B0604020202020204" pitchFamily="34" charset="0"/>
              </a:rPr>
              <a:t>ResultSet</a:t>
            </a:r>
            <a:r>
              <a:rPr kumimoji="0" lang="en-US" altLang="en-US" sz="2000" b="0" i="0" u="none" strike="noStrike" cap="none" normalizeH="0" baseline="0" dirty="0" smtClean="0">
                <a:ln>
                  <a:noFill/>
                </a:ln>
                <a:effectLst/>
                <a:latin typeface="Helvetica" panose="020B0604020202020204" pitchFamily="34" charset="0"/>
              </a:rPr>
              <a:t>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Helvetica" panose="020B0604020202020204" pitchFamily="34" charset="0"/>
              </a:rPr>
              <a:t>but not in the underlying database. To update your changes to the row in the database,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Helvetica" panose="020B0604020202020204" pitchFamily="34" charset="0"/>
              </a:rPr>
              <a:t>you need to invoke one of the following methods.</a:t>
            </a:r>
            <a:endParaRPr kumimoji="0" lang="en-US" altLang="en-US" sz="2000" b="0" i="0" u="none" strike="noStrike" cap="none" normalizeH="0" baseline="0" dirty="0" smtClean="0">
              <a:ln>
                <a:noFill/>
              </a:ln>
              <a:effectLst/>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25BA54BD-C84D-46CE-8B72-31BFB26ABA43}" type="slidenum">
              <a:rPr lang="en-IN" smtClean="0"/>
              <a:pPr/>
              <a:t>55</a:t>
            </a:fld>
            <a:r>
              <a:rPr lang="en-IN" smtClean="0"/>
              <a:t>/86</a:t>
            </a:r>
            <a:endParaRPr lang="en-IN" dirty="0"/>
          </a:p>
        </p:txBody>
      </p:sp>
      <p:sp>
        <p:nvSpPr>
          <p:cNvPr id="8" name="Date Placeholder 7"/>
          <p:cNvSpPr>
            <a:spLocks noGrp="1"/>
          </p:cNvSpPr>
          <p:nvPr>
            <p:ph type="dt" sz="half" idx="10"/>
          </p:nvPr>
        </p:nvSpPr>
        <p:spPr/>
        <p:txBody>
          <a:bodyPr/>
          <a:lstStyle/>
          <a:p>
            <a:fld id="{C3D384A3-9A8D-40E3-B6AC-4787B09EFBE1}" type="datetime9">
              <a:rPr lang="en-IN" smtClean="0"/>
              <a:t>10-01-2017 12:13:46</a:t>
            </a:fld>
            <a:endParaRPr lang="en-IN"/>
          </a:p>
        </p:txBody>
      </p:sp>
      <p:sp>
        <p:nvSpPr>
          <p:cNvPr id="9" name="Footer Placeholder 8"/>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8496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1065212" y="1731288"/>
            <a:ext cx="10058400" cy="4937760"/>
          </a:xfrm>
          <a:prstGeom prst="rect">
            <a:avLst/>
          </a:prstGeom>
        </p:spPr>
        <p:txBody>
          <a:bodyPr>
            <a:spAutoFit/>
          </a:bodyPr>
          <a:lstStyle/>
          <a:p>
            <a:r>
              <a:rPr lang="en-US" dirty="0">
                <a:latin typeface="+mj-lt"/>
              </a:rPr>
              <a:t>//STEP 1. Import required packages</a:t>
            </a:r>
          </a:p>
          <a:p>
            <a:r>
              <a:rPr lang="en-US" dirty="0">
                <a:latin typeface="+mj-lt"/>
              </a:rPr>
              <a:t>import </a:t>
            </a:r>
            <a:r>
              <a:rPr lang="en-US" dirty="0" err="1">
                <a:latin typeface="+mj-lt"/>
              </a:rPr>
              <a:t>java.sql</a:t>
            </a:r>
            <a:r>
              <a:rPr lang="en-US" dirty="0">
                <a:latin typeface="+mj-lt"/>
              </a:rPr>
              <a:t>.*;</a:t>
            </a:r>
          </a:p>
          <a:p>
            <a:endParaRPr lang="en-US" dirty="0">
              <a:latin typeface="+mj-lt"/>
            </a:endParaRPr>
          </a:p>
          <a:p>
            <a:r>
              <a:rPr lang="en-US" dirty="0">
                <a:latin typeface="+mj-lt"/>
              </a:rPr>
              <a:t>public class </a:t>
            </a:r>
            <a:r>
              <a:rPr lang="en-US" dirty="0" err="1">
                <a:latin typeface="+mj-lt"/>
              </a:rPr>
              <a:t>JDBCExample</a:t>
            </a:r>
            <a:r>
              <a:rPr lang="en-US" dirty="0">
                <a:latin typeface="+mj-lt"/>
              </a:rPr>
              <a:t> {</a:t>
            </a:r>
          </a:p>
          <a:p>
            <a:r>
              <a:rPr lang="en-US" dirty="0">
                <a:latin typeface="+mj-lt"/>
              </a:rPr>
              <a:t>   // JDBC driver name and database URL</a:t>
            </a:r>
          </a:p>
          <a:p>
            <a:r>
              <a:rPr lang="en-US" dirty="0">
                <a:latin typeface="+mj-lt"/>
              </a:rPr>
              <a:t>   static final String JDBC_DRIVER = "</a:t>
            </a:r>
            <a:r>
              <a:rPr lang="en-US" dirty="0" err="1">
                <a:latin typeface="+mj-lt"/>
              </a:rPr>
              <a:t>com.mysql.jdbc.Driver</a:t>
            </a:r>
            <a:r>
              <a:rPr lang="en-US" dirty="0">
                <a:latin typeface="+mj-lt"/>
              </a:rPr>
              <a:t>";  </a:t>
            </a:r>
          </a:p>
          <a:p>
            <a:r>
              <a:rPr lang="en-US" dirty="0">
                <a:latin typeface="+mj-lt"/>
              </a:rPr>
              <a:t>   static final String DB_URL = "</a:t>
            </a:r>
            <a:r>
              <a:rPr lang="en-US" dirty="0" err="1">
                <a:latin typeface="+mj-lt"/>
              </a:rPr>
              <a:t>jdbc:mysql</a:t>
            </a:r>
            <a:r>
              <a:rPr lang="en-US" dirty="0">
                <a:latin typeface="+mj-lt"/>
              </a:rPr>
              <a:t>://</a:t>
            </a:r>
            <a:r>
              <a:rPr lang="en-US" dirty="0" err="1">
                <a:latin typeface="+mj-lt"/>
              </a:rPr>
              <a:t>localhost</a:t>
            </a:r>
            <a:r>
              <a:rPr lang="en-US" dirty="0">
                <a:latin typeface="+mj-lt"/>
              </a:rPr>
              <a:t>/EMP";</a:t>
            </a:r>
          </a:p>
          <a:p>
            <a:endParaRPr lang="en-US" dirty="0">
              <a:latin typeface="+mj-lt"/>
            </a:endParaRPr>
          </a:p>
          <a:p>
            <a:r>
              <a:rPr lang="en-US" dirty="0">
                <a:latin typeface="+mj-lt"/>
              </a:rPr>
              <a:t>   //  Database credentials</a:t>
            </a:r>
          </a:p>
          <a:p>
            <a:r>
              <a:rPr lang="en-US" dirty="0">
                <a:latin typeface="+mj-lt"/>
              </a:rPr>
              <a:t>   static final String USER = "username";</a:t>
            </a:r>
          </a:p>
          <a:p>
            <a:r>
              <a:rPr lang="en-US" dirty="0">
                <a:latin typeface="+mj-lt"/>
              </a:rPr>
              <a:t>   static final String PASS = "password";</a:t>
            </a:r>
          </a:p>
          <a:p>
            <a:r>
              <a:rPr lang="en-US" dirty="0">
                <a:latin typeface="+mj-lt"/>
              </a:rPr>
              <a:t>   </a:t>
            </a:r>
          </a:p>
          <a:p>
            <a:r>
              <a:rPr lang="en-US" dirty="0">
                <a:latin typeface="+mj-lt"/>
              </a:rPr>
              <a:t> public static void main(String[] </a:t>
            </a:r>
            <a:r>
              <a:rPr lang="en-US" dirty="0" err="1">
                <a:latin typeface="+mj-lt"/>
              </a:rPr>
              <a:t>args</a:t>
            </a:r>
            <a:r>
              <a:rPr lang="en-US" dirty="0">
                <a:latin typeface="+mj-lt"/>
              </a:rPr>
              <a:t>) {</a:t>
            </a:r>
          </a:p>
          <a:p>
            <a:r>
              <a:rPr lang="en-US" dirty="0">
                <a:latin typeface="+mj-lt"/>
              </a:rPr>
              <a:t>   Connection conn = null;</a:t>
            </a:r>
          </a:p>
          <a:p>
            <a:r>
              <a:rPr lang="en-US" dirty="0">
                <a:latin typeface="+mj-lt"/>
              </a:rPr>
              <a:t>   try{</a:t>
            </a:r>
          </a:p>
          <a:p>
            <a:r>
              <a:rPr lang="en-US" dirty="0">
                <a:latin typeface="+mj-lt"/>
              </a:rPr>
              <a:t>      //STEP 2: Register JDBC driver</a:t>
            </a:r>
          </a:p>
          <a:p>
            <a:r>
              <a:rPr lang="en-US" dirty="0">
                <a:latin typeface="+mj-lt"/>
              </a:rPr>
              <a:t>      </a:t>
            </a:r>
            <a:r>
              <a:rPr lang="en-US" dirty="0" err="1">
                <a:latin typeface="+mj-lt"/>
              </a:rPr>
              <a:t>Class.forName</a:t>
            </a:r>
            <a:r>
              <a:rPr lang="en-US" dirty="0">
                <a:latin typeface="+mj-lt"/>
              </a:rPr>
              <a:t>("</a:t>
            </a:r>
            <a:r>
              <a:rPr lang="en-US" dirty="0" err="1">
                <a:latin typeface="+mj-lt"/>
              </a:rPr>
              <a:t>com.mysql.jdbc.Driver</a:t>
            </a:r>
            <a:r>
              <a:rPr lang="en-US" dirty="0" smtClean="0">
                <a:latin typeface="+mj-lt"/>
              </a:rPr>
              <a:t>");</a:t>
            </a:r>
            <a:endParaRPr lang="en-US" dirty="0">
              <a:latin typeface="+mj-lt"/>
            </a:endParaRPr>
          </a:p>
        </p:txBody>
      </p:sp>
      <p:sp>
        <p:nvSpPr>
          <p:cNvPr id="6" name="Slide Number Placeholder 5"/>
          <p:cNvSpPr>
            <a:spLocks noGrp="1"/>
          </p:cNvSpPr>
          <p:nvPr>
            <p:ph type="sldNum" sz="quarter" idx="12"/>
          </p:nvPr>
        </p:nvSpPr>
        <p:spPr/>
        <p:txBody>
          <a:bodyPr/>
          <a:lstStyle/>
          <a:p>
            <a:fld id="{25BA54BD-C84D-46CE-8B72-31BFB26ABA43}" type="slidenum">
              <a:rPr lang="en-IN" smtClean="0"/>
              <a:pPr/>
              <a:t>56</a:t>
            </a:fld>
            <a:r>
              <a:rPr lang="en-IN" smtClean="0"/>
              <a:t>/86</a:t>
            </a:r>
            <a:endParaRPr lang="en-IN" dirty="0"/>
          </a:p>
        </p:txBody>
      </p:sp>
      <p:sp>
        <p:nvSpPr>
          <p:cNvPr id="7" name="Date Placeholder 6"/>
          <p:cNvSpPr>
            <a:spLocks noGrp="1"/>
          </p:cNvSpPr>
          <p:nvPr>
            <p:ph type="dt" sz="half" idx="10"/>
          </p:nvPr>
        </p:nvSpPr>
        <p:spPr/>
        <p:txBody>
          <a:bodyPr/>
          <a:lstStyle/>
          <a:p>
            <a:fld id="{BF7E10BA-7D6C-4677-81E6-F9F7A152C38D}" type="datetime9">
              <a:rPr lang="en-IN" smtClean="0"/>
              <a:t>10-01-2017 12:13:46</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02903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1028343"/>
            <a:ext cx="10058400" cy="4572000"/>
          </a:xfrm>
          <a:prstGeom prst="rect">
            <a:avLst/>
          </a:prstGeom>
        </p:spPr>
        <p:txBody>
          <a:bodyPr>
            <a:spAutoFit/>
          </a:bodyPr>
          <a:lstStyle/>
          <a:p>
            <a:r>
              <a:rPr lang="en-US" dirty="0">
                <a:latin typeface="+mj-lt"/>
              </a:rPr>
              <a:t>//STEP 3: Open a connection</a:t>
            </a:r>
          </a:p>
          <a:p>
            <a:r>
              <a:rPr lang="en-US" dirty="0">
                <a:latin typeface="+mj-lt"/>
              </a:rPr>
              <a:t>      </a:t>
            </a:r>
            <a:r>
              <a:rPr lang="en-US" dirty="0" err="1">
                <a:latin typeface="+mj-lt"/>
              </a:rPr>
              <a:t>System.out.println</a:t>
            </a:r>
            <a:r>
              <a:rPr lang="en-US" dirty="0">
                <a:latin typeface="+mj-lt"/>
              </a:rPr>
              <a:t>("Connecting to database...");</a:t>
            </a:r>
          </a:p>
          <a:p>
            <a:r>
              <a:rPr lang="en-US" dirty="0">
                <a:latin typeface="+mj-lt"/>
              </a:rPr>
              <a:t>      conn = </a:t>
            </a:r>
            <a:r>
              <a:rPr lang="en-US" dirty="0" err="1">
                <a:latin typeface="+mj-lt"/>
              </a:rPr>
              <a:t>DriverManager.getConnection</a:t>
            </a:r>
            <a:r>
              <a:rPr lang="en-US" dirty="0">
                <a:latin typeface="+mj-lt"/>
              </a:rPr>
              <a:t>(DB_URL,USER,PASS);</a:t>
            </a:r>
          </a:p>
          <a:p>
            <a:endParaRPr lang="en-US" dirty="0">
              <a:latin typeface="+mj-lt"/>
            </a:endParaRPr>
          </a:p>
          <a:p>
            <a:r>
              <a:rPr lang="en-US" dirty="0">
                <a:latin typeface="+mj-lt"/>
              </a:rPr>
              <a:t>      //STEP 4: Execute a query to create </a:t>
            </a:r>
            <a:r>
              <a:rPr lang="en-US" dirty="0" err="1">
                <a:latin typeface="+mj-lt"/>
              </a:rPr>
              <a:t>statment</a:t>
            </a:r>
            <a:r>
              <a:rPr lang="en-US" dirty="0">
                <a:latin typeface="+mj-lt"/>
              </a:rPr>
              <a:t> with</a:t>
            </a:r>
          </a:p>
          <a:p>
            <a:r>
              <a:rPr lang="en-US" dirty="0">
                <a:latin typeface="+mj-lt"/>
              </a:rPr>
              <a:t>      // required arguments for RS example.</a:t>
            </a:r>
          </a:p>
          <a:p>
            <a:r>
              <a:rPr lang="en-US" dirty="0">
                <a:latin typeface="+mj-lt"/>
              </a:rPr>
              <a:t>      </a:t>
            </a:r>
            <a:r>
              <a:rPr lang="en-US" dirty="0" err="1">
                <a:latin typeface="+mj-lt"/>
              </a:rPr>
              <a:t>System.out.println</a:t>
            </a:r>
            <a:r>
              <a:rPr lang="en-US" dirty="0">
                <a:latin typeface="+mj-lt"/>
              </a:rPr>
              <a:t>("Creating statement...");</a:t>
            </a:r>
          </a:p>
          <a:p>
            <a:r>
              <a:rPr lang="en-US" dirty="0">
                <a:latin typeface="+mj-lt"/>
              </a:rPr>
              <a:t>      Statement </a:t>
            </a:r>
            <a:r>
              <a:rPr lang="en-US" dirty="0" err="1">
                <a:latin typeface="+mj-lt"/>
              </a:rPr>
              <a:t>stmt</a:t>
            </a:r>
            <a:r>
              <a:rPr lang="en-US" dirty="0">
                <a:latin typeface="+mj-lt"/>
              </a:rPr>
              <a:t> = </a:t>
            </a:r>
            <a:r>
              <a:rPr lang="en-US" dirty="0" err="1">
                <a:latin typeface="+mj-lt"/>
              </a:rPr>
              <a:t>conn.createStatement</a:t>
            </a:r>
            <a:r>
              <a:rPr lang="en-US" dirty="0">
                <a:latin typeface="+mj-lt"/>
              </a:rPr>
              <a:t>(</a:t>
            </a:r>
          </a:p>
          <a:p>
            <a:r>
              <a:rPr lang="en-US" dirty="0">
                <a:latin typeface="+mj-lt"/>
              </a:rPr>
              <a:t>                           </a:t>
            </a:r>
            <a:r>
              <a:rPr lang="en-US" dirty="0" err="1">
                <a:latin typeface="+mj-lt"/>
              </a:rPr>
              <a:t>ResultSet.TYPE_SCROLL_INSENSITIVE</a:t>
            </a:r>
            <a:r>
              <a:rPr lang="en-US" dirty="0">
                <a:latin typeface="+mj-lt"/>
              </a:rPr>
              <a:t>,</a:t>
            </a:r>
          </a:p>
          <a:p>
            <a:r>
              <a:rPr lang="en-US" dirty="0">
                <a:latin typeface="+mj-lt"/>
              </a:rPr>
              <a:t>                           </a:t>
            </a:r>
            <a:r>
              <a:rPr lang="en-US" dirty="0" err="1">
                <a:latin typeface="+mj-lt"/>
              </a:rPr>
              <a:t>ResultSet.CONCUR_UPDATABLE</a:t>
            </a:r>
            <a:r>
              <a:rPr lang="en-US" dirty="0">
                <a:latin typeface="+mj-lt"/>
              </a:rPr>
              <a:t>);</a:t>
            </a:r>
          </a:p>
          <a:p>
            <a:r>
              <a:rPr lang="en-US" dirty="0">
                <a:latin typeface="+mj-lt"/>
              </a:rPr>
              <a:t>     //STEP 5: Execute a query</a:t>
            </a:r>
          </a:p>
          <a:p>
            <a:r>
              <a:rPr lang="en-US" dirty="0">
                <a:latin typeface="+mj-lt"/>
              </a:rPr>
              <a:t>      String </a:t>
            </a:r>
            <a:r>
              <a:rPr lang="en-US" dirty="0" err="1">
                <a:latin typeface="+mj-lt"/>
              </a:rPr>
              <a:t>sql</a:t>
            </a:r>
            <a:r>
              <a:rPr lang="en-US" dirty="0">
                <a:latin typeface="+mj-lt"/>
              </a:rPr>
              <a:t> = "SELECT id, first, last, age FROM Employees";</a:t>
            </a:r>
          </a:p>
          <a:p>
            <a:r>
              <a:rPr lang="en-US" dirty="0">
                <a:latin typeface="+mj-lt"/>
              </a:rPr>
              <a:t>      </a:t>
            </a:r>
            <a:r>
              <a:rPr lang="en-US" dirty="0" err="1">
                <a:latin typeface="+mj-lt"/>
              </a:rPr>
              <a:t>ResultSet</a:t>
            </a:r>
            <a:r>
              <a:rPr lang="en-US" dirty="0">
                <a:latin typeface="+mj-lt"/>
              </a:rPr>
              <a:t> </a:t>
            </a:r>
            <a:r>
              <a:rPr lang="en-US" dirty="0" err="1">
                <a:latin typeface="+mj-lt"/>
              </a:rPr>
              <a:t>rs</a:t>
            </a:r>
            <a:r>
              <a:rPr lang="en-US" dirty="0">
                <a:latin typeface="+mj-lt"/>
              </a:rPr>
              <a:t> = </a:t>
            </a:r>
            <a:r>
              <a:rPr lang="en-US" dirty="0" err="1">
                <a:latin typeface="+mj-lt"/>
              </a:rPr>
              <a:t>stmt.executeQuery</a:t>
            </a:r>
            <a:r>
              <a:rPr lang="en-US" dirty="0">
                <a:latin typeface="+mj-lt"/>
              </a:rPr>
              <a:t>(</a:t>
            </a:r>
            <a:r>
              <a:rPr lang="en-US" dirty="0" err="1">
                <a:latin typeface="+mj-lt"/>
              </a:rPr>
              <a:t>sql</a:t>
            </a:r>
            <a:r>
              <a:rPr lang="en-US" dirty="0">
                <a:latin typeface="+mj-lt"/>
              </a:rPr>
              <a:t>);</a:t>
            </a:r>
          </a:p>
          <a:p>
            <a:endParaRPr lang="en-US" dirty="0">
              <a:latin typeface="+mj-lt"/>
            </a:endParaRPr>
          </a:p>
          <a:p>
            <a:r>
              <a:rPr lang="en-US" dirty="0">
                <a:latin typeface="+mj-lt"/>
              </a:rPr>
              <a:t>      </a:t>
            </a:r>
            <a:r>
              <a:rPr lang="en-US" dirty="0" err="1">
                <a:latin typeface="+mj-lt"/>
              </a:rPr>
              <a:t>System.out.println</a:t>
            </a:r>
            <a:r>
              <a:rPr lang="en-US" dirty="0">
                <a:latin typeface="+mj-lt"/>
              </a:rPr>
              <a:t>("List result set for reference....");</a:t>
            </a:r>
          </a:p>
          <a:p>
            <a:r>
              <a:rPr lang="en-US" dirty="0">
                <a:latin typeface="+mj-lt"/>
              </a:rPr>
              <a:t>      </a:t>
            </a:r>
            <a:r>
              <a:rPr lang="en-US" dirty="0" err="1">
                <a:latin typeface="+mj-lt"/>
              </a:rPr>
              <a:t>printRs</a:t>
            </a:r>
            <a:r>
              <a:rPr lang="en-US" dirty="0">
                <a:latin typeface="+mj-lt"/>
              </a:rPr>
              <a:t>(</a:t>
            </a:r>
            <a:r>
              <a:rPr lang="en-US" dirty="0" err="1">
                <a:latin typeface="+mj-lt"/>
              </a:rPr>
              <a:t>rs</a:t>
            </a:r>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57</a:t>
            </a:fld>
            <a:r>
              <a:rPr lang="en-IN" smtClean="0"/>
              <a:t>/86</a:t>
            </a:r>
            <a:endParaRPr lang="en-IN" dirty="0"/>
          </a:p>
        </p:txBody>
      </p:sp>
      <p:sp>
        <p:nvSpPr>
          <p:cNvPr id="6" name="Date Placeholder 5"/>
          <p:cNvSpPr>
            <a:spLocks noGrp="1"/>
          </p:cNvSpPr>
          <p:nvPr>
            <p:ph type="dt" sz="half" idx="10"/>
          </p:nvPr>
        </p:nvSpPr>
        <p:spPr/>
        <p:txBody>
          <a:bodyPr/>
          <a:lstStyle/>
          <a:p>
            <a:fld id="{B8F78BE2-2A20-4804-A4B2-FF5BFA4A8388}" type="datetime9">
              <a:rPr lang="en-IN" smtClean="0"/>
              <a:t>10-01-2017 12:13:46</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9210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1720840"/>
            <a:ext cx="10058400" cy="4247317"/>
          </a:xfrm>
          <a:prstGeom prst="rect">
            <a:avLst/>
          </a:prstGeom>
        </p:spPr>
        <p:txBody>
          <a:bodyPr>
            <a:spAutoFit/>
          </a:bodyPr>
          <a:lstStyle/>
          <a:p>
            <a:r>
              <a:rPr lang="en-US" dirty="0">
                <a:latin typeface="+mj-lt"/>
              </a:rPr>
              <a:t>//STEP 6: Loop through result set and add 5 in age</a:t>
            </a:r>
          </a:p>
          <a:p>
            <a:r>
              <a:rPr lang="en-US" dirty="0">
                <a:latin typeface="+mj-lt"/>
              </a:rPr>
              <a:t>      //Move to BFR </a:t>
            </a:r>
            <a:r>
              <a:rPr lang="en-US" dirty="0" err="1">
                <a:latin typeface="+mj-lt"/>
              </a:rPr>
              <a:t>postion</a:t>
            </a:r>
            <a:r>
              <a:rPr lang="en-US" dirty="0">
                <a:latin typeface="+mj-lt"/>
              </a:rPr>
              <a:t> so while-loop works properly</a:t>
            </a:r>
          </a:p>
          <a:p>
            <a:r>
              <a:rPr lang="en-US" dirty="0">
                <a:latin typeface="+mj-lt"/>
              </a:rPr>
              <a:t>      </a:t>
            </a:r>
            <a:r>
              <a:rPr lang="en-US" dirty="0" err="1">
                <a:latin typeface="+mj-lt"/>
              </a:rPr>
              <a:t>rs.beforeFirst</a:t>
            </a:r>
            <a:r>
              <a:rPr lang="en-US" dirty="0">
                <a:latin typeface="+mj-lt"/>
              </a:rPr>
              <a:t>();</a:t>
            </a:r>
          </a:p>
          <a:p>
            <a:r>
              <a:rPr lang="en-US" dirty="0">
                <a:latin typeface="+mj-lt"/>
              </a:rPr>
              <a:t>      //STEP 7: Extract data from result set</a:t>
            </a:r>
          </a:p>
          <a:p>
            <a:r>
              <a:rPr lang="en-US" dirty="0">
                <a:latin typeface="+mj-lt"/>
              </a:rPr>
              <a:t>      while(</a:t>
            </a:r>
            <a:r>
              <a:rPr lang="en-US" dirty="0" err="1">
                <a:latin typeface="+mj-lt"/>
              </a:rPr>
              <a:t>rs.next</a:t>
            </a:r>
            <a:r>
              <a:rPr lang="en-US" dirty="0">
                <a:latin typeface="+mj-lt"/>
              </a:rPr>
              <a:t>()){</a:t>
            </a:r>
          </a:p>
          <a:p>
            <a:r>
              <a:rPr lang="en-US" dirty="0">
                <a:latin typeface="+mj-lt"/>
              </a:rPr>
              <a:t>         //Retrieve by column name</a:t>
            </a:r>
          </a:p>
          <a:p>
            <a:r>
              <a:rPr lang="en-US" dirty="0">
                <a:latin typeface="+mj-lt"/>
              </a:rPr>
              <a:t>         </a:t>
            </a:r>
            <a:r>
              <a:rPr lang="en-US" dirty="0" err="1">
                <a:latin typeface="+mj-lt"/>
              </a:rPr>
              <a:t>int</a:t>
            </a:r>
            <a:r>
              <a:rPr lang="en-US" dirty="0">
                <a:latin typeface="+mj-lt"/>
              </a:rPr>
              <a:t> </a:t>
            </a:r>
            <a:r>
              <a:rPr lang="en-US" dirty="0" err="1">
                <a:latin typeface="+mj-lt"/>
              </a:rPr>
              <a:t>newAge</a:t>
            </a:r>
            <a:r>
              <a:rPr lang="en-US" dirty="0">
                <a:latin typeface="+mj-lt"/>
              </a:rPr>
              <a:t> = </a:t>
            </a:r>
            <a:r>
              <a:rPr lang="en-US" dirty="0" err="1">
                <a:latin typeface="+mj-lt"/>
              </a:rPr>
              <a:t>rs.getInt</a:t>
            </a:r>
            <a:r>
              <a:rPr lang="en-US" dirty="0">
                <a:latin typeface="+mj-lt"/>
              </a:rPr>
              <a:t>("age") + 5;</a:t>
            </a:r>
          </a:p>
          <a:p>
            <a:r>
              <a:rPr lang="en-US" dirty="0">
                <a:latin typeface="+mj-lt"/>
              </a:rPr>
              <a:t>         </a:t>
            </a:r>
            <a:r>
              <a:rPr lang="en-US" dirty="0" err="1">
                <a:latin typeface="+mj-lt"/>
              </a:rPr>
              <a:t>rs.updateDouble</a:t>
            </a:r>
            <a:r>
              <a:rPr lang="en-US" dirty="0">
                <a:latin typeface="+mj-lt"/>
              </a:rPr>
              <a:t>( "age", </a:t>
            </a:r>
            <a:r>
              <a:rPr lang="en-US" dirty="0" err="1">
                <a:latin typeface="+mj-lt"/>
              </a:rPr>
              <a:t>newAge</a:t>
            </a:r>
            <a:r>
              <a:rPr lang="en-US" dirty="0">
                <a:latin typeface="+mj-lt"/>
              </a:rPr>
              <a:t> );</a:t>
            </a:r>
          </a:p>
          <a:p>
            <a:r>
              <a:rPr lang="en-US" dirty="0">
                <a:latin typeface="+mj-lt"/>
              </a:rPr>
              <a:t>         </a:t>
            </a:r>
            <a:r>
              <a:rPr lang="en-US" dirty="0" err="1">
                <a:latin typeface="+mj-lt"/>
              </a:rPr>
              <a:t>rs.updateRow</a:t>
            </a:r>
            <a:r>
              <a:rPr lang="en-US" dirty="0">
                <a:latin typeface="+mj-lt"/>
              </a:rPr>
              <a:t>();</a:t>
            </a:r>
          </a:p>
          <a:p>
            <a:r>
              <a:rPr lang="en-US" dirty="0">
                <a:latin typeface="+mj-lt"/>
              </a:rPr>
              <a:t>      }</a:t>
            </a:r>
          </a:p>
          <a:p>
            <a:r>
              <a:rPr lang="en-US" dirty="0">
                <a:latin typeface="+mj-lt"/>
              </a:rPr>
              <a:t>      </a:t>
            </a:r>
            <a:r>
              <a:rPr lang="en-US" dirty="0" err="1">
                <a:latin typeface="+mj-lt"/>
              </a:rPr>
              <a:t>System.out.println</a:t>
            </a:r>
            <a:r>
              <a:rPr lang="en-US" dirty="0">
                <a:latin typeface="+mj-lt"/>
              </a:rPr>
              <a:t>("List result set showing new ages...");</a:t>
            </a:r>
          </a:p>
          <a:p>
            <a:r>
              <a:rPr lang="en-US" dirty="0">
                <a:latin typeface="+mj-lt"/>
              </a:rPr>
              <a:t>      </a:t>
            </a:r>
            <a:r>
              <a:rPr lang="en-US" dirty="0" err="1">
                <a:latin typeface="+mj-lt"/>
              </a:rPr>
              <a:t>printRs</a:t>
            </a:r>
            <a:r>
              <a:rPr lang="en-US" dirty="0">
                <a:latin typeface="+mj-lt"/>
              </a:rPr>
              <a:t>(</a:t>
            </a:r>
            <a:r>
              <a:rPr lang="en-US" dirty="0" err="1">
                <a:latin typeface="+mj-lt"/>
              </a:rPr>
              <a:t>rs</a:t>
            </a:r>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58</a:t>
            </a:fld>
            <a:r>
              <a:rPr lang="en-IN" smtClean="0"/>
              <a:t>/86</a:t>
            </a:r>
            <a:endParaRPr lang="en-IN" dirty="0"/>
          </a:p>
        </p:txBody>
      </p:sp>
      <p:sp>
        <p:nvSpPr>
          <p:cNvPr id="6" name="Date Placeholder 5"/>
          <p:cNvSpPr>
            <a:spLocks noGrp="1"/>
          </p:cNvSpPr>
          <p:nvPr>
            <p:ph type="dt" sz="half" idx="10"/>
          </p:nvPr>
        </p:nvSpPr>
        <p:spPr/>
        <p:txBody>
          <a:bodyPr/>
          <a:lstStyle/>
          <a:p>
            <a:fld id="{20E8F150-2C95-4158-9AC0-A24952E7AD52}" type="datetime9">
              <a:rPr lang="en-IN" smtClean="0"/>
              <a:t>10-01-2017 12:13:47</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8610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1443841"/>
            <a:ext cx="10058400" cy="4524315"/>
          </a:xfrm>
          <a:prstGeom prst="rect">
            <a:avLst/>
          </a:prstGeom>
        </p:spPr>
        <p:txBody>
          <a:bodyPr>
            <a:spAutoFit/>
          </a:bodyPr>
          <a:lstStyle/>
          <a:p>
            <a:r>
              <a:rPr lang="en-US" dirty="0">
                <a:latin typeface="+mj-lt"/>
              </a:rPr>
              <a:t> // Insert a record into the table.</a:t>
            </a:r>
          </a:p>
          <a:p>
            <a:r>
              <a:rPr lang="en-US" dirty="0">
                <a:latin typeface="+mj-lt"/>
              </a:rPr>
              <a:t>      //Move to insert row and add column data with </a:t>
            </a:r>
            <a:r>
              <a:rPr lang="en-US" dirty="0" err="1">
                <a:latin typeface="+mj-lt"/>
              </a:rPr>
              <a:t>updateXXX</a:t>
            </a:r>
            <a:r>
              <a:rPr lang="en-US" dirty="0">
                <a:latin typeface="+mj-lt"/>
              </a:rPr>
              <a:t>()</a:t>
            </a:r>
          </a:p>
          <a:p>
            <a:r>
              <a:rPr lang="en-US" dirty="0">
                <a:latin typeface="+mj-lt"/>
              </a:rPr>
              <a:t>      </a:t>
            </a:r>
            <a:r>
              <a:rPr lang="en-US" dirty="0" err="1">
                <a:latin typeface="+mj-lt"/>
              </a:rPr>
              <a:t>System.out.println</a:t>
            </a:r>
            <a:r>
              <a:rPr lang="en-US" dirty="0">
                <a:latin typeface="+mj-lt"/>
              </a:rPr>
              <a:t>("Inserting a new record...");</a:t>
            </a:r>
          </a:p>
          <a:p>
            <a:r>
              <a:rPr lang="en-US" dirty="0">
                <a:latin typeface="+mj-lt"/>
              </a:rPr>
              <a:t>      </a:t>
            </a:r>
            <a:r>
              <a:rPr lang="en-US" dirty="0" err="1">
                <a:latin typeface="+mj-lt"/>
              </a:rPr>
              <a:t>rs.moveToInsertRow</a:t>
            </a:r>
            <a:r>
              <a:rPr lang="en-US" dirty="0">
                <a:latin typeface="+mj-lt"/>
              </a:rPr>
              <a:t>();</a:t>
            </a:r>
          </a:p>
          <a:p>
            <a:r>
              <a:rPr lang="en-US" dirty="0">
                <a:latin typeface="+mj-lt"/>
              </a:rPr>
              <a:t>      </a:t>
            </a:r>
            <a:r>
              <a:rPr lang="en-US" dirty="0" err="1">
                <a:latin typeface="+mj-lt"/>
              </a:rPr>
              <a:t>rs.updateInt</a:t>
            </a:r>
            <a:r>
              <a:rPr lang="en-US" dirty="0">
                <a:latin typeface="+mj-lt"/>
              </a:rPr>
              <a:t>("id",104);</a:t>
            </a:r>
          </a:p>
          <a:p>
            <a:r>
              <a:rPr lang="en-US" dirty="0">
                <a:latin typeface="+mj-lt"/>
              </a:rPr>
              <a:t>      </a:t>
            </a:r>
            <a:r>
              <a:rPr lang="en-US" dirty="0" err="1">
                <a:latin typeface="+mj-lt"/>
              </a:rPr>
              <a:t>rs.updateString</a:t>
            </a:r>
            <a:r>
              <a:rPr lang="en-US" dirty="0">
                <a:latin typeface="+mj-lt"/>
              </a:rPr>
              <a:t>("</a:t>
            </a:r>
            <a:r>
              <a:rPr lang="en-US" dirty="0" err="1">
                <a:latin typeface="+mj-lt"/>
              </a:rPr>
              <a:t>first","John</a:t>
            </a:r>
            <a:r>
              <a:rPr lang="en-US" dirty="0">
                <a:latin typeface="+mj-lt"/>
              </a:rPr>
              <a:t>");</a:t>
            </a:r>
          </a:p>
          <a:p>
            <a:r>
              <a:rPr lang="en-US" dirty="0">
                <a:latin typeface="+mj-lt"/>
              </a:rPr>
              <a:t>      </a:t>
            </a:r>
            <a:r>
              <a:rPr lang="en-US" dirty="0" err="1">
                <a:latin typeface="+mj-lt"/>
              </a:rPr>
              <a:t>rs.updateString</a:t>
            </a:r>
            <a:r>
              <a:rPr lang="en-US" dirty="0">
                <a:latin typeface="+mj-lt"/>
              </a:rPr>
              <a:t>("</a:t>
            </a:r>
            <a:r>
              <a:rPr lang="en-US" dirty="0" err="1">
                <a:latin typeface="+mj-lt"/>
              </a:rPr>
              <a:t>last","Paul</a:t>
            </a:r>
            <a:r>
              <a:rPr lang="en-US" dirty="0">
                <a:latin typeface="+mj-lt"/>
              </a:rPr>
              <a:t>");</a:t>
            </a:r>
          </a:p>
          <a:p>
            <a:r>
              <a:rPr lang="en-US" dirty="0">
                <a:latin typeface="+mj-lt"/>
              </a:rPr>
              <a:t>      </a:t>
            </a:r>
            <a:r>
              <a:rPr lang="en-US" dirty="0" err="1">
                <a:latin typeface="+mj-lt"/>
              </a:rPr>
              <a:t>rs.updateInt</a:t>
            </a:r>
            <a:r>
              <a:rPr lang="en-US" dirty="0">
                <a:latin typeface="+mj-lt"/>
              </a:rPr>
              <a:t>("age",40);</a:t>
            </a:r>
          </a:p>
          <a:p>
            <a:r>
              <a:rPr lang="en-US" dirty="0">
                <a:latin typeface="+mj-lt"/>
              </a:rPr>
              <a:t>      //Commit row</a:t>
            </a:r>
          </a:p>
          <a:p>
            <a:r>
              <a:rPr lang="en-US" dirty="0">
                <a:latin typeface="+mj-lt"/>
              </a:rPr>
              <a:t>      </a:t>
            </a:r>
            <a:r>
              <a:rPr lang="en-US" dirty="0" err="1">
                <a:latin typeface="+mj-lt"/>
              </a:rPr>
              <a:t>rs.insertRow</a:t>
            </a:r>
            <a:r>
              <a:rPr lang="en-US" dirty="0">
                <a:latin typeface="+mj-lt"/>
              </a:rPr>
              <a:t>();</a:t>
            </a:r>
          </a:p>
          <a:p>
            <a:endParaRPr lang="en-US" dirty="0">
              <a:latin typeface="+mj-lt"/>
            </a:endParaRPr>
          </a:p>
          <a:p>
            <a:r>
              <a:rPr lang="en-US" dirty="0">
                <a:latin typeface="+mj-lt"/>
              </a:rPr>
              <a:t>      </a:t>
            </a:r>
            <a:r>
              <a:rPr lang="en-US" dirty="0" err="1">
                <a:latin typeface="+mj-lt"/>
              </a:rPr>
              <a:t>System.out.println</a:t>
            </a:r>
            <a:r>
              <a:rPr lang="en-US" dirty="0">
                <a:latin typeface="+mj-lt"/>
              </a:rPr>
              <a:t>("List result set showing new set...");</a:t>
            </a:r>
          </a:p>
          <a:p>
            <a:r>
              <a:rPr lang="en-US" dirty="0">
                <a:latin typeface="+mj-lt"/>
              </a:rPr>
              <a:t>      </a:t>
            </a:r>
            <a:r>
              <a:rPr lang="en-US" dirty="0" err="1">
                <a:latin typeface="+mj-lt"/>
              </a:rPr>
              <a:t>printRs</a:t>
            </a:r>
            <a:r>
              <a:rPr lang="en-US" dirty="0">
                <a:latin typeface="+mj-lt"/>
              </a:rPr>
              <a:t>(</a:t>
            </a:r>
            <a:r>
              <a:rPr lang="en-US" dirty="0" err="1">
                <a:latin typeface="+mj-lt"/>
              </a:rPr>
              <a:t>rs</a:t>
            </a:r>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59</a:t>
            </a:fld>
            <a:r>
              <a:rPr lang="en-IN" smtClean="0"/>
              <a:t>/86</a:t>
            </a:r>
            <a:endParaRPr lang="en-IN" dirty="0"/>
          </a:p>
        </p:txBody>
      </p:sp>
      <p:sp>
        <p:nvSpPr>
          <p:cNvPr id="6" name="Date Placeholder 5"/>
          <p:cNvSpPr>
            <a:spLocks noGrp="1"/>
          </p:cNvSpPr>
          <p:nvPr>
            <p:ph type="dt" sz="half" idx="10"/>
          </p:nvPr>
        </p:nvSpPr>
        <p:spPr/>
        <p:txBody>
          <a:bodyPr/>
          <a:lstStyle/>
          <a:p>
            <a:fld id="{8FB4B2A9-8594-4AE4-9E7B-6076814C04C3}" type="datetime9">
              <a:rPr lang="en-IN" smtClean="0"/>
              <a:t>10-01-2017 12:13:47</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1185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JDBC Components</a:t>
            </a:r>
            <a:r>
              <a:rPr lang="en-US" dirty="0" smtClean="0"/>
              <a:t>:</a:t>
            </a:r>
            <a:endParaRPr lang="en-US" dirty="0"/>
          </a:p>
        </p:txBody>
      </p:sp>
      <p:sp>
        <p:nvSpPr>
          <p:cNvPr id="3" name="Content Placeholder 2"/>
          <p:cNvSpPr>
            <a:spLocks noGrp="1"/>
          </p:cNvSpPr>
          <p:nvPr>
            <p:ph idx="1"/>
          </p:nvPr>
        </p:nvSpPr>
        <p:spPr>
          <a:xfrm>
            <a:off x="455612" y="1676400"/>
            <a:ext cx="11277600" cy="4953000"/>
          </a:xfrm>
        </p:spPr>
        <p:txBody>
          <a:bodyPr>
            <a:normAutofit lnSpcReduction="10000"/>
          </a:bodyPr>
          <a:lstStyle/>
          <a:p>
            <a:pPr algn="just"/>
            <a:r>
              <a:rPr lang="en-US" b="1" dirty="0" err="1"/>
              <a:t>DriverManager</a:t>
            </a:r>
            <a:r>
              <a:rPr lang="en-US" b="1" dirty="0"/>
              <a:t>:</a:t>
            </a:r>
            <a:r>
              <a:rPr lang="en-US" dirty="0"/>
              <a:t> </a:t>
            </a:r>
            <a:endParaRPr lang="en-US" dirty="0" smtClean="0"/>
          </a:p>
          <a:p>
            <a:pPr lvl="1" algn="just"/>
            <a:r>
              <a:rPr lang="en-US" dirty="0" smtClean="0"/>
              <a:t>This </a:t>
            </a:r>
            <a:r>
              <a:rPr lang="en-US" dirty="0"/>
              <a:t>class manages a list of database drivers. </a:t>
            </a:r>
            <a:endParaRPr lang="en-US" dirty="0" smtClean="0"/>
          </a:p>
          <a:p>
            <a:pPr lvl="1" algn="just"/>
            <a:r>
              <a:rPr lang="en-US" dirty="0" smtClean="0"/>
              <a:t>Matches </a:t>
            </a:r>
            <a:r>
              <a:rPr lang="en-US" dirty="0"/>
              <a:t>connection requests from the java application with the proper database driver using communication </a:t>
            </a:r>
            <a:r>
              <a:rPr lang="en-US" dirty="0" err="1"/>
              <a:t>subprotocol</a:t>
            </a:r>
            <a:r>
              <a:rPr lang="en-US" dirty="0"/>
              <a:t>. </a:t>
            </a:r>
            <a:endParaRPr lang="en-US" dirty="0" smtClean="0"/>
          </a:p>
          <a:p>
            <a:pPr lvl="1" algn="just"/>
            <a:r>
              <a:rPr lang="en-US" dirty="0" smtClean="0"/>
              <a:t>The </a:t>
            </a:r>
            <a:r>
              <a:rPr lang="en-US" dirty="0"/>
              <a:t>first driver that recognizes a certain </a:t>
            </a:r>
            <a:r>
              <a:rPr lang="en-US" dirty="0" err="1"/>
              <a:t>subprotocol</a:t>
            </a:r>
            <a:r>
              <a:rPr lang="en-US" dirty="0"/>
              <a:t> under JDBC will be used to establish a database Connection.</a:t>
            </a:r>
          </a:p>
          <a:p>
            <a:pPr algn="just"/>
            <a:r>
              <a:rPr lang="en-US" b="1" dirty="0"/>
              <a:t>Driver:</a:t>
            </a:r>
            <a:r>
              <a:rPr lang="en-US" dirty="0"/>
              <a:t> </a:t>
            </a:r>
            <a:endParaRPr lang="en-US" dirty="0" smtClean="0"/>
          </a:p>
          <a:p>
            <a:pPr lvl="1" algn="just"/>
            <a:r>
              <a:rPr lang="en-US" dirty="0" smtClean="0"/>
              <a:t>This </a:t>
            </a:r>
            <a:r>
              <a:rPr lang="en-US" dirty="0"/>
              <a:t>interface handles the communications with the database server. You will interact directly with Driver objects very rarely. </a:t>
            </a:r>
            <a:endParaRPr lang="en-US" dirty="0" smtClean="0"/>
          </a:p>
          <a:p>
            <a:pPr lvl="1" algn="just"/>
            <a:r>
              <a:rPr lang="en-US" dirty="0" smtClean="0"/>
              <a:t>Instead</a:t>
            </a:r>
            <a:r>
              <a:rPr lang="en-US" dirty="0"/>
              <a:t>, you use </a:t>
            </a:r>
            <a:r>
              <a:rPr lang="en-US" dirty="0" err="1"/>
              <a:t>DriverManager</a:t>
            </a:r>
            <a:r>
              <a:rPr lang="en-US" dirty="0"/>
              <a:t> objects, which manages objects of this type</a:t>
            </a:r>
            <a:r>
              <a:rPr lang="en-US" dirty="0" smtClean="0"/>
              <a:t>.</a:t>
            </a:r>
            <a:endParaRPr lang="en-US" dirty="0"/>
          </a:p>
          <a:p>
            <a:pPr algn="just"/>
            <a:r>
              <a:rPr lang="en-US" b="1" dirty="0"/>
              <a:t>Connection :</a:t>
            </a:r>
            <a:r>
              <a:rPr lang="en-US" dirty="0"/>
              <a:t> </a:t>
            </a:r>
            <a:endParaRPr lang="en-US" dirty="0" smtClean="0"/>
          </a:p>
          <a:p>
            <a:pPr lvl="1" algn="just"/>
            <a:r>
              <a:rPr lang="en-US" dirty="0" smtClean="0"/>
              <a:t>Interface </a:t>
            </a:r>
            <a:r>
              <a:rPr lang="en-US" dirty="0"/>
              <a:t>with all methods for contacting a database. </a:t>
            </a:r>
            <a:endParaRPr lang="en-US" dirty="0" smtClean="0"/>
          </a:p>
          <a:p>
            <a:pPr lvl="1" algn="just"/>
            <a:r>
              <a:rPr lang="en-US" dirty="0" smtClean="0"/>
              <a:t>The </a:t>
            </a:r>
            <a:r>
              <a:rPr lang="en-US" dirty="0"/>
              <a:t>connection object represents communication context, i.e., all communication with database is through connection object only</a:t>
            </a:r>
            <a:r>
              <a:rPr lang="en-US" dirty="0" smtClean="0"/>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6</a:t>
            </a:fld>
            <a:r>
              <a:rPr lang="en-IN" smtClean="0"/>
              <a:t>/86</a:t>
            </a:r>
            <a:endParaRPr lang="en-IN" dirty="0"/>
          </a:p>
        </p:txBody>
      </p:sp>
      <p:sp>
        <p:nvSpPr>
          <p:cNvPr id="7" name="Date Placeholder 6"/>
          <p:cNvSpPr>
            <a:spLocks noGrp="1"/>
          </p:cNvSpPr>
          <p:nvPr>
            <p:ph type="dt" sz="half" idx="10"/>
          </p:nvPr>
        </p:nvSpPr>
        <p:spPr/>
        <p:txBody>
          <a:bodyPr/>
          <a:lstStyle/>
          <a:p>
            <a:fld id="{7C6BBEFD-6247-4F89-987A-7399F3DD99E3}"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69044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474345"/>
            <a:ext cx="10058400" cy="5909310"/>
          </a:xfrm>
          <a:prstGeom prst="rect">
            <a:avLst/>
          </a:prstGeom>
        </p:spPr>
        <p:txBody>
          <a:bodyPr>
            <a:spAutoFit/>
          </a:bodyPr>
          <a:lstStyle/>
          <a:p>
            <a:r>
              <a:rPr lang="en-US" dirty="0">
                <a:latin typeface="+mj-lt"/>
              </a:rPr>
              <a:t>// Delete second record from the table.</a:t>
            </a:r>
          </a:p>
          <a:p>
            <a:r>
              <a:rPr lang="en-US" dirty="0">
                <a:latin typeface="+mj-lt"/>
              </a:rPr>
              <a:t>      // Set position to second record first</a:t>
            </a:r>
          </a:p>
          <a:p>
            <a:r>
              <a:rPr lang="en-US" dirty="0">
                <a:latin typeface="+mj-lt"/>
              </a:rPr>
              <a:t>      </a:t>
            </a:r>
            <a:r>
              <a:rPr lang="en-US" dirty="0" err="1">
                <a:latin typeface="+mj-lt"/>
              </a:rPr>
              <a:t>rs.absolute</a:t>
            </a:r>
            <a:r>
              <a:rPr lang="en-US" dirty="0">
                <a:latin typeface="+mj-lt"/>
              </a:rPr>
              <a:t>( 2 );</a:t>
            </a:r>
          </a:p>
          <a:p>
            <a:r>
              <a:rPr lang="en-US" dirty="0">
                <a:latin typeface="+mj-lt"/>
              </a:rPr>
              <a:t>      </a:t>
            </a:r>
            <a:r>
              <a:rPr lang="en-US" dirty="0" err="1">
                <a:latin typeface="+mj-lt"/>
              </a:rPr>
              <a:t>System.out.println</a:t>
            </a:r>
            <a:r>
              <a:rPr lang="en-US" dirty="0">
                <a:latin typeface="+mj-lt"/>
              </a:rPr>
              <a:t>("List the record before deleting...");</a:t>
            </a:r>
          </a:p>
          <a:p>
            <a:r>
              <a:rPr lang="en-US" dirty="0">
                <a:latin typeface="+mj-lt"/>
              </a:rPr>
              <a:t>      //Retrieve by column name</a:t>
            </a:r>
          </a:p>
          <a:p>
            <a:r>
              <a:rPr lang="en-US" dirty="0">
                <a:latin typeface="+mj-lt"/>
              </a:rPr>
              <a:t>      </a:t>
            </a:r>
            <a:r>
              <a:rPr lang="en-US" dirty="0" err="1">
                <a:latin typeface="+mj-lt"/>
              </a:rPr>
              <a:t>int</a:t>
            </a:r>
            <a:r>
              <a:rPr lang="en-US" dirty="0">
                <a:latin typeface="+mj-lt"/>
              </a:rPr>
              <a:t> id  = </a:t>
            </a:r>
            <a:r>
              <a:rPr lang="en-US" dirty="0" err="1">
                <a:latin typeface="+mj-lt"/>
              </a:rPr>
              <a:t>rs.getInt</a:t>
            </a:r>
            <a:r>
              <a:rPr lang="en-US" dirty="0">
                <a:latin typeface="+mj-lt"/>
              </a:rPr>
              <a:t>("id");</a:t>
            </a:r>
          </a:p>
          <a:p>
            <a:r>
              <a:rPr lang="en-US" dirty="0">
                <a:latin typeface="+mj-lt"/>
              </a:rPr>
              <a:t>      </a:t>
            </a:r>
            <a:r>
              <a:rPr lang="en-US" dirty="0" err="1">
                <a:latin typeface="+mj-lt"/>
              </a:rPr>
              <a:t>int</a:t>
            </a:r>
            <a:r>
              <a:rPr lang="en-US" dirty="0">
                <a:latin typeface="+mj-lt"/>
              </a:rPr>
              <a:t> age = </a:t>
            </a:r>
            <a:r>
              <a:rPr lang="en-US" dirty="0" err="1">
                <a:latin typeface="+mj-lt"/>
              </a:rPr>
              <a:t>rs.getInt</a:t>
            </a:r>
            <a:r>
              <a:rPr lang="en-US" dirty="0">
                <a:latin typeface="+mj-lt"/>
              </a:rPr>
              <a:t>("age");</a:t>
            </a:r>
          </a:p>
          <a:p>
            <a:r>
              <a:rPr lang="en-US" dirty="0">
                <a:latin typeface="+mj-lt"/>
              </a:rPr>
              <a:t>      String first = </a:t>
            </a:r>
            <a:r>
              <a:rPr lang="en-US" dirty="0" err="1">
                <a:latin typeface="+mj-lt"/>
              </a:rPr>
              <a:t>rs.getString</a:t>
            </a:r>
            <a:r>
              <a:rPr lang="en-US" dirty="0">
                <a:latin typeface="+mj-lt"/>
              </a:rPr>
              <a:t>("first");</a:t>
            </a:r>
          </a:p>
          <a:p>
            <a:r>
              <a:rPr lang="en-US" dirty="0">
                <a:latin typeface="+mj-lt"/>
              </a:rPr>
              <a:t>      String last = </a:t>
            </a:r>
            <a:r>
              <a:rPr lang="en-US" dirty="0" err="1">
                <a:latin typeface="+mj-lt"/>
              </a:rPr>
              <a:t>rs.getString</a:t>
            </a:r>
            <a:r>
              <a:rPr lang="en-US" dirty="0">
                <a:latin typeface="+mj-lt"/>
              </a:rPr>
              <a:t>("last");</a:t>
            </a:r>
          </a:p>
          <a:p>
            <a:endParaRPr lang="en-US" dirty="0">
              <a:latin typeface="+mj-lt"/>
            </a:endParaRPr>
          </a:p>
          <a:p>
            <a:r>
              <a:rPr lang="en-US" dirty="0">
                <a:latin typeface="+mj-lt"/>
              </a:rPr>
              <a:t>      //Display values</a:t>
            </a:r>
          </a:p>
          <a:p>
            <a:r>
              <a:rPr lang="en-US" dirty="0">
                <a:latin typeface="+mj-lt"/>
              </a:rPr>
              <a:t>      </a:t>
            </a:r>
            <a:r>
              <a:rPr lang="en-US" dirty="0" err="1">
                <a:latin typeface="+mj-lt"/>
              </a:rPr>
              <a:t>System.out.print</a:t>
            </a:r>
            <a:r>
              <a:rPr lang="en-US" dirty="0">
                <a:latin typeface="+mj-lt"/>
              </a:rPr>
              <a:t>("ID: " + id);</a:t>
            </a:r>
          </a:p>
          <a:p>
            <a:r>
              <a:rPr lang="en-US" dirty="0">
                <a:latin typeface="+mj-lt"/>
              </a:rPr>
              <a:t>      </a:t>
            </a:r>
            <a:r>
              <a:rPr lang="en-US" dirty="0" err="1">
                <a:latin typeface="+mj-lt"/>
              </a:rPr>
              <a:t>System.out.print</a:t>
            </a:r>
            <a:r>
              <a:rPr lang="en-US" dirty="0">
                <a:latin typeface="+mj-lt"/>
              </a:rPr>
              <a:t>(", Age: " + age);</a:t>
            </a:r>
          </a:p>
          <a:p>
            <a:r>
              <a:rPr lang="en-US" dirty="0">
                <a:latin typeface="+mj-lt"/>
              </a:rPr>
              <a:t>      </a:t>
            </a:r>
            <a:r>
              <a:rPr lang="en-US" dirty="0" err="1">
                <a:latin typeface="+mj-lt"/>
              </a:rPr>
              <a:t>System.out.print</a:t>
            </a:r>
            <a:r>
              <a:rPr lang="en-US" dirty="0">
                <a:latin typeface="+mj-lt"/>
              </a:rPr>
              <a:t>(", First: " + first);</a:t>
            </a:r>
          </a:p>
          <a:p>
            <a:r>
              <a:rPr lang="en-US" dirty="0">
                <a:latin typeface="+mj-lt"/>
              </a:rPr>
              <a:t>      </a:t>
            </a:r>
            <a:r>
              <a:rPr lang="en-US" dirty="0" err="1">
                <a:latin typeface="+mj-lt"/>
              </a:rPr>
              <a:t>System.out.println</a:t>
            </a:r>
            <a:r>
              <a:rPr lang="en-US" dirty="0">
                <a:latin typeface="+mj-lt"/>
              </a:rPr>
              <a:t>(", Last: " + last);</a:t>
            </a:r>
          </a:p>
          <a:p>
            <a:endParaRPr lang="en-US" dirty="0">
              <a:latin typeface="+mj-lt"/>
            </a:endParaRPr>
          </a:p>
          <a:p>
            <a:r>
              <a:rPr lang="en-US" dirty="0">
                <a:latin typeface="+mj-lt"/>
              </a:rPr>
              <a:t>     //Delete row</a:t>
            </a:r>
          </a:p>
          <a:p>
            <a:r>
              <a:rPr lang="en-US" dirty="0">
                <a:latin typeface="+mj-lt"/>
              </a:rPr>
              <a:t>      </a:t>
            </a:r>
            <a:r>
              <a:rPr lang="en-US" dirty="0" err="1">
                <a:latin typeface="+mj-lt"/>
              </a:rPr>
              <a:t>rs.deleteRow</a:t>
            </a:r>
            <a:r>
              <a:rPr lang="en-US" dirty="0">
                <a:latin typeface="+mj-lt"/>
              </a:rPr>
              <a:t>();</a:t>
            </a:r>
          </a:p>
          <a:p>
            <a:r>
              <a:rPr lang="en-US" dirty="0">
                <a:latin typeface="+mj-lt"/>
              </a:rPr>
              <a:t>      </a:t>
            </a:r>
            <a:r>
              <a:rPr lang="en-US" dirty="0" err="1">
                <a:latin typeface="+mj-lt"/>
              </a:rPr>
              <a:t>System.out.println</a:t>
            </a:r>
            <a:r>
              <a:rPr lang="en-US" dirty="0">
                <a:latin typeface="+mj-lt"/>
              </a:rPr>
              <a:t>("List result set after \</a:t>
            </a:r>
          </a:p>
          <a:p>
            <a:r>
              <a:rPr lang="en-US" dirty="0">
                <a:latin typeface="+mj-lt"/>
              </a:rPr>
              <a:t>                                 deleting one records...");</a:t>
            </a:r>
          </a:p>
          <a:p>
            <a:r>
              <a:rPr lang="en-US" dirty="0">
                <a:latin typeface="+mj-lt"/>
              </a:rPr>
              <a:t>      </a:t>
            </a:r>
            <a:r>
              <a:rPr lang="en-US" dirty="0" err="1">
                <a:latin typeface="+mj-lt"/>
              </a:rPr>
              <a:t>printRs</a:t>
            </a:r>
            <a:r>
              <a:rPr lang="en-US" dirty="0">
                <a:latin typeface="+mj-lt"/>
              </a:rPr>
              <a:t>(</a:t>
            </a:r>
            <a:r>
              <a:rPr lang="en-US" dirty="0" err="1">
                <a:latin typeface="+mj-lt"/>
              </a:rPr>
              <a:t>rs</a:t>
            </a:r>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60</a:t>
            </a:fld>
            <a:r>
              <a:rPr lang="en-IN" smtClean="0"/>
              <a:t>/86</a:t>
            </a:r>
            <a:endParaRPr lang="en-IN" dirty="0"/>
          </a:p>
        </p:txBody>
      </p:sp>
      <p:sp>
        <p:nvSpPr>
          <p:cNvPr id="6" name="Date Placeholder 5"/>
          <p:cNvSpPr>
            <a:spLocks noGrp="1"/>
          </p:cNvSpPr>
          <p:nvPr>
            <p:ph type="dt" sz="half" idx="10"/>
          </p:nvPr>
        </p:nvSpPr>
        <p:spPr/>
        <p:txBody>
          <a:bodyPr/>
          <a:lstStyle/>
          <a:p>
            <a:fld id="{75B39A1E-6B17-468E-8B7B-0E3EC98091CF}" type="datetime9">
              <a:rPr lang="en-IN" smtClean="0"/>
              <a:t>10-01-2017 12:13:47</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87226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474345"/>
            <a:ext cx="10058400" cy="5909310"/>
          </a:xfrm>
          <a:prstGeom prst="rect">
            <a:avLst/>
          </a:prstGeom>
        </p:spPr>
        <p:txBody>
          <a:bodyPr>
            <a:spAutoFit/>
          </a:bodyPr>
          <a:lstStyle/>
          <a:p>
            <a:r>
              <a:rPr lang="en-US" dirty="0">
                <a:latin typeface="+mj-lt"/>
              </a:rPr>
              <a:t>//STEP 8: Clean-up environment</a:t>
            </a:r>
          </a:p>
          <a:p>
            <a:r>
              <a:rPr lang="en-US" dirty="0">
                <a:latin typeface="+mj-lt"/>
              </a:rPr>
              <a:t>      </a:t>
            </a:r>
            <a:r>
              <a:rPr lang="en-US" dirty="0" err="1">
                <a:latin typeface="+mj-lt"/>
              </a:rPr>
              <a:t>rs.close</a:t>
            </a:r>
            <a:r>
              <a:rPr lang="en-US" dirty="0">
                <a:latin typeface="+mj-lt"/>
              </a:rPr>
              <a:t>();</a:t>
            </a:r>
          </a:p>
          <a:p>
            <a:r>
              <a:rPr lang="en-US" dirty="0">
                <a:latin typeface="+mj-lt"/>
              </a:rPr>
              <a:t>      </a:t>
            </a:r>
            <a:r>
              <a:rPr lang="en-US" dirty="0" err="1">
                <a:latin typeface="+mj-lt"/>
              </a:rPr>
              <a:t>stmt.close</a:t>
            </a:r>
            <a:r>
              <a:rPr lang="en-US" dirty="0">
                <a:latin typeface="+mj-lt"/>
              </a:rPr>
              <a:t>();</a:t>
            </a:r>
          </a:p>
          <a:p>
            <a:r>
              <a:rPr lang="en-US" dirty="0">
                <a:latin typeface="+mj-lt"/>
              </a:rPr>
              <a:t>      </a:t>
            </a:r>
            <a:r>
              <a:rPr lang="en-US" dirty="0" err="1">
                <a:latin typeface="+mj-lt"/>
              </a:rPr>
              <a:t>conn.close</a:t>
            </a:r>
            <a:r>
              <a:rPr lang="en-US" dirty="0">
                <a:latin typeface="+mj-lt"/>
              </a:rPr>
              <a:t>();</a:t>
            </a:r>
          </a:p>
          <a:p>
            <a:r>
              <a:rPr lang="en-US" dirty="0">
                <a:latin typeface="+mj-lt"/>
              </a:rPr>
              <a:t>   }catch(</a:t>
            </a:r>
            <a:r>
              <a:rPr lang="en-US" dirty="0" err="1">
                <a:latin typeface="+mj-lt"/>
              </a:rPr>
              <a:t>SQLException</a:t>
            </a:r>
            <a:r>
              <a:rPr lang="en-US" dirty="0">
                <a:latin typeface="+mj-lt"/>
              </a:rPr>
              <a:t> se){</a:t>
            </a:r>
          </a:p>
          <a:p>
            <a:r>
              <a:rPr lang="en-US" dirty="0">
                <a:latin typeface="+mj-lt"/>
              </a:rPr>
              <a:t>      //Handle errors for JDBC</a:t>
            </a:r>
          </a:p>
          <a:p>
            <a:r>
              <a:rPr lang="en-US" dirty="0">
                <a:latin typeface="+mj-lt"/>
              </a:rPr>
              <a:t>      </a:t>
            </a:r>
            <a:r>
              <a:rPr lang="en-US" dirty="0" err="1">
                <a:latin typeface="+mj-lt"/>
              </a:rPr>
              <a:t>se.printStackTrace</a:t>
            </a:r>
            <a:r>
              <a:rPr lang="en-US" dirty="0">
                <a:latin typeface="+mj-lt"/>
              </a:rPr>
              <a:t>();</a:t>
            </a:r>
          </a:p>
          <a:p>
            <a:r>
              <a:rPr lang="en-US" dirty="0">
                <a:latin typeface="+mj-lt"/>
              </a:rPr>
              <a:t>   }catch(Exception e){</a:t>
            </a:r>
          </a:p>
          <a:p>
            <a:r>
              <a:rPr lang="en-US" dirty="0">
                <a:latin typeface="+mj-lt"/>
              </a:rPr>
              <a:t>      //Handle errors for </a:t>
            </a:r>
            <a:r>
              <a:rPr lang="en-US" dirty="0" err="1">
                <a:latin typeface="+mj-lt"/>
              </a:rPr>
              <a:t>Class.forName</a:t>
            </a:r>
            <a:endParaRPr lang="en-US" dirty="0">
              <a:latin typeface="+mj-lt"/>
            </a:endParaRPr>
          </a:p>
          <a:p>
            <a:r>
              <a:rPr lang="en-US" dirty="0">
                <a:latin typeface="+mj-lt"/>
              </a:rPr>
              <a:t>      </a:t>
            </a:r>
            <a:r>
              <a:rPr lang="en-US" dirty="0" err="1">
                <a:latin typeface="+mj-lt"/>
              </a:rPr>
              <a:t>e.printStackTrace</a:t>
            </a:r>
            <a:r>
              <a:rPr lang="en-US" dirty="0">
                <a:latin typeface="+mj-lt"/>
              </a:rPr>
              <a:t>();</a:t>
            </a:r>
          </a:p>
          <a:p>
            <a:r>
              <a:rPr lang="en-US" dirty="0">
                <a:latin typeface="+mj-lt"/>
              </a:rPr>
              <a:t>   }finally{</a:t>
            </a:r>
          </a:p>
          <a:p>
            <a:r>
              <a:rPr lang="en-US" dirty="0">
                <a:latin typeface="+mj-lt"/>
              </a:rPr>
              <a:t>      //finally block used to close resources</a:t>
            </a:r>
          </a:p>
          <a:p>
            <a:r>
              <a:rPr lang="en-US" dirty="0">
                <a:latin typeface="+mj-lt"/>
              </a:rPr>
              <a:t>      try{</a:t>
            </a:r>
          </a:p>
          <a:p>
            <a:r>
              <a:rPr lang="en-US" dirty="0">
                <a:latin typeface="+mj-lt"/>
              </a:rPr>
              <a:t>         if(conn!=null)</a:t>
            </a:r>
          </a:p>
          <a:p>
            <a:r>
              <a:rPr lang="en-US" dirty="0">
                <a:latin typeface="+mj-lt"/>
              </a:rPr>
              <a:t>            </a:t>
            </a:r>
            <a:r>
              <a:rPr lang="en-US" dirty="0" err="1">
                <a:latin typeface="+mj-lt"/>
              </a:rPr>
              <a:t>conn.close</a:t>
            </a:r>
            <a:r>
              <a:rPr lang="en-US" dirty="0">
                <a:latin typeface="+mj-lt"/>
              </a:rPr>
              <a:t>();</a:t>
            </a:r>
          </a:p>
          <a:p>
            <a:r>
              <a:rPr lang="en-US" dirty="0">
                <a:latin typeface="+mj-lt"/>
              </a:rPr>
              <a:t>      }catch(</a:t>
            </a:r>
            <a:r>
              <a:rPr lang="en-US" dirty="0" err="1">
                <a:latin typeface="+mj-lt"/>
              </a:rPr>
              <a:t>SQLException</a:t>
            </a:r>
            <a:r>
              <a:rPr lang="en-US" dirty="0">
                <a:latin typeface="+mj-lt"/>
              </a:rPr>
              <a:t> se){</a:t>
            </a:r>
          </a:p>
          <a:p>
            <a:r>
              <a:rPr lang="en-US" dirty="0">
                <a:latin typeface="+mj-lt"/>
              </a:rPr>
              <a:t>         </a:t>
            </a:r>
            <a:r>
              <a:rPr lang="en-US" dirty="0" err="1">
                <a:latin typeface="+mj-lt"/>
              </a:rPr>
              <a:t>se.printStackTrace</a:t>
            </a:r>
            <a:r>
              <a:rPr lang="en-US" dirty="0">
                <a:latin typeface="+mj-lt"/>
              </a:rPr>
              <a:t>();</a:t>
            </a:r>
          </a:p>
          <a:p>
            <a:r>
              <a:rPr lang="en-US" dirty="0">
                <a:latin typeface="+mj-lt"/>
              </a:rPr>
              <a:t>      }//end finally try</a:t>
            </a:r>
          </a:p>
          <a:p>
            <a:r>
              <a:rPr lang="en-US" dirty="0">
                <a:latin typeface="+mj-lt"/>
              </a:rPr>
              <a:t>   }//end try</a:t>
            </a:r>
          </a:p>
          <a:p>
            <a:r>
              <a:rPr lang="en-US" dirty="0">
                <a:latin typeface="+mj-lt"/>
              </a:rPr>
              <a:t>   </a:t>
            </a:r>
            <a:r>
              <a:rPr lang="en-US" dirty="0" err="1">
                <a:latin typeface="+mj-lt"/>
              </a:rPr>
              <a:t>System.out.println</a:t>
            </a:r>
            <a:r>
              <a:rPr lang="en-US" dirty="0">
                <a:latin typeface="+mj-lt"/>
              </a:rPr>
              <a:t>("Goodbye!");</a:t>
            </a:r>
          </a:p>
          <a:p>
            <a:r>
              <a:rPr lang="en-US" dirty="0">
                <a:latin typeface="+mj-lt"/>
              </a:rPr>
              <a:t>}//end main</a:t>
            </a:r>
          </a:p>
        </p:txBody>
      </p:sp>
      <p:sp>
        <p:nvSpPr>
          <p:cNvPr id="5" name="Slide Number Placeholder 4"/>
          <p:cNvSpPr>
            <a:spLocks noGrp="1"/>
          </p:cNvSpPr>
          <p:nvPr>
            <p:ph type="sldNum" sz="quarter" idx="12"/>
          </p:nvPr>
        </p:nvSpPr>
        <p:spPr/>
        <p:txBody>
          <a:bodyPr/>
          <a:lstStyle/>
          <a:p>
            <a:fld id="{25BA54BD-C84D-46CE-8B72-31BFB26ABA43}" type="slidenum">
              <a:rPr lang="en-IN" smtClean="0"/>
              <a:pPr/>
              <a:t>61</a:t>
            </a:fld>
            <a:r>
              <a:rPr lang="en-IN" smtClean="0"/>
              <a:t>/86</a:t>
            </a:r>
            <a:endParaRPr lang="en-IN" dirty="0"/>
          </a:p>
        </p:txBody>
      </p:sp>
      <p:sp>
        <p:nvSpPr>
          <p:cNvPr id="6" name="Date Placeholder 5"/>
          <p:cNvSpPr>
            <a:spLocks noGrp="1"/>
          </p:cNvSpPr>
          <p:nvPr>
            <p:ph type="dt" sz="half" idx="10"/>
          </p:nvPr>
        </p:nvSpPr>
        <p:spPr/>
        <p:txBody>
          <a:bodyPr/>
          <a:lstStyle/>
          <a:p>
            <a:fld id="{990D5A25-7698-4AE1-8157-59DDFB0D725C}" type="datetime9">
              <a:rPr lang="en-IN" smtClean="0"/>
              <a:t>10-01-2017 12:13:47</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53276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751344"/>
            <a:ext cx="10058400" cy="5355312"/>
          </a:xfrm>
          <a:prstGeom prst="rect">
            <a:avLst/>
          </a:prstGeom>
        </p:spPr>
        <p:txBody>
          <a:bodyPr>
            <a:spAutoFit/>
          </a:bodyPr>
          <a:lstStyle/>
          <a:p>
            <a:r>
              <a:rPr lang="en-US" dirty="0" smtClean="0">
                <a:latin typeface="+mj-lt"/>
              </a:rPr>
              <a:t>public </a:t>
            </a:r>
            <a:r>
              <a:rPr lang="en-US" dirty="0">
                <a:latin typeface="+mj-lt"/>
              </a:rPr>
              <a:t>static void </a:t>
            </a:r>
            <a:r>
              <a:rPr lang="en-US" dirty="0" err="1">
                <a:latin typeface="+mj-lt"/>
              </a:rPr>
              <a:t>printRs</a:t>
            </a:r>
            <a:r>
              <a:rPr lang="en-US" dirty="0">
                <a:latin typeface="+mj-lt"/>
              </a:rPr>
              <a:t>(</a:t>
            </a:r>
            <a:r>
              <a:rPr lang="en-US" dirty="0" err="1">
                <a:latin typeface="+mj-lt"/>
              </a:rPr>
              <a:t>ResultSet</a:t>
            </a:r>
            <a:r>
              <a:rPr lang="en-US" dirty="0">
                <a:latin typeface="+mj-lt"/>
              </a:rPr>
              <a:t> </a:t>
            </a:r>
            <a:r>
              <a:rPr lang="en-US" dirty="0" err="1">
                <a:latin typeface="+mj-lt"/>
              </a:rPr>
              <a:t>rs</a:t>
            </a:r>
            <a:r>
              <a:rPr lang="en-US" dirty="0">
                <a:latin typeface="+mj-lt"/>
              </a:rPr>
              <a:t>) throws </a:t>
            </a:r>
            <a:r>
              <a:rPr lang="en-US" dirty="0" err="1">
                <a:latin typeface="+mj-lt"/>
              </a:rPr>
              <a:t>SQLException</a:t>
            </a:r>
            <a:r>
              <a:rPr lang="en-US" dirty="0">
                <a:latin typeface="+mj-lt"/>
              </a:rPr>
              <a:t>{</a:t>
            </a:r>
          </a:p>
          <a:p>
            <a:r>
              <a:rPr lang="en-US" dirty="0">
                <a:latin typeface="+mj-lt"/>
              </a:rPr>
              <a:t>      //Ensure we start with first row</a:t>
            </a:r>
          </a:p>
          <a:p>
            <a:r>
              <a:rPr lang="en-US" dirty="0">
                <a:latin typeface="+mj-lt"/>
              </a:rPr>
              <a:t>      </a:t>
            </a:r>
            <a:r>
              <a:rPr lang="en-US" dirty="0" err="1">
                <a:latin typeface="+mj-lt"/>
              </a:rPr>
              <a:t>rs.beforeFirst</a:t>
            </a:r>
            <a:r>
              <a:rPr lang="en-US" dirty="0">
                <a:latin typeface="+mj-lt"/>
              </a:rPr>
              <a:t>();</a:t>
            </a:r>
          </a:p>
          <a:p>
            <a:r>
              <a:rPr lang="en-US" dirty="0">
                <a:latin typeface="+mj-lt"/>
              </a:rPr>
              <a:t>      while(</a:t>
            </a:r>
            <a:r>
              <a:rPr lang="en-US" dirty="0" err="1">
                <a:latin typeface="+mj-lt"/>
              </a:rPr>
              <a:t>rs.next</a:t>
            </a:r>
            <a:r>
              <a:rPr lang="en-US" dirty="0">
                <a:latin typeface="+mj-lt"/>
              </a:rPr>
              <a:t>()){</a:t>
            </a:r>
          </a:p>
          <a:p>
            <a:r>
              <a:rPr lang="en-US" dirty="0">
                <a:latin typeface="+mj-lt"/>
              </a:rPr>
              <a:t>         //Retrieve by column name</a:t>
            </a:r>
          </a:p>
          <a:p>
            <a:r>
              <a:rPr lang="en-US" dirty="0">
                <a:latin typeface="+mj-lt"/>
              </a:rPr>
              <a:t>         </a:t>
            </a:r>
            <a:r>
              <a:rPr lang="en-US" dirty="0" err="1">
                <a:latin typeface="+mj-lt"/>
              </a:rPr>
              <a:t>int</a:t>
            </a:r>
            <a:r>
              <a:rPr lang="en-US" dirty="0">
                <a:latin typeface="+mj-lt"/>
              </a:rPr>
              <a:t> id  = </a:t>
            </a:r>
            <a:r>
              <a:rPr lang="en-US" dirty="0" err="1">
                <a:latin typeface="+mj-lt"/>
              </a:rPr>
              <a:t>rs.getInt</a:t>
            </a:r>
            <a:r>
              <a:rPr lang="en-US" dirty="0">
                <a:latin typeface="+mj-lt"/>
              </a:rPr>
              <a:t>("id");</a:t>
            </a:r>
          </a:p>
          <a:p>
            <a:r>
              <a:rPr lang="en-US" dirty="0">
                <a:latin typeface="+mj-lt"/>
              </a:rPr>
              <a:t>         </a:t>
            </a:r>
            <a:r>
              <a:rPr lang="en-US" dirty="0" err="1">
                <a:latin typeface="+mj-lt"/>
              </a:rPr>
              <a:t>int</a:t>
            </a:r>
            <a:r>
              <a:rPr lang="en-US" dirty="0">
                <a:latin typeface="+mj-lt"/>
              </a:rPr>
              <a:t> age = </a:t>
            </a:r>
            <a:r>
              <a:rPr lang="en-US" dirty="0" err="1">
                <a:latin typeface="+mj-lt"/>
              </a:rPr>
              <a:t>rs.getInt</a:t>
            </a:r>
            <a:r>
              <a:rPr lang="en-US" dirty="0">
                <a:latin typeface="+mj-lt"/>
              </a:rPr>
              <a:t>("age");</a:t>
            </a:r>
          </a:p>
          <a:p>
            <a:r>
              <a:rPr lang="en-US" dirty="0">
                <a:latin typeface="+mj-lt"/>
              </a:rPr>
              <a:t>         String first = </a:t>
            </a:r>
            <a:r>
              <a:rPr lang="en-US" dirty="0" err="1">
                <a:latin typeface="+mj-lt"/>
              </a:rPr>
              <a:t>rs.getString</a:t>
            </a:r>
            <a:r>
              <a:rPr lang="en-US" dirty="0">
                <a:latin typeface="+mj-lt"/>
              </a:rPr>
              <a:t>("first");</a:t>
            </a:r>
          </a:p>
          <a:p>
            <a:r>
              <a:rPr lang="en-US" dirty="0">
                <a:latin typeface="+mj-lt"/>
              </a:rPr>
              <a:t>         String last = </a:t>
            </a:r>
            <a:r>
              <a:rPr lang="en-US" dirty="0" err="1">
                <a:latin typeface="+mj-lt"/>
              </a:rPr>
              <a:t>rs.getString</a:t>
            </a:r>
            <a:r>
              <a:rPr lang="en-US" dirty="0">
                <a:latin typeface="+mj-lt"/>
              </a:rPr>
              <a:t>("last");</a:t>
            </a:r>
          </a:p>
          <a:p>
            <a:endParaRPr lang="en-US" dirty="0">
              <a:latin typeface="+mj-lt"/>
            </a:endParaRPr>
          </a:p>
          <a:p>
            <a:r>
              <a:rPr lang="en-US" dirty="0">
                <a:latin typeface="+mj-lt"/>
              </a:rPr>
              <a:t>         //Display values</a:t>
            </a:r>
          </a:p>
          <a:p>
            <a:r>
              <a:rPr lang="en-US" dirty="0">
                <a:latin typeface="+mj-lt"/>
              </a:rPr>
              <a:t>         </a:t>
            </a:r>
            <a:r>
              <a:rPr lang="en-US" dirty="0" err="1">
                <a:latin typeface="+mj-lt"/>
              </a:rPr>
              <a:t>System.out.print</a:t>
            </a:r>
            <a:r>
              <a:rPr lang="en-US" dirty="0">
                <a:latin typeface="+mj-lt"/>
              </a:rPr>
              <a:t>("ID: " + id);</a:t>
            </a:r>
          </a:p>
          <a:p>
            <a:r>
              <a:rPr lang="en-US" dirty="0">
                <a:latin typeface="+mj-lt"/>
              </a:rPr>
              <a:t>         </a:t>
            </a:r>
            <a:r>
              <a:rPr lang="en-US" dirty="0" err="1">
                <a:latin typeface="+mj-lt"/>
              </a:rPr>
              <a:t>System.out.print</a:t>
            </a:r>
            <a:r>
              <a:rPr lang="en-US" dirty="0">
                <a:latin typeface="+mj-lt"/>
              </a:rPr>
              <a:t>(", Age: " + age);</a:t>
            </a:r>
          </a:p>
          <a:p>
            <a:r>
              <a:rPr lang="en-US" dirty="0">
                <a:latin typeface="+mj-lt"/>
              </a:rPr>
              <a:t>         </a:t>
            </a:r>
            <a:r>
              <a:rPr lang="en-US" dirty="0" err="1">
                <a:latin typeface="+mj-lt"/>
              </a:rPr>
              <a:t>System.out.print</a:t>
            </a:r>
            <a:r>
              <a:rPr lang="en-US" dirty="0">
                <a:latin typeface="+mj-lt"/>
              </a:rPr>
              <a:t>(", First: " + first);</a:t>
            </a:r>
          </a:p>
          <a:p>
            <a:r>
              <a:rPr lang="en-US" dirty="0">
                <a:latin typeface="+mj-lt"/>
              </a:rPr>
              <a:t>         </a:t>
            </a:r>
            <a:r>
              <a:rPr lang="en-US" dirty="0" err="1">
                <a:latin typeface="+mj-lt"/>
              </a:rPr>
              <a:t>System.out.println</a:t>
            </a:r>
            <a:r>
              <a:rPr lang="en-US" dirty="0">
                <a:latin typeface="+mj-lt"/>
              </a:rPr>
              <a:t>(", Last: " + last);</a:t>
            </a:r>
          </a:p>
          <a:p>
            <a:r>
              <a:rPr lang="en-US" dirty="0">
                <a:latin typeface="+mj-lt"/>
              </a:rPr>
              <a:t>     }</a:t>
            </a:r>
          </a:p>
          <a:p>
            <a:r>
              <a:rPr lang="en-US" dirty="0">
                <a:latin typeface="+mj-lt"/>
              </a:rPr>
              <a:t>     </a:t>
            </a:r>
            <a:r>
              <a:rPr lang="en-US" dirty="0" err="1">
                <a:latin typeface="+mj-lt"/>
              </a:rPr>
              <a:t>System.out.println</a:t>
            </a:r>
            <a:r>
              <a:rPr lang="en-US" dirty="0">
                <a:latin typeface="+mj-lt"/>
              </a:rPr>
              <a:t>();</a:t>
            </a:r>
          </a:p>
          <a:p>
            <a:r>
              <a:rPr lang="en-US" dirty="0">
                <a:latin typeface="+mj-lt"/>
              </a:rPr>
              <a:t>   }//end </a:t>
            </a:r>
            <a:r>
              <a:rPr lang="en-US" dirty="0" err="1">
                <a:latin typeface="+mj-lt"/>
              </a:rPr>
              <a:t>printRs</a:t>
            </a:r>
            <a:r>
              <a:rPr lang="en-US" dirty="0">
                <a:latin typeface="+mj-lt"/>
              </a:rPr>
              <a:t>()</a:t>
            </a:r>
          </a:p>
          <a:p>
            <a:r>
              <a:rPr lang="en-US" dirty="0">
                <a:latin typeface="+mj-lt"/>
              </a:rPr>
              <a:t>}//end </a:t>
            </a:r>
            <a:r>
              <a:rPr lang="en-US" dirty="0" err="1">
                <a:latin typeface="+mj-lt"/>
              </a:rPr>
              <a:t>JDBCExample</a:t>
            </a:r>
            <a:endParaRPr lang="en-US" dirty="0">
              <a:latin typeface="+mj-l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62</a:t>
            </a:fld>
            <a:r>
              <a:rPr lang="en-IN" smtClean="0"/>
              <a:t>/86</a:t>
            </a:r>
            <a:endParaRPr lang="en-IN" dirty="0"/>
          </a:p>
        </p:txBody>
      </p:sp>
      <p:sp>
        <p:nvSpPr>
          <p:cNvPr id="6" name="Date Placeholder 5"/>
          <p:cNvSpPr>
            <a:spLocks noGrp="1"/>
          </p:cNvSpPr>
          <p:nvPr>
            <p:ph type="dt" sz="half" idx="10"/>
          </p:nvPr>
        </p:nvSpPr>
        <p:spPr/>
        <p:txBody>
          <a:bodyPr/>
          <a:lstStyle/>
          <a:p>
            <a:fld id="{CF68EE8B-F2B3-4053-A719-660666167833}" type="datetime9">
              <a:rPr lang="en-IN" smtClean="0"/>
              <a:t>10-01-2017 12:13:48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30846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JDBC - Data Types</a:t>
            </a:r>
          </a:p>
        </p:txBody>
      </p:sp>
      <p:sp>
        <p:nvSpPr>
          <p:cNvPr id="14" name="Content Placeholder 13"/>
          <p:cNvSpPr>
            <a:spLocks noGrp="1"/>
          </p:cNvSpPr>
          <p:nvPr>
            <p:ph idx="1"/>
          </p:nvPr>
        </p:nvSpPr>
        <p:spPr/>
        <p:txBody>
          <a:bodyPr>
            <a:normAutofit/>
          </a:bodyPr>
          <a:lstStyle/>
          <a:p>
            <a:r>
              <a:rPr lang="en-US" dirty="0"/>
              <a:t>The JDBC driver converts the Java data type to the appropriate JDBC type before sending it to the database. </a:t>
            </a:r>
            <a:endParaRPr lang="en-US" dirty="0" smtClean="0"/>
          </a:p>
          <a:p>
            <a:r>
              <a:rPr lang="en-US" dirty="0" smtClean="0"/>
              <a:t>It </a:t>
            </a:r>
            <a:r>
              <a:rPr lang="en-US" dirty="0"/>
              <a:t>uses a default mapping for most data types. </a:t>
            </a:r>
            <a:endParaRPr lang="en-US" dirty="0" smtClean="0"/>
          </a:p>
          <a:p>
            <a:r>
              <a:rPr lang="en-US" dirty="0" smtClean="0"/>
              <a:t>For </a:t>
            </a:r>
            <a:r>
              <a:rPr lang="en-US" dirty="0"/>
              <a:t>example, a Java </a:t>
            </a:r>
            <a:r>
              <a:rPr lang="en-US" dirty="0" err="1"/>
              <a:t>int</a:t>
            </a:r>
            <a:r>
              <a:rPr lang="en-US" dirty="0"/>
              <a:t> is converted to an SQL INTEGER. </a:t>
            </a:r>
            <a:endParaRPr lang="en-US" dirty="0" smtClean="0"/>
          </a:p>
          <a:p>
            <a:r>
              <a:rPr lang="en-US" dirty="0" smtClean="0"/>
              <a:t>The </a:t>
            </a:r>
            <a:r>
              <a:rPr lang="en-US" dirty="0"/>
              <a:t>following table summarizes the default JDBC data type that the Java data type is converted to when you call the </a:t>
            </a:r>
            <a:r>
              <a:rPr lang="en-US" dirty="0" err="1"/>
              <a:t>setXXX</a:t>
            </a:r>
            <a:r>
              <a:rPr lang="en-US" dirty="0"/>
              <a:t>() method of the </a:t>
            </a:r>
            <a:r>
              <a:rPr lang="en-US" dirty="0" err="1"/>
              <a:t>PreparedStatement</a:t>
            </a:r>
            <a:r>
              <a:rPr lang="en-US" dirty="0"/>
              <a:t> or </a:t>
            </a:r>
            <a:r>
              <a:rPr lang="en-US" dirty="0" err="1"/>
              <a:t>CallableStatement</a:t>
            </a:r>
            <a:r>
              <a:rPr lang="en-US" dirty="0"/>
              <a:t> object or the </a:t>
            </a:r>
            <a:r>
              <a:rPr lang="en-US" dirty="0" err="1"/>
              <a:t>ResultSet.updateXXX</a:t>
            </a:r>
            <a:r>
              <a:rPr lang="en-US" dirty="0"/>
              <a:t>() method.</a:t>
            </a:r>
          </a:p>
          <a:p>
            <a:endParaRPr lang="en-US" dirty="0"/>
          </a:p>
        </p:txBody>
      </p:sp>
      <p:sp>
        <p:nvSpPr>
          <p:cNvPr id="4" name="Slide Number Placeholder 3"/>
          <p:cNvSpPr>
            <a:spLocks noGrp="1"/>
          </p:cNvSpPr>
          <p:nvPr>
            <p:ph type="sldNum" sz="quarter" idx="12"/>
          </p:nvPr>
        </p:nvSpPr>
        <p:spPr/>
        <p:txBody>
          <a:bodyPr/>
          <a:lstStyle/>
          <a:p>
            <a:fld id="{25BA54BD-C84D-46CE-8B72-31BFB26ABA43}" type="slidenum">
              <a:rPr lang="en-IN" smtClean="0"/>
              <a:pPr/>
              <a:t>63</a:t>
            </a:fld>
            <a:r>
              <a:rPr lang="en-IN" smtClean="0"/>
              <a:t>/86</a:t>
            </a:r>
            <a:endParaRPr lang="en-IN" dirty="0"/>
          </a:p>
        </p:txBody>
      </p:sp>
      <p:sp>
        <p:nvSpPr>
          <p:cNvPr id="5" name="Date Placeholder 4"/>
          <p:cNvSpPr>
            <a:spLocks noGrp="1"/>
          </p:cNvSpPr>
          <p:nvPr>
            <p:ph type="dt" sz="half" idx="10"/>
          </p:nvPr>
        </p:nvSpPr>
        <p:spPr/>
        <p:txBody>
          <a:bodyPr/>
          <a:lstStyle/>
          <a:p>
            <a:fld id="{2EF96DB3-4D16-4EFA-9BC1-77503338FFE6}" type="datetime9">
              <a:rPr lang="en-IN" smtClean="0"/>
              <a:t>10-01-2017 12:13:48</a:t>
            </a:fld>
            <a:endParaRPr lang="en-IN"/>
          </a:p>
        </p:txBody>
      </p:sp>
      <p:sp>
        <p:nvSpPr>
          <p:cNvPr id="6" name="Footer Placeholder 5"/>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12001900"/>
              </p:ext>
            </p:extLst>
          </p:nvPr>
        </p:nvGraphicFramePr>
        <p:xfrm>
          <a:off x="1065214" y="838198"/>
          <a:ext cx="10058399" cy="5486398"/>
        </p:xfrm>
        <a:graphic>
          <a:graphicData uri="http://schemas.openxmlformats.org/drawingml/2006/table">
            <a:tbl>
              <a:tblPr/>
              <a:tblGrid>
                <a:gridCol w="2449792"/>
                <a:gridCol w="2709023"/>
                <a:gridCol w="2449792"/>
                <a:gridCol w="2449792"/>
              </a:tblGrid>
              <a:tr h="439973">
                <a:tc>
                  <a:txBody>
                    <a:bodyPr/>
                    <a:lstStyle/>
                    <a:p>
                      <a:pPr algn="l"/>
                      <a:r>
                        <a:rPr lang="en-US" sz="1800" dirty="0">
                          <a:solidFill>
                            <a:schemeClr val="bg1"/>
                          </a:solidFill>
                          <a:effectLst/>
                        </a:rPr>
                        <a:t>SQL</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800" dirty="0">
                          <a:solidFill>
                            <a:schemeClr val="bg1"/>
                          </a:solidFill>
                          <a:effectLst/>
                        </a:rPr>
                        <a:t>JDBC/Java</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800">
                          <a:solidFill>
                            <a:schemeClr val="bg1"/>
                          </a:solidFill>
                          <a:effectLst/>
                        </a:rPr>
                        <a:t>setXXX</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1800">
                          <a:solidFill>
                            <a:schemeClr val="bg1"/>
                          </a:solidFill>
                          <a:effectLst/>
                        </a:rPr>
                        <a:t>updateXXX</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767742">
                <a:tc>
                  <a:txBody>
                    <a:bodyPr/>
                    <a:lstStyle/>
                    <a:p>
                      <a:r>
                        <a:rPr lang="en-US" sz="1800">
                          <a:solidFill>
                            <a:schemeClr val="bg1"/>
                          </a:solidFill>
                          <a:effectLst/>
                        </a:rPr>
                        <a:t>VARCHAR</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java.lang.String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67742">
                <a:tc>
                  <a:txBody>
                    <a:bodyPr/>
                    <a:lstStyle/>
                    <a:p>
                      <a:r>
                        <a:rPr lang="en-US" sz="1800">
                          <a:solidFill>
                            <a:schemeClr val="bg1"/>
                          </a:solidFill>
                          <a:effectLst/>
                        </a:rPr>
                        <a:t>CHAR</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java.lang.String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67742">
                <a:tc>
                  <a:txBody>
                    <a:bodyPr/>
                    <a:lstStyle/>
                    <a:p>
                      <a:r>
                        <a:rPr lang="en-US" sz="1800">
                          <a:solidFill>
                            <a:schemeClr val="bg1"/>
                          </a:solidFill>
                          <a:effectLst/>
                        </a:rPr>
                        <a:t>LONGVARCHAR</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java.lang.String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updateString</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67742">
                <a:tc>
                  <a:txBody>
                    <a:bodyPr/>
                    <a:lstStyle/>
                    <a:p>
                      <a:r>
                        <a:rPr lang="en-US" sz="1800">
                          <a:solidFill>
                            <a:schemeClr val="bg1"/>
                          </a:solidFill>
                          <a:effectLst/>
                        </a:rPr>
                        <a:t>BIT</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boolean</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setBoolean</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updateBoolean</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67742">
                <a:tc>
                  <a:txBody>
                    <a:bodyPr/>
                    <a:lstStyle/>
                    <a:p>
                      <a:r>
                        <a:rPr lang="en-US" sz="1800">
                          <a:solidFill>
                            <a:schemeClr val="bg1"/>
                          </a:solidFill>
                          <a:effectLst/>
                        </a:rPr>
                        <a:t>NUMERIC</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java.math.BigDecimal</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setBigDecimal</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updateBigDecimal</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439973">
                <a:tc>
                  <a:txBody>
                    <a:bodyPr/>
                    <a:lstStyle/>
                    <a:p>
                      <a:r>
                        <a:rPr lang="en-US" sz="1800">
                          <a:solidFill>
                            <a:schemeClr val="bg1"/>
                          </a:solidFill>
                          <a:effectLst/>
                        </a:rPr>
                        <a:t>TINYINT</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byte</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setByte</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updateByte</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67742">
                <a:tc>
                  <a:txBody>
                    <a:bodyPr/>
                    <a:lstStyle/>
                    <a:p>
                      <a:r>
                        <a:rPr lang="en-US" sz="1800">
                          <a:solidFill>
                            <a:schemeClr val="bg1"/>
                          </a:solidFill>
                          <a:effectLst/>
                        </a:rPr>
                        <a:t>SMALLINT</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short</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a:solidFill>
                            <a:schemeClr val="bg1"/>
                          </a:solidFill>
                          <a:effectLst/>
                        </a:rPr>
                        <a:t>setShort</a:t>
                      </a: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1800" dirty="0" err="1">
                          <a:solidFill>
                            <a:schemeClr val="bg1"/>
                          </a:solidFill>
                          <a:effectLst/>
                        </a:rPr>
                        <a:t>updateShort</a:t>
                      </a:r>
                      <a:endParaRPr lang="en-US" sz="1800" dirty="0">
                        <a:solidFill>
                          <a:schemeClr val="bg1"/>
                        </a:solidFill>
                        <a:effectLst/>
                      </a:endParaRPr>
                    </a:p>
                  </a:txBody>
                  <a:tcPr marL="46954" marR="46954" marT="46954" marB="4695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Slide Number Placeholder 4"/>
          <p:cNvSpPr>
            <a:spLocks noGrp="1"/>
          </p:cNvSpPr>
          <p:nvPr>
            <p:ph type="sldNum" sz="quarter" idx="12"/>
          </p:nvPr>
        </p:nvSpPr>
        <p:spPr/>
        <p:txBody>
          <a:bodyPr/>
          <a:lstStyle/>
          <a:p>
            <a:fld id="{25BA54BD-C84D-46CE-8B72-31BFB26ABA43}" type="slidenum">
              <a:rPr lang="en-IN" smtClean="0"/>
              <a:pPr/>
              <a:t>64</a:t>
            </a:fld>
            <a:r>
              <a:rPr lang="en-IN" smtClean="0"/>
              <a:t>/86</a:t>
            </a:r>
            <a:endParaRPr lang="en-IN" dirty="0"/>
          </a:p>
        </p:txBody>
      </p:sp>
      <p:sp>
        <p:nvSpPr>
          <p:cNvPr id="6" name="Date Placeholder 5"/>
          <p:cNvSpPr>
            <a:spLocks noGrp="1"/>
          </p:cNvSpPr>
          <p:nvPr>
            <p:ph type="dt" sz="half" idx="10"/>
          </p:nvPr>
        </p:nvSpPr>
        <p:spPr/>
        <p:txBody>
          <a:bodyPr/>
          <a:lstStyle/>
          <a:p>
            <a:fld id="{6068250C-251B-42EC-9CA9-30E3D987E630}" type="datetime9">
              <a:rPr lang="en-IN" smtClean="0"/>
              <a:t>10-01-2017 12:13:48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67370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9773804"/>
              </p:ext>
            </p:extLst>
          </p:nvPr>
        </p:nvGraphicFramePr>
        <p:xfrm>
          <a:off x="1065212" y="685799"/>
          <a:ext cx="10058400" cy="5486402"/>
        </p:xfrm>
        <a:graphic>
          <a:graphicData uri="http://schemas.openxmlformats.org/drawingml/2006/table">
            <a:tbl>
              <a:tblPr/>
              <a:tblGrid>
                <a:gridCol w="2514600"/>
                <a:gridCol w="2514600"/>
                <a:gridCol w="2514600"/>
                <a:gridCol w="2514600"/>
              </a:tblGrid>
              <a:tr h="627572">
                <a:tc>
                  <a:txBody>
                    <a:bodyPr/>
                    <a:lstStyle/>
                    <a:p>
                      <a:r>
                        <a:rPr lang="en-US">
                          <a:solidFill>
                            <a:schemeClr val="bg1"/>
                          </a:solidFill>
                          <a:effectLst/>
                        </a:rPr>
                        <a:t>INTEGER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BIGINT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long</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setLong</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updateLong</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REAL</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updateFloat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93398">
                <a:tc>
                  <a:txBody>
                    <a:bodyPr/>
                    <a:lstStyle/>
                    <a:p>
                      <a:r>
                        <a:rPr lang="en-US">
                          <a:solidFill>
                            <a:schemeClr val="bg1"/>
                          </a:solidFill>
                          <a:effectLst/>
                        </a:rPr>
                        <a:t>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updateDouble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VARBINARY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byte[ ]</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setBytes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updateBytes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BINARY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byte[ ]</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setBytes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updateBytes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27572">
                <a:tc>
                  <a:txBody>
                    <a:bodyPr/>
                    <a:lstStyle/>
                    <a:p>
                      <a:r>
                        <a:rPr lang="en-US">
                          <a:solidFill>
                            <a:schemeClr val="bg1"/>
                          </a:solidFill>
                          <a:effectLst/>
                        </a:rPr>
                        <a:t>DATE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java.sql.Date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setDate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err="1">
                          <a:solidFill>
                            <a:schemeClr val="bg1"/>
                          </a:solidFill>
                          <a:effectLst/>
                        </a:rPr>
                        <a:t>updateDate</a:t>
                      </a:r>
                      <a:endParaRPr lang="en-US" dirty="0">
                        <a:solidFill>
                          <a:schemeClr val="bg1"/>
                        </a:solidFill>
                        <a:effectLst/>
                      </a:endParaRP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Slide Number Placeholder 4"/>
          <p:cNvSpPr>
            <a:spLocks noGrp="1"/>
          </p:cNvSpPr>
          <p:nvPr>
            <p:ph type="sldNum" sz="quarter" idx="12"/>
          </p:nvPr>
        </p:nvSpPr>
        <p:spPr/>
        <p:txBody>
          <a:bodyPr/>
          <a:lstStyle/>
          <a:p>
            <a:fld id="{25BA54BD-C84D-46CE-8B72-31BFB26ABA43}" type="slidenum">
              <a:rPr lang="en-IN" smtClean="0"/>
              <a:pPr/>
              <a:t>65</a:t>
            </a:fld>
            <a:r>
              <a:rPr lang="en-IN" smtClean="0"/>
              <a:t>/86</a:t>
            </a:r>
            <a:endParaRPr lang="en-IN" dirty="0"/>
          </a:p>
        </p:txBody>
      </p:sp>
      <p:sp>
        <p:nvSpPr>
          <p:cNvPr id="6" name="Date Placeholder 5"/>
          <p:cNvSpPr>
            <a:spLocks noGrp="1"/>
          </p:cNvSpPr>
          <p:nvPr>
            <p:ph type="dt" sz="half" idx="10"/>
          </p:nvPr>
        </p:nvSpPr>
        <p:spPr/>
        <p:txBody>
          <a:bodyPr/>
          <a:lstStyle/>
          <a:p>
            <a:fld id="{35D7F6BC-993C-4267-A6C6-7C8A22FC585E}" type="datetime9">
              <a:rPr lang="en-IN" smtClean="0"/>
              <a:t>10-01-2017 12:13:48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657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89930516"/>
              </p:ext>
            </p:extLst>
          </p:nvPr>
        </p:nvGraphicFramePr>
        <p:xfrm>
          <a:off x="1065212" y="685802"/>
          <a:ext cx="10058400" cy="5486397"/>
        </p:xfrm>
        <a:graphic>
          <a:graphicData uri="http://schemas.openxmlformats.org/drawingml/2006/table">
            <a:tbl>
              <a:tblPr/>
              <a:tblGrid>
                <a:gridCol w="2514600"/>
                <a:gridCol w="2514600"/>
                <a:gridCol w="2514600"/>
                <a:gridCol w="2514600"/>
              </a:tblGrid>
              <a:tr h="594615">
                <a:tc>
                  <a:txBody>
                    <a:bodyPr/>
                    <a:lstStyle/>
                    <a:p>
                      <a:r>
                        <a:rPr lang="en-US">
                          <a:solidFill>
                            <a:schemeClr val="bg1"/>
                          </a:solidFill>
                          <a:effectLst/>
                        </a:rPr>
                        <a:t>TIME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java.sql.Time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setTime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updateTime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35979">
                <a:tc>
                  <a:txBody>
                    <a:bodyPr/>
                    <a:lstStyle/>
                    <a:p>
                      <a:r>
                        <a:rPr lang="en-US">
                          <a:solidFill>
                            <a:schemeClr val="bg1"/>
                          </a:solidFill>
                          <a:effectLst/>
                        </a:rPr>
                        <a:t>TIMESTAMP</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java.sql.Timestamp</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setTimestamp</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updateTimestamp</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94615">
                <a:tc>
                  <a:txBody>
                    <a:bodyPr/>
                    <a:lstStyle/>
                    <a:p>
                      <a:r>
                        <a:rPr lang="en-US">
                          <a:solidFill>
                            <a:schemeClr val="bg1"/>
                          </a:solidFill>
                          <a:effectLst/>
                        </a:rPr>
                        <a:t>CLOB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java.sql.Clob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setClob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updateClob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94615">
                <a:tc>
                  <a:txBody>
                    <a:bodyPr/>
                    <a:lstStyle/>
                    <a:p>
                      <a:r>
                        <a:rPr lang="en-US">
                          <a:solidFill>
                            <a:schemeClr val="bg1"/>
                          </a:solidFill>
                          <a:effectLst/>
                        </a:rPr>
                        <a:t>BLOB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java.sql.Blob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setBlob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updateBlob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35979">
                <a:tc>
                  <a:txBody>
                    <a:bodyPr/>
                    <a:lstStyle/>
                    <a:p>
                      <a:r>
                        <a:rPr lang="en-US">
                          <a:solidFill>
                            <a:schemeClr val="bg1"/>
                          </a:solidFill>
                          <a:effectLst/>
                        </a:rPr>
                        <a:t>ARRAY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java.sql.Array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setARRAY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updateARRAY</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94615">
                <a:tc>
                  <a:txBody>
                    <a:bodyPr/>
                    <a:lstStyle/>
                    <a:p>
                      <a:r>
                        <a:rPr lang="en-US">
                          <a:solidFill>
                            <a:schemeClr val="bg1"/>
                          </a:solidFill>
                          <a:effectLst/>
                        </a:rPr>
                        <a:t>REF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java.sql.Ref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SetRef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updateRef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35979">
                <a:tc>
                  <a:txBody>
                    <a:bodyPr/>
                    <a:lstStyle/>
                    <a:p>
                      <a:r>
                        <a:rPr lang="en-US">
                          <a:solidFill>
                            <a:schemeClr val="bg1"/>
                          </a:solidFill>
                          <a:effectLst/>
                        </a:rPr>
                        <a:t>STRUCT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java.sql.Struct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solidFill>
                            <a:schemeClr val="bg1"/>
                          </a:solidFill>
                          <a:effectLst/>
                        </a:rPr>
                        <a:t>SetStruct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err="1">
                          <a:solidFill>
                            <a:schemeClr val="bg1"/>
                          </a:solidFill>
                          <a:effectLst/>
                        </a:rPr>
                        <a:t>updateStruct</a:t>
                      </a:r>
                      <a:endParaRPr lang="en-US" dirty="0">
                        <a:solidFill>
                          <a:schemeClr val="bg1"/>
                        </a:solidFill>
                        <a:effectLst/>
                      </a:endParaRP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5" name="Slide Number Placeholder 4"/>
          <p:cNvSpPr>
            <a:spLocks noGrp="1"/>
          </p:cNvSpPr>
          <p:nvPr>
            <p:ph type="sldNum" sz="quarter" idx="12"/>
          </p:nvPr>
        </p:nvSpPr>
        <p:spPr/>
        <p:txBody>
          <a:bodyPr/>
          <a:lstStyle/>
          <a:p>
            <a:fld id="{25BA54BD-C84D-46CE-8B72-31BFB26ABA43}" type="slidenum">
              <a:rPr lang="en-IN" smtClean="0"/>
              <a:pPr/>
              <a:t>66</a:t>
            </a:fld>
            <a:r>
              <a:rPr lang="en-IN" smtClean="0"/>
              <a:t>/86</a:t>
            </a:r>
            <a:endParaRPr lang="en-IN" dirty="0"/>
          </a:p>
        </p:txBody>
      </p:sp>
      <p:sp>
        <p:nvSpPr>
          <p:cNvPr id="6" name="Date Placeholder 5"/>
          <p:cNvSpPr>
            <a:spLocks noGrp="1"/>
          </p:cNvSpPr>
          <p:nvPr>
            <p:ph type="dt" sz="half" idx="10"/>
          </p:nvPr>
        </p:nvSpPr>
        <p:spPr/>
        <p:txBody>
          <a:bodyPr/>
          <a:lstStyle/>
          <a:p>
            <a:fld id="{83B2860B-A2E7-406F-9087-D0D23F95853E}" type="datetime9">
              <a:rPr lang="en-IN" smtClean="0"/>
              <a:t>10-01-2017 12:13:49</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1977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&amp; Time Data </a:t>
            </a:r>
            <a:r>
              <a:rPr lang="en-US" dirty="0" smtClean="0"/>
              <a:t>Types Example</a:t>
            </a:r>
            <a:endParaRPr lang="en-US" dirty="0"/>
          </a:p>
        </p:txBody>
      </p:sp>
      <p:sp>
        <p:nvSpPr>
          <p:cNvPr id="5" name="Rectangle 4"/>
          <p:cNvSpPr/>
          <p:nvPr/>
        </p:nvSpPr>
        <p:spPr>
          <a:xfrm>
            <a:off x="1446211" y="1752600"/>
            <a:ext cx="10058400" cy="4801314"/>
          </a:xfrm>
          <a:prstGeom prst="rect">
            <a:avLst/>
          </a:prstGeom>
        </p:spPr>
        <p:txBody>
          <a:bodyPr>
            <a:spAutoFit/>
          </a:bodyPr>
          <a:lstStyle/>
          <a:p>
            <a:r>
              <a:rPr lang="en-US" dirty="0">
                <a:latin typeface="+mj-lt"/>
              </a:rPr>
              <a:t>import </a:t>
            </a:r>
            <a:r>
              <a:rPr lang="en-US" dirty="0" err="1">
                <a:latin typeface="+mj-lt"/>
              </a:rPr>
              <a:t>java.sql.Date</a:t>
            </a:r>
            <a:r>
              <a:rPr lang="en-US" dirty="0">
                <a:latin typeface="+mj-lt"/>
              </a:rPr>
              <a:t>;</a:t>
            </a:r>
          </a:p>
          <a:p>
            <a:r>
              <a:rPr lang="en-US" dirty="0">
                <a:latin typeface="+mj-lt"/>
              </a:rPr>
              <a:t>import </a:t>
            </a:r>
            <a:r>
              <a:rPr lang="en-US" dirty="0" err="1">
                <a:latin typeface="+mj-lt"/>
              </a:rPr>
              <a:t>java.sql.Time</a:t>
            </a:r>
            <a:r>
              <a:rPr lang="en-US" dirty="0">
                <a:latin typeface="+mj-lt"/>
              </a:rPr>
              <a:t>;</a:t>
            </a:r>
          </a:p>
          <a:p>
            <a:r>
              <a:rPr lang="en-US" dirty="0">
                <a:latin typeface="+mj-lt"/>
              </a:rPr>
              <a:t>import </a:t>
            </a:r>
            <a:r>
              <a:rPr lang="en-US" dirty="0" err="1">
                <a:latin typeface="+mj-lt"/>
              </a:rPr>
              <a:t>java.sql.Timestamp</a:t>
            </a:r>
            <a:r>
              <a:rPr lang="en-US" dirty="0">
                <a:latin typeface="+mj-lt"/>
              </a:rPr>
              <a:t>;</a:t>
            </a:r>
          </a:p>
          <a:p>
            <a:r>
              <a:rPr lang="en-US" dirty="0">
                <a:latin typeface="+mj-lt"/>
              </a:rPr>
              <a:t>import </a:t>
            </a:r>
            <a:r>
              <a:rPr lang="en-US" dirty="0" err="1">
                <a:latin typeface="+mj-lt"/>
              </a:rPr>
              <a:t>java.util</a:t>
            </a:r>
            <a:r>
              <a:rPr lang="en-US" dirty="0">
                <a:latin typeface="+mj-lt"/>
              </a:rPr>
              <a:t>.*;</a:t>
            </a:r>
          </a:p>
          <a:p>
            <a:endParaRPr lang="en-US" dirty="0">
              <a:latin typeface="+mj-lt"/>
            </a:endParaRPr>
          </a:p>
          <a:p>
            <a:r>
              <a:rPr lang="en-US" dirty="0">
                <a:latin typeface="+mj-lt"/>
              </a:rPr>
              <a:t>public class </a:t>
            </a:r>
            <a:r>
              <a:rPr lang="en-US" dirty="0" err="1">
                <a:latin typeface="+mj-lt"/>
              </a:rPr>
              <a:t>SqlDateTime</a:t>
            </a:r>
            <a:r>
              <a:rPr lang="en-US" dirty="0">
                <a:latin typeface="+mj-lt"/>
              </a:rPr>
              <a:t> {</a:t>
            </a:r>
          </a:p>
          <a:p>
            <a:r>
              <a:rPr lang="en-US" dirty="0">
                <a:latin typeface="+mj-lt"/>
              </a:rPr>
              <a:t>   public static void main(String[] </a:t>
            </a:r>
            <a:r>
              <a:rPr lang="en-US" dirty="0" err="1">
                <a:latin typeface="+mj-lt"/>
              </a:rPr>
              <a:t>args</a:t>
            </a:r>
            <a:r>
              <a:rPr lang="en-US" dirty="0">
                <a:latin typeface="+mj-lt"/>
              </a:rPr>
              <a:t>) {</a:t>
            </a:r>
          </a:p>
          <a:p>
            <a:r>
              <a:rPr lang="en-US" dirty="0">
                <a:latin typeface="+mj-lt"/>
              </a:rPr>
              <a:t>      //Get standard date and time</a:t>
            </a:r>
          </a:p>
          <a:p>
            <a:r>
              <a:rPr lang="en-US" dirty="0">
                <a:latin typeface="+mj-lt"/>
              </a:rPr>
              <a:t>      </a:t>
            </a:r>
            <a:r>
              <a:rPr lang="en-US" dirty="0" err="1">
                <a:latin typeface="+mj-lt"/>
              </a:rPr>
              <a:t>java.util.Date</a:t>
            </a:r>
            <a:r>
              <a:rPr lang="en-US" dirty="0">
                <a:latin typeface="+mj-lt"/>
              </a:rPr>
              <a:t> </a:t>
            </a:r>
            <a:r>
              <a:rPr lang="en-US" dirty="0" err="1">
                <a:latin typeface="+mj-lt"/>
              </a:rPr>
              <a:t>javaDate</a:t>
            </a:r>
            <a:r>
              <a:rPr lang="en-US" dirty="0">
                <a:latin typeface="+mj-lt"/>
              </a:rPr>
              <a:t> = new </a:t>
            </a:r>
            <a:r>
              <a:rPr lang="en-US" dirty="0" err="1">
                <a:latin typeface="+mj-lt"/>
              </a:rPr>
              <a:t>java.util.Date</a:t>
            </a:r>
            <a:r>
              <a:rPr lang="en-US" dirty="0">
                <a:latin typeface="+mj-lt"/>
              </a:rPr>
              <a:t>();</a:t>
            </a:r>
          </a:p>
          <a:p>
            <a:r>
              <a:rPr lang="en-US" dirty="0">
                <a:latin typeface="+mj-lt"/>
              </a:rPr>
              <a:t>      long </a:t>
            </a:r>
            <a:r>
              <a:rPr lang="en-US" dirty="0" err="1">
                <a:latin typeface="+mj-lt"/>
              </a:rPr>
              <a:t>javaTime</a:t>
            </a:r>
            <a:r>
              <a:rPr lang="en-US" dirty="0">
                <a:latin typeface="+mj-lt"/>
              </a:rPr>
              <a:t> = </a:t>
            </a:r>
            <a:r>
              <a:rPr lang="en-US" dirty="0" err="1">
                <a:latin typeface="+mj-lt"/>
              </a:rPr>
              <a:t>javaDate.getTime</a:t>
            </a:r>
            <a:r>
              <a:rPr lang="en-US" dirty="0">
                <a:latin typeface="+mj-lt"/>
              </a:rPr>
              <a:t>();</a:t>
            </a:r>
          </a:p>
          <a:p>
            <a:r>
              <a:rPr lang="en-US" dirty="0">
                <a:latin typeface="+mj-lt"/>
              </a:rPr>
              <a:t>      </a:t>
            </a:r>
            <a:r>
              <a:rPr lang="en-US" dirty="0" err="1">
                <a:latin typeface="+mj-lt"/>
              </a:rPr>
              <a:t>System.out.println</a:t>
            </a:r>
            <a:r>
              <a:rPr lang="en-US" dirty="0">
                <a:latin typeface="+mj-lt"/>
              </a:rPr>
              <a:t>("The Java Date is:" + </a:t>
            </a:r>
          </a:p>
          <a:p>
            <a:r>
              <a:rPr lang="en-US" dirty="0">
                <a:latin typeface="+mj-lt"/>
              </a:rPr>
              <a:t>             </a:t>
            </a:r>
            <a:r>
              <a:rPr lang="en-US" dirty="0" err="1">
                <a:latin typeface="+mj-lt"/>
              </a:rPr>
              <a:t>javaDate.toString</a:t>
            </a:r>
            <a:r>
              <a:rPr lang="en-US" dirty="0">
                <a:latin typeface="+mj-lt"/>
              </a:rPr>
              <a:t>());</a:t>
            </a:r>
          </a:p>
          <a:p>
            <a:endParaRPr lang="en-US" dirty="0">
              <a:latin typeface="+mj-lt"/>
            </a:endParaRPr>
          </a:p>
          <a:p>
            <a:r>
              <a:rPr lang="en-US" dirty="0">
                <a:latin typeface="+mj-lt"/>
              </a:rPr>
              <a:t>      //Get and display SQL DATE</a:t>
            </a:r>
          </a:p>
          <a:p>
            <a:r>
              <a:rPr lang="en-US" dirty="0">
                <a:latin typeface="+mj-lt"/>
              </a:rPr>
              <a:t>      </a:t>
            </a:r>
            <a:r>
              <a:rPr lang="en-US" dirty="0" err="1">
                <a:latin typeface="+mj-lt"/>
              </a:rPr>
              <a:t>java.sql.Date</a:t>
            </a:r>
            <a:r>
              <a:rPr lang="en-US" dirty="0">
                <a:latin typeface="+mj-lt"/>
              </a:rPr>
              <a:t> </a:t>
            </a:r>
            <a:r>
              <a:rPr lang="en-US" dirty="0" err="1">
                <a:latin typeface="+mj-lt"/>
              </a:rPr>
              <a:t>sqlDate</a:t>
            </a:r>
            <a:r>
              <a:rPr lang="en-US" dirty="0">
                <a:latin typeface="+mj-lt"/>
              </a:rPr>
              <a:t> = new </a:t>
            </a:r>
            <a:r>
              <a:rPr lang="en-US" dirty="0" err="1">
                <a:latin typeface="+mj-lt"/>
              </a:rPr>
              <a:t>java.sql.Date</a:t>
            </a:r>
            <a:r>
              <a:rPr lang="en-US" dirty="0">
                <a:latin typeface="+mj-lt"/>
              </a:rPr>
              <a:t>(</a:t>
            </a:r>
            <a:r>
              <a:rPr lang="en-US" dirty="0" err="1">
                <a:latin typeface="+mj-lt"/>
              </a:rPr>
              <a:t>javaTime</a:t>
            </a:r>
            <a:r>
              <a:rPr lang="en-US" dirty="0">
                <a:latin typeface="+mj-lt"/>
              </a:rPr>
              <a:t>);</a:t>
            </a:r>
          </a:p>
          <a:p>
            <a:r>
              <a:rPr lang="en-US" dirty="0">
                <a:latin typeface="+mj-lt"/>
              </a:rPr>
              <a:t>      </a:t>
            </a:r>
            <a:r>
              <a:rPr lang="en-US" dirty="0" err="1">
                <a:latin typeface="+mj-lt"/>
              </a:rPr>
              <a:t>System.out.println</a:t>
            </a:r>
            <a:r>
              <a:rPr lang="en-US" dirty="0">
                <a:latin typeface="+mj-lt"/>
              </a:rPr>
              <a:t>("The SQL DATE is: " + </a:t>
            </a:r>
          </a:p>
          <a:p>
            <a:r>
              <a:rPr lang="en-US" dirty="0">
                <a:latin typeface="+mj-lt"/>
              </a:rPr>
              <a:t>             </a:t>
            </a:r>
            <a:r>
              <a:rPr lang="en-US" dirty="0" err="1">
                <a:latin typeface="+mj-lt"/>
              </a:rPr>
              <a:t>sqlDate.toString</a:t>
            </a:r>
            <a:r>
              <a:rPr lang="en-US" dirty="0" smtClean="0">
                <a:latin typeface="+mj-lt"/>
              </a:rPr>
              <a:t>());</a:t>
            </a:r>
            <a:endParaRPr lang="en-US" dirty="0">
              <a:latin typeface="+mj-lt"/>
            </a:endParaRPr>
          </a:p>
        </p:txBody>
      </p:sp>
      <p:sp>
        <p:nvSpPr>
          <p:cNvPr id="6" name="Slide Number Placeholder 5"/>
          <p:cNvSpPr>
            <a:spLocks noGrp="1"/>
          </p:cNvSpPr>
          <p:nvPr>
            <p:ph type="sldNum" sz="quarter" idx="12"/>
          </p:nvPr>
        </p:nvSpPr>
        <p:spPr/>
        <p:txBody>
          <a:bodyPr/>
          <a:lstStyle/>
          <a:p>
            <a:fld id="{25BA54BD-C84D-46CE-8B72-31BFB26ABA43}" type="slidenum">
              <a:rPr lang="en-IN" smtClean="0"/>
              <a:pPr/>
              <a:t>67</a:t>
            </a:fld>
            <a:r>
              <a:rPr lang="en-IN" smtClean="0"/>
              <a:t>/86</a:t>
            </a:r>
            <a:endParaRPr lang="en-IN" dirty="0"/>
          </a:p>
        </p:txBody>
      </p:sp>
      <p:sp>
        <p:nvSpPr>
          <p:cNvPr id="7" name="Date Placeholder 6"/>
          <p:cNvSpPr>
            <a:spLocks noGrp="1"/>
          </p:cNvSpPr>
          <p:nvPr>
            <p:ph type="dt" sz="half" idx="10"/>
          </p:nvPr>
        </p:nvSpPr>
        <p:spPr/>
        <p:txBody>
          <a:bodyPr/>
          <a:lstStyle/>
          <a:p>
            <a:fld id="{C4F4B717-3852-4FB7-9E25-BAE424F4F573}" type="datetime9">
              <a:rPr lang="en-IN" smtClean="0"/>
              <a:t>10-01-2017 12:13:49</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4086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2812" y="816888"/>
            <a:ext cx="10287000" cy="5355312"/>
          </a:xfrm>
          <a:prstGeom prst="rect">
            <a:avLst/>
          </a:prstGeom>
        </p:spPr>
        <p:txBody>
          <a:bodyPr wrap="square">
            <a:spAutoFit/>
          </a:bodyPr>
          <a:lstStyle/>
          <a:p>
            <a:pPr lvl="0"/>
            <a:r>
              <a:rPr lang="en-US" dirty="0" smtClean="0">
                <a:solidFill>
                  <a:prstClr val="white"/>
                </a:solidFill>
                <a:latin typeface="Consolas"/>
              </a:rPr>
              <a:t>      </a:t>
            </a:r>
            <a:r>
              <a:rPr lang="en-US" dirty="0">
                <a:solidFill>
                  <a:prstClr val="white"/>
                </a:solidFill>
                <a:latin typeface="Consolas"/>
              </a:rPr>
              <a:t>//Get and display SQL TIME</a:t>
            </a:r>
          </a:p>
          <a:p>
            <a:pPr lvl="0"/>
            <a:r>
              <a:rPr lang="en-US" dirty="0">
                <a:solidFill>
                  <a:prstClr val="white"/>
                </a:solidFill>
                <a:latin typeface="Consolas"/>
              </a:rPr>
              <a:t>      </a:t>
            </a:r>
            <a:r>
              <a:rPr lang="en-US" dirty="0" err="1">
                <a:solidFill>
                  <a:prstClr val="white"/>
                </a:solidFill>
                <a:latin typeface="Consolas"/>
              </a:rPr>
              <a:t>java.sql.Time</a:t>
            </a:r>
            <a:r>
              <a:rPr lang="en-US" dirty="0">
                <a:solidFill>
                  <a:prstClr val="white"/>
                </a:solidFill>
                <a:latin typeface="Consolas"/>
              </a:rPr>
              <a:t> </a:t>
            </a:r>
            <a:r>
              <a:rPr lang="en-US" dirty="0" err="1">
                <a:solidFill>
                  <a:prstClr val="white"/>
                </a:solidFill>
                <a:latin typeface="Consolas"/>
              </a:rPr>
              <a:t>sqlTime</a:t>
            </a:r>
            <a:r>
              <a:rPr lang="en-US" dirty="0">
                <a:solidFill>
                  <a:prstClr val="white"/>
                </a:solidFill>
                <a:latin typeface="Consolas"/>
              </a:rPr>
              <a:t> = new </a:t>
            </a:r>
            <a:r>
              <a:rPr lang="en-US" dirty="0" err="1">
                <a:solidFill>
                  <a:prstClr val="white"/>
                </a:solidFill>
                <a:latin typeface="Consolas"/>
              </a:rPr>
              <a:t>java.sql.Time</a:t>
            </a:r>
            <a:r>
              <a:rPr lang="en-US" dirty="0">
                <a:solidFill>
                  <a:prstClr val="white"/>
                </a:solidFill>
                <a:latin typeface="Consolas"/>
              </a:rPr>
              <a:t>(</a:t>
            </a:r>
            <a:r>
              <a:rPr lang="en-US" dirty="0" err="1">
                <a:solidFill>
                  <a:prstClr val="white"/>
                </a:solidFill>
                <a:latin typeface="Consolas"/>
              </a:rPr>
              <a:t>javaTime</a:t>
            </a:r>
            <a:r>
              <a:rPr lang="en-US" dirty="0">
                <a:solidFill>
                  <a:prstClr val="white"/>
                </a:solidFill>
                <a:latin typeface="Consolas"/>
              </a:rPr>
              <a:t>);</a:t>
            </a:r>
          </a:p>
          <a:p>
            <a:pPr lvl="0"/>
            <a:r>
              <a:rPr lang="en-US" dirty="0">
                <a:solidFill>
                  <a:prstClr val="white"/>
                </a:solidFill>
                <a:latin typeface="Consolas"/>
              </a:rPr>
              <a:t>      </a:t>
            </a:r>
            <a:r>
              <a:rPr lang="en-US" dirty="0" err="1">
                <a:solidFill>
                  <a:prstClr val="white"/>
                </a:solidFill>
                <a:latin typeface="Consolas"/>
              </a:rPr>
              <a:t>System.out.println</a:t>
            </a:r>
            <a:r>
              <a:rPr lang="en-US" dirty="0">
                <a:solidFill>
                  <a:prstClr val="white"/>
                </a:solidFill>
                <a:latin typeface="Consolas"/>
              </a:rPr>
              <a:t>("The SQL TIME is: " + </a:t>
            </a:r>
          </a:p>
          <a:p>
            <a:pPr lvl="0"/>
            <a:r>
              <a:rPr lang="en-US" dirty="0">
                <a:solidFill>
                  <a:prstClr val="white"/>
                </a:solidFill>
                <a:latin typeface="Consolas"/>
              </a:rPr>
              <a:t>             </a:t>
            </a:r>
            <a:r>
              <a:rPr lang="en-US" dirty="0" err="1">
                <a:solidFill>
                  <a:prstClr val="white"/>
                </a:solidFill>
                <a:latin typeface="Consolas"/>
              </a:rPr>
              <a:t>sqlTime.toString</a:t>
            </a:r>
            <a:r>
              <a:rPr lang="en-US" dirty="0">
                <a:solidFill>
                  <a:prstClr val="white"/>
                </a:solidFill>
                <a:latin typeface="Consolas"/>
              </a:rPr>
              <a:t>());</a:t>
            </a:r>
          </a:p>
          <a:p>
            <a:pPr lvl="0"/>
            <a:r>
              <a:rPr lang="en-US" dirty="0">
                <a:solidFill>
                  <a:prstClr val="white"/>
                </a:solidFill>
                <a:latin typeface="Consolas"/>
              </a:rPr>
              <a:t>      //Get and display SQL TIMESTAMP</a:t>
            </a:r>
          </a:p>
          <a:p>
            <a:pPr lvl="0"/>
            <a:r>
              <a:rPr lang="en-US" dirty="0">
                <a:solidFill>
                  <a:prstClr val="white"/>
                </a:solidFill>
                <a:latin typeface="Consolas"/>
              </a:rPr>
              <a:t>      </a:t>
            </a:r>
            <a:r>
              <a:rPr lang="en-US" dirty="0" err="1">
                <a:solidFill>
                  <a:prstClr val="white"/>
                </a:solidFill>
                <a:latin typeface="Consolas"/>
              </a:rPr>
              <a:t>java.sql.Timestamp</a:t>
            </a:r>
            <a:r>
              <a:rPr lang="en-US" dirty="0">
                <a:solidFill>
                  <a:prstClr val="white"/>
                </a:solidFill>
                <a:latin typeface="Consolas"/>
              </a:rPr>
              <a:t> </a:t>
            </a:r>
            <a:r>
              <a:rPr lang="en-US" dirty="0" err="1">
                <a:solidFill>
                  <a:prstClr val="white"/>
                </a:solidFill>
                <a:latin typeface="Consolas"/>
              </a:rPr>
              <a:t>sqlTimestamp</a:t>
            </a:r>
            <a:r>
              <a:rPr lang="en-US" dirty="0">
                <a:solidFill>
                  <a:prstClr val="white"/>
                </a:solidFill>
                <a:latin typeface="Consolas"/>
              </a:rPr>
              <a:t> =</a:t>
            </a:r>
          </a:p>
          <a:p>
            <a:pPr lvl="0"/>
            <a:r>
              <a:rPr lang="en-US" dirty="0">
                <a:solidFill>
                  <a:prstClr val="white"/>
                </a:solidFill>
                <a:latin typeface="Consolas"/>
              </a:rPr>
              <a:t>      new </a:t>
            </a:r>
            <a:r>
              <a:rPr lang="en-US" dirty="0" err="1">
                <a:solidFill>
                  <a:prstClr val="white"/>
                </a:solidFill>
                <a:latin typeface="Consolas"/>
              </a:rPr>
              <a:t>java.sql.Timestamp</a:t>
            </a:r>
            <a:r>
              <a:rPr lang="en-US" dirty="0">
                <a:solidFill>
                  <a:prstClr val="white"/>
                </a:solidFill>
                <a:latin typeface="Consolas"/>
              </a:rPr>
              <a:t>(</a:t>
            </a:r>
            <a:r>
              <a:rPr lang="en-US" dirty="0" err="1">
                <a:solidFill>
                  <a:prstClr val="white"/>
                </a:solidFill>
                <a:latin typeface="Consolas"/>
              </a:rPr>
              <a:t>javaTime</a:t>
            </a:r>
            <a:r>
              <a:rPr lang="en-US" dirty="0">
                <a:solidFill>
                  <a:prstClr val="white"/>
                </a:solidFill>
                <a:latin typeface="Consolas"/>
              </a:rPr>
              <a:t>);</a:t>
            </a:r>
          </a:p>
          <a:p>
            <a:pPr lvl="0"/>
            <a:r>
              <a:rPr lang="en-US" dirty="0">
                <a:solidFill>
                  <a:prstClr val="white"/>
                </a:solidFill>
                <a:latin typeface="Consolas"/>
              </a:rPr>
              <a:t>      </a:t>
            </a:r>
            <a:r>
              <a:rPr lang="en-US" dirty="0" err="1">
                <a:solidFill>
                  <a:prstClr val="white"/>
                </a:solidFill>
                <a:latin typeface="Consolas"/>
              </a:rPr>
              <a:t>System.out.println</a:t>
            </a:r>
            <a:r>
              <a:rPr lang="en-US" dirty="0">
                <a:solidFill>
                  <a:prstClr val="white"/>
                </a:solidFill>
                <a:latin typeface="Consolas"/>
              </a:rPr>
              <a:t>("The SQL TIMESTAMP is: " + </a:t>
            </a:r>
          </a:p>
          <a:p>
            <a:pPr lvl="0"/>
            <a:r>
              <a:rPr lang="en-US" dirty="0">
                <a:solidFill>
                  <a:prstClr val="white"/>
                </a:solidFill>
                <a:latin typeface="Consolas"/>
              </a:rPr>
              <a:t>             </a:t>
            </a:r>
            <a:r>
              <a:rPr lang="en-US" dirty="0" err="1">
                <a:solidFill>
                  <a:prstClr val="white"/>
                </a:solidFill>
                <a:latin typeface="Consolas"/>
              </a:rPr>
              <a:t>sqlTimestamp.toString</a:t>
            </a:r>
            <a:r>
              <a:rPr lang="en-US" dirty="0">
                <a:solidFill>
                  <a:prstClr val="white"/>
                </a:solidFill>
                <a:latin typeface="Consolas"/>
              </a:rPr>
              <a:t>());</a:t>
            </a:r>
          </a:p>
          <a:p>
            <a:pPr lvl="0"/>
            <a:r>
              <a:rPr lang="en-US" dirty="0">
                <a:solidFill>
                  <a:prstClr val="white"/>
                </a:solidFill>
                <a:latin typeface="Consolas"/>
              </a:rPr>
              <a:t>     }//end main</a:t>
            </a:r>
          </a:p>
          <a:p>
            <a:pPr lvl="0"/>
            <a:r>
              <a:rPr lang="en-US" dirty="0">
                <a:solidFill>
                  <a:prstClr val="white"/>
                </a:solidFill>
                <a:latin typeface="Consolas"/>
              </a:rPr>
              <a:t>}//end </a:t>
            </a:r>
            <a:r>
              <a:rPr lang="en-US" dirty="0" err="1" smtClean="0">
                <a:solidFill>
                  <a:prstClr val="white"/>
                </a:solidFill>
                <a:latin typeface="Consolas"/>
              </a:rPr>
              <a:t>SqlDateTime</a:t>
            </a:r>
            <a:endParaRPr lang="en-US" dirty="0" smtClean="0">
              <a:solidFill>
                <a:prstClr val="white"/>
              </a:solidFill>
              <a:latin typeface="Consolas"/>
            </a:endParaRPr>
          </a:p>
          <a:p>
            <a:pPr lvl="0"/>
            <a:endParaRPr lang="en-US" dirty="0">
              <a:solidFill>
                <a:prstClr val="white"/>
              </a:solidFill>
              <a:latin typeface="Consolas"/>
            </a:endParaRPr>
          </a:p>
          <a:p>
            <a:pPr lvl="0"/>
            <a:r>
              <a:rPr lang="en-US" dirty="0">
                <a:solidFill>
                  <a:prstClr val="white"/>
                </a:solidFill>
                <a:latin typeface="Consolas"/>
              </a:rPr>
              <a:t>C:\&gt;javac SqlDateTime.java</a:t>
            </a:r>
          </a:p>
          <a:p>
            <a:pPr lvl="0"/>
            <a:r>
              <a:rPr lang="en-US" dirty="0" smtClean="0">
                <a:solidFill>
                  <a:prstClr val="white"/>
                </a:solidFill>
                <a:latin typeface="Consolas"/>
              </a:rPr>
              <a:t>C</a:t>
            </a:r>
            <a:r>
              <a:rPr lang="en-US" dirty="0">
                <a:solidFill>
                  <a:prstClr val="white"/>
                </a:solidFill>
                <a:latin typeface="Consolas"/>
              </a:rPr>
              <a:t>:\&gt;java </a:t>
            </a:r>
            <a:r>
              <a:rPr lang="en-US" dirty="0" err="1">
                <a:solidFill>
                  <a:prstClr val="white"/>
                </a:solidFill>
                <a:latin typeface="Consolas"/>
              </a:rPr>
              <a:t>SqlDateTime</a:t>
            </a:r>
            <a:endParaRPr lang="en-US" dirty="0">
              <a:solidFill>
                <a:prstClr val="white"/>
              </a:solidFill>
              <a:latin typeface="Consolas"/>
            </a:endParaRPr>
          </a:p>
          <a:p>
            <a:pPr lvl="0"/>
            <a:r>
              <a:rPr lang="en-US" dirty="0">
                <a:solidFill>
                  <a:prstClr val="white"/>
                </a:solidFill>
                <a:latin typeface="Consolas"/>
              </a:rPr>
              <a:t>The Java Date </a:t>
            </a:r>
            <a:r>
              <a:rPr lang="en-US" dirty="0" err="1">
                <a:solidFill>
                  <a:prstClr val="white"/>
                </a:solidFill>
                <a:latin typeface="Consolas"/>
              </a:rPr>
              <a:t>is:Tue</a:t>
            </a:r>
            <a:r>
              <a:rPr lang="en-US" dirty="0">
                <a:solidFill>
                  <a:prstClr val="white"/>
                </a:solidFill>
                <a:latin typeface="Consolas"/>
              </a:rPr>
              <a:t> Aug 18 13:46:02 GMT+04:00 2009</a:t>
            </a:r>
          </a:p>
          <a:p>
            <a:pPr lvl="0"/>
            <a:r>
              <a:rPr lang="en-US" dirty="0">
                <a:solidFill>
                  <a:prstClr val="white"/>
                </a:solidFill>
                <a:latin typeface="Consolas"/>
              </a:rPr>
              <a:t>The SQL DATE is: 2009-08-18</a:t>
            </a:r>
          </a:p>
          <a:p>
            <a:pPr lvl="0"/>
            <a:r>
              <a:rPr lang="en-US" dirty="0">
                <a:solidFill>
                  <a:prstClr val="white"/>
                </a:solidFill>
                <a:latin typeface="Consolas"/>
              </a:rPr>
              <a:t>The SQL TIME is: 13:46:02</a:t>
            </a:r>
          </a:p>
          <a:p>
            <a:pPr lvl="0"/>
            <a:r>
              <a:rPr lang="en-US" dirty="0">
                <a:solidFill>
                  <a:prstClr val="white"/>
                </a:solidFill>
                <a:latin typeface="Consolas"/>
              </a:rPr>
              <a:t>The SQL TIMESTAMP is: 2009-08-18 13:46:02.828</a:t>
            </a:r>
          </a:p>
          <a:p>
            <a:pPr lvl="0"/>
            <a:r>
              <a:rPr lang="en-US" dirty="0">
                <a:solidFill>
                  <a:prstClr val="white"/>
                </a:solidFill>
                <a:latin typeface="Consolas"/>
              </a:rPr>
              <a:t>C:\&gt;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68</a:t>
            </a:fld>
            <a:r>
              <a:rPr lang="en-IN" smtClean="0"/>
              <a:t>/86</a:t>
            </a:r>
            <a:endParaRPr lang="en-IN" dirty="0"/>
          </a:p>
        </p:txBody>
      </p:sp>
      <p:sp>
        <p:nvSpPr>
          <p:cNvPr id="6" name="Date Placeholder 5"/>
          <p:cNvSpPr>
            <a:spLocks noGrp="1"/>
          </p:cNvSpPr>
          <p:nvPr>
            <p:ph type="dt" sz="half" idx="10"/>
          </p:nvPr>
        </p:nvSpPr>
        <p:spPr/>
        <p:txBody>
          <a:bodyPr/>
          <a:lstStyle/>
          <a:p>
            <a:fld id="{3535BC5C-DC8D-486B-A31D-8A70A7A37183}" type="datetime9">
              <a:rPr lang="en-IN" smtClean="0"/>
              <a:t>10-01-2017 12:13:49</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83719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NULL Values</a:t>
            </a:r>
            <a:r>
              <a:rPr lang="en-US" dirty="0" smtClean="0"/>
              <a:t>:</a:t>
            </a:r>
            <a:endParaRPr lang="en-US" dirty="0"/>
          </a:p>
        </p:txBody>
      </p:sp>
      <p:sp>
        <p:nvSpPr>
          <p:cNvPr id="3" name="Content Placeholder 2"/>
          <p:cNvSpPr>
            <a:spLocks noGrp="1"/>
          </p:cNvSpPr>
          <p:nvPr>
            <p:ph idx="1"/>
          </p:nvPr>
        </p:nvSpPr>
        <p:spPr>
          <a:xfrm>
            <a:off x="1522414" y="1905000"/>
            <a:ext cx="9121202" cy="4288536"/>
          </a:xfrm>
        </p:spPr>
        <p:txBody>
          <a:bodyPr>
            <a:normAutofit/>
          </a:bodyPr>
          <a:lstStyle/>
          <a:p>
            <a:pPr algn="just"/>
            <a:r>
              <a:rPr lang="en-US" dirty="0" smtClean="0"/>
              <a:t>There </a:t>
            </a:r>
            <a:r>
              <a:rPr lang="en-US" dirty="0"/>
              <a:t>are three tactics you can use:</a:t>
            </a:r>
          </a:p>
          <a:p>
            <a:pPr marL="731520" lvl="1" indent="-457200" algn="just">
              <a:buFont typeface="+mj-lt"/>
              <a:buAutoNum type="arabicPeriod"/>
            </a:pPr>
            <a:r>
              <a:rPr lang="en-US" dirty="0"/>
              <a:t>Avoid using </a:t>
            </a:r>
            <a:r>
              <a:rPr lang="en-US" dirty="0" err="1"/>
              <a:t>getXXX</a:t>
            </a:r>
            <a:r>
              <a:rPr lang="en-US" dirty="0"/>
              <a:t>( ) methods that return primitive data types.</a:t>
            </a:r>
          </a:p>
          <a:p>
            <a:pPr marL="731520" lvl="1" indent="-457200" algn="just">
              <a:buFont typeface="+mj-lt"/>
              <a:buAutoNum type="arabicPeriod"/>
            </a:pPr>
            <a:r>
              <a:rPr lang="en-US" dirty="0"/>
              <a:t>Use wrapper classes for primitive data types, and use the </a:t>
            </a:r>
            <a:r>
              <a:rPr lang="en-US" dirty="0" err="1"/>
              <a:t>ResultSet</a:t>
            </a:r>
            <a:r>
              <a:rPr lang="en-US" dirty="0"/>
              <a:t> object's </a:t>
            </a:r>
            <a:r>
              <a:rPr lang="en-US" dirty="0" err="1"/>
              <a:t>wasNull</a:t>
            </a:r>
            <a:r>
              <a:rPr lang="en-US" dirty="0"/>
              <a:t>( ) method to test whether the wrapper class variable that received the value returned by the </a:t>
            </a:r>
            <a:r>
              <a:rPr lang="en-US" dirty="0" err="1"/>
              <a:t>getXXX</a:t>
            </a:r>
            <a:r>
              <a:rPr lang="en-US" dirty="0"/>
              <a:t>( ) method should be set to null.</a:t>
            </a:r>
          </a:p>
          <a:p>
            <a:pPr marL="731520" lvl="1" indent="-457200" algn="just">
              <a:buFont typeface="+mj-lt"/>
              <a:buAutoNum type="arabicPeriod"/>
            </a:pPr>
            <a:r>
              <a:rPr lang="en-US" dirty="0"/>
              <a:t>Use primitive data types and the </a:t>
            </a:r>
            <a:r>
              <a:rPr lang="en-US" dirty="0" err="1"/>
              <a:t>ResultSet</a:t>
            </a:r>
            <a:r>
              <a:rPr lang="en-US" dirty="0"/>
              <a:t> object's </a:t>
            </a:r>
            <a:r>
              <a:rPr lang="en-US" dirty="0" err="1"/>
              <a:t>wasNull</a:t>
            </a:r>
            <a:r>
              <a:rPr lang="en-US" dirty="0"/>
              <a:t>( ) method to test whether the primitive variable that received the value returned by the </a:t>
            </a:r>
            <a:r>
              <a:rPr lang="en-US" dirty="0" err="1"/>
              <a:t>getXXX</a:t>
            </a:r>
            <a:r>
              <a:rPr lang="en-US" dirty="0"/>
              <a:t>( ) method should be set to an acceptable value that you've chosen to represent a NULL</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69</a:t>
            </a:fld>
            <a:r>
              <a:rPr lang="en-IN" smtClean="0"/>
              <a:t>/86</a:t>
            </a:r>
            <a:endParaRPr lang="en-IN" dirty="0"/>
          </a:p>
        </p:txBody>
      </p:sp>
      <p:sp>
        <p:nvSpPr>
          <p:cNvPr id="7" name="Date Placeholder 6"/>
          <p:cNvSpPr>
            <a:spLocks noGrp="1"/>
          </p:cNvSpPr>
          <p:nvPr>
            <p:ph type="dt" sz="half" idx="10"/>
          </p:nvPr>
        </p:nvSpPr>
        <p:spPr/>
        <p:txBody>
          <a:bodyPr/>
          <a:lstStyle/>
          <a:p>
            <a:fld id="{85A37E66-EE6F-47B7-A0DC-9724A13CC65D}" type="datetime9">
              <a:rPr lang="en-IN" smtClean="0"/>
              <a:t>10-01-2017 12:13:49</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00420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JDBC Components:</a:t>
            </a:r>
          </a:p>
        </p:txBody>
      </p:sp>
      <p:sp>
        <p:nvSpPr>
          <p:cNvPr id="3" name="Content Placeholder 2"/>
          <p:cNvSpPr>
            <a:spLocks noGrp="1"/>
          </p:cNvSpPr>
          <p:nvPr>
            <p:ph idx="1"/>
          </p:nvPr>
        </p:nvSpPr>
        <p:spPr>
          <a:xfrm>
            <a:off x="531812" y="1905000"/>
            <a:ext cx="11201400" cy="4648200"/>
          </a:xfrm>
        </p:spPr>
        <p:txBody>
          <a:bodyPr>
            <a:normAutofit/>
          </a:bodyPr>
          <a:lstStyle/>
          <a:p>
            <a:pPr algn="just"/>
            <a:r>
              <a:rPr lang="en-US" b="1" dirty="0"/>
              <a:t>Statement :</a:t>
            </a:r>
            <a:r>
              <a:rPr lang="en-US" dirty="0"/>
              <a:t> </a:t>
            </a:r>
            <a:endParaRPr lang="en-US" dirty="0" smtClean="0"/>
          </a:p>
          <a:p>
            <a:pPr lvl="1" algn="just"/>
            <a:r>
              <a:rPr lang="en-US" dirty="0" smtClean="0"/>
              <a:t>You </a:t>
            </a:r>
            <a:r>
              <a:rPr lang="en-US" dirty="0"/>
              <a:t>use objects created from this interface to submit the SQL statements to the database. </a:t>
            </a:r>
            <a:endParaRPr lang="en-US" dirty="0" smtClean="0"/>
          </a:p>
          <a:p>
            <a:pPr lvl="1" algn="just"/>
            <a:r>
              <a:rPr lang="en-US" dirty="0" smtClean="0"/>
              <a:t>Some </a:t>
            </a:r>
            <a:r>
              <a:rPr lang="en-US" dirty="0"/>
              <a:t>derived interfaces accept parameters in addition to executing stored procedures.</a:t>
            </a:r>
          </a:p>
          <a:p>
            <a:pPr algn="just"/>
            <a:r>
              <a:rPr lang="en-US" b="1" dirty="0" err="1"/>
              <a:t>ResultSet</a:t>
            </a:r>
            <a:r>
              <a:rPr lang="en-US" b="1" dirty="0"/>
              <a:t>:</a:t>
            </a:r>
            <a:r>
              <a:rPr lang="en-US" dirty="0"/>
              <a:t> </a:t>
            </a:r>
            <a:endParaRPr lang="en-US" dirty="0" smtClean="0"/>
          </a:p>
          <a:p>
            <a:pPr lvl="1" algn="just"/>
            <a:r>
              <a:rPr lang="en-US" dirty="0" smtClean="0"/>
              <a:t>These </a:t>
            </a:r>
            <a:r>
              <a:rPr lang="en-US" dirty="0"/>
              <a:t>objects hold data retrieved from a database after you execute an SQL query using Statement objects. </a:t>
            </a:r>
            <a:endParaRPr lang="en-US" dirty="0" smtClean="0"/>
          </a:p>
          <a:p>
            <a:pPr lvl="1" algn="just"/>
            <a:r>
              <a:rPr lang="en-US" dirty="0" smtClean="0"/>
              <a:t>It </a:t>
            </a:r>
            <a:r>
              <a:rPr lang="en-US" dirty="0"/>
              <a:t>acts as an iterator to allow you to move through its data.</a:t>
            </a:r>
          </a:p>
          <a:p>
            <a:pPr algn="just"/>
            <a:r>
              <a:rPr lang="en-US" b="1" dirty="0" err="1"/>
              <a:t>SQLException</a:t>
            </a:r>
            <a:r>
              <a:rPr lang="en-US" b="1" dirty="0"/>
              <a:t>:</a:t>
            </a:r>
            <a:r>
              <a:rPr lang="en-US" dirty="0"/>
              <a:t> </a:t>
            </a:r>
            <a:endParaRPr lang="en-US" dirty="0" smtClean="0"/>
          </a:p>
          <a:p>
            <a:pPr lvl="1" algn="just"/>
            <a:r>
              <a:rPr lang="en-US" dirty="0" smtClean="0"/>
              <a:t>This </a:t>
            </a:r>
            <a:r>
              <a:rPr lang="en-US" dirty="0"/>
              <a:t>class handles any errors that occur in a database application</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7</a:t>
            </a:fld>
            <a:r>
              <a:rPr lang="en-IN" smtClean="0"/>
              <a:t>/86</a:t>
            </a:r>
            <a:endParaRPr lang="en-IN" dirty="0"/>
          </a:p>
        </p:txBody>
      </p:sp>
      <p:sp>
        <p:nvSpPr>
          <p:cNvPr id="7" name="Date Placeholder 6"/>
          <p:cNvSpPr>
            <a:spLocks noGrp="1"/>
          </p:cNvSpPr>
          <p:nvPr>
            <p:ph type="dt" sz="half" idx="10"/>
          </p:nvPr>
        </p:nvSpPr>
        <p:spPr/>
        <p:txBody>
          <a:bodyPr/>
          <a:lstStyle/>
          <a:p>
            <a:fld id="{AA7EB501-BC3F-4D5F-9C29-FF632E5A977F}"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65406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212" y="2263676"/>
            <a:ext cx="8915400" cy="2308324"/>
          </a:xfrm>
          <a:prstGeom prst="rect">
            <a:avLst/>
          </a:prstGeom>
        </p:spPr>
        <p:txBody>
          <a:bodyPr wrap="square">
            <a:spAutoFit/>
          </a:bodyPr>
          <a:lstStyle/>
          <a:p>
            <a:r>
              <a:rPr lang="en-US" dirty="0">
                <a:latin typeface="+mj-lt"/>
              </a:rPr>
              <a:t>Statement </a:t>
            </a:r>
            <a:r>
              <a:rPr lang="en-US" dirty="0" err="1">
                <a:latin typeface="+mj-lt"/>
              </a:rPr>
              <a:t>stmt</a:t>
            </a:r>
            <a:r>
              <a:rPr lang="en-US" dirty="0">
                <a:latin typeface="+mj-lt"/>
              </a:rPr>
              <a:t> = </a:t>
            </a:r>
            <a:r>
              <a:rPr lang="en-US" dirty="0" err="1">
                <a:latin typeface="+mj-lt"/>
              </a:rPr>
              <a:t>conn.createStatement</a:t>
            </a:r>
            <a:r>
              <a:rPr lang="en-US" dirty="0">
                <a:latin typeface="+mj-lt"/>
              </a:rPr>
              <a:t>( );</a:t>
            </a:r>
          </a:p>
          <a:p>
            <a:r>
              <a:rPr lang="en-US" dirty="0">
                <a:latin typeface="+mj-lt"/>
              </a:rPr>
              <a:t>String </a:t>
            </a:r>
            <a:r>
              <a:rPr lang="en-US" dirty="0" err="1">
                <a:latin typeface="+mj-lt"/>
              </a:rPr>
              <a:t>sql</a:t>
            </a:r>
            <a:r>
              <a:rPr lang="en-US" dirty="0">
                <a:latin typeface="+mj-lt"/>
              </a:rPr>
              <a:t> = "SELECT id, first, last, age FROM Employees";</a:t>
            </a:r>
          </a:p>
          <a:p>
            <a:r>
              <a:rPr lang="en-US" dirty="0" err="1">
                <a:latin typeface="+mj-lt"/>
              </a:rPr>
              <a:t>ResultSet</a:t>
            </a:r>
            <a:r>
              <a:rPr lang="en-US" dirty="0">
                <a:latin typeface="+mj-lt"/>
              </a:rPr>
              <a:t> </a:t>
            </a:r>
            <a:r>
              <a:rPr lang="en-US" dirty="0" err="1">
                <a:latin typeface="+mj-lt"/>
              </a:rPr>
              <a:t>rs</a:t>
            </a:r>
            <a:r>
              <a:rPr lang="en-US" dirty="0">
                <a:latin typeface="+mj-lt"/>
              </a:rPr>
              <a:t> = </a:t>
            </a:r>
            <a:r>
              <a:rPr lang="en-US" dirty="0" err="1">
                <a:latin typeface="+mj-lt"/>
              </a:rPr>
              <a:t>stmt.executeQuery</a:t>
            </a:r>
            <a:r>
              <a:rPr lang="en-US" dirty="0">
                <a:latin typeface="+mj-lt"/>
              </a:rPr>
              <a:t>(</a:t>
            </a:r>
            <a:r>
              <a:rPr lang="en-US" dirty="0" err="1">
                <a:latin typeface="+mj-lt"/>
              </a:rPr>
              <a:t>sql</a:t>
            </a:r>
            <a:r>
              <a:rPr lang="en-US" dirty="0">
                <a:latin typeface="+mj-lt"/>
              </a:rPr>
              <a:t>);</a:t>
            </a:r>
          </a:p>
          <a:p>
            <a:endParaRPr lang="en-US" dirty="0">
              <a:latin typeface="+mj-lt"/>
            </a:endParaRPr>
          </a:p>
          <a:p>
            <a:r>
              <a:rPr lang="en-US" dirty="0" err="1">
                <a:latin typeface="+mj-lt"/>
              </a:rPr>
              <a:t>int</a:t>
            </a:r>
            <a:r>
              <a:rPr lang="en-US" dirty="0">
                <a:latin typeface="+mj-lt"/>
              </a:rPr>
              <a:t> id = </a:t>
            </a:r>
            <a:r>
              <a:rPr lang="en-US" dirty="0" err="1">
                <a:latin typeface="+mj-lt"/>
              </a:rPr>
              <a:t>rs.getInt</a:t>
            </a:r>
            <a:r>
              <a:rPr lang="en-US" dirty="0">
                <a:latin typeface="+mj-lt"/>
              </a:rPr>
              <a:t>(1);</a:t>
            </a:r>
          </a:p>
          <a:p>
            <a:r>
              <a:rPr lang="en-US" dirty="0">
                <a:latin typeface="+mj-lt"/>
              </a:rPr>
              <a:t>if( </a:t>
            </a:r>
            <a:r>
              <a:rPr lang="en-US" dirty="0" err="1">
                <a:latin typeface="+mj-lt"/>
              </a:rPr>
              <a:t>rs.wasNull</a:t>
            </a:r>
            <a:r>
              <a:rPr lang="en-US" dirty="0">
                <a:latin typeface="+mj-lt"/>
              </a:rPr>
              <a:t>( ) ) {</a:t>
            </a:r>
          </a:p>
          <a:p>
            <a:r>
              <a:rPr lang="en-US" dirty="0">
                <a:latin typeface="+mj-lt"/>
              </a:rPr>
              <a:t>   id = 0;</a:t>
            </a:r>
          </a:p>
          <a:p>
            <a:r>
              <a:rPr lang="en-US" dirty="0" smtClean="0">
                <a:latin typeface="+mj-lt"/>
              </a:rPr>
              <a:t>}</a:t>
            </a:r>
            <a:endParaRPr lang="en-US" dirty="0">
              <a:latin typeface="+mj-l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70</a:t>
            </a:fld>
            <a:r>
              <a:rPr lang="en-IN" smtClean="0"/>
              <a:t>/86</a:t>
            </a:r>
            <a:endParaRPr lang="en-IN" dirty="0"/>
          </a:p>
        </p:txBody>
      </p:sp>
      <p:sp>
        <p:nvSpPr>
          <p:cNvPr id="6" name="Date Placeholder 5"/>
          <p:cNvSpPr>
            <a:spLocks noGrp="1"/>
          </p:cNvSpPr>
          <p:nvPr>
            <p:ph type="dt" sz="half" idx="10"/>
          </p:nvPr>
        </p:nvSpPr>
        <p:spPr/>
        <p:txBody>
          <a:bodyPr/>
          <a:lstStyle/>
          <a:p>
            <a:fld id="{657D5DEB-394C-4B2F-8677-296401A14C45}" type="datetime9">
              <a:rPr lang="en-IN" smtClean="0"/>
              <a:t>10-01-2017 12:13:50</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7405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JDBC - </a:t>
            </a:r>
            <a:r>
              <a:rPr lang="en-US" dirty="0" smtClean="0"/>
              <a:t>Transactions</a:t>
            </a:r>
            <a:endParaRPr lang="en-US" dirty="0"/>
          </a:p>
        </p:txBody>
      </p:sp>
      <p:sp>
        <p:nvSpPr>
          <p:cNvPr id="3" name="Content Placeholder 2"/>
          <p:cNvSpPr>
            <a:spLocks noGrp="1"/>
          </p:cNvSpPr>
          <p:nvPr>
            <p:ph idx="1"/>
          </p:nvPr>
        </p:nvSpPr>
        <p:spPr>
          <a:xfrm>
            <a:off x="1522414" y="1828800"/>
            <a:ext cx="10134596" cy="4572000"/>
          </a:xfrm>
        </p:spPr>
        <p:txBody>
          <a:bodyPr>
            <a:normAutofit/>
          </a:bodyPr>
          <a:lstStyle/>
          <a:p>
            <a:r>
              <a:rPr lang="en-US" dirty="0"/>
              <a:t>If your JDBC Connection is in </a:t>
            </a:r>
            <a:r>
              <a:rPr lang="en-US" i="1" dirty="0"/>
              <a:t>auto-commit</a:t>
            </a:r>
            <a:r>
              <a:rPr lang="en-US" dirty="0"/>
              <a:t> mode, which it is by default, then every SQL statement is committed to the database upon its completion.</a:t>
            </a:r>
          </a:p>
          <a:p>
            <a:r>
              <a:rPr lang="en-US" dirty="0"/>
              <a:t>That may be fine for simple applications, but there are three reasons why you may want to turn off auto-commit and manage your own transactions:</a:t>
            </a:r>
          </a:p>
          <a:p>
            <a:pPr marL="731520" lvl="1" indent="-457200">
              <a:buFont typeface="+mj-lt"/>
              <a:buAutoNum type="arabicPeriod"/>
            </a:pPr>
            <a:r>
              <a:rPr lang="en-US" dirty="0" smtClean="0"/>
              <a:t>To increase performance</a:t>
            </a:r>
          </a:p>
          <a:p>
            <a:pPr marL="731520" lvl="1" indent="-457200">
              <a:buFont typeface="+mj-lt"/>
              <a:buAutoNum type="arabicPeriod"/>
            </a:pPr>
            <a:r>
              <a:rPr lang="en-US" dirty="0" smtClean="0"/>
              <a:t>To maintain the integrity of business processes</a:t>
            </a:r>
          </a:p>
          <a:p>
            <a:pPr marL="731520" lvl="1" indent="-457200">
              <a:buFont typeface="+mj-lt"/>
              <a:buAutoNum type="arabicPeriod"/>
            </a:pPr>
            <a:r>
              <a:rPr lang="en-US" dirty="0" smtClean="0"/>
              <a:t>To </a:t>
            </a:r>
            <a:r>
              <a:rPr lang="en-US" dirty="0"/>
              <a:t>use </a:t>
            </a:r>
            <a:r>
              <a:rPr lang="en-US" dirty="0" smtClean="0"/>
              <a:t>distributed transactions</a:t>
            </a:r>
          </a:p>
          <a:p>
            <a:r>
              <a:rPr lang="en-US" dirty="0"/>
              <a:t>Transactions enable you to control if, and when, changes are applied to the database. </a:t>
            </a:r>
            <a:endParaRPr lang="en-US" dirty="0" smtClean="0"/>
          </a:p>
          <a:p>
            <a:r>
              <a:rPr lang="en-US" dirty="0" smtClean="0"/>
              <a:t>It </a:t>
            </a:r>
            <a:r>
              <a:rPr lang="en-US" dirty="0"/>
              <a:t>treats a single SQL statement or a group of SQL statements as one logical unit, and if any statement fails, the whole transaction fails</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71</a:t>
            </a:fld>
            <a:r>
              <a:rPr lang="en-IN" smtClean="0"/>
              <a:t>/86</a:t>
            </a:r>
            <a:endParaRPr lang="en-IN" dirty="0"/>
          </a:p>
        </p:txBody>
      </p:sp>
      <p:sp>
        <p:nvSpPr>
          <p:cNvPr id="7" name="Date Placeholder 6"/>
          <p:cNvSpPr>
            <a:spLocks noGrp="1"/>
          </p:cNvSpPr>
          <p:nvPr>
            <p:ph type="dt" sz="half" idx="10"/>
          </p:nvPr>
        </p:nvSpPr>
        <p:spPr/>
        <p:txBody>
          <a:bodyPr/>
          <a:lstStyle/>
          <a:p>
            <a:fld id="{8AC6110A-926D-47C0-90B0-34CBCB7C2029}" type="datetime9">
              <a:rPr lang="en-IN" smtClean="0"/>
              <a:t>10-01-2017 12:13:50</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22731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1065212" y="1627287"/>
            <a:ext cx="10058400" cy="5078313"/>
          </a:xfrm>
          <a:prstGeom prst="rect">
            <a:avLst/>
          </a:prstGeom>
        </p:spPr>
        <p:txBody>
          <a:bodyPr>
            <a:spAutoFit/>
          </a:bodyPr>
          <a:lstStyle/>
          <a:p>
            <a:r>
              <a:rPr lang="en-US" dirty="0">
                <a:latin typeface="+mj-lt"/>
              </a:rPr>
              <a:t>try{</a:t>
            </a:r>
          </a:p>
          <a:p>
            <a:r>
              <a:rPr lang="en-US" dirty="0">
                <a:latin typeface="+mj-lt"/>
              </a:rPr>
              <a:t>   //Assume a valid connection object conn</a:t>
            </a:r>
          </a:p>
          <a:p>
            <a:r>
              <a:rPr lang="en-US" dirty="0">
                <a:latin typeface="+mj-lt"/>
              </a:rPr>
              <a:t>   </a:t>
            </a:r>
            <a:r>
              <a:rPr lang="en-US" dirty="0" err="1">
                <a:latin typeface="+mj-lt"/>
              </a:rPr>
              <a:t>conn.setAutoCommit</a:t>
            </a:r>
            <a:r>
              <a:rPr lang="en-US" dirty="0">
                <a:latin typeface="+mj-lt"/>
              </a:rPr>
              <a:t>(false);</a:t>
            </a:r>
          </a:p>
          <a:p>
            <a:r>
              <a:rPr lang="en-US" dirty="0">
                <a:latin typeface="+mj-lt"/>
              </a:rPr>
              <a:t>   Statement </a:t>
            </a:r>
            <a:r>
              <a:rPr lang="en-US" dirty="0" err="1">
                <a:latin typeface="+mj-lt"/>
              </a:rPr>
              <a:t>stmt</a:t>
            </a:r>
            <a:r>
              <a:rPr lang="en-US" dirty="0">
                <a:latin typeface="+mj-lt"/>
              </a:rPr>
              <a:t> = </a:t>
            </a:r>
            <a:r>
              <a:rPr lang="en-US" dirty="0" err="1">
                <a:latin typeface="+mj-lt"/>
              </a:rPr>
              <a:t>conn.createStatement</a:t>
            </a:r>
            <a:r>
              <a:rPr lang="en-US" dirty="0">
                <a:latin typeface="+mj-lt"/>
              </a:rPr>
              <a:t>();</a:t>
            </a:r>
          </a:p>
          <a:p>
            <a:r>
              <a:rPr lang="en-US" dirty="0">
                <a:latin typeface="+mj-lt"/>
              </a:rPr>
              <a:t>   </a:t>
            </a:r>
          </a:p>
          <a:p>
            <a:r>
              <a:rPr lang="en-US" dirty="0">
                <a:latin typeface="+mj-lt"/>
              </a:rPr>
              <a:t>   String SQL = "INSERT INTO Employees  " +</a:t>
            </a:r>
          </a:p>
          <a:p>
            <a:r>
              <a:rPr lang="en-US" dirty="0">
                <a:latin typeface="+mj-lt"/>
              </a:rPr>
              <a:t>                "VALUES (106, 20, 'Rita', '</a:t>
            </a:r>
            <a:r>
              <a:rPr lang="en-US" dirty="0" err="1">
                <a:latin typeface="+mj-lt"/>
              </a:rPr>
              <a:t>Tez</a:t>
            </a:r>
            <a:r>
              <a:rPr lang="en-US" dirty="0">
                <a:latin typeface="+mj-lt"/>
              </a:rPr>
              <a:t>')";</a:t>
            </a:r>
          </a:p>
          <a:p>
            <a:r>
              <a:rPr lang="en-US" dirty="0">
                <a:latin typeface="+mj-lt"/>
              </a:rPr>
              <a:t>   </a:t>
            </a:r>
            <a:r>
              <a:rPr lang="en-US" dirty="0" err="1">
                <a:latin typeface="+mj-lt"/>
              </a:rPr>
              <a:t>stmt.executeUpdate</a:t>
            </a:r>
            <a:r>
              <a:rPr lang="en-US" dirty="0">
                <a:latin typeface="+mj-lt"/>
              </a:rPr>
              <a:t>(SQL);  </a:t>
            </a:r>
          </a:p>
          <a:p>
            <a:r>
              <a:rPr lang="en-US" dirty="0">
                <a:latin typeface="+mj-lt"/>
              </a:rPr>
              <a:t>   //Submit a malformed SQL statement that breaks</a:t>
            </a:r>
          </a:p>
          <a:p>
            <a:r>
              <a:rPr lang="en-US" dirty="0">
                <a:latin typeface="+mj-lt"/>
              </a:rPr>
              <a:t>   String SQL = "INSERTED IN Employees  " +</a:t>
            </a:r>
          </a:p>
          <a:p>
            <a:r>
              <a:rPr lang="en-US" dirty="0">
                <a:latin typeface="+mj-lt"/>
              </a:rPr>
              <a:t>                "VALUES (107, 22, '</a:t>
            </a:r>
            <a:r>
              <a:rPr lang="en-US" dirty="0" err="1">
                <a:latin typeface="+mj-lt"/>
              </a:rPr>
              <a:t>Sita</a:t>
            </a:r>
            <a:r>
              <a:rPr lang="en-US" dirty="0">
                <a:latin typeface="+mj-lt"/>
              </a:rPr>
              <a:t>', 'Singh')";</a:t>
            </a:r>
          </a:p>
          <a:p>
            <a:r>
              <a:rPr lang="en-US" dirty="0">
                <a:latin typeface="+mj-lt"/>
              </a:rPr>
              <a:t>   </a:t>
            </a:r>
            <a:r>
              <a:rPr lang="en-US" dirty="0" err="1">
                <a:latin typeface="+mj-lt"/>
              </a:rPr>
              <a:t>stmt.executeUpdate</a:t>
            </a:r>
            <a:r>
              <a:rPr lang="en-US" dirty="0">
                <a:latin typeface="+mj-lt"/>
              </a:rPr>
              <a:t>(SQL);</a:t>
            </a:r>
          </a:p>
          <a:p>
            <a:r>
              <a:rPr lang="en-US" dirty="0">
                <a:latin typeface="+mj-lt"/>
              </a:rPr>
              <a:t>   // If there is no error.</a:t>
            </a:r>
          </a:p>
          <a:p>
            <a:r>
              <a:rPr lang="en-US" dirty="0">
                <a:latin typeface="+mj-lt"/>
              </a:rPr>
              <a:t>   </a:t>
            </a:r>
            <a:r>
              <a:rPr lang="en-US" dirty="0" err="1">
                <a:latin typeface="+mj-lt"/>
              </a:rPr>
              <a:t>conn.commit</a:t>
            </a:r>
            <a:r>
              <a:rPr lang="en-US" dirty="0">
                <a:latin typeface="+mj-lt"/>
              </a:rPr>
              <a:t>();</a:t>
            </a:r>
          </a:p>
          <a:p>
            <a:r>
              <a:rPr lang="en-US" dirty="0">
                <a:latin typeface="+mj-lt"/>
              </a:rPr>
              <a:t>}catch(</a:t>
            </a:r>
            <a:r>
              <a:rPr lang="en-US" dirty="0" err="1">
                <a:latin typeface="+mj-lt"/>
              </a:rPr>
              <a:t>SQLException</a:t>
            </a:r>
            <a:r>
              <a:rPr lang="en-US" dirty="0">
                <a:latin typeface="+mj-lt"/>
              </a:rPr>
              <a:t> se){</a:t>
            </a:r>
          </a:p>
          <a:p>
            <a:r>
              <a:rPr lang="en-US" dirty="0">
                <a:latin typeface="+mj-lt"/>
              </a:rPr>
              <a:t>   // If there is any error.</a:t>
            </a:r>
          </a:p>
          <a:p>
            <a:r>
              <a:rPr lang="en-US" dirty="0">
                <a:latin typeface="+mj-lt"/>
              </a:rPr>
              <a:t>   </a:t>
            </a:r>
            <a:r>
              <a:rPr lang="en-US" dirty="0" err="1">
                <a:latin typeface="+mj-lt"/>
              </a:rPr>
              <a:t>conn.rollback</a:t>
            </a:r>
            <a:r>
              <a:rPr lang="en-US" dirty="0">
                <a:latin typeface="+mj-lt"/>
              </a:rPr>
              <a:t>();</a:t>
            </a:r>
          </a:p>
          <a:p>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72</a:t>
            </a:fld>
            <a:r>
              <a:rPr lang="en-IN" smtClean="0"/>
              <a:t>/86</a:t>
            </a:r>
            <a:endParaRPr lang="en-IN" dirty="0"/>
          </a:p>
        </p:txBody>
      </p:sp>
      <p:sp>
        <p:nvSpPr>
          <p:cNvPr id="7" name="Date Placeholder 6"/>
          <p:cNvSpPr>
            <a:spLocks noGrp="1"/>
          </p:cNvSpPr>
          <p:nvPr>
            <p:ph type="dt" sz="half" idx="10"/>
          </p:nvPr>
        </p:nvSpPr>
        <p:spPr/>
        <p:txBody>
          <a:bodyPr/>
          <a:lstStyle/>
          <a:p>
            <a:fld id="{B2454099-193C-410D-9A5E-8A4207FE064A}" type="datetime9">
              <a:rPr lang="en-IN" smtClean="0"/>
              <a:t>10-01-2017 12:13:50</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0954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Savepoints</a:t>
            </a:r>
            <a:r>
              <a:rPr lang="en-US" dirty="0" smtClean="0"/>
              <a:t>:</a:t>
            </a:r>
            <a:endParaRPr lang="en-US" dirty="0"/>
          </a:p>
        </p:txBody>
      </p:sp>
      <p:sp>
        <p:nvSpPr>
          <p:cNvPr id="3" name="Content Placeholder 2"/>
          <p:cNvSpPr>
            <a:spLocks noGrp="1"/>
          </p:cNvSpPr>
          <p:nvPr>
            <p:ph idx="1"/>
          </p:nvPr>
        </p:nvSpPr>
        <p:spPr>
          <a:xfrm>
            <a:off x="1522414" y="1905000"/>
            <a:ext cx="9601198" cy="4572000"/>
          </a:xfrm>
        </p:spPr>
        <p:txBody>
          <a:bodyPr>
            <a:normAutofit fontScale="92500"/>
          </a:bodyPr>
          <a:lstStyle/>
          <a:p>
            <a:r>
              <a:rPr lang="en-US" dirty="0" smtClean="0"/>
              <a:t>When </a:t>
            </a:r>
            <a:r>
              <a:rPr lang="en-US" dirty="0"/>
              <a:t>you set a </a:t>
            </a:r>
            <a:r>
              <a:rPr lang="en-US" dirty="0" err="1"/>
              <a:t>savepoint</a:t>
            </a:r>
            <a:r>
              <a:rPr lang="en-US" dirty="0"/>
              <a:t> you define a logical rollback point within a transaction. </a:t>
            </a:r>
            <a:endParaRPr lang="en-US" dirty="0" smtClean="0"/>
          </a:p>
          <a:p>
            <a:r>
              <a:rPr lang="en-US" dirty="0" smtClean="0"/>
              <a:t>If </a:t>
            </a:r>
            <a:r>
              <a:rPr lang="en-US" dirty="0"/>
              <a:t>an error occurs past a </a:t>
            </a:r>
            <a:r>
              <a:rPr lang="en-US" dirty="0" err="1"/>
              <a:t>savepoint</a:t>
            </a:r>
            <a:r>
              <a:rPr lang="en-US" dirty="0"/>
              <a:t>, you can use the rollback method to undo either all the changes or only the changes made after the </a:t>
            </a:r>
            <a:r>
              <a:rPr lang="en-US" dirty="0" err="1"/>
              <a:t>savepoint</a:t>
            </a:r>
            <a:r>
              <a:rPr lang="en-US" dirty="0"/>
              <a:t>.</a:t>
            </a:r>
          </a:p>
          <a:p>
            <a:r>
              <a:rPr lang="en-US" dirty="0"/>
              <a:t>The Connection object has two new methods that help you manage </a:t>
            </a:r>
            <a:r>
              <a:rPr lang="en-US" dirty="0" err="1"/>
              <a:t>savepoints</a:t>
            </a:r>
            <a:r>
              <a:rPr lang="en-US" dirty="0"/>
              <a:t>:</a:t>
            </a:r>
          </a:p>
          <a:p>
            <a:pPr marL="731520" lvl="1" indent="-457200">
              <a:buFont typeface="+mj-lt"/>
              <a:buAutoNum type="arabicPeriod"/>
            </a:pPr>
            <a:r>
              <a:rPr lang="en-US" b="1" dirty="0" err="1"/>
              <a:t>setSavepoint</a:t>
            </a:r>
            <a:r>
              <a:rPr lang="en-US" b="1" dirty="0"/>
              <a:t>(String </a:t>
            </a:r>
            <a:r>
              <a:rPr lang="en-US" b="1" dirty="0" err="1"/>
              <a:t>savepointName</a:t>
            </a:r>
            <a:r>
              <a:rPr lang="en-US" b="1" dirty="0"/>
              <a:t>):</a:t>
            </a:r>
            <a:r>
              <a:rPr lang="en-US" dirty="0"/>
              <a:t> </a:t>
            </a:r>
            <a:endParaRPr lang="en-US" dirty="0" smtClean="0"/>
          </a:p>
          <a:p>
            <a:pPr marL="960120" lvl="2" indent="-457200"/>
            <a:r>
              <a:rPr lang="en-US" dirty="0" smtClean="0"/>
              <a:t>defines </a:t>
            </a:r>
            <a:r>
              <a:rPr lang="en-US" dirty="0"/>
              <a:t>a new </a:t>
            </a:r>
            <a:r>
              <a:rPr lang="en-US" dirty="0" err="1"/>
              <a:t>savepoint</a:t>
            </a:r>
            <a:r>
              <a:rPr lang="en-US" dirty="0"/>
              <a:t>. It also returns a </a:t>
            </a:r>
            <a:r>
              <a:rPr lang="en-US" dirty="0" err="1"/>
              <a:t>Savepoint</a:t>
            </a:r>
            <a:r>
              <a:rPr lang="en-US" dirty="0"/>
              <a:t> object.</a:t>
            </a:r>
          </a:p>
          <a:p>
            <a:pPr marL="731520" lvl="1" indent="-457200">
              <a:buFont typeface="+mj-lt"/>
              <a:buAutoNum type="arabicPeriod"/>
            </a:pPr>
            <a:r>
              <a:rPr lang="en-US" b="1" dirty="0" err="1"/>
              <a:t>releaseSavepoint</a:t>
            </a:r>
            <a:r>
              <a:rPr lang="en-US" b="1" dirty="0"/>
              <a:t>(</a:t>
            </a:r>
            <a:r>
              <a:rPr lang="en-US" b="1" dirty="0" err="1"/>
              <a:t>Savepoint</a:t>
            </a:r>
            <a:r>
              <a:rPr lang="en-US" b="1" dirty="0"/>
              <a:t> </a:t>
            </a:r>
            <a:r>
              <a:rPr lang="en-US" b="1" dirty="0" err="1"/>
              <a:t>savepointName</a:t>
            </a:r>
            <a:r>
              <a:rPr lang="en-US" b="1" dirty="0"/>
              <a:t>):</a:t>
            </a:r>
            <a:r>
              <a:rPr lang="en-US" dirty="0"/>
              <a:t> </a:t>
            </a:r>
            <a:endParaRPr lang="en-US" dirty="0" smtClean="0"/>
          </a:p>
          <a:p>
            <a:pPr marL="960120" lvl="2" indent="-457200"/>
            <a:r>
              <a:rPr lang="en-US" dirty="0" smtClean="0"/>
              <a:t>deletes </a:t>
            </a:r>
            <a:r>
              <a:rPr lang="en-US" dirty="0"/>
              <a:t>a </a:t>
            </a:r>
            <a:r>
              <a:rPr lang="en-US" dirty="0" err="1"/>
              <a:t>savepoint</a:t>
            </a:r>
            <a:r>
              <a:rPr lang="en-US" dirty="0"/>
              <a:t>. Notice that it requires a </a:t>
            </a:r>
            <a:r>
              <a:rPr lang="en-US" dirty="0" err="1"/>
              <a:t>Savepoint</a:t>
            </a:r>
            <a:r>
              <a:rPr lang="en-US" dirty="0"/>
              <a:t> object as a parameter. This object is usually a </a:t>
            </a:r>
            <a:r>
              <a:rPr lang="en-US" dirty="0" err="1"/>
              <a:t>savepoint</a:t>
            </a:r>
            <a:r>
              <a:rPr lang="en-US" dirty="0"/>
              <a:t> generated by the </a:t>
            </a:r>
            <a:r>
              <a:rPr lang="en-US" dirty="0" err="1"/>
              <a:t>setSavepoint</a:t>
            </a:r>
            <a:r>
              <a:rPr lang="en-US" dirty="0"/>
              <a:t>() method.</a:t>
            </a:r>
          </a:p>
          <a:p>
            <a:r>
              <a:rPr lang="en-US" dirty="0"/>
              <a:t>There is one </a:t>
            </a:r>
            <a:r>
              <a:rPr lang="en-US" b="1" dirty="0"/>
              <a:t>rollback ( String </a:t>
            </a:r>
            <a:r>
              <a:rPr lang="en-US" b="1" dirty="0" err="1"/>
              <a:t>savepointName</a:t>
            </a:r>
            <a:r>
              <a:rPr lang="en-US" b="1" dirty="0"/>
              <a:t> )</a:t>
            </a:r>
            <a:r>
              <a:rPr lang="en-US" dirty="0"/>
              <a:t> method which rolls back work to the specified </a:t>
            </a:r>
            <a:r>
              <a:rPr lang="en-US" dirty="0" err="1"/>
              <a:t>savepoint</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73</a:t>
            </a:fld>
            <a:r>
              <a:rPr lang="en-IN" smtClean="0"/>
              <a:t>/86</a:t>
            </a:r>
            <a:endParaRPr lang="en-IN" dirty="0"/>
          </a:p>
        </p:txBody>
      </p:sp>
      <p:sp>
        <p:nvSpPr>
          <p:cNvPr id="7" name="Date Placeholder 6"/>
          <p:cNvSpPr>
            <a:spLocks noGrp="1"/>
          </p:cNvSpPr>
          <p:nvPr>
            <p:ph type="dt" sz="half" idx="10"/>
          </p:nvPr>
        </p:nvSpPr>
        <p:spPr/>
        <p:txBody>
          <a:bodyPr/>
          <a:lstStyle/>
          <a:p>
            <a:fld id="{E76CFD59-476A-4390-BD3D-8F797BFB5F16}" type="datetime9">
              <a:rPr lang="en-IN" smtClean="0"/>
              <a:t>10-01-2017 12:13:50</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51868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474345"/>
            <a:ext cx="10058400" cy="5909310"/>
          </a:xfrm>
          <a:prstGeom prst="rect">
            <a:avLst/>
          </a:prstGeom>
        </p:spPr>
        <p:txBody>
          <a:bodyPr>
            <a:spAutoFit/>
          </a:bodyPr>
          <a:lstStyle/>
          <a:p>
            <a:r>
              <a:rPr lang="en-US" dirty="0">
                <a:latin typeface="+mj-lt"/>
              </a:rPr>
              <a:t>try{</a:t>
            </a:r>
          </a:p>
          <a:p>
            <a:r>
              <a:rPr lang="en-US" dirty="0">
                <a:latin typeface="+mj-lt"/>
              </a:rPr>
              <a:t>   //Assume a valid connection object conn</a:t>
            </a:r>
          </a:p>
          <a:p>
            <a:r>
              <a:rPr lang="en-US" dirty="0">
                <a:latin typeface="+mj-lt"/>
              </a:rPr>
              <a:t>   </a:t>
            </a:r>
            <a:r>
              <a:rPr lang="en-US" dirty="0" err="1">
                <a:latin typeface="+mj-lt"/>
              </a:rPr>
              <a:t>conn.setAutoCommit</a:t>
            </a:r>
            <a:r>
              <a:rPr lang="en-US" dirty="0">
                <a:latin typeface="+mj-lt"/>
              </a:rPr>
              <a:t>(false);</a:t>
            </a:r>
          </a:p>
          <a:p>
            <a:r>
              <a:rPr lang="en-US" dirty="0">
                <a:latin typeface="+mj-lt"/>
              </a:rPr>
              <a:t>   Statement </a:t>
            </a:r>
            <a:r>
              <a:rPr lang="en-US" dirty="0" err="1">
                <a:latin typeface="+mj-lt"/>
              </a:rPr>
              <a:t>stmt</a:t>
            </a:r>
            <a:r>
              <a:rPr lang="en-US" dirty="0">
                <a:latin typeface="+mj-lt"/>
              </a:rPr>
              <a:t> = </a:t>
            </a:r>
            <a:r>
              <a:rPr lang="en-US" dirty="0" err="1">
                <a:latin typeface="+mj-lt"/>
              </a:rPr>
              <a:t>conn.createStatement</a:t>
            </a:r>
            <a:r>
              <a:rPr lang="en-US" dirty="0">
                <a:latin typeface="+mj-lt"/>
              </a:rPr>
              <a:t>();</a:t>
            </a:r>
          </a:p>
          <a:p>
            <a:r>
              <a:rPr lang="en-US" dirty="0">
                <a:latin typeface="+mj-lt"/>
              </a:rPr>
              <a:t>   </a:t>
            </a:r>
          </a:p>
          <a:p>
            <a:r>
              <a:rPr lang="en-US" dirty="0">
                <a:latin typeface="+mj-lt"/>
              </a:rPr>
              <a:t>   //set a </a:t>
            </a:r>
            <a:r>
              <a:rPr lang="en-US" dirty="0" err="1">
                <a:latin typeface="+mj-lt"/>
              </a:rPr>
              <a:t>Savepoint</a:t>
            </a:r>
            <a:endParaRPr lang="en-US" dirty="0">
              <a:latin typeface="+mj-lt"/>
            </a:endParaRPr>
          </a:p>
          <a:p>
            <a:r>
              <a:rPr lang="en-US" dirty="0">
                <a:latin typeface="+mj-lt"/>
              </a:rPr>
              <a:t>   </a:t>
            </a:r>
            <a:r>
              <a:rPr lang="en-US" dirty="0" err="1">
                <a:latin typeface="+mj-lt"/>
              </a:rPr>
              <a:t>Savepoint</a:t>
            </a:r>
            <a:r>
              <a:rPr lang="en-US" dirty="0">
                <a:latin typeface="+mj-lt"/>
              </a:rPr>
              <a:t> savepoint1 = </a:t>
            </a:r>
            <a:r>
              <a:rPr lang="en-US" dirty="0" err="1">
                <a:latin typeface="+mj-lt"/>
              </a:rPr>
              <a:t>conn.setSavepoint</a:t>
            </a:r>
            <a:r>
              <a:rPr lang="en-US" dirty="0">
                <a:latin typeface="+mj-lt"/>
              </a:rPr>
              <a:t>("Savepoint1");</a:t>
            </a:r>
          </a:p>
          <a:p>
            <a:r>
              <a:rPr lang="en-US" dirty="0">
                <a:latin typeface="+mj-lt"/>
              </a:rPr>
              <a:t>   String SQL = "INSERT INTO Employees " +</a:t>
            </a:r>
          </a:p>
          <a:p>
            <a:r>
              <a:rPr lang="en-US" dirty="0">
                <a:latin typeface="+mj-lt"/>
              </a:rPr>
              <a:t>                "VALUES (106, 20, 'Rita', '</a:t>
            </a:r>
            <a:r>
              <a:rPr lang="en-US" dirty="0" err="1">
                <a:latin typeface="+mj-lt"/>
              </a:rPr>
              <a:t>Tez</a:t>
            </a:r>
            <a:r>
              <a:rPr lang="en-US" dirty="0">
                <a:latin typeface="+mj-lt"/>
              </a:rPr>
              <a:t>')";</a:t>
            </a:r>
          </a:p>
          <a:p>
            <a:r>
              <a:rPr lang="en-US" dirty="0">
                <a:latin typeface="+mj-lt"/>
              </a:rPr>
              <a:t>   </a:t>
            </a:r>
            <a:r>
              <a:rPr lang="en-US" dirty="0" err="1">
                <a:latin typeface="+mj-lt"/>
              </a:rPr>
              <a:t>stmt.executeUpdate</a:t>
            </a:r>
            <a:r>
              <a:rPr lang="en-US" dirty="0">
                <a:latin typeface="+mj-lt"/>
              </a:rPr>
              <a:t>(SQL);  </a:t>
            </a:r>
          </a:p>
          <a:p>
            <a:r>
              <a:rPr lang="en-US" dirty="0">
                <a:latin typeface="+mj-lt"/>
              </a:rPr>
              <a:t>   //Submit a malformed SQL statement that breaks</a:t>
            </a:r>
          </a:p>
          <a:p>
            <a:r>
              <a:rPr lang="en-US" dirty="0">
                <a:latin typeface="+mj-lt"/>
              </a:rPr>
              <a:t>   String SQL = "INSERTED IN Employees " +</a:t>
            </a:r>
          </a:p>
          <a:p>
            <a:r>
              <a:rPr lang="en-US" dirty="0">
                <a:latin typeface="+mj-lt"/>
              </a:rPr>
              <a:t>                "VALUES (107, 22, '</a:t>
            </a:r>
            <a:r>
              <a:rPr lang="en-US" dirty="0" err="1">
                <a:latin typeface="+mj-lt"/>
              </a:rPr>
              <a:t>Sita</a:t>
            </a:r>
            <a:r>
              <a:rPr lang="en-US" dirty="0">
                <a:latin typeface="+mj-lt"/>
              </a:rPr>
              <a:t>', '</a:t>
            </a:r>
            <a:r>
              <a:rPr lang="en-US" dirty="0" err="1">
                <a:latin typeface="+mj-lt"/>
              </a:rPr>
              <a:t>Tez</a:t>
            </a:r>
            <a:r>
              <a:rPr lang="en-US" dirty="0">
                <a:latin typeface="+mj-lt"/>
              </a:rPr>
              <a:t>')";</a:t>
            </a:r>
          </a:p>
          <a:p>
            <a:r>
              <a:rPr lang="en-US" dirty="0">
                <a:latin typeface="+mj-lt"/>
              </a:rPr>
              <a:t>   </a:t>
            </a:r>
            <a:r>
              <a:rPr lang="en-US" dirty="0" err="1">
                <a:latin typeface="+mj-lt"/>
              </a:rPr>
              <a:t>stmt.executeUpdate</a:t>
            </a:r>
            <a:r>
              <a:rPr lang="en-US" dirty="0">
                <a:latin typeface="+mj-lt"/>
              </a:rPr>
              <a:t>(SQL);</a:t>
            </a:r>
          </a:p>
          <a:p>
            <a:r>
              <a:rPr lang="en-US" dirty="0">
                <a:latin typeface="+mj-lt"/>
              </a:rPr>
              <a:t>   // If there is no error, commit the changes.</a:t>
            </a:r>
          </a:p>
          <a:p>
            <a:r>
              <a:rPr lang="en-US" dirty="0">
                <a:latin typeface="+mj-lt"/>
              </a:rPr>
              <a:t>   </a:t>
            </a:r>
            <a:r>
              <a:rPr lang="en-US" dirty="0" err="1">
                <a:latin typeface="+mj-lt"/>
              </a:rPr>
              <a:t>conn.commit</a:t>
            </a:r>
            <a:r>
              <a:rPr lang="en-US" dirty="0">
                <a:latin typeface="+mj-lt"/>
              </a:rPr>
              <a:t>();</a:t>
            </a:r>
          </a:p>
          <a:p>
            <a:endParaRPr lang="en-US" dirty="0">
              <a:latin typeface="+mj-lt"/>
            </a:endParaRPr>
          </a:p>
          <a:p>
            <a:r>
              <a:rPr lang="en-US" dirty="0">
                <a:latin typeface="+mj-lt"/>
              </a:rPr>
              <a:t>}catch(</a:t>
            </a:r>
            <a:r>
              <a:rPr lang="en-US" dirty="0" err="1">
                <a:latin typeface="+mj-lt"/>
              </a:rPr>
              <a:t>SQLException</a:t>
            </a:r>
            <a:r>
              <a:rPr lang="en-US" dirty="0">
                <a:latin typeface="+mj-lt"/>
              </a:rPr>
              <a:t> se){</a:t>
            </a:r>
          </a:p>
          <a:p>
            <a:r>
              <a:rPr lang="en-US" dirty="0">
                <a:latin typeface="+mj-lt"/>
              </a:rPr>
              <a:t>   // If there is any error.</a:t>
            </a:r>
          </a:p>
          <a:p>
            <a:r>
              <a:rPr lang="en-US" dirty="0">
                <a:latin typeface="+mj-lt"/>
              </a:rPr>
              <a:t>   </a:t>
            </a:r>
            <a:r>
              <a:rPr lang="en-US" dirty="0" err="1">
                <a:latin typeface="+mj-lt"/>
              </a:rPr>
              <a:t>conn.rollback</a:t>
            </a:r>
            <a:r>
              <a:rPr lang="en-US" dirty="0">
                <a:latin typeface="+mj-lt"/>
              </a:rPr>
              <a:t>(savepoint1);</a:t>
            </a:r>
          </a:p>
          <a:p>
            <a:r>
              <a:rPr lang="en-US" dirty="0">
                <a:latin typeface="+mj-lt"/>
              </a:rPr>
              <a: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74</a:t>
            </a:fld>
            <a:r>
              <a:rPr lang="en-IN" smtClean="0"/>
              <a:t>/86</a:t>
            </a:r>
            <a:endParaRPr lang="en-IN" dirty="0"/>
          </a:p>
        </p:txBody>
      </p:sp>
      <p:sp>
        <p:nvSpPr>
          <p:cNvPr id="6" name="Date Placeholder 5"/>
          <p:cNvSpPr>
            <a:spLocks noGrp="1"/>
          </p:cNvSpPr>
          <p:nvPr>
            <p:ph type="dt" sz="half" idx="10"/>
          </p:nvPr>
        </p:nvSpPr>
        <p:spPr/>
        <p:txBody>
          <a:bodyPr/>
          <a:lstStyle/>
          <a:p>
            <a:fld id="{E201BC2E-75A5-4D24-AB28-0B18672BC51D}" type="datetime9">
              <a:rPr lang="en-IN" smtClean="0"/>
              <a:t>10-01-2017 12:13:51</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681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5212" y="197346"/>
            <a:ext cx="10058400" cy="6463308"/>
          </a:xfrm>
          <a:prstGeom prst="rect">
            <a:avLst/>
          </a:prstGeom>
        </p:spPr>
        <p:txBody>
          <a:bodyPr>
            <a:spAutoFit/>
          </a:bodyPr>
          <a:lstStyle/>
          <a:p>
            <a:r>
              <a:rPr lang="en-US" dirty="0">
                <a:latin typeface="+mj-lt"/>
              </a:rPr>
              <a:t>//STEP 1. Import required packages</a:t>
            </a:r>
          </a:p>
          <a:p>
            <a:r>
              <a:rPr lang="en-US" dirty="0">
                <a:latin typeface="+mj-lt"/>
              </a:rPr>
              <a:t>import </a:t>
            </a:r>
            <a:r>
              <a:rPr lang="en-US" dirty="0" err="1">
                <a:latin typeface="+mj-lt"/>
              </a:rPr>
              <a:t>java.sql</a:t>
            </a:r>
            <a:r>
              <a:rPr lang="en-US" dirty="0">
                <a:latin typeface="+mj-lt"/>
              </a:rPr>
              <a:t>.*;</a:t>
            </a:r>
          </a:p>
          <a:p>
            <a:endParaRPr lang="en-US" dirty="0">
              <a:latin typeface="+mj-lt"/>
            </a:endParaRPr>
          </a:p>
          <a:p>
            <a:r>
              <a:rPr lang="en-US" dirty="0">
                <a:latin typeface="+mj-lt"/>
              </a:rPr>
              <a:t>public class </a:t>
            </a:r>
            <a:r>
              <a:rPr lang="en-US" dirty="0" err="1">
                <a:latin typeface="+mj-lt"/>
              </a:rPr>
              <a:t>JDBCExample</a:t>
            </a:r>
            <a:r>
              <a:rPr lang="en-US" dirty="0">
                <a:latin typeface="+mj-lt"/>
              </a:rPr>
              <a:t> {</a:t>
            </a:r>
          </a:p>
          <a:p>
            <a:r>
              <a:rPr lang="en-US" dirty="0">
                <a:latin typeface="+mj-lt"/>
              </a:rPr>
              <a:t>   // JDBC driver name and database URL</a:t>
            </a:r>
          </a:p>
          <a:p>
            <a:r>
              <a:rPr lang="en-US" dirty="0">
                <a:latin typeface="+mj-lt"/>
              </a:rPr>
              <a:t>   static final String JDBC_DRIVER = "</a:t>
            </a:r>
            <a:r>
              <a:rPr lang="en-US" dirty="0" err="1">
                <a:latin typeface="+mj-lt"/>
              </a:rPr>
              <a:t>com.mysql.jdbc.Driver</a:t>
            </a:r>
            <a:r>
              <a:rPr lang="en-US" dirty="0">
                <a:latin typeface="+mj-lt"/>
              </a:rPr>
              <a:t>";  </a:t>
            </a:r>
          </a:p>
          <a:p>
            <a:r>
              <a:rPr lang="en-US" dirty="0">
                <a:latin typeface="+mj-lt"/>
              </a:rPr>
              <a:t>   static final String DB_URL = "</a:t>
            </a:r>
            <a:r>
              <a:rPr lang="en-US" dirty="0" err="1">
                <a:latin typeface="+mj-lt"/>
              </a:rPr>
              <a:t>jdbc:mysql</a:t>
            </a:r>
            <a:r>
              <a:rPr lang="en-US" dirty="0">
                <a:latin typeface="+mj-lt"/>
              </a:rPr>
              <a:t>://</a:t>
            </a:r>
            <a:r>
              <a:rPr lang="en-US" dirty="0" err="1">
                <a:latin typeface="+mj-lt"/>
              </a:rPr>
              <a:t>localhost</a:t>
            </a:r>
            <a:r>
              <a:rPr lang="en-US" dirty="0">
                <a:latin typeface="+mj-lt"/>
              </a:rPr>
              <a:t>/EMP";</a:t>
            </a:r>
          </a:p>
          <a:p>
            <a:endParaRPr lang="en-US" dirty="0">
              <a:latin typeface="+mj-lt"/>
            </a:endParaRPr>
          </a:p>
          <a:p>
            <a:r>
              <a:rPr lang="en-US" dirty="0">
                <a:latin typeface="+mj-lt"/>
              </a:rPr>
              <a:t>   //  Database credentials</a:t>
            </a:r>
          </a:p>
          <a:p>
            <a:r>
              <a:rPr lang="en-US" dirty="0">
                <a:latin typeface="+mj-lt"/>
              </a:rPr>
              <a:t>   static final String USER = "username";</a:t>
            </a:r>
          </a:p>
          <a:p>
            <a:r>
              <a:rPr lang="en-US" dirty="0">
                <a:latin typeface="+mj-lt"/>
              </a:rPr>
              <a:t>   static final String PASS = "password";</a:t>
            </a:r>
          </a:p>
          <a:p>
            <a:r>
              <a:rPr lang="en-US" dirty="0">
                <a:latin typeface="+mj-lt"/>
              </a:rPr>
              <a:t>   </a:t>
            </a:r>
          </a:p>
          <a:p>
            <a:r>
              <a:rPr lang="en-US" dirty="0">
                <a:latin typeface="+mj-lt"/>
              </a:rPr>
              <a:t>public static void main(String[] </a:t>
            </a:r>
            <a:r>
              <a:rPr lang="en-US" dirty="0" err="1">
                <a:latin typeface="+mj-lt"/>
              </a:rPr>
              <a:t>args</a:t>
            </a:r>
            <a:r>
              <a:rPr lang="en-US" dirty="0">
                <a:latin typeface="+mj-lt"/>
              </a:rPr>
              <a:t>) {</a:t>
            </a:r>
          </a:p>
          <a:p>
            <a:r>
              <a:rPr lang="en-US" dirty="0">
                <a:latin typeface="+mj-lt"/>
              </a:rPr>
              <a:t>   Connection conn = null;</a:t>
            </a:r>
          </a:p>
          <a:p>
            <a:r>
              <a:rPr lang="en-US" dirty="0">
                <a:latin typeface="+mj-lt"/>
              </a:rPr>
              <a:t>   Statement </a:t>
            </a:r>
            <a:r>
              <a:rPr lang="en-US" dirty="0" err="1">
                <a:latin typeface="+mj-lt"/>
              </a:rPr>
              <a:t>stmt</a:t>
            </a:r>
            <a:r>
              <a:rPr lang="en-US" dirty="0">
                <a:latin typeface="+mj-lt"/>
              </a:rPr>
              <a:t> = null;</a:t>
            </a:r>
          </a:p>
          <a:p>
            <a:r>
              <a:rPr lang="en-US" dirty="0">
                <a:latin typeface="+mj-lt"/>
              </a:rPr>
              <a:t>   try{</a:t>
            </a:r>
          </a:p>
          <a:p>
            <a:r>
              <a:rPr lang="en-US" dirty="0">
                <a:latin typeface="+mj-lt"/>
              </a:rPr>
              <a:t>      //STEP 2: Register JDBC driver</a:t>
            </a:r>
          </a:p>
          <a:p>
            <a:r>
              <a:rPr lang="en-US" dirty="0">
                <a:latin typeface="+mj-lt"/>
              </a:rPr>
              <a:t>      </a:t>
            </a:r>
            <a:r>
              <a:rPr lang="en-US" dirty="0" err="1">
                <a:latin typeface="+mj-lt"/>
              </a:rPr>
              <a:t>Class.forName</a:t>
            </a:r>
            <a:r>
              <a:rPr lang="en-US" dirty="0">
                <a:latin typeface="+mj-lt"/>
              </a:rPr>
              <a:t>("</a:t>
            </a:r>
            <a:r>
              <a:rPr lang="en-US" dirty="0" err="1">
                <a:latin typeface="+mj-lt"/>
              </a:rPr>
              <a:t>com.mysql.jdbc.Driver</a:t>
            </a:r>
            <a:r>
              <a:rPr lang="en-US" dirty="0">
                <a:latin typeface="+mj-lt"/>
              </a:rPr>
              <a:t>");</a:t>
            </a:r>
          </a:p>
          <a:p>
            <a:endParaRPr lang="en-US" dirty="0">
              <a:latin typeface="+mj-lt"/>
            </a:endParaRPr>
          </a:p>
          <a:p>
            <a:r>
              <a:rPr lang="en-US" dirty="0">
                <a:latin typeface="+mj-lt"/>
              </a:rPr>
              <a:t>      //STEP 3: Open a connection</a:t>
            </a:r>
          </a:p>
          <a:p>
            <a:r>
              <a:rPr lang="en-US" dirty="0">
                <a:latin typeface="+mj-lt"/>
              </a:rPr>
              <a:t>      </a:t>
            </a:r>
            <a:r>
              <a:rPr lang="en-US" dirty="0" err="1">
                <a:latin typeface="+mj-lt"/>
              </a:rPr>
              <a:t>System.out.println</a:t>
            </a:r>
            <a:r>
              <a:rPr lang="en-US" dirty="0">
                <a:latin typeface="+mj-lt"/>
              </a:rPr>
              <a:t>("Connecting to database...");</a:t>
            </a:r>
          </a:p>
          <a:p>
            <a:r>
              <a:rPr lang="en-US" dirty="0">
                <a:latin typeface="+mj-lt"/>
              </a:rPr>
              <a:t>      conn = </a:t>
            </a:r>
            <a:r>
              <a:rPr lang="en-US" dirty="0" err="1">
                <a:latin typeface="+mj-lt"/>
              </a:rPr>
              <a:t>DriverManager.getConnection</a:t>
            </a:r>
            <a:r>
              <a:rPr lang="en-US" dirty="0">
                <a:latin typeface="+mj-lt"/>
              </a:rPr>
              <a:t>(DB_URL,USER,PASS);</a:t>
            </a:r>
          </a:p>
          <a:p>
            <a:endParaRPr lang="en-US" dirty="0">
              <a:latin typeface="+mj-l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75</a:t>
            </a:fld>
            <a:r>
              <a:rPr lang="en-IN" smtClean="0"/>
              <a:t>/86</a:t>
            </a:r>
            <a:endParaRPr lang="en-IN" dirty="0"/>
          </a:p>
        </p:txBody>
      </p:sp>
      <p:sp>
        <p:nvSpPr>
          <p:cNvPr id="6" name="Date Placeholder 5"/>
          <p:cNvSpPr>
            <a:spLocks noGrp="1"/>
          </p:cNvSpPr>
          <p:nvPr>
            <p:ph type="dt" sz="half" idx="10"/>
          </p:nvPr>
        </p:nvSpPr>
        <p:spPr/>
        <p:txBody>
          <a:bodyPr/>
          <a:lstStyle/>
          <a:p>
            <a:fld id="{8FE89B3D-8121-4A37-BE89-F876276CB685}" type="datetime9">
              <a:rPr lang="en-IN" smtClean="0"/>
              <a:t>10-01-2017 12:13:51</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54027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474345"/>
            <a:ext cx="10058400" cy="5909310"/>
          </a:xfrm>
          <a:prstGeom prst="rect">
            <a:avLst/>
          </a:prstGeom>
        </p:spPr>
        <p:txBody>
          <a:bodyPr>
            <a:spAutoFit/>
          </a:bodyPr>
          <a:lstStyle/>
          <a:p>
            <a:pPr lvl="0"/>
            <a:r>
              <a:rPr lang="en-US" dirty="0">
                <a:latin typeface="Consolas"/>
              </a:rPr>
              <a:t> //STEP 4: Set auto commit as false.</a:t>
            </a:r>
          </a:p>
          <a:p>
            <a:pPr lvl="0"/>
            <a:r>
              <a:rPr lang="en-US" dirty="0">
                <a:latin typeface="Consolas"/>
              </a:rPr>
              <a:t>      </a:t>
            </a:r>
            <a:r>
              <a:rPr lang="en-US" dirty="0" err="1">
                <a:latin typeface="Consolas"/>
              </a:rPr>
              <a:t>conn.setAutoCommit</a:t>
            </a:r>
            <a:r>
              <a:rPr lang="en-US" dirty="0">
                <a:latin typeface="Consolas"/>
              </a:rPr>
              <a:t>(false);</a:t>
            </a:r>
          </a:p>
          <a:p>
            <a:pPr lvl="0"/>
            <a:endParaRPr lang="en-US" dirty="0">
              <a:latin typeface="Consolas"/>
            </a:endParaRPr>
          </a:p>
          <a:p>
            <a:pPr lvl="0"/>
            <a:r>
              <a:rPr lang="en-US" dirty="0">
                <a:latin typeface="Consolas"/>
              </a:rPr>
              <a:t>      //STEP 5: Execute a query to delete </a:t>
            </a:r>
            <a:r>
              <a:rPr lang="en-US" dirty="0" err="1">
                <a:latin typeface="Consolas"/>
              </a:rPr>
              <a:t>statment</a:t>
            </a:r>
            <a:r>
              <a:rPr lang="en-US" dirty="0">
                <a:latin typeface="Consolas"/>
              </a:rPr>
              <a:t> with</a:t>
            </a:r>
          </a:p>
          <a:p>
            <a:pPr lvl="0"/>
            <a:r>
              <a:rPr lang="en-US" dirty="0">
                <a:latin typeface="Consolas"/>
              </a:rPr>
              <a:t>      // required arguments for RS example.</a:t>
            </a:r>
          </a:p>
          <a:p>
            <a:pPr lvl="0"/>
            <a:r>
              <a:rPr lang="en-US" dirty="0">
                <a:latin typeface="Consolas"/>
              </a:rPr>
              <a:t>      </a:t>
            </a:r>
            <a:r>
              <a:rPr lang="en-US" dirty="0" err="1">
                <a:latin typeface="Consolas"/>
              </a:rPr>
              <a:t>System.out.println</a:t>
            </a:r>
            <a:r>
              <a:rPr lang="en-US" dirty="0">
                <a:latin typeface="Consolas"/>
              </a:rPr>
              <a:t>("Creating statement...");</a:t>
            </a:r>
          </a:p>
          <a:p>
            <a:pPr lvl="0"/>
            <a:r>
              <a:rPr lang="en-US" dirty="0">
                <a:latin typeface="Consolas"/>
              </a:rPr>
              <a:t>      </a:t>
            </a:r>
            <a:r>
              <a:rPr lang="en-US" dirty="0" err="1">
                <a:latin typeface="Consolas"/>
              </a:rPr>
              <a:t>stmt</a:t>
            </a:r>
            <a:r>
              <a:rPr lang="en-US" dirty="0">
                <a:latin typeface="Consolas"/>
              </a:rPr>
              <a:t> = </a:t>
            </a:r>
            <a:r>
              <a:rPr lang="en-US" dirty="0" err="1">
                <a:latin typeface="Consolas"/>
              </a:rPr>
              <a:t>conn.createStatement</a:t>
            </a:r>
            <a:r>
              <a:rPr lang="en-US" dirty="0">
                <a:latin typeface="Consolas"/>
              </a:rPr>
              <a:t>();</a:t>
            </a:r>
          </a:p>
          <a:p>
            <a:pPr lvl="0"/>
            <a:endParaRPr lang="en-US" dirty="0">
              <a:latin typeface="Consolas"/>
            </a:endParaRPr>
          </a:p>
          <a:p>
            <a:pPr lvl="0"/>
            <a:r>
              <a:rPr lang="en-US" dirty="0">
                <a:latin typeface="Consolas"/>
              </a:rPr>
              <a:t>	  //STEP 6: Now list all the available records.</a:t>
            </a:r>
          </a:p>
          <a:p>
            <a:pPr lvl="0"/>
            <a:r>
              <a:rPr lang="en-US" dirty="0">
                <a:latin typeface="Consolas"/>
              </a:rPr>
              <a:t>      String </a:t>
            </a:r>
            <a:r>
              <a:rPr lang="en-US" dirty="0" err="1">
                <a:latin typeface="Consolas"/>
              </a:rPr>
              <a:t>sql</a:t>
            </a:r>
            <a:r>
              <a:rPr lang="en-US" dirty="0">
                <a:latin typeface="Consolas"/>
              </a:rPr>
              <a:t> = "SELECT id, first, last, age FROM Employees";</a:t>
            </a:r>
          </a:p>
          <a:p>
            <a:pPr lvl="0"/>
            <a:r>
              <a:rPr lang="en-US" dirty="0">
                <a:latin typeface="Consolas"/>
              </a:rPr>
              <a:t>      </a:t>
            </a:r>
            <a:r>
              <a:rPr lang="en-US" dirty="0" err="1">
                <a:latin typeface="Consolas"/>
              </a:rPr>
              <a:t>ResultSet</a:t>
            </a:r>
            <a:r>
              <a:rPr lang="en-US" dirty="0">
                <a:latin typeface="Consolas"/>
              </a:rPr>
              <a:t> </a:t>
            </a:r>
            <a:r>
              <a:rPr lang="en-US" dirty="0" err="1">
                <a:latin typeface="Consolas"/>
              </a:rPr>
              <a:t>rs</a:t>
            </a:r>
            <a:r>
              <a:rPr lang="en-US" dirty="0">
                <a:latin typeface="Consolas"/>
              </a:rPr>
              <a:t> = </a:t>
            </a:r>
            <a:r>
              <a:rPr lang="en-US" dirty="0" err="1">
                <a:latin typeface="Consolas"/>
              </a:rPr>
              <a:t>stmt.executeQuery</a:t>
            </a:r>
            <a:r>
              <a:rPr lang="en-US" dirty="0">
                <a:latin typeface="Consolas"/>
              </a:rPr>
              <a:t>(</a:t>
            </a:r>
            <a:r>
              <a:rPr lang="en-US" dirty="0" err="1">
                <a:latin typeface="Consolas"/>
              </a:rPr>
              <a:t>sql</a:t>
            </a:r>
            <a:r>
              <a:rPr lang="en-US" dirty="0">
                <a:latin typeface="Consolas"/>
              </a:rPr>
              <a:t>);</a:t>
            </a:r>
          </a:p>
          <a:p>
            <a:pPr lvl="0"/>
            <a:r>
              <a:rPr lang="en-US" dirty="0">
                <a:latin typeface="Consolas"/>
              </a:rPr>
              <a:t>      </a:t>
            </a:r>
            <a:r>
              <a:rPr lang="en-US" dirty="0" err="1">
                <a:latin typeface="Consolas"/>
              </a:rPr>
              <a:t>System.out.println</a:t>
            </a:r>
            <a:r>
              <a:rPr lang="en-US" dirty="0">
                <a:latin typeface="Consolas"/>
              </a:rPr>
              <a:t>("List result set for reference....");</a:t>
            </a:r>
          </a:p>
          <a:p>
            <a:pPr lvl="0"/>
            <a:r>
              <a:rPr lang="en-US" dirty="0">
                <a:latin typeface="Consolas"/>
              </a:rPr>
              <a:t>      </a:t>
            </a:r>
            <a:r>
              <a:rPr lang="en-US" dirty="0" err="1">
                <a:latin typeface="Consolas"/>
              </a:rPr>
              <a:t>printRs</a:t>
            </a:r>
            <a:r>
              <a:rPr lang="en-US" dirty="0">
                <a:latin typeface="Consolas"/>
              </a:rPr>
              <a:t>(</a:t>
            </a:r>
            <a:r>
              <a:rPr lang="en-US" dirty="0" err="1">
                <a:latin typeface="Consolas"/>
              </a:rPr>
              <a:t>rs</a:t>
            </a:r>
            <a:r>
              <a:rPr lang="en-US" dirty="0">
                <a:latin typeface="Consolas"/>
              </a:rPr>
              <a:t>);</a:t>
            </a:r>
          </a:p>
          <a:p>
            <a:pPr lvl="0"/>
            <a:endParaRPr lang="en-US" dirty="0">
              <a:latin typeface="Consolas"/>
            </a:endParaRPr>
          </a:p>
          <a:p>
            <a:pPr lvl="0"/>
            <a:r>
              <a:rPr lang="en-US" dirty="0">
                <a:latin typeface="Consolas"/>
              </a:rPr>
              <a:t>      // STEP 7: delete rows having ID grater than 104</a:t>
            </a:r>
          </a:p>
          <a:p>
            <a:pPr lvl="0"/>
            <a:r>
              <a:rPr lang="en-US" dirty="0">
                <a:latin typeface="Consolas"/>
              </a:rPr>
              <a:t>      // But save point before doing so.</a:t>
            </a:r>
          </a:p>
          <a:p>
            <a:pPr lvl="0"/>
            <a:r>
              <a:rPr lang="en-US" dirty="0">
                <a:latin typeface="Consolas"/>
              </a:rPr>
              <a:t>      </a:t>
            </a:r>
            <a:r>
              <a:rPr lang="en-US" dirty="0" err="1">
                <a:latin typeface="Consolas"/>
              </a:rPr>
              <a:t>Savepoint</a:t>
            </a:r>
            <a:r>
              <a:rPr lang="en-US" dirty="0">
                <a:latin typeface="Consolas"/>
              </a:rPr>
              <a:t> savepoint1 = </a:t>
            </a:r>
            <a:r>
              <a:rPr lang="en-US" dirty="0" err="1">
                <a:latin typeface="Consolas"/>
              </a:rPr>
              <a:t>conn.setSavepoint</a:t>
            </a:r>
            <a:r>
              <a:rPr lang="en-US" dirty="0">
                <a:latin typeface="Consolas"/>
              </a:rPr>
              <a:t>("ROWS_DELETED_1");</a:t>
            </a:r>
          </a:p>
          <a:p>
            <a:pPr lvl="0"/>
            <a:r>
              <a:rPr lang="en-US" dirty="0">
                <a:latin typeface="Consolas"/>
              </a:rPr>
              <a:t>      </a:t>
            </a:r>
            <a:r>
              <a:rPr lang="en-US" dirty="0" err="1">
                <a:latin typeface="Consolas"/>
              </a:rPr>
              <a:t>System.out.println</a:t>
            </a:r>
            <a:r>
              <a:rPr lang="en-US" dirty="0">
                <a:latin typeface="Consolas"/>
              </a:rPr>
              <a:t>("Deleting row....");</a:t>
            </a:r>
          </a:p>
          <a:p>
            <a:pPr lvl="0"/>
            <a:r>
              <a:rPr lang="en-US" dirty="0">
                <a:latin typeface="Consolas"/>
              </a:rPr>
              <a:t>      String SQL = "DELETE FROM Employees " +</a:t>
            </a:r>
          </a:p>
          <a:p>
            <a:pPr lvl="0"/>
            <a:r>
              <a:rPr lang="en-US" dirty="0">
                <a:latin typeface="Consolas"/>
              </a:rPr>
              <a:t>                   "WHERE ID = 110";</a:t>
            </a:r>
          </a:p>
          <a:p>
            <a:pPr lvl="0"/>
            <a:r>
              <a:rPr lang="en-US" dirty="0">
                <a:latin typeface="Consolas"/>
              </a:rPr>
              <a:t>      </a:t>
            </a:r>
            <a:r>
              <a:rPr lang="en-US" dirty="0" err="1">
                <a:latin typeface="Consolas"/>
              </a:rPr>
              <a:t>stmt.executeUpdate</a:t>
            </a:r>
            <a:r>
              <a:rPr lang="en-US" dirty="0">
                <a:latin typeface="Consolas"/>
              </a:rPr>
              <a:t>(SQL);  </a:t>
            </a:r>
          </a:p>
        </p:txBody>
      </p:sp>
      <p:sp>
        <p:nvSpPr>
          <p:cNvPr id="5" name="Slide Number Placeholder 4"/>
          <p:cNvSpPr>
            <a:spLocks noGrp="1"/>
          </p:cNvSpPr>
          <p:nvPr>
            <p:ph type="sldNum" sz="quarter" idx="12"/>
          </p:nvPr>
        </p:nvSpPr>
        <p:spPr/>
        <p:txBody>
          <a:bodyPr/>
          <a:lstStyle/>
          <a:p>
            <a:fld id="{25BA54BD-C84D-46CE-8B72-31BFB26ABA43}" type="slidenum">
              <a:rPr lang="en-IN" smtClean="0"/>
              <a:pPr/>
              <a:t>76</a:t>
            </a:fld>
            <a:r>
              <a:rPr lang="en-IN" smtClean="0"/>
              <a:t>/86</a:t>
            </a:r>
            <a:endParaRPr lang="en-IN" dirty="0"/>
          </a:p>
        </p:txBody>
      </p:sp>
      <p:sp>
        <p:nvSpPr>
          <p:cNvPr id="6" name="Date Placeholder 5"/>
          <p:cNvSpPr>
            <a:spLocks noGrp="1"/>
          </p:cNvSpPr>
          <p:nvPr>
            <p:ph type="dt" sz="half" idx="10"/>
          </p:nvPr>
        </p:nvSpPr>
        <p:spPr/>
        <p:txBody>
          <a:bodyPr/>
          <a:lstStyle/>
          <a:p>
            <a:fld id="{B85699CB-306B-4DB0-B5F4-366BAEE2B200}" type="datetime9">
              <a:rPr lang="en-IN" smtClean="0"/>
              <a:t>10-01-2017 12:13:51</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29577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197346"/>
            <a:ext cx="10058400" cy="6463308"/>
          </a:xfrm>
          <a:prstGeom prst="rect">
            <a:avLst/>
          </a:prstGeom>
        </p:spPr>
        <p:txBody>
          <a:bodyPr>
            <a:spAutoFit/>
          </a:bodyPr>
          <a:lstStyle/>
          <a:p>
            <a:pPr lvl="0"/>
            <a:r>
              <a:rPr lang="en-US" dirty="0">
                <a:latin typeface="Consolas"/>
              </a:rPr>
              <a:t> // oops... we deleted too wrong employees!</a:t>
            </a:r>
          </a:p>
          <a:p>
            <a:pPr lvl="0"/>
            <a:r>
              <a:rPr lang="en-US" dirty="0">
                <a:latin typeface="Consolas"/>
              </a:rPr>
              <a:t>      //STEP 8: Rollback the changes </a:t>
            </a:r>
            <a:r>
              <a:rPr lang="en-US" dirty="0" err="1">
                <a:latin typeface="Consolas"/>
              </a:rPr>
              <a:t>afetr</a:t>
            </a:r>
            <a:r>
              <a:rPr lang="en-US" dirty="0">
                <a:latin typeface="Consolas"/>
              </a:rPr>
              <a:t> save point 2.</a:t>
            </a:r>
          </a:p>
          <a:p>
            <a:pPr lvl="0"/>
            <a:r>
              <a:rPr lang="en-US" dirty="0">
                <a:latin typeface="Consolas"/>
              </a:rPr>
              <a:t>      </a:t>
            </a:r>
            <a:r>
              <a:rPr lang="en-US" dirty="0" err="1">
                <a:latin typeface="Consolas"/>
              </a:rPr>
              <a:t>conn.rollback</a:t>
            </a:r>
            <a:r>
              <a:rPr lang="en-US" dirty="0">
                <a:latin typeface="Consolas"/>
              </a:rPr>
              <a:t>(savepoint1);</a:t>
            </a:r>
          </a:p>
          <a:p>
            <a:pPr lvl="0"/>
            <a:endParaRPr lang="en-US" dirty="0">
              <a:latin typeface="Consolas"/>
            </a:endParaRPr>
          </a:p>
          <a:p>
            <a:pPr lvl="0"/>
            <a:r>
              <a:rPr lang="en-US" dirty="0">
                <a:latin typeface="Consolas"/>
              </a:rPr>
              <a:t>    // STEP 9: delete rows having ID grater than 104</a:t>
            </a:r>
          </a:p>
          <a:p>
            <a:pPr lvl="0"/>
            <a:r>
              <a:rPr lang="en-US" dirty="0">
                <a:latin typeface="Consolas"/>
              </a:rPr>
              <a:t>      // But save point before doing so.</a:t>
            </a:r>
          </a:p>
          <a:p>
            <a:pPr lvl="0"/>
            <a:r>
              <a:rPr lang="en-US" dirty="0">
                <a:latin typeface="Consolas"/>
              </a:rPr>
              <a:t>      </a:t>
            </a:r>
            <a:r>
              <a:rPr lang="en-US" dirty="0" err="1">
                <a:latin typeface="Consolas"/>
              </a:rPr>
              <a:t>Savepoint</a:t>
            </a:r>
            <a:r>
              <a:rPr lang="en-US" dirty="0">
                <a:latin typeface="Consolas"/>
              </a:rPr>
              <a:t> savepoint2 = </a:t>
            </a:r>
            <a:r>
              <a:rPr lang="en-US" dirty="0" err="1">
                <a:latin typeface="Consolas"/>
              </a:rPr>
              <a:t>conn.setSavepoint</a:t>
            </a:r>
            <a:r>
              <a:rPr lang="en-US" dirty="0">
                <a:latin typeface="Consolas"/>
              </a:rPr>
              <a:t>("ROWS_DELETED_2");</a:t>
            </a:r>
          </a:p>
          <a:p>
            <a:pPr lvl="0"/>
            <a:r>
              <a:rPr lang="en-US" dirty="0">
                <a:latin typeface="Consolas"/>
              </a:rPr>
              <a:t>      </a:t>
            </a:r>
            <a:r>
              <a:rPr lang="en-US" dirty="0" err="1">
                <a:latin typeface="Consolas"/>
              </a:rPr>
              <a:t>System.out.println</a:t>
            </a:r>
            <a:r>
              <a:rPr lang="en-US" dirty="0">
                <a:latin typeface="Consolas"/>
              </a:rPr>
              <a:t>("Deleting row....");</a:t>
            </a:r>
          </a:p>
          <a:p>
            <a:pPr lvl="0"/>
            <a:r>
              <a:rPr lang="en-US" dirty="0">
                <a:latin typeface="Consolas"/>
              </a:rPr>
              <a:t>      SQL = "DELETE FROM Employees " +</a:t>
            </a:r>
          </a:p>
          <a:p>
            <a:pPr lvl="0"/>
            <a:r>
              <a:rPr lang="en-US" dirty="0">
                <a:latin typeface="Consolas"/>
              </a:rPr>
              <a:t>                   "WHERE ID = 95";</a:t>
            </a:r>
          </a:p>
          <a:p>
            <a:pPr lvl="0"/>
            <a:r>
              <a:rPr lang="en-US" dirty="0">
                <a:latin typeface="Consolas"/>
              </a:rPr>
              <a:t>      </a:t>
            </a:r>
            <a:r>
              <a:rPr lang="en-US" dirty="0" err="1">
                <a:latin typeface="Consolas"/>
              </a:rPr>
              <a:t>stmt.executeUpdate</a:t>
            </a:r>
            <a:r>
              <a:rPr lang="en-US" dirty="0">
                <a:latin typeface="Consolas"/>
              </a:rPr>
              <a:t>(SQL);  </a:t>
            </a:r>
          </a:p>
          <a:p>
            <a:pPr lvl="0"/>
            <a:endParaRPr lang="en-US" dirty="0">
              <a:latin typeface="Consolas"/>
            </a:endParaRPr>
          </a:p>
          <a:p>
            <a:pPr lvl="0"/>
            <a:r>
              <a:rPr lang="en-US" dirty="0">
                <a:latin typeface="Consolas"/>
              </a:rPr>
              <a:t>	  //STEP 10: Now list all the available records.</a:t>
            </a:r>
          </a:p>
          <a:p>
            <a:pPr lvl="0"/>
            <a:r>
              <a:rPr lang="en-US" dirty="0">
                <a:latin typeface="Consolas"/>
              </a:rPr>
              <a:t>      </a:t>
            </a:r>
            <a:r>
              <a:rPr lang="en-US" dirty="0" err="1">
                <a:latin typeface="Consolas"/>
              </a:rPr>
              <a:t>sql</a:t>
            </a:r>
            <a:r>
              <a:rPr lang="en-US" dirty="0">
                <a:latin typeface="Consolas"/>
              </a:rPr>
              <a:t> = "SELECT id, first, last, age FROM Employees";</a:t>
            </a:r>
          </a:p>
          <a:p>
            <a:pPr lvl="0"/>
            <a:r>
              <a:rPr lang="en-US" dirty="0">
                <a:latin typeface="Consolas"/>
              </a:rPr>
              <a:t>      </a:t>
            </a:r>
            <a:r>
              <a:rPr lang="en-US" dirty="0" err="1">
                <a:latin typeface="Consolas"/>
              </a:rPr>
              <a:t>rs</a:t>
            </a:r>
            <a:r>
              <a:rPr lang="en-US" dirty="0">
                <a:latin typeface="Consolas"/>
              </a:rPr>
              <a:t> = </a:t>
            </a:r>
            <a:r>
              <a:rPr lang="en-US" dirty="0" err="1">
                <a:latin typeface="Consolas"/>
              </a:rPr>
              <a:t>stmt.executeQuery</a:t>
            </a:r>
            <a:r>
              <a:rPr lang="en-US" dirty="0">
                <a:latin typeface="Consolas"/>
              </a:rPr>
              <a:t>(</a:t>
            </a:r>
            <a:r>
              <a:rPr lang="en-US" dirty="0" err="1">
                <a:latin typeface="Consolas"/>
              </a:rPr>
              <a:t>sql</a:t>
            </a:r>
            <a:r>
              <a:rPr lang="en-US" dirty="0">
                <a:latin typeface="Consolas"/>
              </a:rPr>
              <a:t>);</a:t>
            </a:r>
          </a:p>
          <a:p>
            <a:pPr lvl="0"/>
            <a:r>
              <a:rPr lang="en-US" dirty="0">
                <a:latin typeface="Consolas"/>
              </a:rPr>
              <a:t>      </a:t>
            </a:r>
            <a:r>
              <a:rPr lang="en-US" dirty="0" err="1">
                <a:latin typeface="Consolas"/>
              </a:rPr>
              <a:t>System.out.println</a:t>
            </a:r>
            <a:r>
              <a:rPr lang="en-US" dirty="0">
                <a:latin typeface="Consolas"/>
              </a:rPr>
              <a:t>("List result set for reference....");</a:t>
            </a:r>
          </a:p>
          <a:p>
            <a:pPr lvl="0"/>
            <a:r>
              <a:rPr lang="en-US" dirty="0">
                <a:latin typeface="Consolas"/>
              </a:rPr>
              <a:t>      </a:t>
            </a:r>
            <a:r>
              <a:rPr lang="en-US" dirty="0" err="1">
                <a:latin typeface="Consolas"/>
              </a:rPr>
              <a:t>printRs</a:t>
            </a:r>
            <a:r>
              <a:rPr lang="en-US" dirty="0">
                <a:latin typeface="Consolas"/>
              </a:rPr>
              <a:t>(</a:t>
            </a:r>
            <a:r>
              <a:rPr lang="en-US" dirty="0" err="1">
                <a:latin typeface="Consolas"/>
              </a:rPr>
              <a:t>rs</a:t>
            </a:r>
            <a:r>
              <a:rPr lang="en-US" dirty="0">
                <a:latin typeface="Consolas"/>
              </a:rPr>
              <a:t>);</a:t>
            </a:r>
          </a:p>
          <a:p>
            <a:pPr lvl="0"/>
            <a:endParaRPr lang="en-US" dirty="0">
              <a:latin typeface="Consolas"/>
            </a:endParaRPr>
          </a:p>
          <a:p>
            <a:pPr lvl="0"/>
            <a:r>
              <a:rPr lang="en-US" dirty="0">
                <a:latin typeface="Consolas"/>
              </a:rPr>
              <a:t>      //STEP 10: Clean-up environment</a:t>
            </a:r>
          </a:p>
          <a:p>
            <a:pPr lvl="0"/>
            <a:r>
              <a:rPr lang="en-US" dirty="0">
                <a:latin typeface="Consolas"/>
              </a:rPr>
              <a:t>      </a:t>
            </a:r>
            <a:r>
              <a:rPr lang="en-US" dirty="0" err="1">
                <a:latin typeface="Consolas"/>
              </a:rPr>
              <a:t>rs.close</a:t>
            </a:r>
            <a:r>
              <a:rPr lang="en-US" dirty="0">
                <a:latin typeface="Consolas"/>
              </a:rPr>
              <a:t>();</a:t>
            </a:r>
          </a:p>
          <a:p>
            <a:pPr lvl="0"/>
            <a:r>
              <a:rPr lang="en-US" dirty="0">
                <a:latin typeface="Consolas"/>
              </a:rPr>
              <a:t>      </a:t>
            </a:r>
            <a:r>
              <a:rPr lang="en-US" dirty="0" err="1">
                <a:latin typeface="Consolas"/>
              </a:rPr>
              <a:t>stmt.close</a:t>
            </a:r>
            <a:r>
              <a:rPr lang="en-US" dirty="0">
                <a:latin typeface="Consolas"/>
              </a:rPr>
              <a:t>();</a:t>
            </a:r>
          </a:p>
          <a:p>
            <a:pPr lvl="0"/>
            <a:r>
              <a:rPr lang="en-US" dirty="0">
                <a:latin typeface="Consolas"/>
              </a:rPr>
              <a:t>      </a:t>
            </a:r>
            <a:r>
              <a:rPr lang="en-US" dirty="0" err="1">
                <a:latin typeface="Consolas"/>
              </a:rPr>
              <a:t>conn.close</a:t>
            </a:r>
            <a:r>
              <a:rPr lang="en-US" dirty="0">
                <a:latin typeface="Consolas"/>
              </a:rPr>
              <a:t>();</a:t>
            </a:r>
          </a:p>
          <a:p>
            <a:pPr lvl="0"/>
            <a:r>
              <a:rPr lang="en-US" dirty="0">
                <a:latin typeface="Consolas"/>
              </a:rPr>
              <a:t>   </a:t>
            </a:r>
            <a:r>
              <a:rPr lang="en-US" dirty="0" smtClean="0">
                <a:latin typeface="Consolas"/>
              </a:rPr>
              <a:t>}</a:t>
            </a:r>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IN" smtClean="0"/>
              <a:pPr/>
              <a:t>77</a:t>
            </a:fld>
            <a:r>
              <a:rPr lang="en-IN" smtClean="0"/>
              <a:t>/86</a:t>
            </a:r>
            <a:endParaRPr lang="en-IN" dirty="0"/>
          </a:p>
        </p:txBody>
      </p:sp>
      <p:sp>
        <p:nvSpPr>
          <p:cNvPr id="6" name="Date Placeholder 5"/>
          <p:cNvSpPr>
            <a:spLocks noGrp="1"/>
          </p:cNvSpPr>
          <p:nvPr>
            <p:ph type="dt" sz="half" idx="10"/>
          </p:nvPr>
        </p:nvSpPr>
        <p:spPr/>
        <p:txBody>
          <a:bodyPr/>
          <a:lstStyle/>
          <a:p>
            <a:fld id="{8D44DB08-4847-43E4-ADD4-8F52C55E8B64}" type="datetime9">
              <a:rPr lang="en-IN" smtClean="0"/>
              <a:t>10-01-2017 12:13:51</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342043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64264"/>
            <a:ext cx="10058400" cy="6986528"/>
          </a:xfrm>
          <a:prstGeom prst="rect">
            <a:avLst/>
          </a:prstGeom>
        </p:spPr>
        <p:txBody>
          <a:bodyPr>
            <a:spAutoFit/>
          </a:bodyPr>
          <a:lstStyle/>
          <a:p>
            <a:pPr lvl="0"/>
            <a:r>
              <a:rPr lang="en-US" sz="1400" dirty="0">
                <a:latin typeface="Consolas"/>
              </a:rPr>
              <a:t>catch(</a:t>
            </a:r>
            <a:r>
              <a:rPr lang="en-US" sz="1400" dirty="0" err="1">
                <a:latin typeface="Consolas"/>
              </a:rPr>
              <a:t>SQLException</a:t>
            </a:r>
            <a:r>
              <a:rPr lang="en-US" sz="1400" dirty="0">
                <a:latin typeface="Consolas"/>
              </a:rPr>
              <a:t> se){</a:t>
            </a:r>
          </a:p>
          <a:p>
            <a:pPr lvl="0"/>
            <a:r>
              <a:rPr lang="en-US" sz="1400" dirty="0">
                <a:latin typeface="Consolas"/>
              </a:rPr>
              <a:t>      //Handle errors for JDBC</a:t>
            </a:r>
          </a:p>
          <a:p>
            <a:pPr lvl="0"/>
            <a:r>
              <a:rPr lang="en-US" sz="1400" dirty="0">
                <a:latin typeface="Consolas"/>
              </a:rPr>
              <a:t>      </a:t>
            </a:r>
            <a:r>
              <a:rPr lang="en-US" sz="1400" dirty="0" err="1">
                <a:latin typeface="Consolas"/>
              </a:rPr>
              <a:t>se.printStackTrace</a:t>
            </a:r>
            <a:r>
              <a:rPr lang="en-US" sz="1400" dirty="0">
                <a:latin typeface="Consolas"/>
              </a:rPr>
              <a:t>();</a:t>
            </a:r>
          </a:p>
          <a:p>
            <a:pPr lvl="0"/>
            <a:r>
              <a:rPr lang="en-US" sz="1400" dirty="0">
                <a:latin typeface="Consolas"/>
              </a:rPr>
              <a:t>      // If there is an error then rollback the changes.</a:t>
            </a:r>
          </a:p>
          <a:p>
            <a:pPr lvl="0"/>
            <a:r>
              <a:rPr lang="en-US" sz="1400" dirty="0">
                <a:latin typeface="Consolas"/>
              </a:rPr>
              <a:t>      </a:t>
            </a:r>
            <a:r>
              <a:rPr lang="en-US" sz="1400" dirty="0" err="1">
                <a:latin typeface="Consolas"/>
              </a:rPr>
              <a:t>System.out.println</a:t>
            </a:r>
            <a:r>
              <a:rPr lang="en-US" sz="1400" dirty="0">
                <a:latin typeface="Consolas"/>
              </a:rPr>
              <a:t>("Rolling back data here....");</a:t>
            </a:r>
          </a:p>
          <a:p>
            <a:pPr lvl="0"/>
            <a:r>
              <a:rPr lang="en-US" sz="1400" dirty="0">
                <a:latin typeface="Consolas"/>
              </a:rPr>
              <a:t>	  try{</a:t>
            </a:r>
          </a:p>
          <a:p>
            <a:pPr lvl="0"/>
            <a:r>
              <a:rPr lang="en-US" sz="1400" dirty="0">
                <a:latin typeface="Consolas"/>
              </a:rPr>
              <a:t>		 if(conn!=null)</a:t>
            </a:r>
          </a:p>
          <a:p>
            <a:pPr lvl="0"/>
            <a:r>
              <a:rPr lang="en-US" sz="1400" dirty="0">
                <a:latin typeface="Consolas"/>
              </a:rPr>
              <a:t>            </a:t>
            </a:r>
            <a:r>
              <a:rPr lang="en-US" sz="1400" dirty="0" err="1">
                <a:latin typeface="Consolas"/>
              </a:rPr>
              <a:t>conn.rollback</a:t>
            </a:r>
            <a:r>
              <a:rPr lang="en-US" sz="1400" dirty="0">
                <a:latin typeface="Consolas"/>
              </a:rPr>
              <a:t>();</a:t>
            </a:r>
          </a:p>
          <a:p>
            <a:pPr lvl="0"/>
            <a:r>
              <a:rPr lang="en-US" sz="1400" dirty="0">
                <a:latin typeface="Consolas"/>
              </a:rPr>
              <a:t>      }catch(</a:t>
            </a:r>
            <a:r>
              <a:rPr lang="en-US" sz="1400" dirty="0" err="1">
                <a:latin typeface="Consolas"/>
              </a:rPr>
              <a:t>SQLException</a:t>
            </a:r>
            <a:r>
              <a:rPr lang="en-US" sz="1400" dirty="0">
                <a:latin typeface="Consolas"/>
              </a:rPr>
              <a:t> se2){</a:t>
            </a:r>
          </a:p>
          <a:p>
            <a:pPr lvl="0"/>
            <a:r>
              <a:rPr lang="en-US" sz="1400" dirty="0">
                <a:latin typeface="Consolas"/>
              </a:rPr>
              <a:t>         se2.printStackTrace();</a:t>
            </a:r>
          </a:p>
          <a:p>
            <a:pPr lvl="0"/>
            <a:r>
              <a:rPr lang="en-US" sz="1400" dirty="0">
                <a:latin typeface="Consolas"/>
              </a:rPr>
              <a:t>      }//end try</a:t>
            </a:r>
          </a:p>
          <a:p>
            <a:pPr lvl="0"/>
            <a:endParaRPr lang="en-US" sz="1400" dirty="0">
              <a:latin typeface="Consolas"/>
            </a:endParaRPr>
          </a:p>
          <a:p>
            <a:pPr lvl="0"/>
            <a:r>
              <a:rPr lang="en-US" sz="1400" dirty="0">
                <a:latin typeface="Consolas"/>
              </a:rPr>
              <a:t>   }catch(Exception e){</a:t>
            </a:r>
          </a:p>
          <a:p>
            <a:pPr lvl="0"/>
            <a:r>
              <a:rPr lang="en-US" sz="1400" dirty="0">
                <a:latin typeface="Consolas"/>
              </a:rPr>
              <a:t>      //Handle errors for </a:t>
            </a:r>
            <a:r>
              <a:rPr lang="en-US" sz="1400" dirty="0" err="1">
                <a:latin typeface="Consolas"/>
              </a:rPr>
              <a:t>Class.forName</a:t>
            </a:r>
            <a:endParaRPr lang="en-US" sz="1400" dirty="0">
              <a:latin typeface="Consolas"/>
            </a:endParaRPr>
          </a:p>
          <a:p>
            <a:pPr lvl="0"/>
            <a:r>
              <a:rPr lang="en-US" sz="1400" dirty="0">
                <a:latin typeface="Consolas"/>
              </a:rPr>
              <a:t>      </a:t>
            </a:r>
            <a:r>
              <a:rPr lang="en-US" sz="1400" dirty="0" err="1">
                <a:latin typeface="Consolas"/>
              </a:rPr>
              <a:t>e.printStackTrace</a:t>
            </a:r>
            <a:r>
              <a:rPr lang="en-US" sz="1400" dirty="0">
                <a:latin typeface="Consolas"/>
              </a:rPr>
              <a:t>();</a:t>
            </a:r>
          </a:p>
          <a:p>
            <a:pPr lvl="0"/>
            <a:r>
              <a:rPr lang="en-US" sz="1400" dirty="0">
                <a:latin typeface="Consolas"/>
              </a:rPr>
              <a:t>   }finally{</a:t>
            </a:r>
          </a:p>
          <a:p>
            <a:pPr lvl="0"/>
            <a:r>
              <a:rPr lang="en-US" sz="1400" dirty="0">
                <a:latin typeface="Consolas"/>
              </a:rPr>
              <a:t>      //finally block used to close resources</a:t>
            </a:r>
          </a:p>
          <a:p>
            <a:pPr lvl="0"/>
            <a:r>
              <a:rPr lang="en-US" sz="1400" dirty="0">
                <a:latin typeface="Consolas"/>
              </a:rPr>
              <a:t>      try{</a:t>
            </a:r>
          </a:p>
          <a:p>
            <a:pPr lvl="0"/>
            <a:r>
              <a:rPr lang="en-US" sz="1400" dirty="0">
                <a:latin typeface="Consolas"/>
              </a:rPr>
              <a:t>         if(</a:t>
            </a:r>
            <a:r>
              <a:rPr lang="en-US" sz="1400" dirty="0" err="1">
                <a:latin typeface="Consolas"/>
              </a:rPr>
              <a:t>stmt</a:t>
            </a:r>
            <a:r>
              <a:rPr lang="en-US" sz="1400" dirty="0">
                <a:latin typeface="Consolas"/>
              </a:rPr>
              <a:t>!=null)</a:t>
            </a:r>
          </a:p>
          <a:p>
            <a:pPr lvl="0"/>
            <a:r>
              <a:rPr lang="en-US" sz="1400" dirty="0">
                <a:latin typeface="Consolas"/>
              </a:rPr>
              <a:t>            </a:t>
            </a:r>
            <a:r>
              <a:rPr lang="en-US" sz="1400" dirty="0" err="1">
                <a:latin typeface="Consolas"/>
              </a:rPr>
              <a:t>stmt.close</a:t>
            </a:r>
            <a:r>
              <a:rPr lang="en-US" sz="1400" dirty="0">
                <a:latin typeface="Consolas"/>
              </a:rPr>
              <a:t>();</a:t>
            </a:r>
          </a:p>
          <a:p>
            <a:pPr lvl="0"/>
            <a:r>
              <a:rPr lang="en-US" sz="1400" dirty="0">
                <a:latin typeface="Consolas"/>
              </a:rPr>
              <a:t>      }catch(</a:t>
            </a:r>
            <a:r>
              <a:rPr lang="en-US" sz="1400" dirty="0" err="1">
                <a:latin typeface="Consolas"/>
              </a:rPr>
              <a:t>SQLException</a:t>
            </a:r>
            <a:r>
              <a:rPr lang="en-US" sz="1400" dirty="0">
                <a:latin typeface="Consolas"/>
              </a:rPr>
              <a:t> se2){</a:t>
            </a:r>
          </a:p>
          <a:p>
            <a:pPr lvl="0"/>
            <a:r>
              <a:rPr lang="en-US" sz="1400" dirty="0">
                <a:latin typeface="Consolas"/>
              </a:rPr>
              <a:t>      }// nothing we can do</a:t>
            </a:r>
          </a:p>
          <a:p>
            <a:pPr lvl="0"/>
            <a:r>
              <a:rPr lang="en-US" sz="1400" dirty="0">
                <a:latin typeface="Consolas"/>
              </a:rPr>
              <a:t>      try{</a:t>
            </a:r>
          </a:p>
          <a:p>
            <a:pPr lvl="0"/>
            <a:r>
              <a:rPr lang="en-US" sz="1400" dirty="0">
                <a:latin typeface="Consolas"/>
              </a:rPr>
              <a:t>         if(conn!=null)</a:t>
            </a:r>
          </a:p>
          <a:p>
            <a:pPr lvl="0"/>
            <a:r>
              <a:rPr lang="en-US" sz="1400" dirty="0">
                <a:latin typeface="Consolas"/>
              </a:rPr>
              <a:t>            </a:t>
            </a:r>
            <a:r>
              <a:rPr lang="en-US" sz="1400" dirty="0" err="1">
                <a:latin typeface="Consolas"/>
              </a:rPr>
              <a:t>conn.close</a:t>
            </a:r>
            <a:r>
              <a:rPr lang="en-US" sz="1400" dirty="0">
                <a:latin typeface="Consolas"/>
              </a:rPr>
              <a:t>();</a:t>
            </a:r>
          </a:p>
          <a:p>
            <a:pPr lvl="0"/>
            <a:r>
              <a:rPr lang="en-US" sz="1400" dirty="0">
                <a:latin typeface="Consolas"/>
              </a:rPr>
              <a:t>      }catch(</a:t>
            </a:r>
            <a:r>
              <a:rPr lang="en-US" sz="1400" dirty="0" err="1">
                <a:latin typeface="Consolas"/>
              </a:rPr>
              <a:t>SQLException</a:t>
            </a:r>
            <a:r>
              <a:rPr lang="en-US" sz="1400" dirty="0">
                <a:latin typeface="Consolas"/>
              </a:rPr>
              <a:t> se){</a:t>
            </a:r>
          </a:p>
          <a:p>
            <a:pPr lvl="0"/>
            <a:r>
              <a:rPr lang="en-US" sz="1400" dirty="0">
                <a:latin typeface="Consolas"/>
              </a:rPr>
              <a:t>         </a:t>
            </a:r>
            <a:r>
              <a:rPr lang="en-US" sz="1400" dirty="0" err="1">
                <a:latin typeface="Consolas"/>
              </a:rPr>
              <a:t>se.printStackTrace</a:t>
            </a:r>
            <a:r>
              <a:rPr lang="en-US" sz="1400" dirty="0">
                <a:latin typeface="Consolas"/>
              </a:rPr>
              <a:t>();</a:t>
            </a:r>
          </a:p>
          <a:p>
            <a:pPr lvl="0"/>
            <a:r>
              <a:rPr lang="en-US" sz="1400" dirty="0">
                <a:latin typeface="Consolas"/>
              </a:rPr>
              <a:t>      }//end finally try</a:t>
            </a:r>
          </a:p>
          <a:p>
            <a:pPr lvl="0"/>
            <a:r>
              <a:rPr lang="en-US" sz="1400" dirty="0">
                <a:latin typeface="Consolas"/>
              </a:rPr>
              <a:t>   }//end try</a:t>
            </a:r>
          </a:p>
          <a:p>
            <a:pPr lvl="0"/>
            <a:r>
              <a:rPr lang="en-US" sz="1400" dirty="0">
                <a:latin typeface="Consolas"/>
              </a:rPr>
              <a:t>   </a:t>
            </a:r>
            <a:r>
              <a:rPr lang="en-US" sz="1400" dirty="0" err="1">
                <a:latin typeface="Consolas"/>
              </a:rPr>
              <a:t>System.out.println</a:t>
            </a:r>
            <a:r>
              <a:rPr lang="en-US" sz="1400" dirty="0">
                <a:latin typeface="Consolas"/>
              </a:rPr>
              <a:t>("Goodbye!");</a:t>
            </a:r>
          </a:p>
          <a:p>
            <a:pPr lvl="0"/>
            <a:r>
              <a:rPr lang="en-US" sz="1400" dirty="0">
                <a:latin typeface="Consolas"/>
              </a:rPr>
              <a:t>}//end </a:t>
            </a:r>
            <a:r>
              <a:rPr lang="en-US" sz="1400" dirty="0" smtClean="0">
                <a:latin typeface="Consolas"/>
              </a:rPr>
              <a:t>main</a:t>
            </a:r>
            <a:endParaRPr lang="en-US" sz="1400" dirty="0">
              <a:latin typeface="Consolas"/>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78</a:t>
            </a:fld>
            <a:r>
              <a:rPr lang="en-IN" smtClean="0"/>
              <a:t>/86</a:t>
            </a:r>
            <a:endParaRPr lang="en-IN" dirty="0"/>
          </a:p>
        </p:txBody>
      </p:sp>
      <p:sp>
        <p:nvSpPr>
          <p:cNvPr id="6" name="Date Placeholder 5"/>
          <p:cNvSpPr>
            <a:spLocks noGrp="1"/>
          </p:cNvSpPr>
          <p:nvPr>
            <p:ph type="dt" sz="half" idx="10"/>
          </p:nvPr>
        </p:nvSpPr>
        <p:spPr/>
        <p:txBody>
          <a:bodyPr/>
          <a:lstStyle/>
          <a:p>
            <a:fld id="{510B2B7C-3078-4AB6-AF7C-DEB0B234B5D7}" type="datetime9">
              <a:rPr lang="en-IN" smtClean="0"/>
              <a:t>10-01-2017 12:13:52</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71716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212" y="612845"/>
            <a:ext cx="10058400" cy="5632311"/>
          </a:xfrm>
          <a:prstGeom prst="rect">
            <a:avLst/>
          </a:prstGeom>
        </p:spPr>
        <p:txBody>
          <a:bodyPr>
            <a:spAutoFit/>
          </a:bodyPr>
          <a:lstStyle/>
          <a:p>
            <a:pPr lvl="0"/>
            <a:r>
              <a:rPr lang="en-US" dirty="0">
                <a:latin typeface="Consolas"/>
              </a:rPr>
              <a:t> public static void </a:t>
            </a:r>
            <a:r>
              <a:rPr lang="en-US" dirty="0" err="1">
                <a:latin typeface="Consolas"/>
              </a:rPr>
              <a:t>printRs</a:t>
            </a:r>
            <a:r>
              <a:rPr lang="en-US" dirty="0">
                <a:latin typeface="Consolas"/>
              </a:rPr>
              <a:t>(</a:t>
            </a:r>
            <a:r>
              <a:rPr lang="en-US" dirty="0" err="1">
                <a:latin typeface="Consolas"/>
              </a:rPr>
              <a:t>ResultSet</a:t>
            </a:r>
            <a:r>
              <a:rPr lang="en-US" dirty="0">
                <a:latin typeface="Consolas"/>
              </a:rPr>
              <a:t> </a:t>
            </a:r>
            <a:r>
              <a:rPr lang="en-US" dirty="0" err="1">
                <a:latin typeface="Consolas"/>
              </a:rPr>
              <a:t>rs</a:t>
            </a:r>
            <a:r>
              <a:rPr lang="en-US" dirty="0">
                <a:latin typeface="Consolas"/>
              </a:rPr>
              <a:t>) throws </a:t>
            </a:r>
            <a:r>
              <a:rPr lang="en-US" dirty="0" err="1">
                <a:latin typeface="Consolas"/>
              </a:rPr>
              <a:t>SQLException</a:t>
            </a:r>
            <a:r>
              <a:rPr lang="en-US" dirty="0">
                <a:latin typeface="Consolas"/>
              </a:rPr>
              <a:t>{</a:t>
            </a:r>
          </a:p>
          <a:p>
            <a:pPr lvl="0"/>
            <a:r>
              <a:rPr lang="en-US" dirty="0">
                <a:latin typeface="Consolas"/>
              </a:rPr>
              <a:t>      //Ensure we start with first row</a:t>
            </a:r>
          </a:p>
          <a:p>
            <a:pPr lvl="0"/>
            <a:r>
              <a:rPr lang="en-US" dirty="0">
                <a:latin typeface="Consolas"/>
              </a:rPr>
              <a:t>      </a:t>
            </a:r>
            <a:r>
              <a:rPr lang="en-US" dirty="0" err="1">
                <a:latin typeface="Consolas"/>
              </a:rPr>
              <a:t>rs.beforeFirst</a:t>
            </a:r>
            <a:r>
              <a:rPr lang="en-US" dirty="0">
                <a:latin typeface="Consolas"/>
              </a:rPr>
              <a:t>();</a:t>
            </a:r>
          </a:p>
          <a:p>
            <a:pPr lvl="0"/>
            <a:r>
              <a:rPr lang="en-US" dirty="0">
                <a:latin typeface="Consolas"/>
              </a:rPr>
              <a:t>      while(</a:t>
            </a:r>
            <a:r>
              <a:rPr lang="en-US" dirty="0" err="1">
                <a:latin typeface="Consolas"/>
              </a:rPr>
              <a:t>rs.next</a:t>
            </a:r>
            <a:r>
              <a:rPr lang="en-US" dirty="0">
                <a:latin typeface="Consolas"/>
              </a:rPr>
              <a:t>()){</a:t>
            </a:r>
          </a:p>
          <a:p>
            <a:pPr lvl="0"/>
            <a:r>
              <a:rPr lang="en-US" dirty="0">
                <a:latin typeface="Consolas"/>
              </a:rPr>
              <a:t>         //Retrieve by column name</a:t>
            </a:r>
          </a:p>
          <a:p>
            <a:pPr lvl="0"/>
            <a:r>
              <a:rPr lang="en-US" dirty="0">
                <a:latin typeface="Consolas"/>
              </a:rPr>
              <a:t>         </a:t>
            </a:r>
            <a:r>
              <a:rPr lang="en-US" dirty="0" err="1">
                <a:latin typeface="Consolas"/>
              </a:rPr>
              <a:t>int</a:t>
            </a:r>
            <a:r>
              <a:rPr lang="en-US" dirty="0">
                <a:latin typeface="Consolas"/>
              </a:rPr>
              <a:t> id  = </a:t>
            </a:r>
            <a:r>
              <a:rPr lang="en-US" dirty="0" err="1">
                <a:latin typeface="Consolas"/>
              </a:rPr>
              <a:t>rs.getInt</a:t>
            </a:r>
            <a:r>
              <a:rPr lang="en-US" dirty="0">
                <a:latin typeface="Consolas"/>
              </a:rPr>
              <a:t>("id");</a:t>
            </a:r>
          </a:p>
          <a:p>
            <a:pPr lvl="0"/>
            <a:r>
              <a:rPr lang="en-US" dirty="0">
                <a:latin typeface="Consolas"/>
              </a:rPr>
              <a:t>         </a:t>
            </a:r>
            <a:r>
              <a:rPr lang="en-US" dirty="0" err="1">
                <a:latin typeface="Consolas"/>
              </a:rPr>
              <a:t>int</a:t>
            </a:r>
            <a:r>
              <a:rPr lang="en-US" dirty="0">
                <a:latin typeface="Consolas"/>
              </a:rPr>
              <a:t> age = </a:t>
            </a:r>
            <a:r>
              <a:rPr lang="en-US" dirty="0" err="1">
                <a:latin typeface="Consolas"/>
              </a:rPr>
              <a:t>rs.getInt</a:t>
            </a:r>
            <a:r>
              <a:rPr lang="en-US" dirty="0">
                <a:latin typeface="Consolas"/>
              </a:rPr>
              <a:t>("age");</a:t>
            </a:r>
          </a:p>
          <a:p>
            <a:pPr lvl="0"/>
            <a:r>
              <a:rPr lang="en-US" dirty="0">
                <a:latin typeface="Consolas"/>
              </a:rPr>
              <a:t>         String first = </a:t>
            </a:r>
            <a:r>
              <a:rPr lang="en-US" dirty="0" err="1">
                <a:latin typeface="Consolas"/>
              </a:rPr>
              <a:t>rs.getString</a:t>
            </a:r>
            <a:r>
              <a:rPr lang="en-US" dirty="0">
                <a:latin typeface="Consolas"/>
              </a:rPr>
              <a:t>("first");</a:t>
            </a:r>
          </a:p>
          <a:p>
            <a:pPr lvl="0"/>
            <a:r>
              <a:rPr lang="en-US" dirty="0">
                <a:latin typeface="Consolas"/>
              </a:rPr>
              <a:t>         String last = </a:t>
            </a:r>
            <a:r>
              <a:rPr lang="en-US" dirty="0" err="1">
                <a:latin typeface="Consolas"/>
              </a:rPr>
              <a:t>rs.getString</a:t>
            </a:r>
            <a:r>
              <a:rPr lang="en-US" dirty="0">
                <a:latin typeface="Consolas"/>
              </a:rPr>
              <a:t>("last");</a:t>
            </a:r>
          </a:p>
          <a:p>
            <a:pPr lvl="0"/>
            <a:endParaRPr lang="en-US" dirty="0">
              <a:latin typeface="Consolas"/>
            </a:endParaRPr>
          </a:p>
          <a:p>
            <a:pPr lvl="0"/>
            <a:r>
              <a:rPr lang="en-US" dirty="0">
                <a:latin typeface="Consolas"/>
              </a:rPr>
              <a:t>         //Display values</a:t>
            </a:r>
          </a:p>
          <a:p>
            <a:pPr lvl="0"/>
            <a:r>
              <a:rPr lang="en-US" dirty="0">
                <a:latin typeface="Consolas"/>
              </a:rPr>
              <a:t>         </a:t>
            </a:r>
            <a:r>
              <a:rPr lang="en-US" dirty="0" err="1">
                <a:latin typeface="Consolas"/>
              </a:rPr>
              <a:t>System.out.print</a:t>
            </a:r>
            <a:r>
              <a:rPr lang="en-US" dirty="0">
                <a:latin typeface="Consolas"/>
              </a:rPr>
              <a:t>("ID: " + id);</a:t>
            </a:r>
          </a:p>
          <a:p>
            <a:pPr lvl="0"/>
            <a:r>
              <a:rPr lang="en-US" dirty="0">
                <a:latin typeface="Consolas"/>
              </a:rPr>
              <a:t>         </a:t>
            </a:r>
            <a:r>
              <a:rPr lang="en-US" dirty="0" err="1">
                <a:latin typeface="Consolas"/>
              </a:rPr>
              <a:t>System.out.print</a:t>
            </a:r>
            <a:r>
              <a:rPr lang="en-US" dirty="0">
                <a:latin typeface="Consolas"/>
              </a:rPr>
              <a:t>(", Age: " + age);</a:t>
            </a:r>
          </a:p>
          <a:p>
            <a:pPr lvl="0"/>
            <a:r>
              <a:rPr lang="en-US" dirty="0">
                <a:latin typeface="Consolas"/>
              </a:rPr>
              <a:t>         </a:t>
            </a:r>
            <a:r>
              <a:rPr lang="en-US" dirty="0" err="1">
                <a:latin typeface="Consolas"/>
              </a:rPr>
              <a:t>System.out.print</a:t>
            </a:r>
            <a:r>
              <a:rPr lang="en-US" dirty="0">
                <a:latin typeface="Consolas"/>
              </a:rPr>
              <a:t>(", First: " + first);</a:t>
            </a:r>
          </a:p>
          <a:p>
            <a:pPr lvl="0"/>
            <a:r>
              <a:rPr lang="en-US" dirty="0">
                <a:latin typeface="Consolas"/>
              </a:rPr>
              <a:t>         </a:t>
            </a:r>
            <a:r>
              <a:rPr lang="en-US" dirty="0" err="1">
                <a:latin typeface="Consolas"/>
              </a:rPr>
              <a:t>System.out.println</a:t>
            </a:r>
            <a:r>
              <a:rPr lang="en-US" dirty="0">
                <a:latin typeface="Consolas"/>
              </a:rPr>
              <a:t>(", Last: " + last);</a:t>
            </a:r>
          </a:p>
          <a:p>
            <a:pPr lvl="0"/>
            <a:r>
              <a:rPr lang="en-US" dirty="0">
                <a:latin typeface="Consolas"/>
              </a:rPr>
              <a:t>     }</a:t>
            </a:r>
          </a:p>
          <a:p>
            <a:pPr lvl="0"/>
            <a:r>
              <a:rPr lang="en-US" dirty="0">
                <a:latin typeface="Consolas"/>
              </a:rPr>
              <a:t>     </a:t>
            </a:r>
            <a:r>
              <a:rPr lang="en-US" dirty="0" err="1">
                <a:latin typeface="Consolas"/>
              </a:rPr>
              <a:t>System.out.println</a:t>
            </a:r>
            <a:r>
              <a:rPr lang="en-US" dirty="0">
                <a:latin typeface="Consolas"/>
              </a:rPr>
              <a:t>();</a:t>
            </a:r>
          </a:p>
          <a:p>
            <a:pPr lvl="0"/>
            <a:r>
              <a:rPr lang="en-US" dirty="0">
                <a:latin typeface="Consolas"/>
              </a:rPr>
              <a:t>   }//end </a:t>
            </a:r>
            <a:r>
              <a:rPr lang="en-US" dirty="0" err="1">
                <a:latin typeface="Consolas"/>
              </a:rPr>
              <a:t>printRs</a:t>
            </a:r>
            <a:r>
              <a:rPr lang="en-US" dirty="0">
                <a:latin typeface="Consolas"/>
              </a:rPr>
              <a:t>()</a:t>
            </a:r>
          </a:p>
          <a:p>
            <a:pPr lvl="0"/>
            <a:r>
              <a:rPr lang="en-US" dirty="0">
                <a:latin typeface="Consolas"/>
              </a:rPr>
              <a:t>}//end </a:t>
            </a:r>
            <a:r>
              <a:rPr lang="en-US" dirty="0" err="1">
                <a:latin typeface="Consolas"/>
              </a:rPr>
              <a:t>JDBCExample</a:t>
            </a:r>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IN" smtClean="0"/>
              <a:pPr/>
              <a:t>79</a:t>
            </a:fld>
            <a:r>
              <a:rPr lang="en-IN" smtClean="0"/>
              <a:t>/86</a:t>
            </a:r>
            <a:endParaRPr lang="en-IN" dirty="0"/>
          </a:p>
        </p:txBody>
      </p:sp>
      <p:sp>
        <p:nvSpPr>
          <p:cNvPr id="6" name="Date Placeholder 5"/>
          <p:cNvSpPr>
            <a:spLocks noGrp="1"/>
          </p:cNvSpPr>
          <p:nvPr>
            <p:ph type="dt" sz="half" idx="10"/>
          </p:nvPr>
        </p:nvSpPr>
        <p:spPr/>
        <p:txBody>
          <a:bodyPr/>
          <a:lstStyle/>
          <a:p>
            <a:fld id="{72B01259-F7D9-4603-A23B-CC591DB7D8AB}" type="datetime9">
              <a:rPr lang="en-IN" smtClean="0"/>
              <a:t>10-01-2017 12:14:07</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08652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smtClean="0"/>
              <a:t>Database Programming</a:t>
            </a:r>
            <a:endParaRPr lang="en-IN" dirty="0"/>
          </a:p>
        </p:txBody>
      </p:sp>
      <p:sp>
        <p:nvSpPr>
          <p:cNvPr id="3" name="Content Placeholder 2"/>
          <p:cNvSpPr>
            <a:spLocks noGrp="1"/>
          </p:cNvSpPr>
          <p:nvPr>
            <p:ph idx="1"/>
          </p:nvPr>
        </p:nvSpPr>
        <p:spPr>
          <a:xfrm>
            <a:off x="1217612" y="1676400"/>
            <a:ext cx="9448802" cy="4876800"/>
          </a:xfrm>
        </p:spPr>
        <p:txBody>
          <a:bodyPr>
            <a:normAutofit fontScale="92500" lnSpcReduction="20000"/>
          </a:bodyPr>
          <a:lstStyle/>
          <a:p>
            <a:pPr marL="457200" indent="-457200" algn="just">
              <a:buFont typeface="+mj-lt"/>
              <a:buAutoNum type="arabicPeriod"/>
            </a:pPr>
            <a:r>
              <a:rPr lang="en-US" b="1" dirty="0" smtClean="0"/>
              <a:t>Import the packages .</a:t>
            </a:r>
            <a:r>
              <a:rPr lang="en-US" dirty="0" smtClean="0"/>
              <a:t> Requires that you include the packages containing the JDBC classes needed </a:t>
            </a:r>
            <a:r>
              <a:rPr lang="en-US" dirty="0"/>
              <a:t>for database programming. Most often, using </a:t>
            </a:r>
            <a:r>
              <a:rPr lang="en-US" i="1" dirty="0"/>
              <a:t>import java.sql.*</a:t>
            </a:r>
            <a:r>
              <a:rPr lang="en-US" dirty="0"/>
              <a:t> will suffice.</a:t>
            </a:r>
          </a:p>
          <a:p>
            <a:pPr marL="457200" indent="-457200" algn="just">
              <a:buFont typeface="+mj-lt"/>
              <a:buAutoNum type="arabicPeriod"/>
            </a:pPr>
            <a:r>
              <a:rPr lang="en-US" b="1" dirty="0"/>
              <a:t>Register the JDBC driver .</a:t>
            </a:r>
            <a:r>
              <a:rPr lang="en-US" dirty="0"/>
              <a:t> </a:t>
            </a:r>
          </a:p>
          <a:p>
            <a:pPr marL="457200" indent="-457200" algn="just">
              <a:buFont typeface="+mj-lt"/>
              <a:buAutoNum type="arabicPeriod"/>
            </a:pPr>
            <a:r>
              <a:rPr lang="en-US" b="1" dirty="0"/>
              <a:t>Open a connection .</a:t>
            </a:r>
            <a:r>
              <a:rPr lang="en-US" dirty="0"/>
              <a:t> </a:t>
            </a:r>
            <a:r>
              <a:rPr lang="en-US" dirty="0" smtClean="0"/>
              <a:t>using </a:t>
            </a:r>
            <a:r>
              <a:rPr lang="en-US" dirty="0"/>
              <a:t>the </a:t>
            </a:r>
            <a:r>
              <a:rPr lang="en-US" i="1" dirty="0" err="1"/>
              <a:t>DriverManager.getConnection</a:t>
            </a:r>
            <a:r>
              <a:rPr lang="en-US" i="1" dirty="0"/>
              <a:t>()</a:t>
            </a:r>
            <a:r>
              <a:rPr lang="en-US" dirty="0"/>
              <a:t> method to create a Connection object, which represents a physical connection with the database.</a:t>
            </a:r>
          </a:p>
          <a:p>
            <a:pPr marL="457200" indent="-457200" algn="just">
              <a:buFont typeface="+mj-lt"/>
              <a:buAutoNum type="arabicPeriod"/>
            </a:pPr>
            <a:r>
              <a:rPr lang="en-US" b="1" dirty="0"/>
              <a:t>Execute a query .</a:t>
            </a:r>
            <a:r>
              <a:rPr lang="en-US" dirty="0"/>
              <a:t> </a:t>
            </a:r>
            <a:r>
              <a:rPr lang="en-US" dirty="0" smtClean="0"/>
              <a:t>using </a:t>
            </a:r>
            <a:r>
              <a:rPr lang="en-US" dirty="0"/>
              <a:t>an object of type Statement for building and submitting an SQL statement to the database.</a:t>
            </a:r>
          </a:p>
          <a:p>
            <a:pPr marL="457200" indent="-457200" algn="just">
              <a:buFont typeface="+mj-lt"/>
              <a:buAutoNum type="arabicPeriod"/>
            </a:pPr>
            <a:r>
              <a:rPr lang="en-US" b="1" dirty="0"/>
              <a:t>Extract data from result set .</a:t>
            </a:r>
            <a:r>
              <a:rPr lang="en-US" dirty="0"/>
              <a:t> </a:t>
            </a:r>
            <a:r>
              <a:rPr lang="en-US" dirty="0" smtClean="0"/>
              <a:t>use </a:t>
            </a:r>
            <a:r>
              <a:rPr lang="en-US" dirty="0"/>
              <a:t>the appropriate </a:t>
            </a:r>
            <a:r>
              <a:rPr lang="en-US" i="1" dirty="0" err="1"/>
              <a:t>ResultSet.getXXX</a:t>
            </a:r>
            <a:r>
              <a:rPr lang="en-US" i="1" dirty="0"/>
              <a:t>()</a:t>
            </a:r>
            <a:r>
              <a:rPr lang="en-US" dirty="0"/>
              <a:t> method to retrieve </a:t>
            </a:r>
            <a:r>
              <a:rPr lang="en-US" dirty="0" smtClean="0"/>
              <a:t>the </a:t>
            </a:r>
            <a:r>
              <a:rPr lang="en-US" dirty="0"/>
              <a:t>data from the result set.</a:t>
            </a:r>
          </a:p>
          <a:p>
            <a:pPr marL="457200" indent="-457200" algn="just">
              <a:buFont typeface="+mj-lt"/>
              <a:buAutoNum type="arabicPeriod"/>
            </a:pPr>
            <a:r>
              <a:rPr lang="en-US" b="1" dirty="0"/>
              <a:t>Clean up the environment .</a:t>
            </a:r>
            <a:r>
              <a:rPr lang="en-US" dirty="0"/>
              <a:t> Requires explicitly closing all database </a:t>
            </a:r>
            <a:r>
              <a:rPr lang="en-US" dirty="0" smtClean="0"/>
              <a:t>resources</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8</a:t>
            </a:fld>
            <a:r>
              <a:rPr lang="en-IN" smtClean="0"/>
              <a:t>/86</a:t>
            </a:r>
            <a:endParaRPr lang="en-IN" dirty="0"/>
          </a:p>
        </p:txBody>
      </p:sp>
      <p:sp>
        <p:nvSpPr>
          <p:cNvPr id="7" name="Date Placeholder 6"/>
          <p:cNvSpPr>
            <a:spLocks noGrp="1"/>
          </p:cNvSpPr>
          <p:nvPr>
            <p:ph type="dt" sz="half" idx="10"/>
          </p:nvPr>
        </p:nvSpPr>
        <p:spPr/>
        <p:txBody>
          <a:bodyPr/>
          <a:lstStyle/>
          <a:p>
            <a:fld id="{D5AA3D32-4C80-4DB1-80E8-14E3C951298D}"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1300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335846"/>
            <a:ext cx="7391400" cy="6186309"/>
          </a:xfrm>
          <a:prstGeom prst="rect">
            <a:avLst/>
          </a:prstGeom>
        </p:spPr>
        <p:txBody>
          <a:bodyPr wrap="square">
            <a:spAutoFit/>
          </a:bodyPr>
          <a:lstStyle/>
          <a:p>
            <a:r>
              <a:rPr lang="en-US" dirty="0">
                <a:latin typeface="+mj-lt"/>
              </a:rPr>
              <a:t>C:\&gt;java </a:t>
            </a:r>
            <a:r>
              <a:rPr lang="en-US" dirty="0" err="1">
                <a:latin typeface="+mj-lt"/>
              </a:rPr>
              <a:t>JDBCExample</a:t>
            </a:r>
            <a:endParaRPr lang="en-US" dirty="0">
              <a:latin typeface="+mj-lt"/>
            </a:endParaRPr>
          </a:p>
          <a:p>
            <a:r>
              <a:rPr lang="en-US" dirty="0">
                <a:latin typeface="+mj-lt"/>
              </a:rPr>
              <a:t>Connecting to database...</a:t>
            </a:r>
          </a:p>
          <a:p>
            <a:r>
              <a:rPr lang="en-US" dirty="0">
                <a:latin typeface="+mj-lt"/>
              </a:rPr>
              <a:t>Creating statement...</a:t>
            </a:r>
          </a:p>
          <a:p>
            <a:r>
              <a:rPr lang="en-US" dirty="0">
                <a:latin typeface="+mj-lt"/>
              </a:rPr>
              <a:t>List result set for reference....</a:t>
            </a:r>
          </a:p>
          <a:p>
            <a:r>
              <a:rPr lang="en-US" dirty="0">
                <a:latin typeface="+mj-lt"/>
              </a:rPr>
              <a:t>ID: 95, Age: 20, First: </a:t>
            </a:r>
            <a:r>
              <a:rPr lang="en-US" dirty="0" err="1">
                <a:latin typeface="+mj-lt"/>
              </a:rPr>
              <a:t>Sima</a:t>
            </a:r>
            <a:r>
              <a:rPr lang="en-US" dirty="0">
                <a:latin typeface="+mj-lt"/>
              </a:rPr>
              <a:t>, Last: Chug</a:t>
            </a:r>
          </a:p>
          <a:p>
            <a:r>
              <a:rPr lang="en-US" dirty="0">
                <a:latin typeface="+mj-lt"/>
              </a:rPr>
              <a:t>ID: 100, Age: 18, First: Zara, Last: Ali</a:t>
            </a:r>
          </a:p>
          <a:p>
            <a:r>
              <a:rPr lang="en-US" dirty="0">
                <a:latin typeface="+mj-lt"/>
              </a:rPr>
              <a:t>ID: 101, Age: 25, First: </a:t>
            </a:r>
            <a:r>
              <a:rPr lang="en-US" dirty="0" err="1">
                <a:latin typeface="+mj-lt"/>
              </a:rPr>
              <a:t>Mahnaz</a:t>
            </a:r>
            <a:r>
              <a:rPr lang="en-US" dirty="0">
                <a:latin typeface="+mj-lt"/>
              </a:rPr>
              <a:t>, Last: </a:t>
            </a:r>
            <a:r>
              <a:rPr lang="en-US" dirty="0" err="1">
                <a:latin typeface="+mj-lt"/>
              </a:rPr>
              <a:t>Fatma</a:t>
            </a:r>
            <a:endParaRPr lang="en-US" dirty="0">
              <a:latin typeface="+mj-lt"/>
            </a:endParaRPr>
          </a:p>
          <a:p>
            <a:r>
              <a:rPr lang="en-US" dirty="0">
                <a:latin typeface="+mj-lt"/>
              </a:rPr>
              <a:t>ID: 102, Age: 30, First: Zaid, Last: Khan</a:t>
            </a:r>
          </a:p>
          <a:p>
            <a:r>
              <a:rPr lang="en-US" dirty="0">
                <a:latin typeface="+mj-lt"/>
              </a:rPr>
              <a:t>ID: 103, Age: 30, First: </a:t>
            </a:r>
            <a:r>
              <a:rPr lang="en-US" dirty="0" err="1">
                <a:latin typeface="+mj-lt"/>
              </a:rPr>
              <a:t>Sumit</a:t>
            </a:r>
            <a:r>
              <a:rPr lang="en-US" dirty="0">
                <a:latin typeface="+mj-lt"/>
              </a:rPr>
              <a:t>, Last: Mittal</a:t>
            </a:r>
          </a:p>
          <a:p>
            <a:r>
              <a:rPr lang="en-US" dirty="0">
                <a:latin typeface="+mj-lt"/>
              </a:rPr>
              <a:t>ID: 110, Age: 20, First: </a:t>
            </a:r>
            <a:r>
              <a:rPr lang="en-US" dirty="0" err="1">
                <a:latin typeface="+mj-lt"/>
              </a:rPr>
              <a:t>Sima</a:t>
            </a:r>
            <a:r>
              <a:rPr lang="en-US" dirty="0">
                <a:latin typeface="+mj-lt"/>
              </a:rPr>
              <a:t>, Last: Chug</a:t>
            </a:r>
          </a:p>
          <a:p>
            <a:endParaRPr lang="en-US" dirty="0">
              <a:latin typeface="+mj-lt"/>
            </a:endParaRPr>
          </a:p>
          <a:p>
            <a:r>
              <a:rPr lang="en-US" dirty="0">
                <a:latin typeface="+mj-lt"/>
              </a:rPr>
              <a:t>Deleting row....</a:t>
            </a:r>
          </a:p>
          <a:p>
            <a:r>
              <a:rPr lang="en-US" dirty="0">
                <a:latin typeface="+mj-lt"/>
              </a:rPr>
              <a:t>Deleting row....</a:t>
            </a:r>
          </a:p>
          <a:p>
            <a:r>
              <a:rPr lang="en-US" dirty="0">
                <a:latin typeface="+mj-lt"/>
              </a:rPr>
              <a:t>List result set for reference....</a:t>
            </a:r>
          </a:p>
          <a:p>
            <a:r>
              <a:rPr lang="en-US" dirty="0">
                <a:latin typeface="+mj-lt"/>
              </a:rPr>
              <a:t>ID: 100, Age: 18, First: Zara, Last: Ali</a:t>
            </a:r>
          </a:p>
          <a:p>
            <a:r>
              <a:rPr lang="en-US" dirty="0">
                <a:latin typeface="+mj-lt"/>
              </a:rPr>
              <a:t>ID: 101, Age: 25, First: </a:t>
            </a:r>
            <a:r>
              <a:rPr lang="en-US" dirty="0" err="1">
                <a:latin typeface="+mj-lt"/>
              </a:rPr>
              <a:t>Mahnaz</a:t>
            </a:r>
            <a:r>
              <a:rPr lang="en-US" dirty="0">
                <a:latin typeface="+mj-lt"/>
              </a:rPr>
              <a:t>, Last: </a:t>
            </a:r>
            <a:r>
              <a:rPr lang="en-US" dirty="0" err="1">
                <a:latin typeface="+mj-lt"/>
              </a:rPr>
              <a:t>Fatma</a:t>
            </a:r>
            <a:endParaRPr lang="en-US" dirty="0">
              <a:latin typeface="+mj-lt"/>
            </a:endParaRPr>
          </a:p>
          <a:p>
            <a:r>
              <a:rPr lang="en-US" dirty="0">
                <a:latin typeface="+mj-lt"/>
              </a:rPr>
              <a:t>ID: 102, Age: 30, First: Zaid, Last: Khan</a:t>
            </a:r>
          </a:p>
          <a:p>
            <a:r>
              <a:rPr lang="en-US" dirty="0">
                <a:latin typeface="+mj-lt"/>
              </a:rPr>
              <a:t>ID: 103, Age: 30, First: </a:t>
            </a:r>
            <a:r>
              <a:rPr lang="en-US" dirty="0" err="1">
                <a:latin typeface="+mj-lt"/>
              </a:rPr>
              <a:t>Sumit</a:t>
            </a:r>
            <a:r>
              <a:rPr lang="en-US" dirty="0">
                <a:latin typeface="+mj-lt"/>
              </a:rPr>
              <a:t>, Last: Mittal</a:t>
            </a:r>
          </a:p>
          <a:p>
            <a:r>
              <a:rPr lang="en-US" dirty="0">
                <a:latin typeface="+mj-lt"/>
              </a:rPr>
              <a:t>ID: 110, Age: 20, First: </a:t>
            </a:r>
            <a:r>
              <a:rPr lang="en-US" dirty="0" err="1">
                <a:latin typeface="+mj-lt"/>
              </a:rPr>
              <a:t>Sima</a:t>
            </a:r>
            <a:r>
              <a:rPr lang="en-US" dirty="0">
                <a:latin typeface="+mj-lt"/>
              </a:rPr>
              <a:t>, Last: Chug</a:t>
            </a:r>
          </a:p>
          <a:p>
            <a:endParaRPr lang="en-US" dirty="0">
              <a:latin typeface="+mj-lt"/>
            </a:endParaRPr>
          </a:p>
          <a:p>
            <a:r>
              <a:rPr lang="en-US" dirty="0">
                <a:latin typeface="+mj-lt"/>
              </a:rPr>
              <a:t>Goodbye!</a:t>
            </a:r>
          </a:p>
          <a:p>
            <a:r>
              <a:rPr lang="en-US" dirty="0">
                <a:latin typeface="+mj-lt"/>
              </a:rPr>
              <a:t>C:\&gt;</a:t>
            </a:r>
          </a:p>
        </p:txBody>
      </p:sp>
      <p:sp>
        <p:nvSpPr>
          <p:cNvPr id="5" name="Slide Number Placeholder 4"/>
          <p:cNvSpPr>
            <a:spLocks noGrp="1"/>
          </p:cNvSpPr>
          <p:nvPr>
            <p:ph type="sldNum" sz="quarter" idx="12"/>
          </p:nvPr>
        </p:nvSpPr>
        <p:spPr/>
        <p:txBody>
          <a:bodyPr/>
          <a:lstStyle/>
          <a:p>
            <a:fld id="{25BA54BD-C84D-46CE-8B72-31BFB26ABA43}" type="slidenum">
              <a:rPr lang="en-IN" smtClean="0"/>
              <a:pPr/>
              <a:t>80</a:t>
            </a:fld>
            <a:r>
              <a:rPr lang="en-IN" smtClean="0"/>
              <a:t>/86</a:t>
            </a:r>
            <a:endParaRPr lang="en-IN" dirty="0"/>
          </a:p>
        </p:txBody>
      </p:sp>
      <p:sp>
        <p:nvSpPr>
          <p:cNvPr id="6" name="Date Placeholder 5"/>
          <p:cNvSpPr>
            <a:spLocks noGrp="1"/>
          </p:cNvSpPr>
          <p:nvPr>
            <p:ph type="dt" sz="half" idx="10"/>
          </p:nvPr>
        </p:nvSpPr>
        <p:spPr/>
        <p:txBody>
          <a:bodyPr/>
          <a:lstStyle/>
          <a:p>
            <a:fld id="{AC5EBE7B-B4AF-494B-97D4-C16A72988F6C}" type="datetime9">
              <a:rPr lang="en-IN" smtClean="0"/>
              <a:t>10-01-2017 12:14:22</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86031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 Batch Processing</a:t>
            </a:r>
          </a:p>
        </p:txBody>
      </p:sp>
      <p:sp>
        <p:nvSpPr>
          <p:cNvPr id="3" name="Content Placeholder 2"/>
          <p:cNvSpPr>
            <a:spLocks noGrp="1"/>
          </p:cNvSpPr>
          <p:nvPr>
            <p:ph idx="1"/>
          </p:nvPr>
        </p:nvSpPr>
        <p:spPr/>
        <p:txBody>
          <a:bodyPr>
            <a:normAutofit fontScale="85000" lnSpcReduction="10000"/>
          </a:bodyPr>
          <a:lstStyle/>
          <a:p>
            <a:r>
              <a:rPr lang="en-US" dirty="0"/>
              <a:t>Batch Processing allows you to group related SQL statements into a batch and submit them with one call to the database.</a:t>
            </a:r>
          </a:p>
          <a:p>
            <a:r>
              <a:rPr lang="en-US" dirty="0"/>
              <a:t>When you send several SQL statements to the database at once, you reduce the amount of communication overhead, thereby improving performance.</a:t>
            </a:r>
          </a:p>
          <a:p>
            <a:r>
              <a:rPr lang="en-US" dirty="0" smtClean="0"/>
              <a:t>The</a:t>
            </a:r>
            <a:r>
              <a:rPr lang="en-US" dirty="0"/>
              <a:t> </a:t>
            </a:r>
            <a:r>
              <a:rPr lang="en-US" b="1" dirty="0" err="1"/>
              <a:t>addBatch</a:t>
            </a:r>
            <a:r>
              <a:rPr lang="en-US" b="1" dirty="0"/>
              <a:t>()</a:t>
            </a:r>
            <a:r>
              <a:rPr lang="en-US" dirty="0"/>
              <a:t> method of </a:t>
            </a:r>
            <a:r>
              <a:rPr lang="en-US" i="1" dirty="0"/>
              <a:t>Statement, </a:t>
            </a:r>
            <a:r>
              <a:rPr lang="en-US" i="1" dirty="0" err="1" smtClean="0"/>
              <a:t>PreparedStatement</a:t>
            </a:r>
            <a:r>
              <a:rPr lang="en-US" i="1" dirty="0" smtClean="0"/>
              <a:t>, </a:t>
            </a:r>
            <a:r>
              <a:rPr lang="en-US" dirty="0" smtClean="0"/>
              <a:t>and</a:t>
            </a:r>
            <a:r>
              <a:rPr lang="en-US" dirty="0"/>
              <a:t> </a:t>
            </a:r>
            <a:r>
              <a:rPr lang="en-US" i="1" dirty="0" err="1" smtClean="0"/>
              <a:t>CallableStatement</a:t>
            </a:r>
            <a:r>
              <a:rPr lang="en-US" dirty="0" smtClean="0"/>
              <a:t> is </a:t>
            </a:r>
            <a:r>
              <a:rPr lang="en-US" dirty="0"/>
              <a:t>used to add individual statements to the batch. The </a:t>
            </a:r>
            <a:r>
              <a:rPr lang="en-US" b="1" dirty="0" err="1"/>
              <a:t>executeBatch</a:t>
            </a:r>
            <a:r>
              <a:rPr lang="en-US" b="1" dirty="0"/>
              <a:t>()</a:t>
            </a:r>
            <a:r>
              <a:rPr lang="en-US" dirty="0"/>
              <a:t> is used to start the execution of all the statements grouped together.</a:t>
            </a:r>
          </a:p>
          <a:p>
            <a:r>
              <a:rPr lang="en-US" dirty="0"/>
              <a:t>The </a:t>
            </a:r>
            <a:r>
              <a:rPr lang="en-US" b="1" dirty="0" err="1"/>
              <a:t>executeBatch</a:t>
            </a:r>
            <a:r>
              <a:rPr lang="en-US" b="1" dirty="0"/>
              <a:t>()</a:t>
            </a:r>
            <a:r>
              <a:rPr lang="en-US" dirty="0"/>
              <a:t> returns an array of integers, and each element of the array represents the update count for the respective update statement.</a:t>
            </a:r>
          </a:p>
          <a:p>
            <a:r>
              <a:rPr lang="en-US" dirty="0"/>
              <a:t>Just as you can add statements to a batch for processing, you can remove them with </a:t>
            </a:r>
            <a:r>
              <a:rPr lang="en-US" dirty="0" err="1"/>
              <a:t>the</a:t>
            </a:r>
            <a:r>
              <a:rPr lang="en-US" b="1" dirty="0" err="1"/>
              <a:t>clearBatch</a:t>
            </a:r>
            <a:r>
              <a:rPr lang="en-US" b="1" dirty="0"/>
              <a:t>()</a:t>
            </a:r>
            <a:r>
              <a:rPr lang="en-US" dirty="0"/>
              <a:t> method. This method removes all the statements you added with the </a:t>
            </a:r>
            <a:r>
              <a:rPr lang="en-US" dirty="0" err="1"/>
              <a:t>addBatch</a:t>
            </a:r>
            <a:r>
              <a:rPr lang="en-US" dirty="0"/>
              <a:t>() method. However, you cannot selectively choose which statement to remove.</a:t>
            </a:r>
          </a:p>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81</a:t>
            </a:fld>
            <a:r>
              <a:rPr lang="en-IN" smtClean="0"/>
              <a:t>/86</a:t>
            </a:r>
            <a:endParaRPr lang="en-IN" dirty="0"/>
          </a:p>
        </p:txBody>
      </p:sp>
      <p:sp>
        <p:nvSpPr>
          <p:cNvPr id="7" name="Date Placeholder 6"/>
          <p:cNvSpPr>
            <a:spLocks noGrp="1"/>
          </p:cNvSpPr>
          <p:nvPr>
            <p:ph type="dt" sz="half" idx="10"/>
          </p:nvPr>
        </p:nvSpPr>
        <p:spPr/>
        <p:txBody>
          <a:bodyPr/>
          <a:lstStyle/>
          <a:p>
            <a:fld id="{24B2C9E4-5D6F-4B95-8A82-297BF322FE18}" type="datetime9">
              <a:rPr lang="en-IN" smtClean="0"/>
              <a:t>10-01-2017 12:14:23</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12889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with Statement Object:</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t>
            </a:r>
            <a:r>
              <a:rPr lang="en-US" dirty="0"/>
              <a:t>a Statement object using either </a:t>
            </a:r>
            <a:r>
              <a:rPr lang="en-US" i="1" dirty="0" err="1"/>
              <a:t>createStatement</a:t>
            </a:r>
            <a:r>
              <a:rPr lang="en-US" i="1" dirty="0"/>
              <a:t>()</a:t>
            </a:r>
            <a:r>
              <a:rPr lang="en-US" dirty="0"/>
              <a:t> methods.</a:t>
            </a:r>
          </a:p>
          <a:p>
            <a:pPr marL="457200" indent="-457200">
              <a:buFont typeface="+mj-lt"/>
              <a:buAutoNum type="arabicPeriod"/>
            </a:pPr>
            <a:r>
              <a:rPr lang="en-US" dirty="0"/>
              <a:t>Set auto-commit to false using </a:t>
            </a:r>
            <a:r>
              <a:rPr lang="en-US" i="1" dirty="0" err="1"/>
              <a:t>setAutoCommit</a:t>
            </a:r>
            <a:r>
              <a:rPr lang="en-US" i="1" dirty="0"/>
              <a:t>()</a:t>
            </a:r>
            <a:r>
              <a:rPr lang="en-US" dirty="0"/>
              <a:t>.</a:t>
            </a:r>
          </a:p>
          <a:p>
            <a:pPr marL="457200" indent="-457200">
              <a:buFont typeface="+mj-lt"/>
              <a:buAutoNum type="arabicPeriod"/>
            </a:pPr>
            <a:r>
              <a:rPr lang="en-US" dirty="0"/>
              <a:t>Add as many as SQL statements you like into batch using </a:t>
            </a:r>
            <a:r>
              <a:rPr lang="en-US" i="1" dirty="0" err="1"/>
              <a:t>addBatch</a:t>
            </a:r>
            <a:r>
              <a:rPr lang="en-US" i="1" dirty="0"/>
              <a:t>()</a:t>
            </a:r>
            <a:r>
              <a:rPr lang="en-US" dirty="0"/>
              <a:t> method on created statement object.</a:t>
            </a:r>
          </a:p>
          <a:p>
            <a:pPr marL="457200" indent="-457200">
              <a:buFont typeface="+mj-lt"/>
              <a:buAutoNum type="arabicPeriod"/>
            </a:pPr>
            <a:r>
              <a:rPr lang="en-US" dirty="0"/>
              <a:t>Execute all the SQL statements using </a:t>
            </a:r>
            <a:r>
              <a:rPr lang="en-US" i="1" dirty="0" err="1"/>
              <a:t>executeBatch</a:t>
            </a:r>
            <a:r>
              <a:rPr lang="en-US" i="1" dirty="0"/>
              <a:t>()</a:t>
            </a:r>
            <a:r>
              <a:rPr lang="en-US" dirty="0"/>
              <a:t> method on created statement object.</a:t>
            </a:r>
          </a:p>
          <a:p>
            <a:pPr marL="457200" indent="-457200">
              <a:buFont typeface="+mj-lt"/>
              <a:buAutoNum type="arabicPeriod"/>
            </a:pPr>
            <a:r>
              <a:rPr lang="en-US" dirty="0"/>
              <a:t>Finally, commit all the changes using </a:t>
            </a:r>
            <a:r>
              <a:rPr lang="en-US" i="1" dirty="0"/>
              <a:t>commit()</a:t>
            </a:r>
            <a:r>
              <a:rPr lang="en-US" dirty="0"/>
              <a:t> method.</a:t>
            </a:r>
          </a:p>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82</a:t>
            </a:fld>
            <a:r>
              <a:rPr lang="en-IN" smtClean="0"/>
              <a:t>/86</a:t>
            </a:r>
            <a:endParaRPr lang="en-IN" dirty="0"/>
          </a:p>
        </p:txBody>
      </p:sp>
      <p:sp>
        <p:nvSpPr>
          <p:cNvPr id="7" name="Date Placeholder 6"/>
          <p:cNvSpPr>
            <a:spLocks noGrp="1"/>
          </p:cNvSpPr>
          <p:nvPr>
            <p:ph type="dt" sz="half" idx="10"/>
          </p:nvPr>
        </p:nvSpPr>
        <p:spPr/>
        <p:txBody>
          <a:bodyPr/>
          <a:lstStyle/>
          <a:p>
            <a:fld id="{6DF4615C-9B72-4CE0-A37D-F3798E4FB9C1}" type="datetime9">
              <a:rPr lang="en-IN" smtClean="0"/>
              <a:t>10-01-2017 12:14:38</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08051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8047" y="304800"/>
            <a:ext cx="1645002" cy="523220"/>
          </a:xfrm>
          <a:prstGeom prst="rect">
            <a:avLst/>
          </a:prstGeom>
        </p:spPr>
        <p:txBody>
          <a:bodyPr wrap="none">
            <a:spAutoFit/>
          </a:bodyPr>
          <a:lstStyle/>
          <a:p>
            <a:r>
              <a:rPr lang="en-US" sz="2800" b="1" dirty="0"/>
              <a:t>Example:</a:t>
            </a:r>
          </a:p>
        </p:txBody>
      </p:sp>
      <p:sp>
        <p:nvSpPr>
          <p:cNvPr id="3" name="Rectangle 2"/>
          <p:cNvSpPr/>
          <p:nvPr/>
        </p:nvSpPr>
        <p:spPr>
          <a:xfrm>
            <a:off x="1065212" y="969288"/>
            <a:ext cx="10058400" cy="5355312"/>
          </a:xfrm>
          <a:prstGeom prst="rect">
            <a:avLst/>
          </a:prstGeom>
        </p:spPr>
        <p:txBody>
          <a:bodyPr>
            <a:spAutoFit/>
          </a:bodyPr>
          <a:lstStyle/>
          <a:p>
            <a:r>
              <a:rPr lang="en-US" dirty="0" smtClean="0">
                <a:latin typeface="+mj-lt"/>
              </a:rPr>
              <a:t>Statement </a:t>
            </a:r>
            <a:r>
              <a:rPr lang="en-US" dirty="0" err="1">
                <a:latin typeface="+mj-lt"/>
              </a:rPr>
              <a:t>stmt</a:t>
            </a:r>
            <a:r>
              <a:rPr lang="en-US" dirty="0">
                <a:latin typeface="+mj-lt"/>
              </a:rPr>
              <a:t> = </a:t>
            </a:r>
            <a:r>
              <a:rPr lang="en-US" dirty="0" err="1">
                <a:latin typeface="+mj-lt"/>
              </a:rPr>
              <a:t>conn.createStatement</a:t>
            </a:r>
            <a:r>
              <a:rPr lang="en-US" dirty="0">
                <a:latin typeface="+mj-lt"/>
              </a:rPr>
              <a:t>();</a:t>
            </a:r>
          </a:p>
          <a:p>
            <a:endParaRPr lang="en-US" dirty="0">
              <a:latin typeface="+mj-lt"/>
            </a:endParaRPr>
          </a:p>
          <a:p>
            <a:r>
              <a:rPr lang="en-US" dirty="0" err="1" smtClean="0">
                <a:latin typeface="+mj-lt"/>
              </a:rPr>
              <a:t>conn.setAutoCommit</a:t>
            </a:r>
            <a:r>
              <a:rPr lang="en-US" dirty="0" smtClean="0">
                <a:latin typeface="+mj-lt"/>
              </a:rPr>
              <a:t>(false</a:t>
            </a:r>
            <a:r>
              <a:rPr lang="en-US" dirty="0">
                <a:latin typeface="+mj-lt"/>
              </a:rPr>
              <a:t>);</a:t>
            </a:r>
          </a:p>
          <a:p>
            <a:endParaRPr lang="en-US" dirty="0">
              <a:latin typeface="+mj-lt"/>
            </a:endParaRPr>
          </a:p>
          <a:p>
            <a:r>
              <a:rPr lang="en-US" dirty="0" smtClean="0">
                <a:latin typeface="+mj-lt"/>
              </a:rPr>
              <a:t>String </a:t>
            </a:r>
            <a:r>
              <a:rPr lang="en-US" dirty="0">
                <a:latin typeface="+mj-lt"/>
              </a:rPr>
              <a:t>SQL = "INSERT INTO Employees (id, first, last, age) " </a:t>
            </a:r>
            <a:r>
              <a:rPr lang="en-US" dirty="0" smtClean="0">
                <a:latin typeface="+mj-lt"/>
              </a:rPr>
              <a:t>+ "VALUES(200,'Zia', 'Ali', 30)";</a:t>
            </a:r>
          </a:p>
          <a:p>
            <a:r>
              <a:rPr lang="en-US" dirty="0" err="1" smtClean="0">
                <a:latin typeface="+mj-lt"/>
              </a:rPr>
              <a:t>stmt.addBatch</a:t>
            </a:r>
            <a:r>
              <a:rPr lang="en-US" dirty="0" smtClean="0">
                <a:latin typeface="+mj-lt"/>
              </a:rPr>
              <a:t>(SQL</a:t>
            </a:r>
            <a:r>
              <a:rPr lang="en-US" dirty="0">
                <a:latin typeface="+mj-lt"/>
              </a:rPr>
              <a:t>);</a:t>
            </a:r>
          </a:p>
          <a:p>
            <a:endParaRPr lang="en-US" dirty="0">
              <a:latin typeface="+mj-lt"/>
            </a:endParaRPr>
          </a:p>
          <a:p>
            <a:r>
              <a:rPr lang="en-US" dirty="0" smtClean="0">
                <a:latin typeface="+mj-lt"/>
              </a:rPr>
              <a:t>String </a:t>
            </a:r>
            <a:r>
              <a:rPr lang="en-US" dirty="0">
                <a:latin typeface="+mj-lt"/>
              </a:rPr>
              <a:t>SQL = "INSERT INTO Employees (id, first, last, age) " +</a:t>
            </a:r>
          </a:p>
          <a:p>
            <a:r>
              <a:rPr lang="en-US" dirty="0">
                <a:latin typeface="+mj-lt"/>
              </a:rPr>
              <a:t>             "VALUES(201,'Raj', 'Kumar', 35)";</a:t>
            </a:r>
          </a:p>
          <a:p>
            <a:r>
              <a:rPr lang="en-US" dirty="0" err="1" smtClean="0">
                <a:latin typeface="+mj-lt"/>
              </a:rPr>
              <a:t>stmt.addBatch</a:t>
            </a:r>
            <a:r>
              <a:rPr lang="en-US" dirty="0" smtClean="0">
                <a:latin typeface="+mj-lt"/>
              </a:rPr>
              <a:t>(SQL</a:t>
            </a:r>
            <a:r>
              <a:rPr lang="en-US" dirty="0">
                <a:latin typeface="+mj-lt"/>
              </a:rPr>
              <a:t>);</a:t>
            </a:r>
          </a:p>
          <a:p>
            <a:endParaRPr lang="en-US" dirty="0">
              <a:latin typeface="+mj-lt"/>
            </a:endParaRPr>
          </a:p>
          <a:p>
            <a:r>
              <a:rPr lang="en-US" dirty="0" smtClean="0">
                <a:latin typeface="+mj-lt"/>
              </a:rPr>
              <a:t>String </a:t>
            </a:r>
            <a:r>
              <a:rPr lang="en-US" dirty="0">
                <a:latin typeface="+mj-lt"/>
              </a:rPr>
              <a:t>SQL = "UPDATE Employees SET age = 35 " +</a:t>
            </a:r>
          </a:p>
          <a:p>
            <a:r>
              <a:rPr lang="en-US" dirty="0">
                <a:latin typeface="+mj-lt"/>
              </a:rPr>
              <a:t>             "WHERE id = 100";</a:t>
            </a:r>
          </a:p>
          <a:p>
            <a:r>
              <a:rPr lang="en-US" dirty="0" err="1" smtClean="0">
                <a:latin typeface="+mj-lt"/>
              </a:rPr>
              <a:t>stmt.addBatch</a:t>
            </a:r>
            <a:r>
              <a:rPr lang="en-US" dirty="0" smtClean="0">
                <a:latin typeface="+mj-lt"/>
              </a:rPr>
              <a:t>(SQL</a:t>
            </a:r>
            <a:r>
              <a:rPr lang="en-US" dirty="0">
                <a:latin typeface="+mj-lt"/>
              </a:rPr>
              <a:t>);</a:t>
            </a:r>
          </a:p>
          <a:p>
            <a:endParaRPr lang="en-US" dirty="0">
              <a:latin typeface="+mj-lt"/>
            </a:endParaRPr>
          </a:p>
          <a:p>
            <a:r>
              <a:rPr lang="en-US" dirty="0" err="1" smtClean="0">
                <a:latin typeface="+mj-lt"/>
              </a:rPr>
              <a:t>int</a:t>
            </a:r>
            <a:r>
              <a:rPr lang="en-US" dirty="0">
                <a:latin typeface="+mj-lt"/>
              </a:rPr>
              <a:t>[] count = </a:t>
            </a:r>
            <a:r>
              <a:rPr lang="en-US" dirty="0" err="1">
                <a:latin typeface="+mj-lt"/>
              </a:rPr>
              <a:t>stmt.executeBatch</a:t>
            </a:r>
            <a:r>
              <a:rPr lang="en-US" dirty="0">
                <a:latin typeface="+mj-lt"/>
              </a:rPr>
              <a:t>();</a:t>
            </a:r>
          </a:p>
          <a:p>
            <a:endParaRPr lang="en-US" dirty="0">
              <a:latin typeface="+mj-lt"/>
            </a:endParaRPr>
          </a:p>
          <a:p>
            <a:r>
              <a:rPr lang="en-US" dirty="0" err="1" smtClean="0">
                <a:latin typeface="+mj-lt"/>
              </a:rPr>
              <a:t>conn.commit</a:t>
            </a:r>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83</a:t>
            </a:fld>
            <a:r>
              <a:rPr lang="en-IN" smtClean="0"/>
              <a:t>/86</a:t>
            </a:r>
            <a:endParaRPr lang="en-IN" dirty="0"/>
          </a:p>
        </p:txBody>
      </p:sp>
      <p:sp>
        <p:nvSpPr>
          <p:cNvPr id="7" name="Date Placeholder 6"/>
          <p:cNvSpPr>
            <a:spLocks noGrp="1"/>
          </p:cNvSpPr>
          <p:nvPr>
            <p:ph type="dt" sz="half" idx="10"/>
          </p:nvPr>
        </p:nvSpPr>
        <p:spPr/>
        <p:txBody>
          <a:bodyPr/>
          <a:lstStyle/>
          <a:p>
            <a:fld id="{9FF1D3B0-BE0D-445B-82CF-18CF0120C91D}" type="datetime9">
              <a:rPr lang="en-IN" smtClean="0"/>
              <a:t>10-01-2017 12:14:53</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30753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with </a:t>
            </a:r>
            <a:r>
              <a:rPr lang="en-US" dirty="0" err="1"/>
              <a:t>PrepareStatement</a:t>
            </a:r>
            <a:r>
              <a:rPr lang="en-US" dirty="0"/>
              <a:t> Object:</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SQL statements with placeholders.</a:t>
            </a:r>
          </a:p>
          <a:p>
            <a:pPr marL="457200" indent="-457200">
              <a:buFont typeface="+mj-lt"/>
              <a:buAutoNum type="arabicPeriod"/>
            </a:pPr>
            <a:r>
              <a:rPr lang="en-US" dirty="0"/>
              <a:t>Create </a:t>
            </a:r>
            <a:r>
              <a:rPr lang="en-US" dirty="0" err="1"/>
              <a:t>PrepareStatement</a:t>
            </a:r>
            <a:r>
              <a:rPr lang="en-US" dirty="0"/>
              <a:t> object using either </a:t>
            </a:r>
            <a:r>
              <a:rPr lang="en-US" i="1" dirty="0" err="1"/>
              <a:t>prepareStatement</a:t>
            </a:r>
            <a:r>
              <a:rPr lang="en-US" i="1" dirty="0"/>
              <a:t>()</a:t>
            </a:r>
            <a:r>
              <a:rPr lang="en-US" dirty="0"/>
              <a:t> methods.</a:t>
            </a:r>
          </a:p>
          <a:p>
            <a:pPr marL="457200" indent="-457200">
              <a:buFont typeface="+mj-lt"/>
              <a:buAutoNum type="arabicPeriod"/>
            </a:pPr>
            <a:r>
              <a:rPr lang="en-US" dirty="0"/>
              <a:t>Set auto-commit to false using </a:t>
            </a:r>
            <a:r>
              <a:rPr lang="en-US" i="1" dirty="0" err="1"/>
              <a:t>setAutoCommit</a:t>
            </a:r>
            <a:r>
              <a:rPr lang="en-US" i="1" dirty="0"/>
              <a:t>()</a:t>
            </a:r>
            <a:r>
              <a:rPr lang="en-US" dirty="0"/>
              <a:t>.</a:t>
            </a:r>
          </a:p>
          <a:p>
            <a:pPr marL="457200" indent="-457200">
              <a:buFont typeface="+mj-lt"/>
              <a:buAutoNum type="arabicPeriod"/>
            </a:pPr>
            <a:r>
              <a:rPr lang="en-US" dirty="0"/>
              <a:t>Add as many as SQL statements you like into batch using </a:t>
            </a:r>
            <a:r>
              <a:rPr lang="en-US" i="1" dirty="0" err="1"/>
              <a:t>addBatch</a:t>
            </a:r>
            <a:r>
              <a:rPr lang="en-US" i="1" dirty="0"/>
              <a:t>()</a:t>
            </a:r>
            <a:r>
              <a:rPr lang="en-US" dirty="0"/>
              <a:t> method on created statement object.</a:t>
            </a:r>
          </a:p>
          <a:p>
            <a:pPr marL="457200" indent="-457200">
              <a:buFont typeface="+mj-lt"/>
              <a:buAutoNum type="arabicPeriod"/>
            </a:pPr>
            <a:r>
              <a:rPr lang="en-US" dirty="0"/>
              <a:t>Execute all the SQL statements using </a:t>
            </a:r>
            <a:r>
              <a:rPr lang="en-US" i="1" dirty="0" err="1"/>
              <a:t>executeBatch</a:t>
            </a:r>
            <a:r>
              <a:rPr lang="en-US" i="1" dirty="0"/>
              <a:t>()</a:t>
            </a:r>
            <a:r>
              <a:rPr lang="en-US" dirty="0"/>
              <a:t> method on created statement object.</a:t>
            </a:r>
          </a:p>
          <a:p>
            <a:pPr marL="457200" indent="-457200">
              <a:buFont typeface="+mj-lt"/>
              <a:buAutoNum type="arabicPeriod"/>
            </a:pPr>
            <a:r>
              <a:rPr lang="en-US" dirty="0"/>
              <a:t>Finally, commit all the changes using </a:t>
            </a:r>
            <a:r>
              <a:rPr lang="en-US" i="1" dirty="0"/>
              <a:t>commit()</a:t>
            </a:r>
            <a:r>
              <a:rPr lang="en-US" dirty="0"/>
              <a:t> method</a:t>
            </a:r>
            <a:r>
              <a:rPr lang="en-US" dirty="0" smtClean="0"/>
              <a:t>.</a:t>
            </a:r>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IN" smtClean="0"/>
              <a:pPr/>
              <a:t>84</a:t>
            </a:fld>
            <a:r>
              <a:rPr lang="en-IN" smtClean="0"/>
              <a:t>/86</a:t>
            </a:r>
            <a:endParaRPr lang="en-IN" dirty="0"/>
          </a:p>
        </p:txBody>
      </p:sp>
      <p:sp>
        <p:nvSpPr>
          <p:cNvPr id="7" name="Date Placeholder 6"/>
          <p:cNvSpPr>
            <a:spLocks noGrp="1"/>
          </p:cNvSpPr>
          <p:nvPr>
            <p:ph type="dt" sz="half" idx="10"/>
          </p:nvPr>
        </p:nvSpPr>
        <p:spPr/>
        <p:txBody>
          <a:bodyPr/>
          <a:lstStyle/>
          <a:p>
            <a:fld id="{A70138E0-AA71-4944-B600-DFC2793B1883}" type="datetime9">
              <a:rPr lang="en-IN" smtClean="0"/>
              <a:t>10-01-2017 12:15:08</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26642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8047" y="304800"/>
            <a:ext cx="1645002" cy="523220"/>
          </a:xfrm>
          <a:prstGeom prst="rect">
            <a:avLst/>
          </a:prstGeom>
        </p:spPr>
        <p:txBody>
          <a:bodyPr wrap="none">
            <a:spAutoFit/>
          </a:bodyPr>
          <a:lstStyle/>
          <a:p>
            <a:r>
              <a:rPr lang="en-US" sz="2800" b="1" dirty="0"/>
              <a:t>Example:</a:t>
            </a:r>
          </a:p>
        </p:txBody>
      </p:sp>
      <p:sp>
        <p:nvSpPr>
          <p:cNvPr id="3" name="Rectangle 2"/>
          <p:cNvSpPr/>
          <p:nvPr/>
        </p:nvSpPr>
        <p:spPr>
          <a:xfrm>
            <a:off x="608012" y="969288"/>
            <a:ext cx="10972800" cy="5632311"/>
          </a:xfrm>
          <a:prstGeom prst="rect">
            <a:avLst/>
          </a:prstGeom>
        </p:spPr>
        <p:txBody>
          <a:bodyPr>
            <a:spAutoFit/>
          </a:bodyPr>
          <a:lstStyle/>
          <a:p>
            <a:r>
              <a:rPr lang="en-US" dirty="0" smtClean="0">
                <a:latin typeface="+mj-lt"/>
              </a:rPr>
              <a:t>String </a:t>
            </a:r>
            <a:r>
              <a:rPr lang="en-US" dirty="0">
                <a:latin typeface="+mj-lt"/>
              </a:rPr>
              <a:t>SQL = "INSERT INTO Employees (id, first, last, age) " </a:t>
            </a:r>
            <a:r>
              <a:rPr lang="en-US" dirty="0" smtClean="0">
                <a:latin typeface="+mj-lt"/>
              </a:rPr>
              <a:t>+ </a:t>
            </a:r>
            <a:r>
              <a:rPr lang="en-US" dirty="0">
                <a:latin typeface="+mj-lt"/>
              </a:rPr>
              <a:t>"VALUES(?, ?, ?, ?)";</a:t>
            </a:r>
          </a:p>
          <a:p>
            <a:endParaRPr lang="en-US" dirty="0">
              <a:latin typeface="+mj-lt"/>
            </a:endParaRPr>
          </a:p>
          <a:p>
            <a:r>
              <a:rPr lang="en-US" dirty="0" err="1" smtClean="0">
                <a:latin typeface="+mj-lt"/>
              </a:rPr>
              <a:t>PreparedStatemen</a:t>
            </a:r>
            <a:r>
              <a:rPr lang="en-US" dirty="0" smtClean="0">
                <a:latin typeface="+mj-lt"/>
              </a:rPr>
              <a:t> </a:t>
            </a:r>
            <a:r>
              <a:rPr lang="en-US" dirty="0" err="1">
                <a:latin typeface="+mj-lt"/>
              </a:rPr>
              <a:t>pstmt</a:t>
            </a:r>
            <a:r>
              <a:rPr lang="en-US" dirty="0">
                <a:latin typeface="+mj-lt"/>
              </a:rPr>
              <a:t> = </a:t>
            </a:r>
            <a:r>
              <a:rPr lang="en-US" dirty="0" err="1">
                <a:latin typeface="+mj-lt"/>
              </a:rPr>
              <a:t>conn.prepareStatement</a:t>
            </a:r>
            <a:r>
              <a:rPr lang="en-US" dirty="0">
                <a:latin typeface="+mj-lt"/>
              </a:rPr>
              <a:t>(SQL);</a:t>
            </a:r>
          </a:p>
          <a:p>
            <a:endParaRPr lang="en-US" dirty="0">
              <a:latin typeface="+mj-lt"/>
            </a:endParaRPr>
          </a:p>
          <a:p>
            <a:r>
              <a:rPr lang="en-US" dirty="0" err="1" smtClean="0">
                <a:latin typeface="+mj-lt"/>
              </a:rPr>
              <a:t>conn.setAutoCommit</a:t>
            </a:r>
            <a:r>
              <a:rPr lang="en-US" dirty="0" smtClean="0">
                <a:latin typeface="+mj-lt"/>
              </a:rPr>
              <a:t>(false</a:t>
            </a:r>
            <a:r>
              <a:rPr lang="en-US" dirty="0">
                <a:latin typeface="+mj-lt"/>
              </a:rPr>
              <a:t>);</a:t>
            </a:r>
          </a:p>
          <a:p>
            <a:endParaRPr lang="en-US" dirty="0">
              <a:latin typeface="+mj-lt"/>
            </a:endParaRPr>
          </a:p>
          <a:p>
            <a:r>
              <a:rPr lang="en-US" dirty="0" err="1" smtClean="0">
                <a:latin typeface="+mj-lt"/>
              </a:rPr>
              <a:t>pstmt.setInt</a:t>
            </a:r>
            <a:r>
              <a:rPr lang="en-US" dirty="0">
                <a:latin typeface="+mj-lt"/>
              </a:rPr>
              <a:t>( 1, 400 </a:t>
            </a:r>
            <a:r>
              <a:rPr lang="en-US" dirty="0" smtClean="0">
                <a:latin typeface="+mj-lt"/>
              </a:rPr>
              <a:t>); </a:t>
            </a:r>
            <a:r>
              <a:rPr lang="en-US" dirty="0" err="1" smtClean="0">
                <a:latin typeface="+mj-lt"/>
              </a:rPr>
              <a:t>pstmt.setString</a:t>
            </a:r>
            <a:r>
              <a:rPr lang="en-US" dirty="0">
                <a:latin typeface="+mj-lt"/>
              </a:rPr>
              <a:t>( 2, "</a:t>
            </a:r>
            <a:r>
              <a:rPr lang="en-US" dirty="0" err="1">
                <a:latin typeface="+mj-lt"/>
              </a:rPr>
              <a:t>Pappu</a:t>
            </a:r>
            <a:r>
              <a:rPr lang="en-US" dirty="0">
                <a:latin typeface="+mj-lt"/>
              </a:rPr>
              <a:t>" );</a:t>
            </a:r>
          </a:p>
          <a:p>
            <a:r>
              <a:rPr lang="en-US" dirty="0" err="1">
                <a:latin typeface="+mj-lt"/>
              </a:rPr>
              <a:t>pstmt.setString</a:t>
            </a:r>
            <a:r>
              <a:rPr lang="en-US" dirty="0">
                <a:latin typeface="+mj-lt"/>
              </a:rPr>
              <a:t>( 3, "Singh" </a:t>
            </a:r>
            <a:r>
              <a:rPr lang="en-US" dirty="0" smtClean="0">
                <a:latin typeface="+mj-lt"/>
              </a:rPr>
              <a:t>); </a:t>
            </a:r>
            <a:r>
              <a:rPr lang="en-US" dirty="0" err="1" smtClean="0">
                <a:latin typeface="+mj-lt"/>
              </a:rPr>
              <a:t>pstmt.setInt</a:t>
            </a:r>
            <a:r>
              <a:rPr lang="en-US" dirty="0">
                <a:latin typeface="+mj-lt"/>
              </a:rPr>
              <a:t>( 4, 33 );</a:t>
            </a:r>
          </a:p>
          <a:p>
            <a:r>
              <a:rPr lang="en-US" dirty="0" err="1" smtClean="0">
                <a:latin typeface="+mj-lt"/>
              </a:rPr>
              <a:t>pstmt.addBatch</a:t>
            </a:r>
            <a:r>
              <a:rPr lang="en-US" dirty="0">
                <a:latin typeface="+mj-lt"/>
              </a:rPr>
              <a:t>();</a:t>
            </a:r>
          </a:p>
          <a:p>
            <a:endParaRPr lang="en-US" dirty="0">
              <a:latin typeface="+mj-lt"/>
            </a:endParaRPr>
          </a:p>
          <a:p>
            <a:r>
              <a:rPr lang="en-US" dirty="0" err="1" smtClean="0">
                <a:latin typeface="+mj-lt"/>
              </a:rPr>
              <a:t>pstmt.setInt</a:t>
            </a:r>
            <a:r>
              <a:rPr lang="en-US" dirty="0">
                <a:latin typeface="+mj-lt"/>
              </a:rPr>
              <a:t>( 1, 401 </a:t>
            </a:r>
            <a:r>
              <a:rPr lang="en-US" dirty="0" smtClean="0">
                <a:latin typeface="+mj-lt"/>
              </a:rPr>
              <a:t>); </a:t>
            </a:r>
            <a:r>
              <a:rPr lang="en-US" dirty="0" err="1" smtClean="0">
                <a:latin typeface="+mj-lt"/>
              </a:rPr>
              <a:t>pstmt.setString</a:t>
            </a:r>
            <a:r>
              <a:rPr lang="en-US" dirty="0">
                <a:latin typeface="+mj-lt"/>
              </a:rPr>
              <a:t>( 2, "</a:t>
            </a:r>
            <a:r>
              <a:rPr lang="en-US" dirty="0" err="1">
                <a:latin typeface="+mj-lt"/>
              </a:rPr>
              <a:t>Pawan</a:t>
            </a:r>
            <a:r>
              <a:rPr lang="en-US" dirty="0">
                <a:latin typeface="+mj-lt"/>
              </a:rPr>
              <a:t>" );</a:t>
            </a:r>
          </a:p>
          <a:p>
            <a:r>
              <a:rPr lang="en-US" dirty="0" err="1">
                <a:latin typeface="+mj-lt"/>
              </a:rPr>
              <a:t>pstmt.setString</a:t>
            </a:r>
            <a:r>
              <a:rPr lang="en-US" dirty="0">
                <a:latin typeface="+mj-lt"/>
              </a:rPr>
              <a:t>( 3, "Singh" </a:t>
            </a:r>
            <a:r>
              <a:rPr lang="en-US" dirty="0" smtClean="0">
                <a:latin typeface="+mj-lt"/>
              </a:rPr>
              <a:t>); </a:t>
            </a:r>
            <a:r>
              <a:rPr lang="en-US" dirty="0" err="1" smtClean="0">
                <a:latin typeface="+mj-lt"/>
              </a:rPr>
              <a:t>pstmt.setInt</a:t>
            </a:r>
            <a:r>
              <a:rPr lang="en-US" dirty="0">
                <a:latin typeface="+mj-lt"/>
              </a:rPr>
              <a:t>( 4, 31 );</a:t>
            </a:r>
          </a:p>
          <a:p>
            <a:r>
              <a:rPr lang="en-US" dirty="0" err="1" smtClean="0">
                <a:latin typeface="+mj-lt"/>
              </a:rPr>
              <a:t>pstmt.addBatch</a:t>
            </a:r>
            <a:r>
              <a:rPr lang="en-US" dirty="0">
                <a:latin typeface="+mj-lt"/>
              </a:rPr>
              <a:t>();</a:t>
            </a:r>
          </a:p>
          <a:p>
            <a:r>
              <a:rPr lang="en-US" dirty="0" smtClean="0">
                <a:latin typeface="+mj-lt"/>
              </a:rPr>
              <a:t>.</a:t>
            </a:r>
            <a:endParaRPr lang="en-US" dirty="0">
              <a:latin typeface="+mj-lt"/>
            </a:endParaRPr>
          </a:p>
          <a:p>
            <a:r>
              <a:rPr lang="en-US" dirty="0">
                <a:latin typeface="+mj-lt"/>
              </a:rPr>
              <a:t>.</a:t>
            </a:r>
          </a:p>
          <a:p>
            <a:r>
              <a:rPr lang="en-US" dirty="0">
                <a:latin typeface="+mj-lt"/>
              </a:rPr>
              <a:t>.</a:t>
            </a:r>
          </a:p>
          <a:p>
            <a:r>
              <a:rPr lang="en-US" dirty="0">
                <a:latin typeface="+mj-lt"/>
              </a:rPr>
              <a:t>.</a:t>
            </a:r>
          </a:p>
          <a:p>
            <a:r>
              <a:rPr lang="en-US" dirty="0" err="1" smtClean="0">
                <a:latin typeface="+mj-lt"/>
              </a:rPr>
              <a:t>int</a:t>
            </a:r>
            <a:r>
              <a:rPr lang="en-US" dirty="0">
                <a:latin typeface="+mj-lt"/>
              </a:rPr>
              <a:t>[] count = </a:t>
            </a:r>
            <a:r>
              <a:rPr lang="en-US" dirty="0" err="1">
                <a:latin typeface="+mj-lt"/>
              </a:rPr>
              <a:t>stmt.executeBatch</a:t>
            </a:r>
            <a:r>
              <a:rPr lang="en-US" dirty="0">
                <a:latin typeface="+mj-lt"/>
              </a:rPr>
              <a:t>();</a:t>
            </a:r>
          </a:p>
          <a:p>
            <a:endParaRPr lang="en-US" dirty="0">
              <a:latin typeface="+mj-lt"/>
            </a:endParaRPr>
          </a:p>
          <a:p>
            <a:r>
              <a:rPr lang="en-US" dirty="0" err="1" smtClean="0">
                <a:latin typeface="+mj-lt"/>
              </a:rPr>
              <a:t>conn.commit</a:t>
            </a:r>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85</a:t>
            </a:fld>
            <a:r>
              <a:rPr lang="en-IN" smtClean="0"/>
              <a:t>/86</a:t>
            </a:r>
            <a:endParaRPr lang="en-IN" dirty="0"/>
          </a:p>
        </p:txBody>
      </p:sp>
      <p:sp>
        <p:nvSpPr>
          <p:cNvPr id="7" name="Date Placeholder 6"/>
          <p:cNvSpPr>
            <a:spLocks noGrp="1"/>
          </p:cNvSpPr>
          <p:nvPr>
            <p:ph type="dt" sz="half" idx="10"/>
          </p:nvPr>
        </p:nvSpPr>
        <p:spPr/>
        <p:txBody>
          <a:bodyPr/>
          <a:lstStyle/>
          <a:p>
            <a:fld id="{475DB3EE-2E3D-4E88-A3D4-CEDF49442440}" type="datetime9">
              <a:rPr lang="en-IN" smtClean="0"/>
              <a:t>10-01-2017 12:15:23</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177259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a:t>ResultSetMetaData</a:t>
            </a:r>
            <a:r>
              <a:rPr lang="en-IN" dirty="0"/>
              <a:t> </a:t>
            </a:r>
            <a:r>
              <a:rPr lang="en-IN" dirty="0" smtClean="0"/>
              <a:t>Interface</a:t>
            </a:r>
            <a:endParaRPr lang="en-IN" dirty="0"/>
          </a:p>
        </p:txBody>
      </p:sp>
      <p:sp>
        <p:nvSpPr>
          <p:cNvPr id="6" name="Content Placeholder 5"/>
          <p:cNvSpPr>
            <a:spLocks noGrp="1"/>
          </p:cNvSpPr>
          <p:nvPr>
            <p:ph idx="1"/>
          </p:nvPr>
        </p:nvSpPr>
        <p:spPr/>
        <p:txBody>
          <a:bodyPr/>
          <a:lstStyle/>
          <a:p>
            <a:r>
              <a:rPr lang="en-IN" dirty="0"/>
              <a:t>The metadata means data about data i.e. we can get further information from the data.</a:t>
            </a:r>
          </a:p>
          <a:p>
            <a:r>
              <a:rPr lang="en-IN" dirty="0"/>
              <a:t>If you have to get metadata of a table like total number of column, column name, column type etc. , </a:t>
            </a:r>
            <a:r>
              <a:rPr lang="en-IN" dirty="0" err="1"/>
              <a:t>ResultSetMetaData</a:t>
            </a:r>
            <a:r>
              <a:rPr lang="en-IN" dirty="0"/>
              <a:t> interface is useful because it provides methods to get metadata from the </a:t>
            </a:r>
            <a:r>
              <a:rPr lang="en-IN" dirty="0" err="1"/>
              <a:t>ResultSet</a:t>
            </a:r>
            <a:r>
              <a:rPr lang="en-IN" dirty="0"/>
              <a:t> object.</a:t>
            </a:r>
          </a:p>
          <a:p>
            <a:endParaRPr lang="en-IN" dirty="0"/>
          </a:p>
        </p:txBody>
      </p:sp>
      <p:sp>
        <p:nvSpPr>
          <p:cNvPr id="2" name="Date Placeholder 1"/>
          <p:cNvSpPr>
            <a:spLocks noGrp="1"/>
          </p:cNvSpPr>
          <p:nvPr>
            <p:ph type="dt" sz="half" idx="10"/>
          </p:nvPr>
        </p:nvSpPr>
        <p:spPr/>
        <p:txBody>
          <a:bodyPr/>
          <a:lstStyle/>
          <a:p>
            <a:fld id="{1EF19644-7B59-409E-B289-E8DDA13B776C}" type="datetime9">
              <a:rPr lang="en-IN" smtClean="0"/>
              <a:t>10-01-2017 12:20:18</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86</a:t>
            </a:fld>
            <a:r>
              <a:rPr lang="en-IN" smtClean="0"/>
              <a:t>/86</a:t>
            </a:r>
            <a:endParaRPr lang="en-IN" dirty="0"/>
          </a:p>
        </p:txBody>
      </p:sp>
      <p:sp>
        <p:nvSpPr>
          <p:cNvPr id="7" name="Rectangle 6"/>
          <p:cNvSpPr/>
          <p:nvPr/>
        </p:nvSpPr>
        <p:spPr>
          <a:xfrm>
            <a:off x="2817812" y="4724400"/>
            <a:ext cx="6626225"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r>
              <a:rPr lang="en-IN" sz="2400" b="1" dirty="0" err="1">
                <a:ln w="50800"/>
                <a:solidFill>
                  <a:schemeClr val="bg1">
                    <a:shade val="50000"/>
                  </a:schemeClr>
                </a:solidFill>
              </a:rPr>
              <a:t>ResultSet</a:t>
            </a:r>
            <a:r>
              <a:rPr lang="en-IN" sz="2400" b="1" dirty="0">
                <a:ln w="50800"/>
                <a:solidFill>
                  <a:schemeClr val="bg1">
                    <a:shade val="50000"/>
                  </a:schemeClr>
                </a:solidFill>
              </a:rPr>
              <a:t> </a:t>
            </a:r>
            <a:r>
              <a:rPr lang="en-IN" sz="2400" b="1" dirty="0" err="1">
                <a:ln w="50800"/>
                <a:solidFill>
                  <a:schemeClr val="bg1">
                    <a:shade val="50000"/>
                  </a:schemeClr>
                </a:solidFill>
              </a:rPr>
              <a:t>rs</a:t>
            </a:r>
            <a:r>
              <a:rPr lang="en-IN" sz="2400" b="1" dirty="0">
                <a:ln w="50800"/>
                <a:solidFill>
                  <a:schemeClr val="bg1">
                    <a:shade val="50000"/>
                  </a:schemeClr>
                </a:solidFill>
              </a:rPr>
              <a:t>=</a:t>
            </a:r>
            <a:r>
              <a:rPr lang="en-IN" sz="2400" b="1" dirty="0" err="1">
                <a:ln w="50800"/>
                <a:solidFill>
                  <a:schemeClr val="bg1">
                    <a:shade val="50000"/>
                  </a:schemeClr>
                </a:solidFill>
              </a:rPr>
              <a:t>ps.executeQuery</a:t>
            </a:r>
            <a:r>
              <a:rPr lang="en-IN" sz="2400" b="1" dirty="0">
                <a:ln w="50800"/>
                <a:solidFill>
                  <a:schemeClr val="bg1">
                    <a:shade val="50000"/>
                  </a:schemeClr>
                </a:solidFill>
              </a:rPr>
              <a:t>();  </a:t>
            </a:r>
          </a:p>
          <a:p>
            <a:r>
              <a:rPr lang="en-IN" sz="2400" b="1" dirty="0" err="1">
                <a:ln w="50800"/>
                <a:solidFill>
                  <a:schemeClr val="bg1">
                    <a:shade val="50000"/>
                  </a:schemeClr>
                </a:solidFill>
              </a:rPr>
              <a:t>ResultSetMetaData</a:t>
            </a:r>
            <a:r>
              <a:rPr lang="en-IN" sz="2400" b="1" dirty="0">
                <a:ln w="50800"/>
                <a:solidFill>
                  <a:schemeClr val="bg1">
                    <a:shade val="50000"/>
                  </a:schemeClr>
                </a:solidFill>
              </a:rPr>
              <a:t> </a:t>
            </a:r>
            <a:r>
              <a:rPr lang="en-IN" sz="2400" b="1" dirty="0" err="1">
                <a:ln w="50800"/>
                <a:solidFill>
                  <a:schemeClr val="bg1">
                    <a:shade val="50000"/>
                  </a:schemeClr>
                </a:solidFill>
              </a:rPr>
              <a:t>rsmd</a:t>
            </a:r>
            <a:r>
              <a:rPr lang="en-IN" sz="2400" b="1" dirty="0">
                <a:ln w="50800"/>
                <a:solidFill>
                  <a:schemeClr val="bg1">
                    <a:shade val="50000"/>
                  </a:schemeClr>
                </a:solidFill>
              </a:rPr>
              <a:t>=</a:t>
            </a:r>
            <a:r>
              <a:rPr lang="en-IN" sz="2400" b="1" dirty="0" err="1">
                <a:ln w="50800"/>
                <a:solidFill>
                  <a:schemeClr val="bg1">
                    <a:shade val="50000"/>
                  </a:schemeClr>
                </a:solidFill>
              </a:rPr>
              <a:t>rs.getMetaData</a:t>
            </a:r>
            <a:r>
              <a:rPr lang="en-IN" sz="2400" b="1" dirty="0">
                <a:ln w="50800"/>
                <a:solidFill>
                  <a:schemeClr val="bg1">
                    <a:shade val="50000"/>
                  </a:schemeClr>
                </a:solidFill>
              </a:rPr>
              <a:t>();</a:t>
            </a:r>
          </a:p>
        </p:txBody>
      </p:sp>
    </p:spTree>
    <p:extLst>
      <p:ext uri="{BB962C8B-B14F-4D97-AF65-F5344CB8AC3E}">
        <p14:creationId xmlns:p14="http://schemas.microsoft.com/office/powerpoint/2010/main" val="313264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45DA6E-F667-413F-800D-22E85E98A611}" type="datetime9">
              <a:rPr lang="en-IN" smtClean="0"/>
              <a:t>10-01-2017 12:24:56</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87</a:t>
            </a:fld>
            <a:r>
              <a:rPr lang="en-IN" smtClean="0"/>
              <a:t>/86</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798012625"/>
              </p:ext>
            </p:extLst>
          </p:nvPr>
        </p:nvGraphicFramePr>
        <p:xfrm>
          <a:off x="1065212" y="1752600"/>
          <a:ext cx="9982200" cy="3661410"/>
        </p:xfrm>
        <a:graphic>
          <a:graphicData uri="http://schemas.openxmlformats.org/drawingml/2006/table">
            <a:tbl>
              <a:tblPr>
                <a:tableStyleId>{3C2FFA5D-87B4-456A-9821-1D502468CF0F}</a:tableStyleId>
              </a:tblPr>
              <a:tblGrid>
                <a:gridCol w="4991100"/>
                <a:gridCol w="4991100"/>
              </a:tblGrid>
              <a:tr h="365915">
                <a:tc>
                  <a:txBody>
                    <a:bodyPr/>
                    <a:lstStyle/>
                    <a:p>
                      <a:pPr algn="ctr" fontAlgn="t"/>
                      <a:r>
                        <a:rPr lang="en-IN" b="1" dirty="0">
                          <a:effectLst/>
                        </a:rPr>
                        <a:t>Method</a:t>
                      </a:r>
                      <a:endParaRPr lang="en-IN" b="1" dirty="0">
                        <a:solidFill>
                          <a:srgbClr val="000000"/>
                        </a:solidFill>
                        <a:effectLst/>
                        <a:latin typeface="times new roman"/>
                      </a:endParaRPr>
                    </a:p>
                  </a:txBody>
                  <a:tcPr marL="47625" marR="47625" marT="47625" marB="47625" anchor="ctr"/>
                </a:tc>
                <a:tc>
                  <a:txBody>
                    <a:bodyPr/>
                    <a:lstStyle/>
                    <a:p>
                      <a:pPr algn="ctr" fontAlgn="t"/>
                      <a:r>
                        <a:rPr lang="en-IN" b="1" dirty="0">
                          <a:effectLst/>
                        </a:rPr>
                        <a:t>Description</a:t>
                      </a:r>
                      <a:endParaRPr lang="en-IN" b="1" dirty="0">
                        <a:solidFill>
                          <a:srgbClr val="000000"/>
                        </a:solidFill>
                        <a:effectLst/>
                        <a:latin typeface="times new roman"/>
                      </a:endParaRPr>
                    </a:p>
                  </a:txBody>
                  <a:tcPr marL="47625" marR="47625" marT="47625" marB="47625" anchor="ctr"/>
                </a:tc>
              </a:tr>
              <a:tr h="637521">
                <a:tc>
                  <a:txBody>
                    <a:bodyPr/>
                    <a:lstStyle/>
                    <a:p>
                      <a:pPr algn="l" fontAlgn="t"/>
                      <a:r>
                        <a:rPr lang="en-IN" b="1" dirty="0">
                          <a:effectLst/>
                        </a:rPr>
                        <a:t>public </a:t>
                      </a:r>
                      <a:r>
                        <a:rPr lang="en-IN" b="1" dirty="0" err="1">
                          <a:effectLst/>
                        </a:rPr>
                        <a:t>int</a:t>
                      </a:r>
                      <a:r>
                        <a:rPr lang="en-IN" b="1" dirty="0">
                          <a:effectLst/>
                        </a:rPr>
                        <a:t> </a:t>
                      </a:r>
                      <a:r>
                        <a:rPr lang="en-IN" b="1" dirty="0" err="1">
                          <a:effectLst/>
                        </a:rPr>
                        <a:t>getColumnCount</a:t>
                      </a:r>
                      <a:r>
                        <a:rPr lang="en-IN" b="1" dirty="0" smtClean="0">
                          <a:effectLst/>
                        </a:rPr>
                        <a:t>()</a:t>
                      </a:r>
                    </a:p>
                    <a:p>
                      <a:pPr algn="l" fontAlgn="t"/>
                      <a:r>
                        <a:rPr lang="en-IN" b="1" dirty="0" smtClean="0">
                          <a:effectLst/>
                        </a:rPr>
                        <a:t>throws </a:t>
                      </a:r>
                      <a:r>
                        <a:rPr lang="en-IN" b="1" dirty="0" err="1">
                          <a:effectLst/>
                        </a:rPr>
                        <a:t>SQLException</a:t>
                      </a:r>
                      <a:endParaRPr lang="en-IN" b="1" i="0" dirty="0">
                        <a:solidFill>
                          <a:srgbClr val="000000"/>
                        </a:solidFill>
                        <a:effectLst/>
                        <a:latin typeface="verdana"/>
                      </a:endParaRPr>
                    </a:p>
                  </a:txBody>
                  <a:tcPr marL="137160" marR="137160" marT="137160" marB="137160" anchor="ctr"/>
                </a:tc>
                <a:tc>
                  <a:txBody>
                    <a:bodyPr/>
                    <a:lstStyle/>
                    <a:p>
                      <a:pPr algn="just" fontAlgn="t"/>
                      <a:r>
                        <a:rPr lang="en-IN" dirty="0">
                          <a:effectLst/>
                        </a:rPr>
                        <a:t>it returns the total number of columns in the </a:t>
                      </a:r>
                      <a:r>
                        <a:rPr lang="en-IN" dirty="0" err="1">
                          <a:effectLst/>
                        </a:rPr>
                        <a:t>ResultSet</a:t>
                      </a:r>
                      <a:r>
                        <a:rPr lang="en-IN" dirty="0">
                          <a:effectLst/>
                        </a:rPr>
                        <a:t> object.</a:t>
                      </a:r>
                      <a:endParaRPr lang="en-IN" b="0" i="0" dirty="0">
                        <a:solidFill>
                          <a:srgbClr val="000000"/>
                        </a:solidFill>
                        <a:effectLst/>
                        <a:latin typeface="verdana"/>
                      </a:endParaRPr>
                    </a:p>
                  </a:txBody>
                  <a:tcPr marL="137160" marR="137160" marT="137160" marB="137160"/>
                </a:tc>
              </a:tr>
              <a:tr h="637521">
                <a:tc>
                  <a:txBody>
                    <a:bodyPr/>
                    <a:lstStyle/>
                    <a:p>
                      <a:pPr algn="l" fontAlgn="t"/>
                      <a:r>
                        <a:rPr lang="en-IN" b="1" dirty="0">
                          <a:effectLst/>
                        </a:rPr>
                        <a:t>public String </a:t>
                      </a:r>
                      <a:r>
                        <a:rPr lang="en-IN" b="1" dirty="0" err="1">
                          <a:effectLst/>
                        </a:rPr>
                        <a:t>getColumnName</a:t>
                      </a:r>
                      <a:r>
                        <a:rPr lang="en-IN" b="1" dirty="0">
                          <a:effectLst/>
                        </a:rPr>
                        <a:t>(</a:t>
                      </a:r>
                      <a:r>
                        <a:rPr lang="en-IN" b="1" dirty="0" err="1">
                          <a:effectLst/>
                        </a:rPr>
                        <a:t>int</a:t>
                      </a:r>
                      <a:r>
                        <a:rPr lang="en-IN" b="1" dirty="0">
                          <a:effectLst/>
                        </a:rPr>
                        <a:t> index</a:t>
                      </a:r>
                      <a:r>
                        <a:rPr lang="en-IN" b="1" dirty="0" smtClean="0">
                          <a:effectLst/>
                        </a:rPr>
                        <a:t>)</a:t>
                      </a:r>
                    </a:p>
                    <a:p>
                      <a:pPr algn="l" fontAlgn="t"/>
                      <a:r>
                        <a:rPr lang="en-IN" b="1" dirty="0" smtClean="0">
                          <a:effectLst/>
                        </a:rPr>
                        <a:t>throws </a:t>
                      </a:r>
                      <a:r>
                        <a:rPr lang="en-IN" b="1" dirty="0" err="1">
                          <a:effectLst/>
                        </a:rPr>
                        <a:t>SQLException</a:t>
                      </a:r>
                      <a:endParaRPr lang="en-IN" b="1" i="0" dirty="0">
                        <a:solidFill>
                          <a:srgbClr val="000000"/>
                        </a:solidFill>
                        <a:effectLst/>
                        <a:latin typeface="verdana"/>
                      </a:endParaRPr>
                    </a:p>
                  </a:txBody>
                  <a:tcPr marL="137160" marR="137160" marT="137160" marB="137160" anchor="ctr"/>
                </a:tc>
                <a:tc>
                  <a:txBody>
                    <a:bodyPr/>
                    <a:lstStyle/>
                    <a:p>
                      <a:pPr algn="just" fontAlgn="t"/>
                      <a:r>
                        <a:rPr lang="en-IN" dirty="0">
                          <a:effectLst/>
                        </a:rPr>
                        <a:t>it returns the column name of the specified column index.</a:t>
                      </a:r>
                      <a:endParaRPr lang="en-IN" b="0" i="0" dirty="0">
                        <a:solidFill>
                          <a:srgbClr val="000000"/>
                        </a:solidFill>
                        <a:effectLst/>
                        <a:latin typeface="verdana"/>
                      </a:endParaRPr>
                    </a:p>
                  </a:txBody>
                  <a:tcPr marL="137160" marR="137160" marT="137160" marB="137160"/>
                </a:tc>
              </a:tr>
              <a:tr h="637521">
                <a:tc>
                  <a:txBody>
                    <a:bodyPr/>
                    <a:lstStyle/>
                    <a:p>
                      <a:pPr algn="l" fontAlgn="t"/>
                      <a:r>
                        <a:rPr lang="en-IN" b="1" dirty="0">
                          <a:effectLst/>
                        </a:rPr>
                        <a:t>public String </a:t>
                      </a:r>
                      <a:r>
                        <a:rPr lang="en-IN" b="1" dirty="0" err="1">
                          <a:effectLst/>
                        </a:rPr>
                        <a:t>getColumnTypeName</a:t>
                      </a:r>
                      <a:r>
                        <a:rPr lang="en-IN" b="1" dirty="0">
                          <a:effectLst/>
                        </a:rPr>
                        <a:t>(</a:t>
                      </a:r>
                      <a:r>
                        <a:rPr lang="en-IN" b="1" dirty="0" err="1">
                          <a:effectLst/>
                        </a:rPr>
                        <a:t>int</a:t>
                      </a:r>
                      <a:r>
                        <a:rPr lang="en-IN" b="1" dirty="0">
                          <a:effectLst/>
                        </a:rPr>
                        <a:t> index</a:t>
                      </a:r>
                      <a:r>
                        <a:rPr lang="en-IN" b="1" dirty="0" smtClean="0">
                          <a:effectLst/>
                        </a:rPr>
                        <a:t>)</a:t>
                      </a:r>
                    </a:p>
                    <a:p>
                      <a:pPr algn="l" fontAlgn="t"/>
                      <a:r>
                        <a:rPr lang="en-IN" b="1" dirty="0" smtClean="0">
                          <a:effectLst/>
                        </a:rPr>
                        <a:t>throws </a:t>
                      </a:r>
                      <a:r>
                        <a:rPr lang="en-IN" b="1" dirty="0" err="1">
                          <a:effectLst/>
                        </a:rPr>
                        <a:t>SQLException</a:t>
                      </a:r>
                      <a:endParaRPr lang="en-IN" b="1" i="0" dirty="0">
                        <a:solidFill>
                          <a:srgbClr val="000000"/>
                        </a:solidFill>
                        <a:effectLst/>
                        <a:latin typeface="verdana"/>
                      </a:endParaRPr>
                    </a:p>
                  </a:txBody>
                  <a:tcPr marL="137160" marR="137160" marT="137160" marB="137160" anchor="ctr"/>
                </a:tc>
                <a:tc>
                  <a:txBody>
                    <a:bodyPr/>
                    <a:lstStyle/>
                    <a:p>
                      <a:pPr algn="just" fontAlgn="t"/>
                      <a:r>
                        <a:rPr lang="en-IN" dirty="0">
                          <a:effectLst/>
                        </a:rPr>
                        <a:t>it returns the column type name for the specified index.</a:t>
                      </a:r>
                      <a:endParaRPr lang="en-IN" b="0" i="0" dirty="0">
                        <a:solidFill>
                          <a:srgbClr val="000000"/>
                        </a:solidFill>
                        <a:effectLst/>
                        <a:latin typeface="verdana"/>
                      </a:endParaRPr>
                    </a:p>
                  </a:txBody>
                  <a:tcPr marL="137160" marR="137160" marT="137160" marB="137160"/>
                </a:tc>
              </a:tr>
              <a:tr h="637521">
                <a:tc>
                  <a:txBody>
                    <a:bodyPr/>
                    <a:lstStyle/>
                    <a:p>
                      <a:pPr algn="l" fontAlgn="t"/>
                      <a:r>
                        <a:rPr lang="en-IN" b="1" dirty="0">
                          <a:effectLst/>
                        </a:rPr>
                        <a:t>public String </a:t>
                      </a:r>
                      <a:r>
                        <a:rPr lang="en-IN" b="1" dirty="0" err="1">
                          <a:effectLst/>
                        </a:rPr>
                        <a:t>getTableName</a:t>
                      </a:r>
                      <a:r>
                        <a:rPr lang="en-IN" b="1" dirty="0">
                          <a:effectLst/>
                        </a:rPr>
                        <a:t>(</a:t>
                      </a:r>
                      <a:r>
                        <a:rPr lang="en-IN" b="1" dirty="0" err="1">
                          <a:effectLst/>
                        </a:rPr>
                        <a:t>int</a:t>
                      </a:r>
                      <a:r>
                        <a:rPr lang="en-IN" b="1" dirty="0">
                          <a:effectLst/>
                        </a:rPr>
                        <a:t> index</a:t>
                      </a:r>
                      <a:r>
                        <a:rPr lang="en-IN" b="1" dirty="0" smtClean="0">
                          <a:effectLst/>
                        </a:rPr>
                        <a:t>)</a:t>
                      </a:r>
                    </a:p>
                    <a:p>
                      <a:pPr algn="l" fontAlgn="t"/>
                      <a:r>
                        <a:rPr lang="en-IN" b="1" dirty="0" smtClean="0">
                          <a:effectLst/>
                        </a:rPr>
                        <a:t>throws </a:t>
                      </a:r>
                      <a:r>
                        <a:rPr lang="en-IN" b="1" dirty="0" err="1">
                          <a:effectLst/>
                        </a:rPr>
                        <a:t>SQLException</a:t>
                      </a:r>
                      <a:endParaRPr lang="en-IN" b="1" i="0" dirty="0">
                        <a:solidFill>
                          <a:srgbClr val="000000"/>
                        </a:solidFill>
                        <a:effectLst/>
                        <a:latin typeface="verdana"/>
                      </a:endParaRPr>
                    </a:p>
                  </a:txBody>
                  <a:tcPr marL="137160" marR="137160" marT="137160" marB="137160" anchor="ctr"/>
                </a:tc>
                <a:tc>
                  <a:txBody>
                    <a:bodyPr/>
                    <a:lstStyle/>
                    <a:p>
                      <a:pPr algn="just" fontAlgn="t"/>
                      <a:r>
                        <a:rPr lang="en-IN" dirty="0">
                          <a:effectLst/>
                        </a:rPr>
                        <a:t>it returns the table name for the specified column index.</a:t>
                      </a:r>
                      <a:endParaRPr lang="en-IN" b="0" i="0" dirty="0">
                        <a:solidFill>
                          <a:srgbClr val="000000"/>
                        </a:solidFill>
                        <a:effectLst/>
                        <a:latin typeface="verdana"/>
                      </a:endParaRPr>
                    </a:p>
                  </a:txBody>
                  <a:tcPr marL="137160" marR="137160" marT="137160" marB="137160"/>
                </a:tc>
              </a:tr>
            </a:tbl>
          </a:graphicData>
        </a:graphic>
      </p:graphicFrame>
      <p:sp>
        <p:nvSpPr>
          <p:cNvPr id="8" name="Rectangle 7"/>
          <p:cNvSpPr/>
          <p:nvPr/>
        </p:nvSpPr>
        <p:spPr>
          <a:xfrm>
            <a:off x="1065212" y="762000"/>
            <a:ext cx="7840993" cy="461665"/>
          </a:xfrm>
          <a:prstGeom prst="rect">
            <a:avLst/>
          </a:prstGeom>
        </p:spPr>
        <p:txBody>
          <a:bodyPr wrap="none">
            <a:spAutoFit/>
          </a:bodyPr>
          <a:lstStyle/>
          <a:p>
            <a:r>
              <a:rPr lang="en-IN" sz="2400" b="1" dirty="0"/>
              <a:t>Commonly used methods of </a:t>
            </a:r>
            <a:r>
              <a:rPr lang="en-IN" sz="2400" b="1" dirty="0" err="1"/>
              <a:t>ResultSetMetaData</a:t>
            </a:r>
            <a:r>
              <a:rPr lang="en-IN" sz="2400" b="1" dirty="0"/>
              <a:t> interface</a:t>
            </a:r>
          </a:p>
        </p:txBody>
      </p:sp>
    </p:spTree>
    <p:extLst>
      <p:ext uri="{BB962C8B-B14F-4D97-AF65-F5344CB8AC3E}">
        <p14:creationId xmlns:p14="http://schemas.microsoft.com/office/powerpoint/2010/main" val="137781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12:25:52</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88</a:t>
            </a:fld>
            <a:r>
              <a:rPr lang="en-IN" smtClean="0"/>
              <a:t>/86</a:t>
            </a:r>
            <a:endParaRPr lang="en-IN" dirty="0"/>
          </a:p>
        </p:txBody>
      </p:sp>
      <p:sp>
        <p:nvSpPr>
          <p:cNvPr id="5" name="Rectangle 4"/>
          <p:cNvSpPr/>
          <p:nvPr/>
        </p:nvSpPr>
        <p:spPr>
          <a:xfrm>
            <a:off x="303212" y="228600"/>
            <a:ext cx="11582400" cy="5940088"/>
          </a:xfrm>
          <a:prstGeom prst="rect">
            <a:avLst/>
          </a:prstGeom>
        </p:spPr>
        <p:txBody>
          <a:bodyPr wrap="square">
            <a:spAutoFit/>
          </a:bodyPr>
          <a:lstStyle/>
          <a:p>
            <a:r>
              <a:rPr lang="en-IN" sz="2000" b="1" dirty="0"/>
              <a:t>import </a:t>
            </a:r>
            <a:r>
              <a:rPr lang="en-IN" sz="2000" b="1" dirty="0" err="1"/>
              <a:t>java.sql</a:t>
            </a:r>
            <a:r>
              <a:rPr lang="en-IN" sz="2000" b="1" dirty="0"/>
              <a:t>.*;  </a:t>
            </a:r>
          </a:p>
          <a:p>
            <a:r>
              <a:rPr lang="en-IN" sz="2000" b="1" dirty="0"/>
              <a:t>class </a:t>
            </a:r>
            <a:r>
              <a:rPr lang="en-IN" sz="2000" b="1" dirty="0" err="1" smtClean="0"/>
              <a:t>Rsmd</a:t>
            </a:r>
            <a:endParaRPr lang="en-IN" sz="2000" b="1" dirty="0" smtClean="0"/>
          </a:p>
          <a:p>
            <a:r>
              <a:rPr lang="en-IN" sz="2000" b="1" dirty="0" smtClean="0"/>
              <a:t>{</a:t>
            </a:r>
            <a:r>
              <a:rPr lang="en-IN" sz="2000" b="1" dirty="0"/>
              <a:t>  </a:t>
            </a:r>
          </a:p>
          <a:p>
            <a:r>
              <a:rPr lang="en-IN" sz="2000" b="1" dirty="0"/>
              <a:t>public static void main(String </a:t>
            </a:r>
            <a:r>
              <a:rPr lang="en-IN" sz="2000" b="1" dirty="0" err="1"/>
              <a:t>args</a:t>
            </a:r>
            <a:r>
              <a:rPr lang="en-IN" sz="2000" b="1" dirty="0" smtClean="0"/>
              <a:t>[])</a:t>
            </a:r>
          </a:p>
          <a:p>
            <a:r>
              <a:rPr lang="en-IN" sz="2000" b="1" dirty="0" smtClean="0"/>
              <a:t>{</a:t>
            </a:r>
            <a:r>
              <a:rPr lang="en-IN" sz="2000" b="1" dirty="0"/>
              <a:t>  </a:t>
            </a:r>
          </a:p>
          <a:p>
            <a:r>
              <a:rPr lang="en-IN" sz="2000" b="1" dirty="0" smtClean="0"/>
              <a:t>try{</a:t>
            </a:r>
            <a:r>
              <a:rPr lang="en-IN" sz="2000" b="1" dirty="0"/>
              <a:t>  </a:t>
            </a:r>
          </a:p>
          <a:p>
            <a:r>
              <a:rPr lang="en-IN" sz="2000" b="1" dirty="0" smtClean="0"/>
              <a:t>	</a:t>
            </a:r>
            <a:r>
              <a:rPr lang="en-IN" sz="2000" b="1" dirty="0" err="1" smtClean="0"/>
              <a:t>Class.forName</a:t>
            </a:r>
            <a:r>
              <a:rPr lang="en-IN" sz="2000" b="1" dirty="0"/>
              <a:t>("</a:t>
            </a:r>
            <a:r>
              <a:rPr lang="en-IN" sz="2000" b="1" dirty="0" err="1"/>
              <a:t>oracle.jdbc.driver.OracleDriver</a:t>
            </a:r>
            <a:r>
              <a:rPr lang="en-IN" sz="2000" b="1" dirty="0"/>
              <a:t>");  </a:t>
            </a:r>
          </a:p>
          <a:p>
            <a:r>
              <a:rPr lang="en-IN" sz="2000" b="1" dirty="0" smtClean="0"/>
              <a:t>	</a:t>
            </a:r>
            <a:r>
              <a:rPr lang="en-IN" b="1" dirty="0" smtClean="0"/>
              <a:t>Connection</a:t>
            </a:r>
            <a:r>
              <a:rPr lang="en-IN" b="1" dirty="0"/>
              <a:t> con=</a:t>
            </a:r>
            <a:r>
              <a:rPr lang="en-IN" b="1" dirty="0" err="1"/>
              <a:t>DriverManager.getConnection</a:t>
            </a:r>
            <a:r>
              <a:rPr lang="en-IN" b="1" dirty="0" smtClean="0"/>
              <a:t>("</a:t>
            </a:r>
            <a:r>
              <a:rPr lang="en-IN" b="1" dirty="0" err="1"/>
              <a:t>jdbc:oracle:thin</a:t>
            </a:r>
            <a:r>
              <a:rPr lang="en-IN" b="1" dirty="0"/>
              <a:t>:@localhost:1521:xe","system","oracle");</a:t>
            </a:r>
            <a:r>
              <a:rPr lang="en-IN" sz="2000" b="1" dirty="0"/>
              <a:t>    </a:t>
            </a:r>
          </a:p>
          <a:p>
            <a:r>
              <a:rPr lang="en-IN" sz="2000" b="1" dirty="0" smtClean="0"/>
              <a:t>	</a:t>
            </a:r>
            <a:r>
              <a:rPr lang="en-IN" sz="2000" b="1" dirty="0" err="1" smtClean="0"/>
              <a:t>PreparedStatement</a:t>
            </a:r>
            <a:r>
              <a:rPr lang="en-IN" sz="2000" b="1" dirty="0"/>
              <a:t> </a:t>
            </a:r>
            <a:r>
              <a:rPr lang="en-IN" sz="2000" b="1" dirty="0" err="1"/>
              <a:t>ps</a:t>
            </a:r>
            <a:r>
              <a:rPr lang="en-IN" sz="2000" b="1" dirty="0"/>
              <a:t>=</a:t>
            </a:r>
            <a:r>
              <a:rPr lang="en-IN" sz="2000" b="1" dirty="0" err="1"/>
              <a:t>con.prepareStatement</a:t>
            </a:r>
            <a:r>
              <a:rPr lang="en-IN" sz="2000" b="1" dirty="0"/>
              <a:t>("select * from </a:t>
            </a:r>
            <a:r>
              <a:rPr lang="en-IN" sz="2000" b="1" dirty="0" err="1"/>
              <a:t>emp</a:t>
            </a:r>
            <a:r>
              <a:rPr lang="en-IN" sz="2000" b="1" dirty="0"/>
              <a:t>");  </a:t>
            </a:r>
          </a:p>
          <a:p>
            <a:r>
              <a:rPr lang="en-IN" sz="2000" b="1" dirty="0" smtClean="0"/>
              <a:t>	</a:t>
            </a:r>
            <a:r>
              <a:rPr lang="en-IN" sz="2000" b="1" dirty="0" err="1" smtClean="0"/>
              <a:t>ResultSet</a:t>
            </a:r>
            <a:r>
              <a:rPr lang="en-IN" sz="2000" b="1" dirty="0"/>
              <a:t> </a:t>
            </a:r>
            <a:r>
              <a:rPr lang="en-IN" sz="2000" b="1" dirty="0" err="1"/>
              <a:t>rs</a:t>
            </a:r>
            <a:r>
              <a:rPr lang="en-IN" sz="2000" b="1" dirty="0"/>
              <a:t>=</a:t>
            </a:r>
            <a:r>
              <a:rPr lang="en-IN" sz="2000" b="1" dirty="0" err="1"/>
              <a:t>ps.executeQuery</a:t>
            </a:r>
            <a:r>
              <a:rPr lang="en-IN" sz="2000" b="1" dirty="0"/>
              <a:t>();  </a:t>
            </a:r>
          </a:p>
          <a:p>
            <a:r>
              <a:rPr lang="en-IN" sz="2000" b="1" dirty="0" smtClean="0"/>
              <a:t>	</a:t>
            </a:r>
            <a:r>
              <a:rPr lang="en-IN" sz="2000" b="1" dirty="0" err="1" smtClean="0"/>
              <a:t>ResultSetMetaData</a:t>
            </a:r>
            <a:r>
              <a:rPr lang="en-IN" sz="2000" b="1" dirty="0"/>
              <a:t> </a:t>
            </a:r>
            <a:r>
              <a:rPr lang="en-IN" sz="2000" b="1" dirty="0" err="1"/>
              <a:t>rsmd</a:t>
            </a:r>
            <a:r>
              <a:rPr lang="en-IN" sz="2000" b="1" dirty="0"/>
              <a:t>=</a:t>
            </a:r>
            <a:r>
              <a:rPr lang="en-IN" sz="2000" b="1" dirty="0" err="1"/>
              <a:t>rs.getMetaData</a:t>
            </a:r>
            <a:r>
              <a:rPr lang="en-IN" sz="2000" b="1" dirty="0"/>
              <a:t>();  </a:t>
            </a:r>
          </a:p>
          <a:p>
            <a:r>
              <a:rPr lang="en-IN" sz="2000" b="1" dirty="0"/>
              <a:t>  </a:t>
            </a:r>
          </a:p>
          <a:p>
            <a:r>
              <a:rPr lang="en-IN" sz="2000" b="1" dirty="0" smtClean="0"/>
              <a:t>	</a:t>
            </a:r>
            <a:r>
              <a:rPr lang="en-IN" sz="2000" b="1" dirty="0" err="1" smtClean="0"/>
              <a:t>System.out.println</a:t>
            </a:r>
            <a:r>
              <a:rPr lang="en-IN" sz="2000" b="1" dirty="0"/>
              <a:t>("Total columns: "+</a:t>
            </a:r>
            <a:r>
              <a:rPr lang="en-IN" sz="2000" b="1" dirty="0" err="1"/>
              <a:t>rsmd.getColumnCount</a:t>
            </a:r>
            <a:r>
              <a:rPr lang="en-IN" sz="2000" b="1" dirty="0"/>
              <a:t>());  </a:t>
            </a:r>
          </a:p>
          <a:p>
            <a:r>
              <a:rPr lang="en-IN" sz="2000" b="1" dirty="0" smtClean="0"/>
              <a:t>	</a:t>
            </a:r>
            <a:r>
              <a:rPr lang="en-IN" sz="2000" b="1" dirty="0" err="1" smtClean="0"/>
              <a:t>System.out.println</a:t>
            </a:r>
            <a:r>
              <a:rPr lang="en-IN" sz="2000" b="1" dirty="0"/>
              <a:t>("Column Name of 1st column: "+</a:t>
            </a:r>
            <a:r>
              <a:rPr lang="en-IN" sz="2000" b="1" dirty="0" err="1"/>
              <a:t>rsmd.getColumnName</a:t>
            </a:r>
            <a:r>
              <a:rPr lang="en-IN" sz="2000" b="1" dirty="0"/>
              <a:t>(1));  </a:t>
            </a:r>
          </a:p>
          <a:p>
            <a:r>
              <a:rPr lang="en-IN" sz="2000" b="1" dirty="0" smtClean="0"/>
              <a:t>	</a:t>
            </a:r>
            <a:r>
              <a:rPr lang="en-IN" sz="2000" b="1" dirty="0" err="1" smtClean="0"/>
              <a:t>System.out.println</a:t>
            </a:r>
            <a:r>
              <a:rPr lang="en-IN" sz="2000" b="1" dirty="0"/>
              <a:t>("Column Type Name of 1st column: "+</a:t>
            </a:r>
            <a:r>
              <a:rPr lang="en-IN" sz="2000" b="1" dirty="0" err="1"/>
              <a:t>rsmd.getColumnTypeName</a:t>
            </a:r>
            <a:r>
              <a:rPr lang="en-IN" sz="2000" b="1" dirty="0"/>
              <a:t>(1));  </a:t>
            </a:r>
          </a:p>
          <a:p>
            <a:r>
              <a:rPr lang="en-IN" sz="2000" b="1" dirty="0"/>
              <a:t>  </a:t>
            </a:r>
          </a:p>
          <a:p>
            <a:r>
              <a:rPr lang="en-IN" sz="2000" b="1" dirty="0" smtClean="0"/>
              <a:t>	</a:t>
            </a:r>
            <a:r>
              <a:rPr lang="en-IN" sz="2000" b="1" dirty="0" err="1" smtClean="0"/>
              <a:t>con.close</a:t>
            </a:r>
            <a:r>
              <a:rPr lang="en-IN" sz="2000" b="1" dirty="0"/>
              <a:t>();  </a:t>
            </a:r>
          </a:p>
          <a:p>
            <a:r>
              <a:rPr lang="en-IN" sz="2000" b="1" dirty="0"/>
              <a:t>}catch(Exception e){ </a:t>
            </a:r>
            <a:r>
              <a:rPr lang="en-IN" sz="2000" b="1" dirty="0" err="1"/>
              <a:t>System.out.println</a:t>
            </a:r>
            <a:r>
              <a:rPr lang="en-IN" sz="2000" b="1" dirty="0"/>
              <a:t>(e);}  </a:t>
            </a:r>
            <a:r>
              <a:rPr lang="en-IN" sz="2000" b="1" dirty="0" smtClean="0"/>
              <a:t>}</a:t>
            </a:r>
            <a:r>
              <a:rPr lang="en-IN" sz="2000" b="1" dirty="0"/>
              <a:t>  </a:t>
            </a:r>
            <a:r>
              <a:rPr lang="en-IN" sz="2000" b="1" dirty="0" smtClean="0"/>
              <a:t>}</a:t>
            </a:r>
            <a:r>
              <a:rPr lang="en-IN" sz="2000" b="1" dirty="0"/>
              <a:t>  </a:t>
            </a:r>
          </a:p>
        </p:txBody>
      </p:sp>
    </p:spTree>
    <p:extLst>
      <p:ext uri="{BB962C8B-B14F-4D97-AF65-F5344CB8AC3E}">
        <p14:creationId xmlns:p14="http://schemas.microsoft.com/office/powerpoint/2010/main" val="225227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12:29:14</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89</a:t>
            </a:fld>
            <a:r>
              <a:rPr lang="en-IN" smtClean="0"/>
              <a:t>/86</a:t>
            </a:r>
            <a:endParaRPr lang="en-IN" dirty="0"/>
          </a:p>
        </p:txBody>
      </p:sp>
      <p:sp>
        <p:nvSpPr>
          <p:cNvPr id="13" name="Rectangle 12"/>
          <p:cNvSpPr/>
          <p:nvPr/>
        </p:nvSpPr>
        <p:spPr>
          <a:xfrm>
            <a:off x="836612" y="1981200"/>
            <a:ext cx="10210800" cy="2554545"/>
          </a:xfrm>
          <a:prstGeom prst="rect">
            <a:avLst/>
          </a:prstGeom>
        </p:spPr>
        <p:txBody>
          <a:bodyPr wrap="square">
            <a:spAutoFit/>
          </a:bodyPr>
          <a:lstStyle/>
          <a:p>
            <a:r>
              <a:rPr lang="en-IN" sz="3200" dirty="0"/>
              <a:t>Output</a:t>
            </a:r>
            <a:r>
              <a:rPr lang="en-IN" sz="3200" dirty="0" smtClean="0"/>
              <a:t>:</a:t>
            </a:r>
          </a:p>
          <a:p>
            <a:endParaRPr lang="en-IN" sz="3200" dirty="0" smtClean="0"/>
          </a:p>
          <a:p>
            <a:r>
              <a:rPr lang="en-IN" sz="3200" dirty="0" smtClean="0"/>
              <a:t>Total </a:t>
            </a:r>
            <a:r>
              <a:rPr lang="en-IN" sz="3200" dirty="0"/>
              <a:t>columns: 2</a:t>
            </a:r>
          </a:p>
          <a:p>
            <a:r>
              <a:rPr lang="en-IN" sz="3200" dirty="0" smtClean="0"/>
              <a:t>Column </a:t>
            </a:r>
            <a:r>
              <a:rPr lang="en-IN" sz="3200" dirty="0"/>
              <a:t>Name of 1st column: ID</a:t>
            </a:r>
          </a:p>
          <a:p>
            <a:r>
              <a:rPr lang="en-IN" sz="3200" dirty="0" smtClean="0"/>
              <a:t>Column </a:t>
            </a:r>
            <a:r>
              <a:rPr lang="en-IN" sz="3200" dirty="0"/>
              <a:t>Type Name of 1st column: NUMBER</a:t>
            </a:r>
          </a:p>
        </p:txBody>
      </p:sp>
    </p:spTree>
    <p:extLst>
      <p:ext uri="{BB962C8B-B14F-4D97-AF65-F5344CB8AC3E}">
        <p14:creationId xmlns:p14="http://schemas.microsoft.com/office/powerpoint/2010/main" val="110765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//STEP 1. Import required packages</a:t>
            </a:r>
          </a:p>
          <a:p>
            <a:pPr marL="0" indent="0">
              <a:buNone/>
            </a:pPr>
            <a:r>
              <a:rPr lang="en-US" dirty="0">
                <a:latin typeface="+mj-lt"/>
              </a:rPr>
              <a:t>import </a:t>
            </a:r>
            <a:r>
              <a:rPr lang="en-US" dirty="0" err="1">
                <a:latin typeface="+mj-lt"/>
              </a:rPr>
              <a:t>java.sql</a:t>
            </a:r>
            <a:r>
              <a:rPr lang="en-US" dirty="0">
                <a:latin typeface="+mj-lt"/>
              </a:rPr>
              <a:t>.*;</a:t>
            </a:r>
          </a:p>
        </p:txBody>
      </p:sp>
      <p:sp>
        <p:nvSpPr>
          <p:cNvPr id="6" name="Slide Number Placeholder 5"/>
          <p:cNvSpPr>
            <a:spLocks noGrp="1"/>
          </p:cNvSpPr>
          <p:nvPr>
            <p:ph type="sldNum" sz="quarter" idx="12"/>
          </p:nvPr>
        </p:nvSpPr>
        <p:spPr/>
        <p:txBody>
          <a:bodyPr/>
          <a:lstStyle/>
          <a:p>
            <a:fld id="{25BA54BD-C84D-46CE-8B72-31BFB26ABA43}" type="slidenum">
              <a:rPr lang="en-IN" smtClean="0"/>
              <a:pPr/>
              <a:t>9</a:t>
            </a:fld>
            <a:r>
              <a:rPr lang="en-IN" smtClean="0"/>
              <a:t>/86</a:t>
            </a:r>
            <a:endParaRPr lang="en-IN" dirty="0"/>
          </a:p>
        </p:txBody>
      </p:sp>
      <p:sp>
        <p:nvSpPr>
          <p:cNvPr id="7" name="Date Placeholder 6"/>
          <p:cNvSpPr>
            <a:spLocks noGrp="1"/>
          </p:cNvSpPr>
          <p:nvPr>
            <p:ph type="dt" sz="half" idx="10"/>
          </p:nvPr>
        </p:nvSpPr>
        <p:spPr/>
        <p:txBody>
          <a:bodyPr/>
          <a:lstStyle/>
          <a:p>
            <a:fld id="{D854C3DE-97A2-45BC-9C29-E1C9A58C0970}" type="datetime9">
              <a:rPr lang="en-IN" smtClean="0"/>
              <a:t>10-01-2017 12:13:25</a:t>
            </a:fld>
            <a:endParaRPr lang="en-IN"/>
          </a:p>
        </p:txBody>
      </p:sp>
      <p:sp>
        <p:nvSpPr>
          <p:cNvPr id="8" name="Footer Placeholder 7"/>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418547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a:t>DatabaseMetaData</a:t>
            </a:r>
            <a:r>
              <a:rPr lang="en-IN" dirty="0"/>
              <a:t> </a:t>
            </a:r>
            <a:r>
              <a:rPr lang="en-IN" dirty="0" smtClean="0"/>
              <a:t>interface</a:t>
            </a:r>
            <a:endParaRPr lang="en-IN" dirty="0"/>
          </a:p>
        </p:txBody>
      </p:sp>
      <p:sp>
        <p:nvSpPr>
          <p:cNvPr id="6" name="Content Placeholder 5"/>
          <p:cNvSpPr>
            <a:spLocks noGrp="1"/>
          </p:cNvSpPr>
          <p:nvPr>
            <p:ph idx="1"/>
          </p:nvPr>
        </p:nvSpPr>
        <p:spPr/>
        <p:txBody>
          <a:bodyPr/>
          <a:lstStyle/>
          <a:p>
            <a:r>
              <a:rPr lang="en-IN" dirty="0" err="1"/>
              <a:t>DatabaseMetaData</a:t>
            </a:r>
            <a:r>
              <a:rPr lang="en-IN" dirty="0"/>
              <a:t> interface provides methods to get meta data of a database such as database product name, database product version, driver name, name of total number of tables, name of total number of views etc.</a:t>
            </a:r>
            <a:endParaRPr lang="en-IN" dirty="0"/>
          </a:p>
        </p:txBody>
      </p:sp>
      <p:sp>
        <p:nvSpPr>
          <p:cNvPr id="2" name="Date Placeholder 1"/>
          <p:cNvSpPr>
            <a:spLocks noGrp="1"/>
          </p:cNvSpPr>
          <p:nvPr>
            <p:ph type="dt" sz="half" idx="10"/>
          </p:nvPr>
        </p:nvSpPr>
        <p:spPr/>
        <p:txBody>
          <a:bodyPr/>
          <a:lstStyle/>
          <a:p>
            <a:fld id="{1EF19644-7B59-409E-B289-E8DDA13B776C}" type="datetime9">
              <a:rPr lang="en-IN" smtClean="0"/>
              <a:t>10-01-2017 12:30:53</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90</a:t>
            </a:fld>
            <a:r>
              <a:rPr lang="en-IN" smtClean="0"/>
              <a:t>/86</a:t>
            </a:r>
            <a:endParaRPr lang="en-IN" dirty="0"/>
          </a:p>
        </p:txBody>
      </p:sp>
      <p:sp>
        <p:nvSpPr>
          <p:cNvPr id="7" name="Rectangle 6"/>
          <p:cNvSpPr/>
          <p:nvPr/>
        </p:nvSpPr>
        <p:spPr>
          <a:xfrm>
            <a:off x="2589212" y="4114800"/>
            <a:ext cx="6481261"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balanced" dir="t">
                <a:rot lat="0" lon="0" rev="2100000"/>
              </a:lightRig>
            </a:scene3d>
            <a:sp3d extrusionH="57150" prstMaterial="metal">
              <a:bevelT w="38100" h="25400"/>
              <a:contourClr>
                <a:schemeClr val="bg2"/>
              </a:contourClr>
            </a:sp3d>
          </a:bodyPr>
          <a:lstStyle/>
          <a:p>
            <a:r>
              <a:rPr lang="en-IN" sz="2400" b="1" dirty="0" err="1">
                <a:ln w="50800"/>
                <a:solidFill>
                  <a:schemeClr val="bg1">
                    <a:shade val="50000"/>
                  </a:schemeClr>
                </a:solidFill>
              </a:rPr>
              <a:t>DatabaseMetaData</a:t>
            </a:r>
            <a:r>
              <a:rPr lang="en-IN" sz="2400" b="1" dirty="0">
                <a:ln w="50800"/>
                <a:solidFill>
                  <a:schemeClr val="bg1">
                    <a:shade val="50000"/>
                  </a:schemeClr>
                </a:solidFill>
              </a:rPr>
              <a:t> </a:t>
            </a:r>
            <a:r>
              <a:rPr lang="en-IN" sz="2400" b="1" dirty="0" err="1">
                <a:ln w="50800"/>
                <a:solidFill>
                  <a:schemeClr val="bg1">
                    <a:shade val="50000"/>
                  </a:schemeClr>
                </a:solidFill>
              </a:rPr>
              <a:t>dbmd</a:t>
            </a:r>
            <a:r>
              <a:rPr lang="en-IN" sz="2400" b="1" dirty="0">
                <a:ln w="50800"/>
                <a:solidFill>
                  <a:schemeClr val="bg1">
                    <a:shade val="50000"/>
                  </a:schemeClr>
                </a:solidFill>
              </a:rPr>
              <a:t>=</a:t>
            </a:r>
            <a:r>
              <a:rPr lang="en-IN" sz="2400" b="1" dirty="0" err="1">
                <a:ln w="50800"/>
                <a:solidFill>
                  <a:schemeClr val="bg1">
                    <a:shade val="50000"/>
                  </a:schemeClr>
                </a:solidFill>
              </a:rPr>
              <a:t>con.getMetaData</a:t>
            </a:r>
            <a:r>
              <a:rPr lang="en-IN" sz="2400" b="1" dirty="0">
                <a:ln w="50800"/>
                <a:solidFill>
                  <a:schemeClr val="bg1">
                    <a:shade val="50000"/>
                  </a:schemeClr>
                </a:solidFill>
              </a:rPr>
              <a:t>(); </a:t>
            </a:r>
            <a:endParaRPr lang="en-IN" sz="2400" b="1" dirty="0">
              <a:ln w="50800"/>
              <a:solidFill>
                <a:schemeClr val="bg1">
                  <a:shade val="50000"/>
                </a:schemeClr>
              </a:solidFill>
            </a:endParaRPr>
          </a:p>
        </p:txBody>
      </p:sp>
    </p:spTree>
    <p:extLst>
      <p:ext uri="{BB962C8B-B14F-4D97-AF65-F5344CB8AC3E}">
        <p14:creationId xmlns:p14="http://schemas.microsoft.com/office/powerpoint/2010/main" val="278406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45DA6E-F667-413F-800D-22E85E98A611}" type="datetime9">
              <a:rPr lang="en-IN" smtClean="0"/>
              <a:t>10-01-2017 12:35:14</a:t>
            </a:fld>
            <a:endParaRPr lang="en-IN"/>
          </a:p>
        </p:txBody>
      </p:sp>
      <p:sp>
        <p:nvSpPr>
          <p:cNvPr id="5" name="Footer Placeholder 4"/>
          <p:cNvSpPr>
            <a:spLocks noGrp="1"/>
          </p:cNvSpPr>
          <p:nvPr>
            <p:ph type="ftr" sz="quarter" idx="11"/>
          </p:nvPr>
        </p:nvSpPr>
        <p:spPr/>
        <p:txBody>
          <a:bodyPr/>
          <a:lstStyle/>
          <a:p>
            <a:r>
              <a:rPr lang="en-IN" smtClean="0"/>
              <a:t>Prof. Prem Balani</a:t>
            </a:r>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pPr/>
              <a:t>91</a:t>
            </a:fld>
            <a:r>
              <a:rPr lang="en-IN" smtClean="0"/>
              <a:t>/86</a:t>
            </a:r>
            <a:endParaRPr lang="en-IN" dirty="0"/>
          </a:p>
        </p:txBody>
      </p:sp>
      <p:sp>
        <p:nvSpPr>
          <p:cNvPr id="7" name="Rectangle 6"/>
          <p:cNvSpPr/>
          <p:nvPr/>
        </p:nvSpPr>
        <p:spPr>
          <a:xfrm>
            <a:off x="414336" y="482025"/>
            <a:ext cx="11277600" cy="584775"/>
          </a:xfrm>
          <a:prstGeom prst="rect">
            <a:avLst/>
          </a:prstGeom>
        </p:spPr>
        <p:txBody>
          <a:bodyPr wrap="square">
            <a:spAutoFit/>
          </a:bodyPr>
          <a:lstStyle/>
          <a:p>
            <a:r>
              <a:rPr lang="en-IN" sz="3200" dirty="0"/>
              <a:t>Commonly used methods of </a:t>
            </a:r>
            <a:r>
              <a:rPr lang="en-IN" sz="3200" dirty="0" err="1"/>
              <a:t>DatabaseMetaData</a:t>
            </a:r>
            <a:r>
              <a:rPr lang="en-IN" sz="3200" dirty="0"/>
              <a:t> </a:t>
            </a:r>
            <a:r>
              <a:rPr lang="en-IN" sz="3200" dirty="0" smtClean="0"/>
              <a:t>interface</a:t>
            </a:r>
          </a:p>
        </p:txBody>
      </p:sp>
      <p:graphicFrame>
        <p:nvGraphicFramePr>
          <p:cNvPr id="8" name="Table 7"/>
          <p:cNvGraphicFramePr>
            <a:graphicFrameLocks noGrp="1"/>
          </p:cNvGraphicFramePr>
          <p:nvPr>
            <p:extLst>
              <p:ext uri="{D42A27DB-BD31-4B8C-83A1-F6EECF244321}">
                <p14:modId xmlns:p14="http://schemas.microsoft.com/office/powerpoint/2010/main" val="3994345454"/>
              </p:ext>
            </p:extLst>
          </p:nvPr>
        </p:nvGraphicFramePr>
        <p:xfrm>
          <a:off x="912812" y="1371600"/>
          <a:ext cx="9982200" cy="4650800"/>
        </p:xfrm>
        <a:graphic>
          <a:graphicData uri="http://schemas.openxmlformats.org/drawingml/2006/table">
            <a:tbl>
              <a:tblPr>
                <a:tableStyleId>{3C2FFA5D-87B4-456A-9821-1D502468CF0F}</a:tableStyleId>
              </a:tblPr>
              <a:tblGrid>
                <a:gridCol w="4991100"/>
                <a:gridCol w="4991100"/>
              </a:tblGrid>
              <a:tr h="365915">
                <a:tc>
                  <a:txBody>
                    <a:bodyPr/>
                    <a:lstStyle/>
                    <a:p>
                      <a:pPr algn="ctr" fontAlgn="t"/>
                      <a:r>
                        <a:rPr lang="en-IN" b="1" dirty="0">
                          <a:effectLst/>
                        </a:rPr>
                        <a:t>Method</a:t>
                      </a:r>
                      <a:endParaRPr lang="en-IN" b="1" dirty="0">
                        <a:solidFill>
                          <a:srgbClr val="000000"/>
                        </a:solidFill>
                        <a:effectLst/>
                        <a:latin typeface="times new roman"/>
                      </a:endParaRPr>
                    </a:p>
                  </a:txBody>
                  <a:tcPr marL="0" marR="0" marT="0" marB="0" anchor="ctr"/>
                </a:tc>
                <a:tc>
                  <a:txBody>
                    <a:bodyPr/>
                    <a:lstStyle/>
                    <a:p>
                      <a:pPr algn="ctr" fontAlgn="t"/>
                      <a:r>
                        <a:rPr lang="en-IN" b="1" dirty="0">
                          <a:effectLst/>
                        </a:rPr>
                        <a:t>Description</a:t>
                      </a:r>
                      <a:endParaRPr lang="en-IN" b="1" dirty="0">
                        <a:solidFill>
                          <a:srgbClr val="000000"/>
                        </a:solidFill>
                        <a:effectLst/>
                        <a:latin typeface="times new roman"/>
                      </a:endParaRPr>
                    </a:p>
                  </a:txBody>
                  <a:tcPr marL="0" marR="0" marT="0" marB="0" anchor="ctr"/>
                </a:tc>
              </a:tr>
              <a:tr h="637521">
                <a:tc>
                  <a:txBody>
                    <a:bodyPr/>
                    <a:lstStyle/>
                    <a:p>
                      <a:pPr algn="l" fontAlgn="t"/>
                      <a:r>
                        <a:rPr lang="en-IN" b="1" dirty="0" smtClean="0"/>
                        <a:t>public String </a:t>
                      </a:r>
                      <a:r>
                        <a:rPr lang="en-IN" b="1" dirty="0" err="1" smtClean="0"/>
                        <a:t>getDriverName</a:t>
                      </a:r>
                      <a:r>
                        <a:rPr lang="en-IN" b="1" dirty="0" smtClean="0"/>
                        <a:t>() </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IN" dirty="0" smtClean="0"/>
                        <a:t>it returns the name of the JDBC driver.</a:t>
                      </a:r>
                    </a:p>
                    <a:p>
                      <a:pPr algn="just" fontAlgn="t"/>
                      <a:endParaRPr lang="en-IN" b="0" i="0" dirty="0">
                        <a:solidFill>
                          <a:srgbClr val="000000"/>
                        </a:solidFill>
                        <a:effectLst/>
                        <a:latin typeface="verdana"/>
                      </a:endParaRPr>
                    </a:p>
                  </a:txBody>
                  <a:tcPr marL="0" marR="0" marT="0" marB="0"/>
                </a:tc>
              </a:tr>
              <a:tr h="637521">
                <a:tc>
                  <a:txBody>
                    <a:bodyPr/>
                    <a:lstStyle/>
                    <a:p>
                      <a:pPr algn="l" fontAlgn="t"/>
                      <a:r>
                        <a:rPr lang="en-IN" b="1" dirty="0" smtClean="0"/>
                        <a:t>public String </a:t>
                      </a:r>
                      <a:r>
                        <a:rPr lang="en-IN" b="1" dirty="0" err="1" smtClean="0"/>
                        <a:t>getDriverVersion</a:t>
                      </a:r>
                      <a:r>
                        <a:rPr lang="en-IN" b="1" dirty="0" smtClean="0"/>
                        <a:t>()</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algn="just" fontAlgn="t"/>
                      <a:r>
                        <a:rPr lang="en-IN" dirty="0" smtClean="0"/>
                        <a:t>it returns the version number of the JDBC driver.</a:t>
                      </a:r>
                      <a:endParaRPr lang="en-IN" b="0" i="0" dirty="0">
                        <a:solidFill>
                          <a:srgbClr val="000000"/>
                        </a:solidFill>
                        <a:effectLst/>
                        <a:latin typeface="verdana"/>
                      </a:endParaRPr>
                    </a:p>
                  </a:txBody>
                  <a:tcPr marL="0" marR="0" marT="0" marB="0"/>
                </a:tc>
              </a:tr>
              <a:tr h="637521">
                <a:tc>
                  <a:txBody>
                    <a:bodyPr/>
                    <a:lstStyle/>
                    <a:p>
                      <a:pPr algn="l" fontAlgn="t"/>
                      <a:r>
                        <a:rPr lang="en-IN" b="1" dirty="0" smtClean="0"/>
                        <a:t>public String </a:t>
                      </a:r>
                      <a:r>
                        <a:rPr lang="en-IN" b="1" dirty="0" err="1" smtClean="0"/>
                        <a:t>getUserName</a:t>
                      </a:r>
                      <a:r>
                        <a:rPr lang="en-IN" b="1" dirty="0" smtClean="0"/>
                        <a:t>()</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IN" dirty="0" smtClean="0"/>
                        <a:t>it returns the username of the database.</a:t>
                      </a:r>
                    </a:p>
                    <a:p>
                      <a:pPr algn="just" fontAlgn="t"/>
                      <a:endParaRPr lang="en-IN" b="0" i="0" dirty="0">
                        <a:solidFill>
                          <a:srgbClr val="000000"/>
                        </a:solidFill>
                        <a:effectLst/>
                        <a:latin typeface="verdana"/>
                      </a:endParaRPr>
                    </a:p>
                  </a:txBody>
                  <a:tcPr marL="0" marR="0" marT="0" marB="0"/>
                </a:tc>
              </a:tr>
              <a:tr h="637521">
                <a:tc>
                  <a:txBody>
                    <a:bodyPr/>
                    <a:lstStyle/>
                    <a:p>
                      <a:pPr algn="l" fontAlgn="t"/>
                      <a:r>
                        <a:rPr lang="en-IN" b="1" dirty="0" smtClean="0"/>
                        <a:t>public String </a:t>
                      </a:r>
                      <a:r>
                        <a:rPr lang="en-IN" b="1" dirty="0" err="1" smtClean="0"/>
                        <a:t>getDatabaseProductName</a:t>
                      </a:r>
                      <a:r>
                        <a:rPr lang="en-IN" b="1" dirty="0" smtClean="0"/>
                        <a:t>()</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algn="just" fontAlgn="t"/>
                      <a:r>
                        <a:rPr lang="en-IN" dirty="0" smtClean="0"/>
                        <a:t>it returns the product name of the database</a:t>
                      </a:r>
                      <a:endParaRPr lang="en-IN" b="0" i="0" dirty="0">
                        <a:solidFill>
                          <a:srgbClr val="000000"/>
                        </a:solidFill>
                        <a:effectLst/>
                        <a:latin typeface="verdana"/>
                      </a:endParaRPr>
                    </a:p>
                  </a:txBody>
                  <a:tcPr marL="0" marR="0" marT="0" marB="0"/>
                </a:tc>
              </a:tr>
              <a:tr h="637521">
                <a:tc>
                  <a:txBody>
                    <a:bodyPr/>
                    <a:lstStyle/>
                    <a:p>
                      <a:pPr algn="l" fontAlgn="t"/>
                      <a:r>
                        <a:rPr lang="en-IN" b="1" dirty="0" smtClean="0"/>
                        <a:t>public String </a:t>
                      </a:r>
                      <a:r>
                        <a:rPr lang="en-IN" b="1" dirty="0" err="1" smtClean="0"/>
                        <a:t>getDatabaseProductVersion</a:t>
                      </a:r>
                      <a:r>
                        <a:rPr lang="en-IN" b="1" dirty="0" smtClean="0"/>
                        <a:t>()</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algn="just" fontAlgn="t"/>
                      <a:r>
                        <a:rPr lang="en-IN" dirty="0" smtClean="0"/>
                        <a:t>it returns the product version of the database</a:t>
                      </a:r>
                      <a:endParaRPr lang="en-IN" b="0" i="0" dirty="0">
                        <a:solidFill>
                          <a:srgbClr val="000000"/>
                        </a:solidFill>
                        <a:effectLst/>
                        <a:latin typeface="verdana"/>
                      </a:endParaRPr>
                    </a:p>
                  </a:txBody>
                  <a:tcPr marL="0" marR="0" marT="0" marB="0"/>
                </a:tc>
              </a:tr>
              <a:tr h="637521">
                <a:tc>
                  <a:txBody>
                    <a:bodyPr/>
                    <a:lstStyle/>
                    <a:p>
                      <a:pPr algn="l" fontAlgn="t"/>
                      <a:r>
                        <a:rPr lang="en-IN" b="1" dirty="0" smtClean="0"/>
                        <a:t>public </a:t>
                      </a:r>
                      <a:r>
                        <a:rPr lang="en-IN" b="1" dirty="0" err="1" smtClean="0"/>
                        <a:t>ResultSet</a:t>
                      </a:r>
                      <a:r>
                        <a:rPr lang="en-IN" b="1" dirty="0" smtClean="0"/>
                        <a:t> </a:t>
                      </a:r>
                      <a:r>
                        <a:rPr lang="en-IN" b="1" dirty="0" err="1" smtClean="0"/>
                        <a:t>getTables</a:t>
                      </a:r>
                      <a:r>
                        <a:rPr lang="en-IN" b="1" dirty="0" smtClean="0"/>
                        <a:t>(String </a:t>
                      </a:r>
                      <a:r>
                        <a:rPr lang="en-IN" b="1" dirty="0" err="1" smtClean="0"/>
                        <a:t>catalog</a:t>
                      </a:r>
                      <a:r>
                        <a:rPr lang="en-IN" b="1" dirty="0" smtClean="0"/>
                        <a:t>, String </a:t>
                      </a:r>
                      <a:r>
                        <a:rPr lang="en-IN" b="1" dirty="0" err="1" smtClean="0"/>
                        <a:t>schemaPattern</a:t>
                      </a:r>
                      <a:r>
                        <a:rPr lang="en-IN" b="1" dirty="0" smtClean="0"/>
                        <a:t>, String </a:t>
                      </a:r>
                      <a:r>
                        <a:rPr lang="en-IN" b="1" dirty="0" err="1" smtClean="0"/>
                        <a:t>tableNamePattern</a:t>
                      </a:r>
                      <a:r>
                        <a:rPr lang="en-IN" b="1" dirty="0" smtClean="0"/>
                        <a:t>, String[] types)</a:t>
                      </a:r>
                    </a:p>
                    <a:p>
                      <a:pPr algn="l" fontAlgn="t"/>
                      <a:r>
                        <a:rPr lang="en-IN" b="1" dirty="0" smtClean="0"/>
                        <a:t>throws </a:t>
                      </a:r>
                      <a:r>
                        <a:rPr lang="en-IN" b="1" dirty="0" err="1" smtClean="0"/>
                        <a:t>SQLException</a:t>
                      </a:r>
                      <a:endParaRPr lang="en-IN" b="1" i="0" dirty="0">
                        <a:solidFill>
                          <a:srgbClr val="000000"/>
                        </a:solidFill>
                        <a:effectLst/>
                        <a:latin typeface="verdana"/>
                      </a:endParaRPr>
                    </a:p>
                  </a:txBody>
                  <a:tcPr marL="0" marR="0" marT="0" marB="0" anchor="ct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IN" dirty="0" smtClean="0"/>
                        <a:t>it returns the description of the tables of the specified </a:t>
                      </a:r>
                      <a:r>
                        <a:rPr lang="en-IN" dirty="0" err="1" smtClean="0"/>
                        <a:t>catalog</a:t>
                      </a:r>
                      <a:r>
                        <a:rPr lang="en-IN" dirty="0" smtClean="0"/>
                        <a:t>. The table type can be TABLE, VIEW, ALIAS, SYSTEM TABLE, SYNONYM etc.</a:t>
                      </a:r>
                    </a:p>
                    <a:p>
                      <a:pPr algn="just" fontAlgn="t"/>
                      <a:endParaRPr lang="en-IN" b="0" i="0" dirty="0">
                        <a:solidFill>
                          <a:srgbClr val="000000"/>
                        </a:solidFill>
                        <a:effectLst/>
                        <a:latin typeface="verdana"/>
                      </a:endParaRPr>
                    </a:p>
                  </a:txBody>
                  <a:tcPr marL="0" marR="0" marT="0" marB="0"/>
                </a:tc>
              </a:tr>
            </a:tbl>
          </a:graphicData>
        </a:graphic>
      </p:graphicFrame>
    </p:spTree>
    <p:extLst>
      <p:ext uri="{BB962C8B-B14F-4D97-AF65-F5344CB8AC3E}">
        <p14:creationId xmlns:p14="http://schemas.microsoft.com/office/powerpoint/2010/main" val="145951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12:36:43</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92</a:t>
            </a:fld>
            <a:r>
              <a:rPr lang="en-IN" smtClean="0"/>
              <a:t>/86</a:t>
            </a:r>
            <a:endParaRPr lang="en-IN" dirty="0"/>
          </a:p>
        </p:txBody>
      </p:sp>
      <p:sp>
        <p:nvSpPr>
          <p:cNvPr id="5" name="Rectangle 4"/>
          <p:cNvSpPr/>
          <p:nvPr/>
        </p:nvSpPr>
        <p:spPr>
          <a:xfrm>
            <a:off x="227012" y="197346"/>
            <a:ext cx="11811000" cy="5632311"/>
          </a:xfrm>
          <a:prstGeom prst="rect">
            <a:avLst/>
          </a:prstGeom>
        </p:spPr>
        <p:txBody>
          <a:bodyPr wrap="square">
            <a:spAutoFit/>
          </a:bodyPr>
          <a:lstStyle/>
          <a:p>
            <a:r>
              <a:rPr lang="en-IN" sz="2000" b="1" dirty="0"/>
              <a:t>import </a:t>
            </a:r>
            <a:r>
              <a:rPr lang="en-IN" sz="2000" b="1" dirty="0" err="1"/>
              <a:t>java.sql</a:t>
            </a:r>
            <a:r>
              <a:rPr lang="en-IN" sz="2000" b="1" dirty="0"/>
              <a:t>.*;  </a:t>
            </a:r>
          </a:p>
          <a:p>
            <a:r>
              <a:rPr lang="en-IN" sz="2000" b="1" dirty="0"/>
              <a:t>class </a:t>
            </a:r>
            <a:r>
              <a:rPr lang="en-IN" sz="2000" b="1" dirty="0" err="1"/>
              <a:t>Dbmd</a:t>
            </a:r>
            <a:r>
              <a:rPr lang="en-IN" sz="2000" b="1" dirty="0"/>
              <a:t>{  </a:t>
            </a:r>
          </a:p>
          <a:p>
            <a:r>
              <a:rPr lang="en-IN" sz="2000" b="1" dirty="0"/>
              <a:t>public static void main(String </a:t>
            </a:r>
            <a:r>
              <a:rPr lang="en-IN" sz="2000" b="1" dirty="0" err="1"/>
              <a:t>args</a:t>
            </a:r>
            <a:r>
              <a:rPr lang="en-IN" sz="2000" b="1" dirty="0" smtClean="0"/>
              <a:t>[])</a:t>
            </a:r>
          </a:p>
          <a:p>
            <a:r>
              <a:rPr lang="en-IN" sz="2000" b="1" dirty="0" smtClean="0"/>
              <a:t>{</a:t>
            </a:r>
            <a:r>
              <a:rPr lang="en-IN" sz="2000" b="1" dirty="0"/>
              <a:t>  </a:t>
            </a:r>
          </a:p>
          <a:p>
            <a:r>
              <a:rPr lang="en-IN" sz="2000" b="1" dirty="0"/>
              <a:t>try{  </a:t>
            </a:r>
          </a:p>
          <a:p>
            <a:r>
              <a:rPr lang="en-IN" sz="2000" b="1" dirty="0" smtClean="0"/>
              <a:t>	</a:t>
            </a:r>
            <a:r>
              <a:rPr lang="en-IN" sz="2000" b="1" dirty="0" err="1" smtClean="0"/>
              <a:t>Class.forName</a:t>
            </a:r>
            <a:r>
              <a:rPr lang="en-IN" sz="2000" b="1" dirty="0"/>
              <a:t>("</a:t>
            </a:r>
            <a:r>
              <a:rPr lang="en-IN" sz="2000" b="1" dirty="0" err="1"/>
              <a:t>oracle.jdbc.driver.OracleDriver</a:t>
            </a:r>
            <a:r>
              <a:rPr lang="en-IN" sz="2000" b="1" dirty="0"/>
              <a:t>");  </a:t>
            </a:r>
          </a:p>
          <a:p>
            <a:r>
              <a:rPr lang="en-IN" sz="2000" b="1" dirty="0"/>
              <a:t>  </a:t>
            </a:r>
            <a:r>
              <a:rPr lang="en-IN" sz="2000" b="1" dirty="0" smtClean="0"/>
              <a:t>	</a:t>
            </a:r>
            <a:r>
              <a:rPr lang="en-IN" b="1" dirty="0" smtClean="0"/>
              <a:t>Connection</a:t>
            </a:r>
            <a:r>
              <a:rPr lang="en-IN" b="1" dirty="0"/>
              <a:t> con=</a:t>
            </a:r>
            <a:r>
              <a:rPr lang="en-IN" b="1" dirty="0" err="1"/>
              <a:t>DriverManager.getConnection</a:t>
            </a:r>
            <a:r>
              <a:rPr lang="en-IN" b="1" dirty="0"/>
              <a:t>( </a:t>
            </a:r>
            <a:r>
              <a:rPr lang="en-IN" b="1" dirty="0" smtClean="0"/>
              <a:t>"</a:t>
            </a:r>
            <a:r>
              <a:rPr lang="en-IN" b="1" dirty="0" err="1"/>
              <a:t>jdbc:oracle:thin</a:t>
            </a:r>
            <a:r>
              <a:rPr lang="en-IN" b="1" dirty="0"/>
              <a:t>:@localhost:1521:xe","system","oracle");  </a:t>
            </a:r>
          </a:p>
          <a:p>
            <a:endParaRPr lang="en-IN" sz="2000" b="1" dirty="0" smtClean="0"/>
          </a:p>
          <a:p>
            <a:r>
              <a:rPr lang="en-IN" sz="2000" b="1" dirty="0"/>
              <a:t>	</a:t>
            </a:r>
            <a:r>
              <a:rPr lang="en-IN" sz="2000" b="1" dirty="0" err="1" smtClean="0"/>
              <a:t>DatabaseMetaData</a:t>
            </a:r>
            <a:r>
              <a:rPr lang="en-IN" sz="2000" b="1" dirty="0"/>
              <a:t> </a:t>
            </a:r>
            <a:r>
              <a:rPr lang="en-IN" sz="2000" b="1" dirty="0" err="1"/>
              <a:t>dbmd</a:t>
            </a:r>
            <a:r>
              <a:rPr lang="en-IN" sz="2000" b="1" dirty="0"/>
              <a:t>=</a:t>
            </a:r>
            <a:r>
              <a:rPr lang="en-IN" sz="2000" b="1" dirty="0" err="1"/>
              <a:t>con.getMetaData</a:t>
            </a:r>
            <a:r>
              <a:rPr lang="en-IN" sz="2000" b="1" dirty="0"/>
              <a:t>();  </a:t>
            </a:r>
          </a:p>
          <a:p>
            <a:r>
              <a:rPr lang="en-IN" sz="2000" b="1" dirty="0"/>
              <a:t>  </a:t>
            </a:r>
          </a:p>
          <a:p>
            <a:r>
              <a:rPr lang="en-IN" sz="2000" b="1" dirty="0" smtClean="0"/>
              <a:t>	</a:t>
            </a:r>
            <a:r>
              <a:rPr lang="en-IN" sz="2000" b="1" dirty="0" err="1" smtClean="0"/>
              <a:t>System.out.println</a:t>
            </a:r>
            <a:r>
              <a:rPr lang="en-IN" sz="2000" b="1" dirty="0"/>
              <a:t>("Driver Name: "+</a:t>
            </a:r>
            <a:r>
              <a:rPr lang="en-IN" sz="2000" b="1" dirty="0" err="1"/>
              <a:t>dbmd.getDriverName</a:t>
            </a:r>
            <a:r>
              <a:rPr lang="en-IN" sz="2000" b="1" dirty="0"/>
              <a:t>());  </a:t>
            </a:r>
          </a:p>
          <a:p>
            <a:r>
              <a:rPr lang="en-IN" sz="2000" b="1" dirty="0" smtClean="0"/>
              <a:t>	</a:t>
            </a:r>
            <a:r>
              <a:rPr lang="en-IN" sz="2000" b="1" dirty="0" err="1" smtClean="0"/>
              <a:t>System.out.println</a:t>
            </a:r>
            <a:r>
              <a:rPr lang="en-IN" sz="2000" b="1" dirty="0"/>
              <a:t>("Driver Version: "+</a:t>
            </a:r>
            <a:r>
              <a:rPr lang="en-IN" sz="2000" b="1" dirty="0" err="1"/>
              <a:t>dbmd.getDriverVersion</a:t>
            </a:r>
            <a:r>
              <a:rPr lang="en-IN" sz="2000" b="1" dirty="0"/>
              <a:t>());  </a:t>
            </a:r>
          </a:p>
          <a:p>
            <a:r>
              <a:rPr lang="en-IN" sz="2000" b="1" dirty="0" smtClean="0"/>
              <a:t>	</a:t>
            </a:r>
            <a:r>
              <a:rPr lang="en-IN" sz="2000" b="1" dirty="0" err="1" smtClean="0"/>
              <a:t>System.out.println</a:t>
            </a:r>
            <a:r>
              <a:rPr lang="en-IN" sz="2000" b="1" dirty="0"/>
              <a:t>("</a:t>
            </a:r>
            <a:r>
              <a:rPr lang="en-IN" sz="2000" b="1" dirty="0" err="1"/>
              <a:t>UserName</a:t>
            </a:r>
            <a:r>
              <a:rPr lang="en-IN" sz="2000" b="1" dirty="0"/>
              <a:t>: "+</a:t>
            </a:r>
            <a:r>
              <a:rPr lang="en-IN" sz="2000" b="1" dirty="0" err="1"/>
              <a:t>dbmd.getUserName</a:t>
            </a:r>
            <a:r>
              <a:rPr lang="en-IN" sz="2000" b="1" dirty="0"/>
              <a:t>());  </a:t>
            </a:r>
          </a:p>
          <a:p>
            <a:r>
              <a:rPr lang="en-IN" sz="2000" b="1" dirty="0" smtClean="0"/>
              <a:t>	</a:t>
            </a:r>
            <a:r>
              <a:rPr lang="en-IN" sz="2000" b="1" dirty="0" err="1" smtClean="0"/>
              <a:t>System.out.println</a:t>
            </a:r>
            <a:r>
              <a:rPr lang="en-IN" sz="2000" b="1" dirty="0"/>
              <a:t>("Database Product Name: "+</a:t>
            </a:r>
            <a:r>
              <a:rPr lang="en-IN" sz="2000" b="1" dirty="0" err="1"/>
              <a:t>dbmd.getDatabaseProductName</a:t>
            </a:r>
            <a:r>
              <a:rPr lang="en-IN" sz="2000" b="1" dirty="0"/>
              <a:t>());  </a:t>
            </a:r>
          </a:p>
          <a:p>
            <a:r>
              <a:rPr lang="en-IN" sz="2000" b="1" dirty="0" smtClean="0"/>
              <a:t>	</a:t>
            </a:r>
            <a:r>
              <a:rPr lang="en-IN" sz="2000" b="1" dirty="0" err="1" smtClean="0"/>
              <a:t>System.out.println</a:t>
            </a:r>
            <a:r>
              <a:rPr lang="en-IN" sz="2000" b="1" dirty="0"/>
              <a:t>("Database Product Version: "+</a:t>
            </a:r>
            <a:r>
              <a:rPr lang="en-IN" sz="2000" b="1" dirty="0" err="1"/>
              <a:t>dbmd.getDatabaseProductVersion</a:t>
            </a:r>
            <a:r>
              <a:rPr lang="en-IN" sz="2000" b="1" dirty="0"/>
              <a:t>());  </a:t>
            </a:r>
          </a:p>
          <a:p>
            <a:r>
              <a:rPr lang="en-IN" sz="2000" b="1" dirty="0"/>
              <a:t>  </a:t>
            </a:r>
          </a:p>
          <a:p>
            <a:r>
              <a:rPr lang="en-IN" sz="2000" b="1" dirty="0" smtClean="0"/>
              <a:t>	</a:t>
            </a:r>
            <a:r>
              <a:rPr lang="en-IN" sz="2000" b="1" dirty="0" err="1" smtClean="0"/>
              <a:t>con.close</a:t>
            </a:r>
            <a:r>
              <a:rPr lang="en-IN" sz="2000" b="1" dirty="0"/>
              <a:t>();  </a:t>
            </a:r>
          </a:p>
          <a:p>
            <a:r>
              <a:rPr lang="en-IN" sz="2000" b="1" dirty="0"/>
              <a:t>}catch(Exception e){ </a:t>
            </a:r>
            <a:r>
              <a:rPr lang="en-IN" sz="2000" b="1" dirty="0" err="1"/>
              <a:t>System.out.println</a:t>
            </a:r>
            <a:r>
              <a:rPr lang="en-IN" sz="2000" b="1" dirty="0"/>
              <a:t>(e);}  </a:t>
            </a:r>
            <a:r>
              <a:rPr lang="en-IN" sz="2000" b="1" dirty="0" smtClean="0"/>
              <a:t>}</a:t>
            </a:r>
            <a:r>
              <a:rPr lang="en-IN" sz="2000" b="1" dirty="0"/>
              <a:t>  </a:t>
            </a:r>
            <a:r>
              <a:rPr lang="en-IN" sz="2000" b="1" dirty="0" smtClean="0"/>
              <a:t>}</a:t>
            </a:r>
            <a:r>
              <a:rPr lang="en-IN" sz="2000" b="1" dirty="0"/>
              <a:t>  </a:t>
            </a:r>
          </a:p>
        </p:txBody>
      </p:sp>
    </p:spTree>
    <p:extLst>
      <p:ext uri="{BB962C8B-B14F-4D97-AF65-F5344CB8AC3E}">
        <p14:creationId xmlns:p14="http://schemas.microsoft.com/office/powerpoint/2010/main" val="144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12:37:56</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93</a:t>
            </a:fld>
            <a:r>
              <a:rPr lang="en-IN" smtClean="0"/>
              <a:t>/86</a:t>
            </a:r>
            <a:endParaRPr lang="en-IN" dirty="0"/>
          </a:p>
        </p:txBody>
      </p:sp>
      <p:sp>
        <p:nvSpPr>
          <p:cNvPr id="5" name="Rectangle 4"/>
          <p:cNvSpPr/>
          <p:nvPr/>
        </p:nvSpPr>
        <p:spPr>
          <a:xfrm>
            <a:off x="1370012" y="1295400"/>
            <a:ext cx="9677400" cy="2677656"/>
          </a:xfrm>
          <a:prstGeom prst="rect">
            <a:avLst/>
          </a:prstGeom>
        </p:spPr>
        <p:txBody>
          <a:bodyPr wrap="square">
            <a:spAutoFit/>
          </a:bodyPr>
          <a:lstStyle/>
          <a:p>
            <a:r>
              <a:rPr lang="en-IN" sz="2400" b="1" dirty="0"/>
              <a:t>Output</a:t>
            </a:r>
            <a:r>
              <a:rPr lang="en-IN" sz="2400" b="1" dirty="0" smtClean="0"/>
              <a:t>:</a:t>
            </a:r>
          </a:p>
          <a:p>
            <a:endParaRPr lang="en-IN" sz="2400" b="1" dirty="0" smtClean="0"/>
          </a:p>
          <a:p>
            <a:r>
              <a:rPr lang="en-IN" sz="2400" b="1" dirty="0" smtClean="0"/>
              <a:t>Driver </a:t>
            </a:r>
            <a:r>
              <a:rPr lang="en-IN" sz="2400" b="1" dirty="0"/>
              <a:t>Name: Oracle JDBC Driver</a:t>
            </a:r>
          </a:p>
          <a:p>
            <a:r>
              <a:rPr lang="en-IN" sz="2400" b="1" dirty="0" smtClean="0"/>
              <a:t>Driver </a:t>
            </a:r>
            <a:r>
              <a:rPr lang="en-IN" sz="2400" b="1" dirty="0"/>
              <a:t>Version: 10.2.0.1.0XE</a:t>
            </a:r>
          </a:p>
          <a:p>
            <a:r>
              <a:rPr lang="en-IN" sz="2400" b="1" dirty="0" smtClean="0"/>
              <a:t>Database </a:t>
            </a:r>
            <a:r>
              <a:rPr lang="en-IN" sz="2400" b="1" dirty="0"/>
              <a:t>Product Name: Oracle</a:t>
            </a:r>
          </a:p>
          <a:p>
            <a:r>
              <a:rPr lang="en-IN" sz="2400" b="1" dirty="0" smtClean="0"/>
              <a:t>Database </a:t>
            </a:r>
            <a:r>
              <a:rPr lang="en-IN" sz="2400" b="1" dirty="0"/>
              <a:t>Product Version: Oracle Database 10g Express </a:t>
            </a:r>
            <a:r>
              <a:rPr lang="en-IN" sz="2400" b="1" dirty="0" smtClean="0"/>
              <a:t>Edition </a:t>
            </a:r>
            <a:r>
              <a:rPr lang="en-IN" sz="2400" b="1" dirty="0"/>
              <a:t>Release 10.2.0.1.0 -Production</a:t>
            </a:r>
          </a:p>
        </p:txBody>
      </p:sp>
    </p:spTree>
    <p:extLst>
      <p:ext uri="{BB962C8B-B14F-4D97-AF65-F5344CB8AC3E}">
        <p14:creationId xmlns:p14="http://schemas.microsoft.com/office/powerpoint/2010/main" val="105969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19644-7B59-409E-B289-E8DDA13B776C}" type="datetime9">
              <a:rPr lang="en-IN" smtClean="0"/>
              <a:t>10-01-2017 12:40:05</a:t>
            </a:fld>
            <a:endParaRPr lang="en-IN"/>
          </a:p>
        </p:txBody>
      </p:sp>
      <p:sp>
        <p:nvSpPr>
          <p:cNvPr id="3" name="Footer Placeholder 2"/>
          <p:cNvSpPr>
            <a:spLocks noGrp="1"/>
          </p:cNvSpPr>
          <p:nvPr>
            <p:ph type="ftr" sz="quarter" idx="11"/>
          </p:nvPr>
        </p:nvSpPr>
        <p:spPr/>
        <p:txBody>
          <a:bodyPr/>
          <a:lstStyle/>
          <a:p>
            <a:r>
              <a:rPr lang="en-IN" smtClean="0"/>
              <a:t>Prof. Prem Balani</a:t>
            </a:r>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pPr/>
              <a:t>94</a:t>
            </a:fld>
            <a:r>
              <a:rPr lang="en-IN" smtClean="0"/>
              <a:t>/86</a:t>
            </a:r>
            <a:endParaRPr lang="en-IN" dirty="0"/>
          </a:p>
        </p:txBody>
      </p:sp>
      <p:sp>
        <p:nvSpPr>
          <p:cNvPr id="5" name="Rectangle 4"/>
          <p:cNvSpPr/>
          <p:nvPr/>
        </p:nvSpPr>
        <p:spPr>
          <a:xfrm>
            <a:off x="303212" y="304801"/>
            <a:ext cx="11049000" cy="461665"/>
          </a:xfrm>
          <a:prstGeom prst="rect">
            <a:avLst/>
          </a:prstGeom>
        </p:spPr>
        <p:txBody>
          <a:bodyPr wrap="square">
            <a:spAutoFit/>
          </a:bodyPr>
          <a:lstStyle/>
          <a:p>
            <a:r>
              <a:rPr lang="en-IN" sz="2400" b="1" dirty="0"/>
              <a:t>Example of </a:t>
            </a:r>
            <a:r>
              <a:rPr lang="en-IN" sz="2400" b="1" dirty="0" err="1"/>
              <a:t>DatabaseMetaData</a:t>
            </a:r>
            <a:r>
              <a:rPr lang="en-IN" sz="2400" b="1" dirty="0"/>
              <a:t> interface that prints total number of tables :</a:t>
            </a:r>
          </a:p>
        </p:txBody>
      </p:sp>
      <p:sp>
        <p:nvSpPr>
          <p:cNvPr id="6" name="Rectangle 5"/>
          <p:cNvSpPr/>
          <p:nvPr/>
        </p:nvSpPr>
        <p:spPr>
          <a:xfrm>
            <a:off x="608012" y="914400"/>
            <a:ext cx="11201400" cy="4801314"/>
          </a:xfrm>
          <a:prstGeom prst="rect">
            <a:avLst/>
          </a:prstGeom>
        </p:spPr>
        <p:txBody>
          <a:bodyPr wrap="square">
            <a:spAutoFit/>
          </a:bodyPr>
          <a:lstStyle/>
          <a:p>
            <a:r>
              <a:rPr lang="en-IN" b="1" dirty="0"/>
              <a:t>import</a:t>
            </a:r>
            <a:r>
              <a:rPr lang="en-IN" dirty="0"/>
              <a:t> </a:t>
            </a:r>
            <a:r>
              <a:rPr lang="en-IN" dirty="0" err="1"/>
              <a:t>java.sql</a:t>
            </a:r>
            <a:r>
              <a:rPr lang="en-IN" dirty="0"/>
              <a:t>.*;  </a:t>
            </a:r>
          </a:p>
          <a:p>
            <a:r>
              <a:rPr lang="en-IN" b="1" dirty="0"/>
              <a:t>class</a:t>
            </a:r>
            <a:r>
              <a:rPr lang="en-IN" dirty="0"/>
              <a:t> Dbmd2{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a:t>try</a:t>
            </a:r>
            <a:r>
              <a:rPr lang="en-IN" dirty="0"/>
              <a:t>{  </a:t>
            </a:r>
          </a:p>
          <a:p>
            <a:r>
              <a:rPr lang="en-IN" dirty="0" smtClean="0"/>
              <a:t>	</a:t>
            </a:r>
            <a:r>
              <a:rPr lang="en-IN" dirty="0" err="1" smtClean="0"/>
              <a:t>Class.forName</a:t>
            </a:r>
            <a:r>
              <a:rPr lang="en-IN" dirty="0"/>
              <a:t>("</a:t>
            </a:r>
            <a:r>
              <a:rPr lang="en-IN" dirty="0" err="1"/>
              <a:t>oracle.jdbc.driver.OracleDriver</a:t>
            </a:r>
            <a:r>
              <a:rPr lang="en-IN" dirty="0"/>
              <a:t>");  </a:t>
            </a:r>
          </a:p>
          <a:p>
            <a:r>
              <a:rPr lang="en-IN" dirty="0"/>
              <a:t>  </a:t>
            </a:r>
            <a:r>
              <a:rPr lang="en-IN" dirty="0" smtClean="0"/>
              <a:t>	Connection</a:t>
            </a:r>
            <a:r>
              <a:rPr lang="en-IN" dirty="0"/>
              <a:t> con=</a:t>
            </a:r>
            <a:r>
              <a:rPr lang="en-IN" dirty="0" err="1"/>
              <a:t>DriverManager.getConnection</a:t>
            </a:r>
            <a:r>
              <a:rPr lang="en-IN" dirty="0"/>
              <a:t>( </a:t>
            </a:r>
            <a:r>
              <a:rPr lang="en-IN" dirty="0" smtClean="0"/>
              <a:t>"</a:t>
            </a:r>
            <a:r>
              <a:rPr lang="en-IN" dirty="0" err="1"/>
              <a:t>jdbc:oracle:thin</a:t>
            </a:r>
            <a:r>
              <a:rPr lang="en-IN" dirty="0"/>
              <a:t>:@localhost:1521:xe","system","oracle");  </a:t>
            </a:r>
          </a:p>
          <a:p>
            <a:r>
              <a:rPr lang="en-IN" dirty="0"/>
              <a:t>  </a:t>
            </a:r>
          </a:p>
          <a:p>
            <a:r>
              <a:rPr lang="en-IN" b="1" dirty="0" smtClean="0"/>
              <a:t>	</a:t>
            </a:r>
            <a:r>
              <a:rPr lang="en-IN" b="1" dirty="0" err="1" smtClean="0"/>
              <a:t>DatabaseMetaData</a:t>
            </a:r>
            <a:r>
              <a:rPr lang="en-IN" b="1" dirty="0"/>
              <a:t> </a:t>
            </a:r>
            <a:r>
              <a:rPr lang="en-IN" b="1" dirty="0" err="1"/>
              <a:t>dbmd</a:t>
            </a:r>
            <a:r>
              <a:rPr lang="en-IN" b="1" dirty="0"/>
              <a:t>=</a:t>
            </a:r>
            <a:r>
              <a:rPr lang="en-IN" b="1" dirty="0" err="1"/>
              <a:t>con.getMetaData</a:t>
            </a:r>
            <a:r>
              <a:rPr lang="en-IN" b="1" dirty="0"/>
              <a:t>();  </a:t>
            </a:r>
          </a:p>
          <a:p>
            <a:r>
              <a:rPr lang="en-IN" b="1" dirty="0" smtClean="0"/>
              <a:t>	String</a:t>
            </a:r>
            <a:r>
              <a:rPr lang="en-IN" b="1" dirty="0"/>
              <a:t> table[]={"TABLE"};  </a:t>
            </a:r>
          </a:p>
          <a:p>
            <a:r>
              <a:rPr lang="en-IN" b="1" dirty="0" smtClean="0"/>
              <a:t>	</a:t>
            </a:r>
            <a:r>
              <a:rPr lang="en-IN" b="1" dirty="0" err="1" smtClean="0"/>
              <a:t>ResultSet</a:t>
            </a:r>
            <a:r>
              <a:rPr lang="en-IN" b="1" dirty="0"/>
              <a:t> </a:t>
            </a:r>
            <a:r>
              <a:rPr lang="en-IN" b="1" dirty="0" err="1"/>
              <a:t>rs</a:t>
            </a:r>
            <a:r>
              <a:rPr lang="en-IN" b="1" dirty="0"/>
              <a:t>=</a:t>
            </a:r>
            <a:r>
              <a:rPr lang="en-IN" b="1" dirty="0" err="1"/>
              <a:t>dbmd.getTables</a:t>
            </a:r>
            <a:r>
              <a:rPr lang="en-IN" b="1" dirty="0"/>
              <a:t>(</a:t>
            </a:r>
            <a:r>
              <a:rPr lang="en-IN" b="1" dirty="0" err="1"/>
              <a:t>null,null,null,table</a:t>
            </a:r>
            <a:r>
              <a:rPr lang="en-IN" b="1" dirty="0"/>
              <a:t>);  </a:t>
            </a:r>
          </a:p>
          <a:p>
            <a:r>
              <a:rPr lang="en-IN" b="1" dirty="0"/>
              <a:t>  </a:t>
            </a:r>
          </a:p>
          <a:p>
            <a:r>
              <a:rPr lang="en-IN" b="1" dirty="0" smtClean="0"/>
              <a:t>	while(</a:t>
            </a:r>
            <a:r>
              <a:rPr lang="en-IN" b="1" dirty="0" err="1" smtClean="0"/>
              <a:t>rs.next</a:t>
            </a:r>
            <a:r>
              <a:rPr lang="en-IN" b="1" dirty="0"/>
              <a:t>()){  </a:t>
            </a:r>
          </a:p>
          <a:p>
            <a:r>
              <a:rPr lang="en-IN" b="1" dirty="0" smtClean="0"/>
              <a:t>		</a:t>
            </a:r>
            <a:r>
              <a:rPr lang="en-IN" b="1" dirty="0" err="1" smtClean="0"/>
              <a:t>System.out.println</a:t>
            </a:r>
            <a:r>
              <a:rPr lang="en-IN" b="1" dirty="0" smtClean="0"/>
              <a:t>(</a:t>
            </a:r>
            <a:r>
              <a:rPr lang="en-IN" b="1" dirty="0" err="1" smtClean="0"/>
              <a:t>rs.getString</a:t>
            </a:r>
            <a:r>
              <a:rPr lang="en-IN" b="1" dirty="0" smtClean="0"/>
              <a:t>(3</a:t>
            </a:r>
            <a:r>
              <a:rPr lang="en-IN" b="1" dirty="0"/>
              <a:t>));  </a:t>
            </a:r>
          </a:p>
          <a:p>
            <a:r>
              <a:rPr lang="en-IN" b="1" dirty="0" smtClean="0"/>
              <a:t>	}</a:t>
            </a:r>
            <a:r>
              <a:rPr lang="en-IN" b="1" dirty="0"/>
              <a:t>  </a:t>
            </a:r>
          </a:p>
          <a:p>
            <a:r>
              <a:rPr lang="en-IN" dirty="0"/>
              <a:t>  </a:t>
            </a:r>
          </a:p>
          <a:p>
            <a:r>
              <a:rPr lang="en-IN" dirty="0" smtClean="0"/>
              <a:t>	</a:t>
            </a:r>
            <a:r>
              <a:rPr lang="en-IN" dirty="0" err="1" smtClean="0"/>
              <a:t>con.close</a:t>
            </a:r>
            <a:r>
              <a:rPr lang="en-IN" dirty="0"/>
              <a:t>();    </a:t>
            </a:r>
          </a:p>
          <a:p>
            <a:r>
              <a:rPr lang="en-IN" dirty="0"/>
              <a:t>}</a:t>
            </a:r>
            <a:r>
              <a:rPr lang="en-IN" b="1" dirty="0"/>
              <a:t>catch</a:t>
            </a:r>
            <a:r>
              <a:rPr lang="en-IN" dirty="0"/>
              <a:t>(Exception e){ </a:t>
            </a:r>
            <a:r>
              <a:rPr lang="en-IN" dirty="0" err="1"/>
              <a:t>System.out.println</a:t>
            </a:r>
            <a:r>
              <a:rPr lang="en-IN" dirty="0"/>
              <a:t>(e);}  </a:t>
            </a:r>
            <a:r>
              <a:rPr lang="en-IN" dirty="0" smtClean="0"/>
              <a:t>}</a:t>
            </a:r>
            <a:r>
              <a:rPr lang="en-IN" dirty="0"/>
              <a:t>  </a:t>
            </a:r>
            <a:r>
              <a:rPr lang="en-IN" dirty="0" smtClean="0"/>
              <a:t>}</a:t>
            </a:r>
            <a:r>
              <a:rPr lang="en-IN" dirty="0"/>
              <a:t>  </a:t>
            </a:r>
          </a:p>
        </p:txBody>
      </p:sp>
    </p:spTree>
    <p:extLst>
      <p:ext uri="{BB962C8B-B14F-4D97-AF65-F5344CB8AC3E}">
        <p14:creationId xmlns:p14="http://schemas.microsoft.com/office/powerpoint/2010/main" val="160754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5244" y="2967335"/>
            <a:ext cx="235833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Slide Number Placeholder 4"/>
          <p:cNvSpPr>
            <a:spLocks noGrp="1"/>
          </p:cNvSpPr>
          <p:nvPr>
            <p:ph type="sldNum" sz="quarter" idx="12"/>
          </p:nvPr>
        </p:nvSpPr>
        <p:spPr/>
        <p:txBody>
          <a:bodyPr/>
          <a:lstStyle/>
          <a:p>
            <a:fld id="{25BA54BD-C84D-46CE-8B72-31BFB26ABA43}" type="slidenum">
              <a:rPr lang="en-IN" smtClean="0"/>
              <a:pPr/>
              <a:t>95</a:t>
            </a:fld>
            <a:r>
              <a:rPr lang="en-IN" smtClean="0"/>
              <a:t>/86</a:t>
            </a:r>
            <a:endParaRPr lang="en-IN" dirty="0"/>
          </a:p>
        </p:txBody>
      </p:sp>
      <p:sp>
        <p:nvSpPr>
          <p:cNvPr id="6" name="Date Placeholder 5"/>
          <p:cNvSpPr>
            <a:spLocks noGrp="1"/>
          </p:cNvSpPr>
          <p:nvPr>
            <p:ph type="dt" sz="half" idx="10"/>
          </p:nvPr>
        </p:nvSpPr>
        <p:spPr/>
        <p:txBody>
          <a:bodyPr/>
          <a:lstStyle/>
          <a:p>
            <a:fld id="{0545C8D1-7A0C-4E1D-B853-FADA32E80FCF}" type="datetime9">
              <a:rPr lang="en-IN" smtClean="0"/>
              <a:t>10-01-2017 12:15:38</a:t>
            </a:fld>
            <a:endParaRPr lang="en-IN"/>
          </a:p>
        </p:txBody>
      </p:sp>
      <p:sp>
        <p:nvSpPr>
          <p:cNvPr id="7" name="Footer Placeholder 6"/>
          <p:cNvSpPr>
            <a:spLocks noGrp="1"/>
          </p:cNvSpPr>
          <p:nvPr>
            <p:ph type="ftr" sz="quarter" idx="11"/>
          </p:nvPr>
        </p:nvSpPr>
        <p:spPr/>
        <p:txBody>
          <a:bodyPr/>
          <a:lstStyle/>
          <a:p>
            <a:r>
              <a:rPr lang="en-IN" smtClean="0"/>
              <a:t>Prof. Prem Balani</a:t>
            </a:r>
            <a:endParaRPr lang="en-IN"/>
          </a:p>
        </p:txBody>
      </p:sp>
    </p:spTree>
    <p:extLst>
      <p:ext uri="{BB962C8B-B14F-4D97-AF65-F5344CB8AC3E}">
        <p14:creationId xmlns:p14="http://schemas.microsoft.com/office/powerpoint/2010/main" val="256401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TotalTime>
  <Words>5876</Words>
  <Application>Microsoft Office PowerPoint</Application>
  <PresentationFormat>Custom</PresentationFormat>
  <Paragraphs>1383</Paragraphs>
  <Slides>95</Slides>
  <Notes>6</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Chalkboard 16x9</vt:lpstr>
      <vt:lpstr>JDBC Programming</vt:lpstr>
      <vt:lpstr>Syllabus</vt:lpstr>
      <vt:lpstr>JDBC Programming</vt:lpstr>
      <vt:lpstr>JDBC Connectivity Model (Architecture):</vt:lpstr>
      <vt:lpstr>JDBC Architecture:</vt:lpstr>
      <vt:lpstr>Common JDBC Components:</vt:lpstr>
      <vt:lpstr>Common JDBC Components:</vt:lpstr>
      <vt:lpstr> Database Programming</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Establish a connection</vt:lpstr>
      <vt:lpstr>2. Create JDBC statement(s)</vt:lpstr>
      <vt:lpstr>Executing SQL Statements</vt:lpstr>
      <vt:lpstr>Get ResultSet</vt:lpstr>
      <vt:lpstr>Close connection</vt:lpstr>
      <vt:lpstr>Another way to access database (JDBC-ODBC)</vt:lpstr>
      <vt:lpstr>Sample program</vt:lpstr>
      <vt:lpstr>Sample program(cont)</vt:lpstr>
      <vt:lpstr>  SQLException Class</vt:lpstr>
      <vt:lpstr>SQLWarning</vt:lpstr>
      <vt:lpstr>Driver Types</vt:lpstr>
      <vt:lpstr>Type 1: JDBC-ODBC Bridge Driver</vt:lpstr>
      <vt:lpstr>Type 1: JDBC-ODBC Bridge Driver</vt:lpstr>
      <vt:lpstr>Type 2: JDBC-Native API:</vt:lpstr>
      <vt:lpstr>Type 2: JDBC-Native API:</vt:lpstr>
      <vt:lpstr>Type 3: JDBC-Net pure Java:</vt:lpstr>
      <vt:lpstr>Type 3: JDBC-Net pure Java:</vt:lpstr>
      <vt:lpstr>Type 4: 100% pure Java:</vt:lpstr>
      <vt:lpstr>Type 4: 100% pure Java:</vt:lpstr>
      <vt:lpstr>Which Driver should be used?</vt:lpstr>
      <vt:lpstr>List of popular JDBC driver names and database URL</vt:lpstr>
      <vt:lpstr>Connection Object</vt:lpstr>
      <vt:lpstr>Statement Object</vt:lpstr>
      <vt:lpstr>Three execute methods</vt:lpstr>
      <vt:lpstr>PreparedStatement Object</vt:lpstr>
      <vt:lpstr>Parameters</vt:lpstr>
      <vt:lpstr>The CallableStatement Objects</vt:lpstr>
      <vt:lpstr>PowerPoint Presentation</vt:lpstr>
      <vt:lpstr>PowerPoint Presentation</vt:lpstr>
      <vt:lpstr>Resultset Object</vt:lpstr>
      <vt:lpstr>Resultset Object</vt:lpstr>
      <vt:lpstr>Type of ResultSet:</vt:lpstr>
      <vt:lpstr>Concurrency of ResultSet:</vt:lpstr>
      <vt:lpstr>Example:</vt:lpstr>
      <vt:lpstr>Navigating a Result Set:</vt:lpstr>
      <vt:lpstr>Navigating a Result Set Cont…</vt:lpstr>
      <vt:lpstr>Viewing a Result Set:</vt:lpstr>
      <vt:lpstr>Updating a Result Set:</vt:lpstr>
      <vt:lpstr>Updating a Result Set Cont…</vt:lpstr>
      <vt:lpstr>Example:</vt:lpstr>
      <vt:lpstr>PowerPoint Presentation</vt:lpstr>
      <vt:lpstr>PowerPoint Presentation</vt:lpstr>
      <vt:lpstr>PowerPoint Presentation</vt:lpstr>
      <vt:lpstr>PowerPoint Presentation</vt:lpstr>
      <vt:lpstr>PowerPoint Presentation</vt:lpstr>
      <vt:lpstr>PowerPoint Presentation</vt:lpstr>
      <vt:lpstr>JDBC - Data Types</vt:lpstr>
      <vt:lpstr>PowerPoint Presentation</vt:lpstr>
      <vt:lpstr>PowerPoint Presentation</vt:lpstr>
      <vt:lpstr>PowerPoint Presentation</vt:lpstr>
      <vt:lpstr>Date &amp; Time Data Types Example</vt:lpstr>
      <vt:lpstr>PowerPoint Presentation</vt:lpstr>
      <vt:lpstr>Handling NULL Values:</vt:lpstr>
      <vt:lpstr>PowerPoint Presentation</vt:lpstr>
      <vt:lpstr>JDBC - Transactions</vt:lpstr>
      <vt:lpstr>Example:</vt:lpstr>
      <vt:lpstr>Using Savepoints: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JDBC - Batch Processing</vt:lpstr>
      <vt:lpstr>Batching with Statement Object:</vt:lpstr>
      <vt:lpstr>PowerPoint Presentation</vt:lpstr>
      <vt:lpstr>Batching with PrepareStatement Object:</vt:lpstr>
      <vt:lpstr>PowerPoint Presentation</vt:lpstr>
      <vt:lpstr>ResultSetMetaData Interface</vt:lpstr>
      <vt:lpstr>PowerPoint Presentation</vt:lpstr>
      <vt:lpstr>PowerPoint Presentation</vt:lpstr>
      <vt:lpstr>PowerPoint Presentation</vt:lpstr>
      <vt:lpstr>DatabaseMetaData interface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pds</dc:creator>
  <cp:lastModifiedBy>prem balani</cp:lastModifiedBy>
  <cp:revision>70</cp:revision>
  <dcterms:created xsi:type="dcterms:W3CDTF">2014-04-17T22:18:44Z</dcterms:created>
  <dcterms:modified xsi:type="dcterms:W3CDTF">2017-01-10T07:11:24Z</dcterms:modified>
</cp:coreProperties>
</file>