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256" r:id="rId2"/>
    <p:sldId id="281" r:id="rId3"/>
    <p:sldId id="283" r:id="rId4"/>
    <p:sldId id="269" r:id="rId5"/>
    <p:sldId id="285" r:id="rId6"/>
    <p:sldId id="270" r:id="rId7"/>
    <p:sldId id="271" r:id="rId8"/>
    <p:sldId id="272" r:id="rId9"/>
    <p:sldId id="286" r:id="rId10"/>
    <p:sldId id="273" r:id="rId11"/>
    <p:sldId id="274" r:id="rId12"/>
    <p:sldId id="275" r:id="rId13"/>
    <p:sldId id="276" r:id="rId14"/>
    <p:sldId id="284" r:id="rId15"/>
    <p:sldId id="277" r:id="rId16"/>
    <p:sldId id="278" r:id="rId17"/>
    <p:sldId id="27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BM Plex Sans" panose="020B0503050203000203" pitchFamily="34" charset="0"/>
      <p:regular r:id="rId24"/>
      <p:bold r:id="rId25"/>
      <p:italic r:id="rId26"/>
      <p:boldItalic r:id="rId27"/>
    </p:embeddedFont>
    <p:embeddedFont>
      <p:font typeface="IBM Plex Sans SemiBold" panose="020B070305020300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67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17864bf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17864bf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17864bfb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117864bfb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4406fae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14406fae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0d25b84e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1f0d25b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676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86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0d25b84e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1f0d25b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98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Работа на основе данных из этого файла: https://docs.google.com/spreadsheets/d/1v3Qdce155Atk7F8pnfLGIpVm30wOa7X4/edit#gid=678335665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1ba7d4a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081ba7d4a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Работа на основе данных из этого файла: https://docs.google.com/spreadsheets/d/1v3Qdce155Atk7F8pnfLGIpVm30wOa7X4/edit#gid=678335665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96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7864bf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117864bf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Работа на основе данных из этого файла: https://docs.google.com/spreadsheets/d/1v3Qdce155Atk7F8pnfLGIpVm30wOa7X4/edit#gid=678335665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 dirty="0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u="sng" dirty="0">
                <a:solidFill>
                  <a:schemeClr val="hlink"/>
                </a:solidFill>
                <a:hlinkClick r:id="rId4"/>
              </a:rPr>
              <a:t>вариант 2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74fedc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1174fedc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74fedc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1174fedc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5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1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14649" y="1064217"/>
            <a:ext cx="8174990" cy="350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8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8000" y="3245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 dirty="0"/>
              <a:t>Знакомство с базами данных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468000" y="2952900"/>
            <a:ext cx="5400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 sz="1600" dirty="0"/>
              <a:t>Семинар 2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2. Общее обсуждение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34"/>
          <p:cNvSpPr txBox="1">
            <a:spLocks noGrp="1"/>
          </p:cNvSpPr>
          <p:nvPr>
            <p:ph type="subTitle" idx="2"/>
          </p:nvPr>
        </p:nvSpPr>
        <p:spPr>
          <a:xfrm>
            <a:off x="445750" y="11043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/>
              <a:t>Что будет результатом следующих JOIN’ов: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INNER JOIN Люди, Телефоны ON id = Чей телефон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LEFT JOIN Люди, Телефоны ON id = Чей телефон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RIGHT JOIN Люди, Телефоны ON id = Чей телефон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FULL JOIN Люди, Телефоны ON id = Чей телефон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50" y="3112325"/>
            <a:ext cx="7953603" cy="17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445750" y="511475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Дополнительная задача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2"/>
          </p:nvPr>
        </p:nvSpPr>
        <p:spPr>
          <a:xfrm>
            <a:off x="445750" y="11043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/>
              <a:t>Что будет результатом выборки:</a:t>
            </a:r>
            <a:endParaRPr sz="20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/>
              <a:t>SELECT ФИО, Тел, </a:t>
            </a:r>
            <a:r>
              <a:rPr lang="ru-RU" sz="2000" dirty="0" err="1"/>
              <a:t>Коммент</a:t>
            </a:r>
            <a:r>
              <a:rPr lang="ru-RU" sz="2000" dirty="0"/>
              <a:t> FROM Люди LEFT JOIN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25" y="2703338"/>
            <a:ext cx="7953603" cy="17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492275" y="4233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Дополнительные задачи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2"/>
          </p:nvPr>
        </p:nvSpPr>
        <p:spPr>
          <a:xfrm>
            <a:off x="492275" y="14362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* FROM Общий список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ФИО, Тел, </a:t>
            </a:r>
            <a:r>
              <a:rPr lang="ru-RU" sz="1500" dirty="0" err="1"/>
              <a:t>Коммент</a:t>
            </a:r>
            <a:r>
              <a:rPr lang="ru-RU" sz="1500" dirty="0"/>
              <a:t> FROM Люди LEFT JOIN Телефоны ON </a:t>
            </a:r>
            <a:r>
              <a:rPr lang="ru-RU" sz="1500" dirty="0" err="1"/>
              <a:t>id</a:t>
            </a:r>
            <a:r>
              <a:rPr lang="ru-RU" sz="1500" dirty="0"/>
              <a:t> = Чей телефон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ФИО, Тел FROM Общий список WHERE (Комментарий= «рабочий» OR Комментарий= «личный») AND Группа = «Работа»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 FROM Общий список WHERE (Группа = «Друзья» OR Группа = «Школа») AND Статус != «женат»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ФИО, Адрес, Тел FROM Общий список WHERE Адрес != «Сочи» AND Группа != «Родня» OR Группа = «Родня» AND Адрес = «Москва»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* FROM Люди INNER JOIN Телефоны ON  </a:t>
            </a:r>
            <a:r>
              <a:rPr lang="ru-RU" sz="1500" dirty="0" err="1"/>
              <a:t>id</a:t>
            </a:r>
            <a:r>
              <a:rPr lang="ru-RU" sz="1500" dirty="0"/>
              <a:t> = Чей телефон  INNER JOIN Адреса ON  </a:t>
            </a:r>
            <a:r>
              <a:rPr lang="ru-RU" sz="1500" dirty="0" err="1"/>
              <a:t>id</a:t>
            </a:r>
            <a:r>
              <a:rPr lang="ru-RU" sz="1500" dirty="0"/>
              <a:t> = Чей адрес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 dirty="0"/>
              <a:t>SELECT ФИО, Тел, Адрес FROM Люди INNER JOIN Телефоны ON </a:t>
            </a:r>
            <a:r>
              <a:rPr lang="ru-RU" sz="1500" dirty="0" err="1"/>
              <a:t>id</a:t>
            </a:r>
            <a:r>
              <a:rPr lang="ru-RU" sz="1500" dirty="0"/>
              <a:t> = Чей телефон  INNER JOIN Адреса ON  </a:t>
            </a:r>
            <a:r>
              <a:rPr lang="ru-RU" sz="1500" dirty="0" err="1"/>
              <a:t>id</a:t>
            </a:r>
            <a:r>
              <a:rPr lang="ru-RU" sz="1500" dirty="0"/>
              <a:t> = Чей адрес WHERE ФИО = «Петров П.П.»</a:t>
            </a:r>
            <a:endParaRPr sz="15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211" name="Google Shape;211;p36"/>
          <p:cNvSpPr txBox="1"/>
          <p:nvPr/>
        </p:nvSpPr>
        <p:spPr>
          <a:xfrm>
            <a:off x="492275" y="892725"/>
            <a:ext cx="624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будет результатом следующих JOIN’ов:</a:t>
            </a:r>
            <a:endParaRPr sz="20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;p37"/>
          <p:cNvSpPr txBox="1">
            <a:spLocks/>
          </p:cNvSpPr>
          <p:nvPr/>
        </p:nvSpPr>
        <p:spPr>
          <a:xfrm>
            <a:off x="540000" y="1449505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Ваши вопросы по второму заданию?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09703" y="210519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5125602" y="792189"/>
            <a:ext cx="5059821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i="1" dirty="0"/>
              <a:t>Домашнее задание</a:t>
            </a:r>
            <a:endParaRPr sz="6000" i="1" dirty="0"/>
          </a:p>
        </p:txBody>
      </p:sp>
    </p:spTree>
    <p:extLst>
      <p:ext uri="{BB962C8B-B14F-4D97-AF65-F5344CB8AC3E}">
        <p14:creationId xmlns:p14="http://schemas.microsoft.com/office/powerpoint/2010/main" val="239928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539750" y="562249"/>
            <a:ext cx="7973700" cy="430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500" b="1" dirty="0">
                <a:latin typeface="IBM Plex Sans"/>
                <a:ea typeface="IBM Plex Sans"/>
                <a:cs typeface="IBM Plex Sans"/>
                <a:sym typeface="IBM Plex Sans"/>
              </a:rPr>
              <a:t>Чему будет равна выборка:</a:t>
            </a:r>
            <a:endParaRPr sz="15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SELECT ФИО, Д/р, Адрес FROM Общий список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SELECT ФИО, Статус FROM Общий список WHERE Адрес = «Можга»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SELECT ФИО FROM Общий список WHERE Адрес = «Москва» AND Группа = «Работа»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SELECT Д/р FROM Общий список WHERE Адрес = «Москва» OR Группа = «Работа»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500" b="1" dirty="0">
                <a:latin typeface="IBM Plex Sans"/>
                <a:ea typeface="IBM Plex Sans"/>
                <a:cs typeface="IBM Plex Sans"/>
                <a:sym typeface="IBM Plex Sans"/>
              </a:rPr>
              <a:t>Что будет результатом следующих </a:t>
            </a:r>
            <a:r>
              <a:rPr lang="ru-RU" sz="1500" b="1" dirty="0" err="1">
                <a:latin typeface="IBM Plex Sans"/>
                <a:ea typeface="IBM Plex Sans"/>
                <a:cs typeface="IBM Plex Sans"/>
                <a:sym typeface="IBM Plex Sans"/>
              </a:rPr>
              <a:t>JOIN’ов</a:t>
            </a:r>
            <a:r>
              <a:rPr lang="ru-RU" sz="1500" b="1" dirty="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sz="15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INNER JOIN Люди, Адреса ON </a:t>
            </a:r>
            <a:r>
              <a:rPr lang="ru-RU" sz="1500" dirty="0" err="1"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 = Чей адрес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LEFT JOIN Люди, Адреса ON </a:t>
            </a:r>
            <a:r>
              <a:rPr lang="ru-RU" sz="1500" dirty="0" err="1"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 = Чей адрес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RIGHT JOIN Люди, Адреса ON </a:t>
            </a:r>
            <a:r>
              <a:rPr lang="ru-RU" sz="1500" dirty="0" err="1"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 = Чей адрес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FULL JOIN Люди, Адреса ON </a:t>
            </a:r>
            <a:r>
              <a:rPr lang="ru-RU" sz="1500" dirty="0" err="1"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 = Чей адрес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500" b="1" dirty="0">
                <a:latin typeface="IBM Plex Sans"/>
                <a:ea typeface="IBM Plex Sans"/>
                <a:cs typeface="IBM Plex Sans"/>
                <a:sym typeface="IBM Plex Sans"/>
              </a:rPr>
              <a:t>Дополнительное задание. Что будет результатом выборки:</a:t>
            </a:r>
            <a:endParaRPr sz="15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IBM Plex Sans"/>
              <a:buAutoNum type="arabicPeriod"/>
            </a:pP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SELECT ФИО, Адрес, Комментарий FROM Люди RIGHT JOIN Адреса ON </a:t>
            </a:r>
            <a:r>
              <a:rPr lang="ru-RU" sz="1500" dirty="0" err="1"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ru-RU" sz="1500" dirty="0">
                <a:latin typeface="IBM Plex Sans"/>
                <a:ea typeface="IBM Plex Sans"/>
                <a:cs typeface="IBM Plex Sans"/>
                <a:sym typeface="IBM Plex Sans"/>
              </a:rPr>
              <a:t> = Чей Адрес</a:t>
            </a:r>
            <a:endParaRPr sz="15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26" y="1945338"/>
            <a:ext cx="2082051" cy="14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229" name="Google Shape;229;p3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2. Знакомство с базами данных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527300" y="646550"/>
            <a:ext cx="4967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Что будет на уроке сегодня</a:t>
            </a:r>
            <a:endParaRPr sz="2600"/>
          </a:p>
        </p:txBody>
      </p:sp>
      <p:pic>
        <p:nvPicPr>
          <p:cNvPr id="312" name="Google Shape;31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966" y="1447375"/>
            <a:ext cx="284633" cy="26789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/>
          <p:nvPr/>
        </p:nvSpPr>
        <p:spPr>
          <a:xfrm>
            <a:off x="980900" y="1289114"/>
            <a:ext cx="5739900" cy="251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1600" rIns="0" bIns="0" anchor="t" anchorCtr="0">
            <a:spAutoFit/>
          </a:bodyPr>
          <a:lstStyle/>
          <a:p>
            <a:pPr marL="15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Quiz!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9685" marR="0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Ознакомительная</a:t>
            </a:r>
            <a:r>
              <a:rPr lang="en-US" sz="1600" dirty="0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интерактивная</a:t>
            </a:r>
            <a:r>
              <a:rPr lang="en-US" sz="1600" dirty="0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викторина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5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Решение задач и общее обсуждение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25"/>
              </a:spcBef>
            </a:pPr>
            <a:r>
              <a:rPr lang="ru-RU" sz="1600" dirty="0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Работа в сессионных залах</a:t>
            </a:r>
            <a:endParaRPr lang="ru-RU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Домашнее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задание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366" y="3449350"/>
            <a:ext cx="284633" cy="26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966" y="2561301"/>
            <a:ext cx="284633" cy="267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5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904" y="0"/>
            <a:ext cx="472409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690737" y="1592293"/>
            <a:ext cx="3542171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i="1" dirty="0"/>
              <a:t>Практика</a:t>
            </a:r>
            <a:endParaRPr sz="6000" i="1" dirty="0"/>
          </a:p>
        </p:txBody>
      </p:sp>
      <p:sp>
        <p:nvSpPr>
          <p:cNvPr id="5" name="Google Shape;109;p19"/>
          <p:cNvSpPr txBox="1">
            <a:spLocks/>
          </p:cNvSpPr>
          <p:nvPr/>
        </p:nvSpPr>
        <p:spPr>
          <a:xfrm>
            <a:off x="686928" y="3249643"/>
            <a:ext cx="4389897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ru-RU" sz="2400" i="1" dirty="0"/>
              <a:t>Необходимо внести изменения в настройки чата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310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1.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2"/>
          </p:nvPr>
        </p:nvSpPr>
        <p:spPr>
          <a:xfrm>
            <a:off x="540000" y="1200000"/>
            <a:ext cx="72012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 dirty="0"/>
              <a:t>Чему будет равна выборка: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SELECT ФИО, Тел, Комментарий FROM Общий список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SELECT ФИО, Тел, Комментарий FROM Общий список WHERE Группа = «Родня»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SELECT Тел FROM Общий список WHERE Группа = «Друзья» AND Статус = «холост»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 dirty="0"/>
              <a:t>SELECT Д/р FROM Общий список WHERE Группа = «Университет» OR Статус = «холост»</a:t>
            </a: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1.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081087"/>
            <a:ext cx="5800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8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1. Общее обсуждение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540000" y="1200000"/>
            <a:ext cx="72012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/>
              <a:t>Чему будет равна выборка: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ФИО, Тел, Комментарий FROM Общий список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ФИО, Тел, Комментарий FROM Общий список WHERE Группа = «Родня»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Тел FROM Общий список WHERE Группа = «Друзья» AND Статус = «холост»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 sz="2200"/>
              <a:t>SELECT Д/р FROM Общий список WHERE Группа = «Университет» OR Статус = «холост»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lvl="0"/>
            <a:r>
              <a:rPr lang="ru-RU" dirty="0"/>
              <a:t>Ваши вопросы по первому заданию?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2.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3" y="1168177"/>
            <a:ext cx="8970270" cy="3038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Задача 2. Работа в группах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2"/>
          </p:nvPr>
        </p:nvSpPr>
        <p:spPr>
          <a:xfrm>
            <a:off x="445750" y="1104350"/>
            <a:ext cx="7953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b="1" dirty="0"/>
              <a:t>Что будет результатом следующих </a:t>
            </a:r>
            <a:r>
              <a:rPr lang="ru-RU" sz="2000" b="1" dirty="0" err="1"/>
              <a:t>JOIN’ов</a:t>
            </a:r>
            <a:r>
              <a:rPr lang="ru-RU" sz="2000" b="1" dirty="0"/>
              <a:t>: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INNER JOIN Люди,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LEFT JOIN Люди,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RIGHT JOIN Люди,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 dirty="0"/>
              <a:t>FULL JOIN Люди, Телефоны ON </a:t>
            </a:r>
            <a:r>
              <a:rPr lang="ru-RU" sz="2000" dirty="0" err="1"/>
              <a:t>id</a:t>
            </a:r>
            <a:r>
              <a:rPr lang="ru-RU" sz="2000" dirty="0"/>
              <a:t> = Чей телефон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50" y="3112325"/>
            <a:ext cx="7953603" cy="179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212750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760</Words>
  <Application>Microsoft Office PowerPoint</Application>
  <PresentationFormat>Экран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IBM Plex Sans SemiBold</vt:lpstr>
      <vt:lpstr>Calibri</vt:lpstr>
      <vt:lpstr>IBM Plex Sans</vt:lpstr>
      <vt:lpstr>Макет шаблона GB</vt:lpstr>
      <vt:lpstr>Знакомство с базами данных</vt:lpstr>
      <vt:lpstr>Что будет на уроке сегодня</vt:lpstr>
      <vt:lpstr>Практика</vt:lpstr>
      <vt:lpstr>Задача 1. Работа в группах</vt:lpstr>
      <vt:lpstr>Задача 1. Работа в группах</vt:lpstr>
      <vt:lpstr>Задача 1. Общее обсуждение</vt:lpstr>
      <vt:lpstr>Ваши вопросы по первому заданию?</vt:lpstr>
      <vt:lpstr>Задача 2. Работа в группах</vt:lpstr>
      <vt:lpstr>Задача 2. Работа в группах</vt:lpstr>
      <vt:lpstr>Задача 2. Общее обсуждение</vt:lpstr>
      <vt:lpstr>Дополнительная задача</vt:lpstr>
      <vt:lpstr>Дополнительные задачи</vt:lpstr>
      <vt:lpstr>Презентация PowerPoint</vt:lpstr>
      <vt:lpstr>Домашнее задание</vt:lpstr>
      <vt:lpstr>Чему будет равна выборка: SELECT ФИО, Д/р, Адрес FROM Общий список SELECT ФИО, Статус FROM Общий список WHERE Адрес = «Можга» SELECT ФИО FROM Общий список WHERE Адрес = «Москва» AND Группа = «Работа» SELECT Д/р FROM Общий список WHERE Адрес = «Москва» OR Группа = «Работа» Что будет результатом следующих JOIN’ов: INNER JOIN Люди, Адреса ON id = Чей адрес LEFT JOIN Люди, Адреса ON id = Чей адрес RIGHT JOIN Люди, Адреса ON id = Чей адрес FULL JOIN Люди, Адреса ON id = Чей адрес Дополнительное задание. Что будет результатом выборки: SELECT ФИО, Адрес, Комментарий FROM Люди RIGHT JOIN Адреса ON id = Чей Адрес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базами данных</dc:title>
  <dc:creator>Tatiana</dc:creator>
  <cp:lastModifiedBy>Admin</cp:lastModifiedBy>
  <cp:revision>13</cp:revision>
  <dcterms:modified xsi:type="dcterms:W3CDTF">2023-01-18T21:20:30Z</dcterms:modified>
</cp:coreProperties>
</file>