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Abril Fatface"/>
      <p:regular r:id="rId27"/>
    </p:embeddedFont>
    <p:embeddedFont>
      <p:font typeface="Griffy"/>
      <p:regular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Frank Ruhl Libre"/>
      <p:regular r:id="rId33"/>
      <p:bold r:id="rId34"/>
    </p:embeddedFont>
    <p:embeddedFont>
      <p:font typeface="Quicksand"/>
      <p:regular r:id="rId35"/>
      <p:bold r:id="rId36"/>
    </p:embeddedFont>
    <p:embeddedFont>
      <p:font typeface="Quicksand Medium"/>
      <p:regular r:id="rId37"/>
      <p:bold r:id="rId38"/>
    </p:embeddedFont>
    <p:embeddedFont>
      <p:font typeface="Playfair Display SemiBold"/>
      <p:regular r:id="rId39"/>
      <p:bold r:id="rId40"/>
      <p:italic r:id="rId41"/>
      <p:boldItalic r:id="rId42"/>
    </p:embeddedFont>
    <p:embeddedFont>
      <p:font typeface="Homemade Apple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SemiBold-bold.fntdata"/><Relationship Id="rId20" Type="http://schemas.openxmlformats.org/officeDocument/2006/relationships/slide" Target="slides/slide15.xml"/><Relationship Id="rId42" Type="http://schemas.openxmlformats.org/officeDocument/2006/relationships/font" Target="fonts/PlayfairDisplaySemiBold-boldItalic.fntdata"/><Relationship Id="rId41" Type="http://schemas.openxmlformats.org/officeDocument/2006/relationships/font" Target="fonts/PlayfairDisplaySemiBold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omemadeApple-regular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Griffy-regular.fntdata"/><Relationship Id="rId27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FrankRuhlLibre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regular.fntdata"/><Relationship Id="rId12" Type="http://schemas.openxmlformats.org/officeDocument/2006/relationships/slide" Target="slides/slide7.xml"/><Relationship Id="rId34" Type="http://schemas.openxmlformats.org/officeDocument/2006/relationships/font" Target="fonts/FrankRuhlLibre-bold.fntdata"/><Relationship Id="rId15" Type="http://schemas.openxmlformats.org/officeDocument/2006/relationships/slide" Target="slides/slide10.xml"/><Relationship Id="rId37" Type="http://schemas.openxmlformats.org/officeDocument/2006/relationships/font" Target="fonts/QuicksandMedium-regular.fntdata"/><Relationship Id="rId14" Type="http://schemas.openxmlformats.org/officeDocument/2006/relationships/slide" Target="slides/slide9.xml"/><Relationship Id="rId36" Type="http://schemas.openxmlformats.org/officeDocument/2006/relationships/font" Target="fonts/Quicksand-bold.fntdata"/><Relationship Id="rId17" Type="http://schemas.openxmlformats.org/officeDocument/2006/relationships/slide" Target="slides/slide12.xml"/><Relationship Id="rId39" Type="http://schemas.openxmlformats.org/officeDocument/2006/relationships/font" Target="fonts/PlayfairDisplay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Quicksan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c849dcc4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c849dcc4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c849dcc4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c849dcc4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c849dcc4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c849dcc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c849dcc4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c849dcc4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c849dcc4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c849dcc4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c849dcc4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c849dcc4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c849dcc4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c849dcc4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c849dcc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c849dcc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c849dcc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c849dcc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c849dcc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c849dcc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c849dcc4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c849dcc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c849dcc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c849dcc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c849dcc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c849dcc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1331750" y="188700"/>
            <a:ext cx="689400" cy="3594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99025" y="1317600"/>
            <a:ext cx="8018100" cy="4222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251425" y="1470000"/>
            <a:ext cx="7682700" cy="3881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556225" y="1838525"/>
            <a:ext cx="7094100" cy="3148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549800" y="4987025"/>
            <a:ext cx="7782000" cy="1140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3788846" y="5222525"/>
            <a:ext cx="7320300" cy="7179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9205125" y="599100"/>
            <a:ext cx="1737600" cy="17376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8000" y="991975"/>
            <a:ext cx="951851" cy="9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/>
          <p:nvPr/>
        </p:nvSpPr>
        <p:spPr>
          <a:xfrm flipH="1">
            <a:off x="7713175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 flipH="1">
            <a:off x="7713175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flipH="1">
            <a:off x="170875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934500" y="1044350"/>
            <a:ext cx="10231500" cy="4917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10346075" y="3551075"/>
            <a:ext cx="1290000" cy="12900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 txBox="1"/>
          <p:nvPr>
            <p:ph type="title"/>
          </p:nvPr>
        </p:nvSpPr>
        <p:spPr>
          <a:xfrm>
            <a:off x="1547600" y="1583300"/>
            <a:ext cx="8907900" cy="3839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5500" y="3663475"/>
            <a:ext cx="1063925" cy="10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2"/>
          <p:cNvSpPr txBox="1"/>
          <p:nvPr>
            <p:ph idx="1" type="subTitle"/>
          </p:nvPr>
        </p:nvSpPr>
        <p:spPr>
          <a:xfrm>
            <a:off x="1694558" y="1882974"/>
            <a:ext cx="8801400" cy="5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2" name="Google Shape;142;p12"/>
          <p:cNvSpPr txBox="1"/>
          <p:nvPr>
            <p:ph idx="2" type="subTitle"/>
          </p:nvPr>
        </p:nvSpPr>
        <p:spPr>
          <a:xfrm>
            <a:off x="1694558" y="3300516"/>
            <a:ext cx="8801400" cy="5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3" name="Google Shape;143;p12"/>
          <p:cNvSpPr txBox="1"/>
          <p:nvPr>
            <p:ph idx="3" type="subTitle"/>
          </p:nvPr>
        </p:nvSpPr>
        <p:spPr>
          <a:xfrm>
            <a:off x="1694558" y="4718058"/>
            <a:ext cx="8801400" cy="5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4" name="Google Shape;144;p12"/>
          <p:cNvSpPr txBox="1"/>
          <p:nvPr>
            <p:ph type="title"/>
          </p:nvPr>
        </p:nvSpPr>
        <p:spPr>
          <a:xfrm>
            <a:off x="1694550" y="879050"/>
            <a:ext cx="8801400" cy="67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4" type="body"/>
          </p:nvPr>
        </p:nvSpPr>
        <p:spPr>
          <a:xfrm>
            <a:off x="1694550" y="2269798"/>
            <a:ext cx="8801400" cy="81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6" name="Google Shape;146;p12"/>
          <p:cNvSpPr txBox="1"/>
          <p:nvPr>
            <p:ph idx="5" type="body"/>
          </p:nvPr>
        </p:nvSpPr>
        <p:spPr>
          <a:xfrm>
            <a:off x="1694550" y="3677244"/>
            <a:ext cx="8801400" cy="81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7" name="Google Shape;147;p12"/>
          <p:cNvSpPr txBox="1"/>
          <p:nvPr>
            <p:ph idx="6" type="body"/>
          </p:nvPr>
        </p:nvSpPr>
        <p:spPr>
          <a:xfrm>
            <a:off x="1694550" y="5083100"/>
            <a:ext cx="8802900" cy="81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/>
          <p:nvPr/>
        </p:nvSpPr>
        <p:spPr>
          <a:xfrm>
            <a:off x="170850" y="2199150"/>
            <a:ext cx="4308000" cy="44703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170850" y="188700"/>
            <a:ext cx="4308000" cy="29214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3326925" y="188700"/>
            <a:ext cx="8694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7839000" y="2562300"/>
            <a:ext cx="3110400" cy="359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4540800" y="2562300"/>
            <a:ext cx="3110400" cy="359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1242600" y="2562300"/>
            <a:ext cx="3110400" cy="359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 txBox="1"/>
          <p:nvPr>
            <p:ph idx="1" type="subTitle"/>
          </p:nvPr>
        </p:nvSpPr>
        <p:spPr>
          <a:xfrm>
            <a:off x="1492527" y="4020675"/>
            <a:ext cx="2512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7" name="Google Shape;157;p13"/>
          <p:cNvSpPr txBox="1"/>
          <p:nvPr>
            <p:ph idx="2" type="subTitle"/>
          </p:nvPr>
        </p:nvSpPr>
        <p:spPr>
          <a:xfrm>
            <a:off x="4822299" y="4020675"/>
            <a:ext cx="2512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8" name="Google Shape;158;p13"/>
          <p:cNvSpPr txBox="1"/>
          <p:nvPr>
            <p:ph idx="3" type="subTitle"/>
          </p:nvPr>
        </p:nvSpPr>
        <p:spPr>
          <a:xfrm>
            <a:off x="8152071" y="4020675"/>
            <a:ext cx="2511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1242300" y="669575"/>
            <a:ext cx="9707400" cy="914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4" type="body"/>
          </p:nvPr>
        </p:nvSpPr>
        <p:spPr>
          <a:xfrm>
            <a:off x="1492525" y="4458625"/>
            <a:ext cx="25122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61" name="Google Shape;161;p13"/>
          <p:cNvSpPr txBox="1"/>
          <p:nvPr>
            <p:ph idx="5" type="body"/>
          </p:nvPr>
        </p:nvSpPr>
        <p:spPr>
          <a:xfrm>
            <a:off x="4822297" y="4447196"/>
            <a:ext cx="25122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62" name="Google Shape;162;p13"/>
          <p:cNvSpPr txBox="1"/>
          <p:nvPr>
            <p:ph idx="6" type="body"/>
          </p:nvPr>
        </p:nvSpPr>
        <p:spPr>
          <a:xfrm>
            <a:off x="8152069" y="4433967"/>
            <a:ext cx="25122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63" name="Google Shape;163;p13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71" name="Google Shape;171;p14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14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rot="-5400000">
            <a:off x="11202850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>
            <p:ph idx="12" type="sldNum"/>
          </p:nvPr>
        </p:nvSpPr>
        <p:spPr>
          <a:xfrm>
            <a:off x="11264795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1059289" y="2246175"/>
            <a:ext cx="3125400" cy="3125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4533300" y="2246175"/>
            <a:ext cx="3125400" cy="31254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8007311" y="2246175"/>
            <a:ext cx="3125400" cy="31254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84" name="Google Shape;184;p15"/>
          <p:cNvSpPr txBox="1"/>
          <p:nvPr>
            <p:ph hasCustomPrompt="1" type="title"/>
          </p:nvPr>
        </p:nvSpPr>
        <p:spPr>
          <a:xfrm>
            <a:off x="1307600" y="2682950"/>
            <a:ext cx="2705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5" name="Google Shape;185;p15"/>
          <p:cNvSpPr txBox="1"/>
          <p:nvPr>
            <p:ph idx="2" type="title"/>
          </p:nvPr>
        </p:nvSpPr>
        <p:spPr>
          <a:xfrm>
            <a:off x="998150" y="1044350"/>
            <a:ext cx="10204800" cy="7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86" name="Google Shape;186;p15"/>
          <p:cNvSpPr txBox="1"/>
          <p:nvPr>
            <p:ph hasCustomPrompt="1" idx="3" type="title"/>
          </p:nvPr>
        </p:nvSpPr>
        <p:spPr>
          <a:xfrm>
            <a:off x="4795514" y="2682950"/>
            <a:ext cx="2705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7" name="Google Shape;187;p15"/>
          <p:cNvSpPr txBox="1"/>
          <p:nvPr>
            <p:ph hasCustomPrompt="1" idx="4" type="title"/>
          </p:nvPr>
        </p:nvSpPr>
        <p:spPr>
          <a:xfrm>
            <a:off x="8293895" y="2682950"/>
            <a:ext cx="2705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8293888" y="3924525"/>
            <a:ext cx="2705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9" name="Google Shape;189;p15"/>
          <p:cNvSpPr txBox="1"/>
          <p:nvPr>
            <p:ph idx="5" type="body"/>
          </p:nvPr>
        </p:nvSpPr>
        <p:spPr>
          <a:xfrm>
            <a:off x="4795522" y="3913375"/>
            <a:ext cx="2705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90" name="Google Shape;190;p15"/>
          <p:cNvSpPr txBox="1"/>
          <p:nvPr>
            <p:ph idx="6" type="body"/>
          </p:nvPr>
        </p:nvSpPr>
        <p:spPr>
          <a:xfrm>
            <a:off x="1307600" y="3913375"/>
            <a:ext cx="2705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870123" y="2163600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98" name="Google Shape;198;p16"/>
          <p:cNvSpPr txBox="1"/>
          <p:nvPr>
            <p:ph idx="2" type="subTitle"/>
          </p:nvPr>
        </p:nvSpPr>
        <p:spPr>
          <a:xfrm>
            <a:off x="870123" y="4020325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99" name="Google Shape;199;p16"/>
          <p:cNvSpPr txBox="1"/>
          <p:nvPr>
            <p:ph idx="3" type="subTitle"/>
          </p:nvPr>
        </p:nvSpPr>
        <p:spPr>
          <a:xfrm>
            <a:off x="8208477" y="2172980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00" name="Google Shape;200;p16"/>
          <p:cNvSpPr txBox="1"/>
          <p:nvPr>
            <p:ph idx="4" type="subTitle"/>
          </p:nvPr>
        </p:nvSpPr>
        <p:spPr>
          <a:xfrm>
            <a:off x="4559121" y="2180950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01" name="Google Shape;201;p16"/>
          <p:cNvSpPr txBox="1"/>
          <p:nvPr>
            <p:ph idx="5" type="subTitle"/>
          </p:nvPr>
        </p:nvSpPr>
        <p:spPr>
          <a:xfrm>
            <a:off x="4559121" y="4020325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02" name="Google Shape;202;p16"/>
          <p:cNvSpPr txBox="1"/>
          <p:nvPr>
            <p:ph idx="6" type="subTitle"/>
          </p:nvPr>
        </p:nvSpPr>
        <p:spPr>
          <a:xfrm>
            <a:off x="8245602" y="4001780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03" name="Google Shape;203;p16"/>
          <p:cNvSpPr txBox="1"/>
          <p:nvPr>
            <p:ph type="title"/>
          </p:nvPr>
        </p:nvSpPr>
        <p:spPr>
          <a:xfrm>
            <a:off x="510625" y="879050"/>
            <a:ext cx="112104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7" type="body"/>
          </p:nvPr>
        </p:nvSpPr>
        <p:spPr>
          <a:xfrm>
            <a:off x="4559121" y="25898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5" name="Google Shape;205;p16"/>
          <p:cNvSpPr txBox="1"/>
          <p:nvPr>
            <p:ph idx="8" type="body"/>
          </p:nvPr>
        </p:nvSpPr>
        <p:spPr>
          <a:xfrm>
            <a:off x="8245602" y="44186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6" name="Google Shape;206;p16"/>
          <p:cNvSpPr txBox="1"/>
          <p:nvPr>
            <p:ph idx="9" type="body"/>
          </p:nvPr>
        </p:nvSpPr>
        <p:spPr>
          <a:xfrm>
            <a:off x="4559121" y="44186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7" name="Google Shape;207;p16"/>
          <p:cNvSpPr txBox="1"/>
          <p:nvPr>
            <p:ph idx="13" type="body"/>
          </p:nvPr>
        </p:nvSpPr>
        <p:spPr>
          <a:xfrm>
            <a:off x="870123" y="25898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8" name="Google Shape;208;p16"/>
          <p:cNvSpPr txBox="1"/>
          <p:nvPr>
            <p:ph idx="14" type="body"/>
          </p:nvPr>
        </p:nvSpPr>
        <p:spPr>
          <a:xfrm>
            <a:off x="8245602" y="25898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9" name="Google Shape;209;p16"/>
          <p:cNvSpPr txBox="1"/>
          <p:nvPr>
            <p:ph idx="15" type="body"/>
          </p:nvPr>
        </p:nvSpPr>
        <p:spPr>
          <a:xfrm>
            <a:off x="870123" y="44186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0" name="Google Shape;210;p16"/>
          <p:cNvSpPr/>
          <p:nvPr/>
        </p:nvSpPr>
        <p:spPr>
          <a:xfrm rot="-5400000">
            <a:off x="11202850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 txBox="1"/>
          <p:nvPr>
            <p:ph idx="12" type="sldNum"/>
          </p:nvPr>
        </p:nvSpPr>
        <p:spPr>
          <a:xfrm>
            <a:off x="11264795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490775" y="560625"/>
            <a:ext cx="103659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10434975" y="3489950"/>
            <a:ext cx="1290000" cy="12900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7439675" y="1882375"/>
            <a:ext cx="2995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21" name="Google Shape;221;p17"/>
          <p:cNvSpPr txBox="1"/>
          <p:nvPr>
            <p:ph idx="2" type="subTitle"/>
          </p:nvPr>
        </p:nvSpPr>
        <p:spPr>
          <a:xfrm>
            <a:off x="7439675" y="4102757"/>
            <a:ext cx="2995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22" name="Google Shape;222;p17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3" type="body"/>
          </p:nvPr>
        </p:nvSpPr>
        <p:spPr>
          <a:xfrm>
            <a:off x="7439675" y="2318375"/>
            <a:ext cx="29952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4" name="Google Shape;224;p17"/>
          <p:cNvSpPr txBox="1"/>
          <p:nvPr>
            <p:ph idx="4" type="body"/>
          </p:nvPr>
        </p:nvSpPr>
        <p:spPr>
          <a:xfrm>
            <a:off x="7439675" y="4506700"/>
            <a:ext cx="29952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2">
            <a:alphaModFix/>
          </a:blip>
          <a:srcRect b="-4460" l="0" r="-4460" t="0"/>
          <a:stretch/>
        </p:blipFill>
        <p:spPr>
          <a:xfrm>
            <a:off x="10519513" y="3574487"/>
            <a:ext cx="1120924" cy="11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/>
          <p:nvPr/>
        </p:nvSpPr>
        <p:spPr>
          <a:xfrm>
            <a:off x="170850" y="188850"/>
            <a:ext cx="4308000" cy="6480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170850" y="3738750"/>
            <a:ext cx="3156000" cy="29304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3326925" y="188700"/>
            <a:ext cx="8694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18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33" name="Google Shape;233;p18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34" name="Google Shape;234;p18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35" name="Google Shape;235;p18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36" name="Google Shape;236;p18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022850" y="1044350"/>
            <a:ext cx="10146300" cy="914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9" name="Google Shape;239;p18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0" name="Google Shape;240;p18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1" name="Google Shape;241;p18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2" name="Google Shape;242;p18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90775" y="560625"/>
            <a:ext cx="57963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 txBox="1"/>
          <p:nvPr>
            <p:ph type="title"/>
          </p:nvPr>
        </p:nvSpPr>
        <p:spPr>
          <a:xfrm>
            <a:off x="874175" y="1094025"/>
            <a:ext cx="5029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874175" y="2336700"/>
            <a:ext cx="5029500" cy="331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1" name="Google Shape;251;p19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5431375" y="1044350"/>
            <a:ext cx="5738700" cy="4761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0"/>
          <p:cNvSpPr txBox="1"/>
          <p:nvPr>
            <p:ph type="title"/>
          </p:nvPr>
        </p:nvSpPr>
        <p:spPr>
          <a:xfrm>
            <a:off x="5814775" y="1378813"/>
            <a:ext cx="5029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2" name="Google Shape;262;p20"/>
          <p:cNvSpPr txBox="1"/>
          <p:nvPr>
            <p:ph idx="1" type="body"/>
          </p:nvPr>
        </p:nvSpPr>
        <p:spPr>
          <a:xfrm>
            <a:off x="5814775" y="2621498"/>
            <a:ext cx="5029500" cy="29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90775" y="560625"/>
            <a:ext cx="112104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/>
          <p:nvPr/>
        </p:nvSpPr>
        <p:spPr>
          <a:xfrm flipH="1">
            <a:off x="7713150" y="188700"/>
            <a:ext cx="4308000" cy="3675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 flipH="1">
            <a:off x="7713150" y="3491200"/>
            <a:ext cx="4308000" cy="31782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899550" y="1044350"/>
            <a:ext cx="10266300" cy="4843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 txBox="1"/>
          <p:nvPr>
            <p:ph idx="1" type="subTitle"/>
          </p:nvPr>
        </p:nvSpPr>
        <p:spPr>
          <a:xfrm>
            <a:off x="1439475" y="2999550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70" name="Google Shape;270;p21"/>
          <p:cNvSpPr txBox="1"/>
          <p:nvPr>
            <p:ph type="title"/>
          </p:nvPr>
        </p:nvSpPr>
        <p:spPr>
          <a:xfrm>
            <a:off x="899550" y="1044350"/>
            <a:ext cx="10266300" cy="9144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1" name="Google Shape;271;p21"/>
          <p:cNvSpPr txBox="1"/>
          <p:nvPr>
            <p:ph idx="2" type="body"/>
          </p:nvPr>
        </p:nvSpPr>
        <p:spPr>
          <a:xfrm>
            <a:off x="1439525" y="3864350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5" name="Google Shape;275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77" name="Google Shape;277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78" name="Google Shape;278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83" name="Google Shape;283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1718550" y="188700"/>
            <a:ext cx="10302600" cy="6480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70850" y="188700"/>
            <a:ext cx="1547700" cy="64806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70850" y="3596100"/>
            <a:ext cx="3792600" cy="30732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3264650" y="560625"/>
            <a:ext cx="7718100" cy="568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5377150" y="1608900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5377125" y="3013200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 rot="-5400000">
            <a:off x="8952100" y="3600150"/>
            <a:ext cx="689400" cy="54489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846725" y="751875"/>
            <a:ext cx="10498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846725" y="2742368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4553230" y="2742368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3" type="body"/>
          </p:nvPr>
        </p:nvSpPr>
        <p:spPr>
          <a:xfrm>
            <a:off x="846725" y="4783425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4553230" y="4783425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5" type="title"/>
          </p:nvPr>
        </p:nvSpPr>
        <p:spPr>
          <a:xfrm>
            <a:off x="846725" y="2046599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6" type="title"/>
          </p:nvPr>
        </p:nvSpPr>
        <p:spPr>
          <a:xfrm>
            <a:off x="4553230" y="2046599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7" type="title"/>
          </p:nvPr>
        </p:nvSpPr>
        <p:spPr>
          <a:xfrm>
            <a:off x="846725" y="4087656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8" type="title"/>
          </p:nvPr>
        </p:nvSpPr>
        <p:spPr>
          <a:xfrm>
            <a:off x="4553230" y="4087656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9" type="body"/>
          </p:nvPr>
        </p:nvSpPr>
        <p:spPr>
          <a:xfrm>
            <a:off x="8259736" y="2742368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3" type="body"/>
          </p:nvPr>
        </p:nvSpPr>
        <p:spPr>
          <a:xfrm>
            <a:off x="8259736" y="4783425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4" type="title"/>
          </p:nvPr>
        </p:nvSpPr>
        <p:spPr>
          <a:xfrm>
            <a:off x="8259736" y="2046599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5" type="title"/>
          </p:nvPr>
        </p:nvSpPr>
        <p:spPr>
          <a:xfrm>
            <a:off x="8259736" y="4087656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v2">
  <p:cSld name="CUSTOM_2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170850" y="4168075"/>
            <a:ext cx="2500200" cy="25011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6"/>
          <p:cNvSpPr txBox="1"/>
          <p:nvPr>
            <p:ph type="title"/>
          </p:nvPr>
        </p:nvSpPr>
        <p:spPr>
          <a:xfrm>
            <a:off x="1707000" y="876425"/>
            <a:ext cx="8778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1707000" y="1889875"/>
            <a:ext cx="5058600" cy="409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9736200" y="1889875"/>
            <a:ext cx="748800" cy="409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401350" y="262165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2401350" y="470530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2" name="Google Shape;82;p7"/>
          <p:cNvSpPr/>
          <p:nvPr/>
        </p:nvSpPr>
        <p:spPr>
          <a:xfrm flipH="1" rot="10800000">
            <a:off x="-1940625" y="4537600"/>
            <a:ext cx="4242000" cy="4242000"/>
          </a:xfrm>
          <a:prstGeom prst="pie">
            <a:avLst>
              <a:gd fmla="val 21572307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490775" y="560625"/>
            <a:ext cx="103659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8"/>
          <p:cNvSpPr txBox="1"/>
          <p:nvPr>
            <p:ph idx="1" type="subTitle"/>
          </p:nvPr>
        </p:nvSpPr>
        <p:spPr>
          <a:xfrm>
            <a:off x="873360" y="1813775"/>
            <a:ext cx="4538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8"/>
          <p:cNvSpPr txBox="1"/>
          <p:nvPr>
            <p:ph idx="2" type="subTitle"/>
          </p:nvPr>
        </p:nvSpPr>
        <p:spPr>
          <a:xfrm>
            <a:off x="5987845" y="1813775"/>
            <a:ext cx="4538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3" type="body"/>
          </p:nvPr>
        </p:nvSpPr>
        <p:spPr>
          <a:xfrm>
            <a:off x="873350" y="2750800"/>
            <a:ext cx="4538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4" type="body"/>
          </p:nvPr>
        </p:nvSpPr>
        <p:spPr>
          <a:xfrm>
            <a:off x="5987837" y="2739050"/>
            <a:ext cx="45384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5" name="Google Shape;95;p8"/>
          <p:cNvSpPr/>
          <p:nvPr/>
        </p:nvSpPr>
        <p:spPr>
          <a:xfrm>
            <a:off x="10434975" y="3489950"/>
            <a:ext cx="1290000" cy="12900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26225" y="3582775"/>
            <a:ext cx="1110124" cy="11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490775" y="560625"/>
            <a:ext cx="104133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3" name="Google Shape;103;p9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7" name="Google Shape;107;p9"/>
          <p:cNvSpPr/>
          <p:nvPr/>
        </p:nvSpPr>
        <p:spPr>
          <a:xfrm>
            <a:off x="10026800" y="3530525"/>
            <a:ext cx="1737600" cy="17376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2">
            <a:alphaModFix/>
          </a:blip>
          <a:srcRect b="-4799" l="0" r="-6621" t="0"/>
          <a:stretch/>
        </p:blipFill>
        <p:spPr>
          <a:xfrm>
            <a:off x="10256301" y="3770900"/>
            <a:ext cx="1396625" cy="137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4003075" y="5529000"/>
            <a:ext cx="8018100" cy="1140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934500" y="1044350"/>
            <a:ext cx="10231500" cy="4917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1128967" y="1221818"/>
            <a:ext cx="9803100" cy="4519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 txBox="1"/>
          <p:nvPr>
            <p:ph type="title"/>
          </p:nvPr>
        </p:nvSpPr>
        <p:spPr>
          <a:xfrm>
            <a:off x="2086950" y="1922600"/>
            <a:ext cx="80181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8" name="Google Shape;118;p10"/>
          <p:cNvSpPr txBox="1"/>
          <p:nvPr>
            <p:ph idx="1" type="subTitle"/>
          </p:nvPr>
        </p:nvSpPr>
        <p:spPr>
          <a:xfrm>
            <a:off x="4237425" y="5919475"/>
            <a:ext cx="77754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9" name="Google Shape;119;p10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0"/>
          <p:cNvSpPr/>
          <p:nvPr/>
        </p:nvSpPr>
        <p:spPr>
          <a:xfrm>
            <a:off x="397050" y="5083400"/>
            <a:ext cx="1290000" cy="12900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4700" y="5237775"/>
            <a:ext cx="1010801" cy="10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b="1" i="1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●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○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■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●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○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■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●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○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Quicksand Medium"/>
              <a:buChar char="■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18810" y="2437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2904650" y="1838525"/>
            <a:ext cx="6745800" cy="314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Hit Songs using Repeated Chorus</a:t>
            </a:r>
            <a:endParaRPr/>
          </a:p>
        </p:txBody>
      </p:sp>
      <p:sp>
        <p:nvSpPr>
          <p:cNvPr id="290" name="Google Shape;290;p23"/>
          <p:cNvSpPr txBox="1"/>
          <p:nvPr>
            <p:ph idx="1" type="subTitle"/>
          </p:nvPr>
        </p:nvSpPr>
        <p:spPr>
          <a:xfrm>
            <a:off x="3788846" y="5222525"/>
            <a:ext cx="73203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ML Project Group 14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9545975" y="1118775"/>
            <a:ext cx="83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292" name="Google Shape;2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1300" y="869075"/>
            <a:ext cx="1270001" cy="12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80" name="Google Shape;380;p32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32"/>
          <p:cNvSpPr txBox="1"/>
          <p:nvPr>
            <p:ph idx="2" type="body"/>
          </p:nvPr>
        </p:nvSpPr>
        <p:spPr>
          <a:xfrm>
            <a:off x="908025" y="2132300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 applying the models, we have used 80% data for training and 20% data for testing.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(80 : 20 training - testing data)</a:t>
            </a:r>
            <a:endParaRPr sz="2100"/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have also applied 5-fold Cross Validation (CV) for all candidate learning algorithms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33"/>
          <p:cNvSpPr txBox="1"/>
          <p:nvPr>
            <p:ph idx="3" type="body"/>
          </p:nvPr>
        </p:nvSpPr>
        <p:spPr>
          <a:xfrm>
            <a:off x="823550" y="2213175"/>
            <a:ext cx="4538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evaluated four </a:t>
            </a:r>
            <a:r>
              <a:rPr lang="en"/>
              <a:t>metrics</a:t>
            </a:r>
            <a:r>
              <a:rPr lang="en"/>
              <a:t> for model comparison during testing and training. 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</a:t>
            </a:r>
            <a:r>
              <a:rPr lang="en"/>
              <a:t>1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Accuracy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Precision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Recall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 txBox="1"/>
          <p:nvPr>
            <p:ph idx="2" type="subTitle"/>
          </p:nvPr>
        </p:nvSpPr>
        <p:spPr>
          <a:xfrm>
            <a:off x="5922458" y="1614625"/>
            <a:ext cx="4538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900"/>
              <a:t>The score functions are classically defined as follows</a:t>
            </a:r>
            <a:endParaRPr/>
          </a:p>
        </p:txBody>
      </p:sp>
      <p:pic>
        <p:nvPicPr>
          <p:cNvPr id="390" name="Google Shape;3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627" y="2683727"/>
            <a:ext cx="3782650" cy="25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195" y="5331675"/>
            <a:ext cx="4538400" cy="62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625" y="1197150"/>
            <a:ext cx="7579900" cy="45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4"/>
          <p:cNvSpPr txBox="1"/>
          <p:nvPr>
            <p:ph idx="1" type="subTitle"/>
          </p:nvPr>
        </p:nvSpPr>
        <p:spPr>
          <a:xfrm>
            <a:off x="4237425" y="5919475"/>
            <a:ext cx="77754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0" y="5237775"/>
            <a:ext cx="951851" cy="9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5"/>
          <p:cNvSpPr txBox="1"/>
          <p:nvPr>
            <p:ph type="title"/>
          </p:nvPr>
        </p:nvSpPr>
        <p:spPr>
          <a:xfrm>
            <a:off x="2401350" y="262165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"/>
          <p:cNvSpPr txBox="1"/>
          <p:nvPr>
            <p:ph idx="1" type="body"/>
          </p:nvPr>
        </p:nvSpPr>
        <p:spPr>
          <a:xfrm>
            <a:off x="2401350" y="470530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26" y="973875"/>
            <a:ext cx="10543950" cy="52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36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14" name="Google Shape;414;p36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5 Fold crossover scores</a:t>
            </a:r>
            <a:endParaRPr/>
          </a:p>
        </p:txBody>
      </p:sp>
      <p:sp>
        <p:nvSpPr>
          <p:cNvPr id="415" name="Google Shape;415;p36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75" y="2555475"/>
            <a:ext cx="8377024" cy="34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Deep Dive</a:t>
            </a:r>
            <a:endParaRPr/>
          </a:p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37"/>
          <p:cNvSpPr txBox="1"/>
          <p:nvPr>
            <p:ph idx="2" type="body"/>
          </p:nvPr>
        </p:nvSpPr>
        <p:spPr>
          <a:xfrm>
            <a:off x="851200" y="1862750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We used permutation tests to analyse the feature importance test and develop intuition for error analysis. </a:t>
            </a:r>
            <a:endParaRPr/>
          </a:p>
        </p:txBody>
      </p:sp>
      <p:pic>
        <p:nvPicPr>
          <p:cNvPr id="424" name="Google Shape;4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75" y="3556000"/>
            <a:ext cx="8273525" cy="1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0" name="Google Shape;430;p38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38"/>
          <p:cNvSpPr txBox="1"/>
          <p:nvPr>
            <p:ph idx="2" type="body"/>
          </p:nvPr>
        </p:nvSpPr>
        <p:spPr>
          <a:xfrm>
            <a:off x="920475" y="2227925"/>
            <a:ext cx="7794000" cy="37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models performed better than random guessing but the scores are very less. None of the model give us score more than 50%. We could have evaluated more but due to </a:t>
            </a:r>
            <a:r>
              <a:rPr lang="en"/>
              <a:t>resource</a:t>
            </a:r>
            <a:r>
              <a:rPr lang="en"/>
              <a:t> and time constraint we restrict our </a:t>
            </a:r>
            <a:r>
              <a:rPr lang="en"/>
              <a:t>observations</a:t>
            </a:r>
            <a:r>
              <a:rPr lang="en"/>
              <a:t> to these models only.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The poor performance ratings in all models suggest that the song's success is related to far more external influences than the repeated chorus only.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type="title"/>
          </p:nvPr>
        </p:nvSpPr>
        <p:spPr>
          <a:xfrm>
            <a:off x="899550" y="1044350"/>
            <a:ext cx="10266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37" name="Google Shape;437;p39"/>
          <p:cNvSpPr txBox="1"/>
          <p:nvPr>
            <p:ph idx="1" type="subTitle"/>
          </p:nvPr>
        </p:nvSpPr>
        <p:spPr>
          <a:xfrm>
            <a:off x="3305250" y="31418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900"/>
              <a:t>Do you have any questions?</a:t>
            </a:r>
            <a:endParaRPr sz="2900"/>
          </a:p>
        </p:txBody>
      </p:sp>
      <p:sp>
        <p:nvSpPr>
          <p:cNvPr id="438" name="Google Shape;438;p39"/>
          <p:cNvSpPr txBox="1"/>
          <p:nvPr>
            <p:ph idx="2" type="body"/>
          </p:nvPr>
        </p:nvSpPr>
        <p:spPr>
          <a:xfrm>
            <a:off x="9377500" y="5136200"/>
            <a:ext cx="2236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Group-14</a:t>
            </a:r>
            <a:endParaRPr sz="2700"/>
          </a:p>
        </p:txBody>
      </p:sp>
      <p:sp>
        <p:nvSpPr>
          <p:cNvPr id="439" name="Google Shape;439;p39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298" name="Google Shape;298;p24"/>
          <p:cNvSpPr txBox="1"/>
          <p:nvPr>
            <p:ph idx="2" type="body"/>
          </p:nvPr>
        </p:nvSpPr>
        <p:spPr>
          <a:xfrm>
            <a:off x="1791750" y="2124075"/>
            <a:ext cx="7463700" cy="330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8">
                <a:solidFill>
                  <a:srgbClr val="17336B"/>
                </a:solidFill>
                <a:latin typeface="Calibri"/>
                <a:ea typeface="Calibri"/>
                <a:cs typeface="Calibri"/>
                <a:sym typeface="Calibri"/>
              </a:rPr>
              <a:t>We would like to express our special thanks of gratitude to our mentor </a:t>
            </a:r>
            <a:r>
              <a:rPr b="1" lang="en" sz="2308">
                <a:solidFill>
                  <a:srgbClr val="17336B"/>
                </a:solidFill>
                <a:latin typeface="Calibri"/>
                <a:ea typeface="Calibri"/>
                <a:cs typeface="Calibri"/>
                <a:sym typeface="Calibri"/>
              </a:rPr>
              <a:t>Dr. Bharavi Mishra</a:t>
            </a:r>
            <a:r>
              <a:rPr lang="en" sz="2308">
                <a:solidFill>
                  <a:srgbClr val="17336B"/>
                </a:solidFill>
                <a:latin typeface="Calibri"/>
                <a:ea typeface="Calibri"/>
                <a:cs typeface="Calibri"/>
                <a:sym typeface="Calibri"/>
              </a:rPr>
              <a:t>, for their able guidance and support throughout the project.</a:t>
            </a:r>
            <a:endParaRPr sz="2308">
              <a:solidFill>
                <a:srgbClr val="1733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21094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57"/>
              <a:buFont typeface="Arial"/>
              <a:buChar char="•"/>
            </a:pPr>
            <a:r>
              <a:rPr lang="en" sz="2456">
                <a:latin typeface="Calibri"/>
                <a:ea typeface="Calibri"/>
                <a:cs typeface="Calibri"/>
                <a:sym typeface="Calibri"/>
              </a:rPr>
              <a:t>Ansh Jain - 19ucs059</a:t>
            </a:r>
            <a:endParaRPr sz="2456">
              <a:latin typeface="Calibri"/>
              <a:ea typeface="Calibri"/>
              <a:cs typeface="Calibri"/>
              <a:sym typeface="Calibri"/>
            </a:endParaRPr>
          </a:p>
          <a:p>
            <a:pPr indent="-321094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57"/>
              <a:buFont typeface="Arial"/>
              <a:buChar char="•"/>
            </a:pPr>
            <a:r>
              <a:rPr lang="en" sz="2456">
                <a:latin typeface="Calibri"/>
                <a:ea typeface="Calibri"/>
                <a:cs typeface="Calibri"/>
                <a:sym typeface="Calibri"/>
              </a:rPr>
              <a:t>Neeraj Kumar Singhal - 19ucs029</a:t>
            </a:r>
            <a:endParaRPr sz="2456">
              <a:latin typeface="Calibri"/>
              <a:ea typeface="Calibri"/>
              <a:cs typeface="Calibri"/>
              <a:sym typeface="Calibri"/>
            </a:endParaRPr>
          </a:p>
          <a:p>
            <a:pPr indent="-321094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57"/>
              <a:buFont typeface="Arial"/>
              <a:buChar char="•"/>
            </a:pPr>
            <a:r>
              <a:rPr lang="en" sz="2456">
                <a:latin typeface="Calibri"/>
                <a:ea typeface="Calibri"/>
                <a:cs typeface="Calibri"/>
                <a:sym typeface="Calibri"/>
              </a:rPr>
              <a:t>Naresh Kumawat - 19ucs046</a:t>
            </a:r>
            <a:endParaRPr sz="2456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idx="7" type="title"/>
          </p:nvPr>
        </p:nvSpPr>
        <p:spPr>
          <a:xfrm>
            <a:off x="1434668" y="4240050"/>
            <a:ext cx="25548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05" name="Google Shape;305;p25"/>
          <p:cNvSpPr txBox="1"/>
          <p:nvPr>
            <p:ph idx="8" type="title"/>
          </p:nvPr>
        </p:nvSpPr>
        <p:spPr>
          <a:xfrm>
            <a:off x="4842927" y="4228806"/>
            <a:ext cx="3003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Evaluation</a:t>
            </a:r>
            <a:endParaRPr/>
          </a:p>
        </p:txBody>
      </p:sp>
      <p:sp>
        <p:nvSpPr>
          <p:cNvPr id="306" name="Google Shape;306;p25"/>
          <p:cNvSpPr txBox="1"/>
          <p:nvPr>
            <p:ph idx="15" type="title"/>
          </p:nvPr>
        </p:nvSpPr>
        <p:spPr>
          <a:xfrm>
            <a:off x="8489341" y="4240056"/>
            <a:ext cx="3003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Conclusion</a:t>
            </a:r>
            <a:endParaRPr/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846725" y="751875"/>
            <a:ext cx="10498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Contents.</a:t>
            </a:r>
            <a:endParaRPr/>
          </a:p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985463" y="2894768"/>
            <a:ext cx="30039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 txBox="1"/>
          <p:nvPr>
            <p:ph idx="2" type="body"/>
          </p:nvPr>
        </p:nvSpPr>
        <p:spPr>
          <a:xfrm>
            <a:off x="4594015" y="2894768"/>
            <a:ext cx="30039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 txBox="1"/>
          <p:nvPr>
            <p:ph idx="3" type="body"/>
          </p:nvPr>
        </p:nvSpPr>
        <p:spPr>
          <a:xfrm>
            <a:off x="985463" y="4935825"/>
            <a:ext cx="30039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 txBox="1"/>
          <p:nvPr>
            <p:ph idx="4" type="body"/>
          </p:nvPr>
        </p:nvSpPr>
        <p:spPr>
          <a:xfrm>
            <a:off x="4594002" y="4935825"/>
            <a:ext cx="30039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 txBox="1"/>
          <p:nvPr>
            <p:ph idx="5" type="title"/>
          </p:nvPr>
        </p:nvSpPr>
        <p:spPr>
          <a:xfrm>
            <a:off x="1434663" y="2176499"/>
            <a:ext cx="3003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3" name="Google Shape;313;p25"/>
          <p:cNvSpPr txBox="1"/>
          <p:nvPr>
            <p:ph idx="6" type="title"/>
          </p:nvPr>
        </p:nvSpPr>
        <p:spPr>
          <a:xfrm>
            <a:off x="4917600" y="2108700"/>
            <a:ext cx="3003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Features</a:t>
            </a:r>
            <a:endParaRPr/>
          </a:p>
        </p:txBody>
      </p:sp>
      <p:sp>
        <p:nvSpPr>
          <p:cNvPr id="314" name="Google Shape;314;p25"/>
          <p:cNvSpPr txBox="1"/>
          <p:nvPr>
            <p:ph idx="9" type="body"/>
          </p:nvPr>
        </p:nvSpPr>
        <p:spPr>
          <a:xfrm>
            <a:off x="8202541" y="2894768"/>
            <a:ext cx="30039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 txBox="1"/>
          <p:nvPr>
            <p:ph idx="13" type="body"/>
          </p:nvPr>
        </p:nvSpPr>
        <p:spPr>
          <a:xfrm>
            <a:off x="8202541" y="4935825"/>
            <a:ext cx="30039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 txBox="1"/>
          <p:nvPr>
            <p:ph idx="14" type="title"/>
          </p:nvPr>
        </p:nvSpPr>
        <p:spPr>
          <a:xfrm>
            <a:off x="8651662" y="2176500"/>
            <a:ext cx="25548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17" name="Google Shape;317;p25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985463" y="1930200"/>
            <a:ext cx="917100" cy="94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1</a:t>
            </a:r>
            <a:endParaRPr i="1" sz="45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4593997" y="1930200"/>
            <a:ext cx="917100" cy="942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2</a:t>
            </a:r>
            <a:endParaRPr i="1" sz="45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8202530" y="1930200"/>
            <a:ext cx="917100" cy="9420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3</a:t>
            </a:r>
            <a:endParaRPr i="1" sz="45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985463" y="3993750"/>
            <a:ext cx="917100" cy="9420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4</a:t>
            </a:r>
            <a:endParaRPr i="1" sz="45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4593997" y="3993750"/>
            <a:ext cx="917100" cy="9420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5</a:t>
            </a:r>
            <a:endParaRPr i="1" sz="45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8202530" y="3993750"/>
            <a:ext cx="917100" cy="9420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6</a:t>
            </a:r>
            <a:endParaRPr i="1" sz="45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26"/>
          <p:cNvSpPr txBox="1"/>
          <p:nvPr>
            <p:ph idx="2" type="body"/>
          </p:nvPr>
        </p:nvSpPr>
        <p:spPr>
          <a:xfrm>
            <a:off x="1003025" y="200502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Songwriters </a:t>
            </a:r>
            <a:r>
              <a:rPr lang="en" sz="2200"/>
              <a:t>and producers have long believed that writing a successful hook is what makes a song popular.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200"/>
              <a:t>So we have examined the myth by creating a data set of courses from popular artists and applied 8 Machine Learning techniques to predict the popularity purely based on the audio features extracted from a 15s chorus.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Features</a:t>
            </a:r>
            <a:endParaRPr/>
          </a:p>
        </p:txBody>
      </p:sp>
      <p:sp>
        <p:nvSpPr>
          <p:cNvPr id="336" name="Google Shape;336;p27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7"/>
          <p:cNvSpPr txBox="1"/>
          <p:nvPr>
            <p:ph idx="2" type="body"/>
          </p:nvPr>
        </p:nvSpPr>
        <p:spPr>
          <a:xfrm>
            <a:off x="1104250" y="1917925"/>
            <a:ext cx="7976700" cy="415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icksand"/>
                <a:ea typeface="Quicksand"/>
                <a:cs typeface="Quicksand"/>
                <a:sym typeface="Quicksand"/>
              </a:rPr>
              <a:t>There is no publicly available dataset for hooks of songs. Therefore, we have to build the following data pipeline to prepare the data and features</a:t>
            </a:r>
            <a:endParaRPr sz="2100"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Font typeface="Quicksand"/>
              <a:buAutoNum type="arabicPeriod"/>
            </a:pPr>
            <a:r>
              <a:rPr lang="en" sz="2100">
                <a:latin typeface="Quicksand"/>
                <a:ea typeface="Quicksand"/>
                <a:cs typeface="Quicksand"/>
                <a:sym typeface="Quicksand"/>
              </a:rPr>
              <a:t>Collect the names of popular songs and unpopular songs from the same artists the from Billboard.com.</a:t>
            </a:r>
            <a:endParaRPr sz="2100"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Quicksand"/>
              <a:buAutoNum type="arabicPeriod"/>
            </a:pPr>
            <a:r>
              <a:rPr lang="en" sz="2100">
                <a:latin typeface="Quicksand"/>
                <a:ea typeface="Quicksand"/>
                <a:cs typeface="Quicksand"/>
                <a:sym typeface="Quicksand"/>
              </a:rPr>
              <a:t>Download the full songs from Youtube using youtube-dl.</a:t>
            </a:r>
            <a:endParaRPr sz="2100"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Quicksand"/>
              <a:buAutoNum type="arabicPeriod"/>
            </a:pPr>
            <a:r>
              <a:rPr lang="en" sz="2100">
                <a:latin typeface="Quicksand"/>
                <a:ea typeface="Quicksand"/>
                <a:cs typeface="Quicksand"/>
                <a:sym typeface="Quicksand"/>
              </a:rPr>
              <a:t>Extract the repeated chorus using pychorus.</a:t>
            </a:r>
            <a:endParaRPr sz="2100"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Quicksand"/>
              <a:buAutoNum type="arabicPeriod"/>
            </a:pPr>
            <a:r>
              <a:rPr lang="en" sz="2100">
                <a:latin typeface="Quicksand"/>
                <a:ea typeface="Quicksand"/>
                <a:cs typeface="Quicksand"/>
                <a:sym typeface="Quicksand"/>
              </a:rPr>
              <a:t>Extract the audio features of the hooks using librosa.</a:t>
            </a:r>
            <a:endParaRPr sz="21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1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DataSet</a:t>
            </a:r>
            <a:endParaRPr/>
          </a:p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28"/>
          <p:cNvSpPr txBox="1"/>
          <p:nvPr>
            <p:ph idx="3" type="body"/>
          </p:nvPr>
        </p:nvSpPr>
        <p:spPr>
          <a:xfrm>
            <a:off x="786175" y="2445675"/>
            <a:ext cx="331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T</a:t>
            </a:r>
            <a:r>
              <a:rPr lang="en"/>
              <a:t>he dataset in this final report has a 751 × 518 audio feature matrix.</a:t>
            </a:r>
            <a:endParaRPr/>
          </a:p>
        </p:txBody>
      </p:sp>
      <p:sp>
        <p:nvSpPr>
          <p:cNvPr id="345" name="Google Shape;345;p28"/>
          <p:cNvSpPr txBox="1"/>
          <p:nvPr>
            <p:ph idx="4" type="body"/>
          </p:nvPr>
        </p:nvSpPr>
        <p:spPr>
          <a:xfrm>
            <a:off x="5958787" y="2201475"/>
            <a:ext cx="45384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399" y="1805588"/>
            <a:ext cx="6774200" cy="42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29"/>
          <p:cNvSpPr txBox="1"/>
          <p:nvPr>
            <p:ph idx="2" type="subTitle"/>
          </p:nvPr>
        </p:nvSpPr>
        <p:spPr>
          <a:xfrm>
            <a:off x="5987970" y="2199625"/>
            <a:ext cx="4538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Pair Scatter Plot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54" name="Google Shape;354;p29"/>
          <p:cNvSpPr txBox="1"/>
          <p:nvPr>
            <p:ph idx="3" type="body"/>
          </p:nvPr>
        </p:nvSpPr>
        <p:spPr>
          <a:xfrm>
            <a:off x="873350" y="2750800"/>
            <a:ext cx="4538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 txBox="1"/>
          <p:nvPr>
            <p:ph idx="4" type="body"/>
          </p:nvPr>
        </p:nvSpPr>
        <p:spPr>
          <a:xfrm>
            <a:off x="5987825" y="3012050"/>
            <a:ext cx="4538400" cy="284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</a:t>
            </a:r>
            <a:r>
              <a:rPr lang="en"/>
              <a:t>he signal to noise ratio is quite high as there is no clear separation between any pair of the audio features between the response class.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36" y="1475025"/>
            <a:ext cx="4786952" cy="47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30"/>
          <p:cNvSpPr txBox="1"/>
          <p:nvPr>
            <p:ph idx="2" type="subTitle"/>
          </p:nvPr>
        </p:nvSpPr>
        <p:spPr>
          <a:xfrm>
            <a:off x="6318570" y="1813775"/>
            <a:ext cx="4538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363" name="Google Shape;363;p30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64" name="Google Shape;364;p30"/>
          <p:cNvSpPr txBox="1"/>
          <p:nvPr>
            <p:ph idx="4" type="body"/>
          </p:nvPr>
        </p:nvSpPr>
        <p:spPr>
          <a:xfrm>
            <a:off x="6096012" y="2477675"/>
            <a:ext cx="45384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/>
              <a:t>We got to know that 95% of the </a:t>
            </a:r>
            <a:r>
              <a:rPr lang="en"/>
              <a:t>variance</a:t>
            </a:r>
            <a:r>
              <a:rPr lang="en"/>
              <a:t> is due to 170 Principal Components.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/>
              <a:t>So we applied PCA projection to reduce the dimensionality.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/>
              <a:t>After applying PCA, we tried  Pair Scatter Plot analyses but there was no clear </a:t>
            </a:r>
            <a:r>
              <a:rPr lang="en"/>
              <a:t>separation</a:t>
            </a:r>
            <a:r>
              <a:rPr lang="en"/>
              <a:t> between classes. </a:t>
            </a:r>
            <a:endParaRPr/>
          </a:p>
        </p:txBody>
      </p:sp>
      <p:pic>
        <p:nvPicPr>
          <p:cNvPr id="365" name="Google Shape;3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50" y="1870475"/>
            <a:ext cx="5497051" cy="380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1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72" name="Google Shape;372;p31"/>
          <p:cNvSpPr txBox="1"/>
          <p:nvPr>
            <p:ph idx="2" type="body"/>
          </p:nvPr>
        </p:nvSpPr>
        <p:spPr>
          <a:xfrm>
            <a:off x="920475" y="3033475"/>
            <a:ext cx="4618200" cy="2958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Logistic Regression               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Linear Discriminant Analysis (LDA)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 SVM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Linear SVM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Polynomial SVM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RBF SVM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Random Forest (RF)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Gradient Boosting Machine(GBM)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have applied several models to predict if the song is hit or not</a:t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5538675" y="3111625"/>
            <a:ext cx="411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Quicksand Medium"/>
              <a:buChar char="●"/>
            </a:pPr>
            <a:r>
              <a:rPr lang="en" sz="1900">
                <a:latin typeface="Quicksand Medium"/>
                <a:ea typeface="Quicksand Medium"/>
                <a:cs typeface="Quicksand Medium"/>
                <a:sym typeface="Quicksand Medium"/>
              </a:rPr>
              <a:t>Decision Tree</a:t>
            </a:r>
            <a:endParaRPr sz="19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Quicksand Medium"/>
              <a:buChar char="●"/>
            </a:pPr>
            <a:r>
              <a:rPr lang="en" sz="1900">
                <a:latin typeface="Quicksand Medium"/>
                <a:ea typeface="Quicksand Medium"/>
                <a:cs typeface="Quicksand Medium"/>
                <a:sym typeface="Quicksand Medium"/>
              </a:rPr>
              <a:t>K Nearest Neighbours (kNN)</a:t>
            </a:r>
            <a:endParaRPr sz="19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2D5C3"/>
      </a:lt2>
      <a:accent1>
        <a:srgbClr val="CEECEC"/>
      </a:accent1>
      <a:accent2>
        <a:srgbClr val="B8D8E7"/>
      </a:accent2>
      <a:accent3>
        <a:srgbClr val="E6EFC2"/>
      </a:accent3>
      <a:accent4>
        <a:srgbClr val="FDF4C9"/>
      </a:accent4>
      <a:accent5>
        <a:srgbClr val="FBCCDE"/>
      </a:accent5>
      <a:accent6>
        <a:srgbClr val="EBE0F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