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8" r:id="rId3"/>
    <p:sldId id="257" r:id="rId4"/>
    <p:sldId id="262" r:id="rId5"/>
    <p:sldId id="267" r:id="rId6"/>
    <p:sldId id="260" r:id="rId7"/>
    <p:sldId id="261" r:id="rId8"/>
    <p:sldId id="263" r:id="rId9"/>
    <p:sldId id="264" r:id="rId10"/>
    <p:sldId id="269" r:id="rId11"/>
    <p:sldId id="265"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3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2740BBE-9E3A-49B8-BAAA-C3320C93F7C6}" type="datetimeFigureOut">
              <a:rPr lang="en-IN" smtClean="0"/>
              <a:t>20-06-2017</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B65C0798-0A2B-4BCD-AE5E-0CF2E30E3661}"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83362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740BBE-9E3A-49B8-BAAA-C3320C93F7C6}" type="datetimeFigureOut">
              <a:rPr lang="en-IN" smtClean="0"/>
              <a:t>20-06-2017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5C0798-0A2B-4BCD-AE5E-0CF2E30E3661}" type="slidenum">
              <a:rPr lang="en-IN" smtClean="0"/>
              <a:t>‹#›</a:t>
            </a:fld>
            <a:endParaRPr lang="en-IN"/>
          </a:p>
        </p:txBody>
      </p:sp>
    </p:spTree>
    <p:extLst>
      <p:ext uri="{BB962C8B-B14F-4D97-AF65-F5344CB8AC3E}">
        <p14:creationId xmlns:p14="http://schemas.microsoft.com/office/powerpoint/2010/main" val="387610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740BBE-9E3A-49B8-BAAA-C3320C93F7C6}" type="datetimeFigureOut">
              <a:rPr lang="en-IN" smtClean="0"/>
              <a:t>20-06-2017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5C0798-0A2B-4BCD-AE5E-0CF2E30E3661}" type="slidenum">
              <a:rPr lang="en-IN" smtClean="0"/>
              <a:t>‹#›</a:t>
            </a:fld>
            <a:endParaRPr lang="en-IN"/>
          </a:p>
        </p:txBody>
      </p:sp>
    </p:spTree>
    <p:extLst>
      <p:ext uri="{BB962C8B-B14F-4D97-AF65-F5344CB8AC3E}">
        <p14:creationId xmlns:p14="http://schemas.microsoft.com/office/powerpoint/2010/main" val="3562482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740BBE-9E3A-49B8-BAAA-C3320C93F7C6}" type="datetimeFigureOut">
              <a:rPr lang="en-IN" smtClean="0"/>
              <a:t>20-06-2017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5C0798-0A2B-4BCD-AE5E-0CF2E30E3661}" type="slidenum">
              <a:rPr lang="en-IN" smtClean="0"/>
              <a:t>‹#›</a:t>
            </a:fld>
            <a:endParaRPr lang="en-IN"/>
          </a:p>
        </p:txBody>
      </p:sp>
    </p:spTree>
    <p:extLst>
      <p:ext uri="{BB962C8B-B14F-4D97-AF65-F5344CB8AC3E}">
        <p14:creationId xmlns:p14="http://schemas.microsoft.com/office/powerpoint/2010/main" val="2604347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2740BBE-9E3A-49B8-BAAA-C3320C93F7C6}" type="datetimeFigureOut">
              <a:rPr lang="en-IN" smtClean="0"/>
              <a:t>20-06-2017</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B65C0798-0A2B-4BCD-AE5E-0CF2E30E3661}"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42764408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740BBE-9E3A-49B8-BAAA-C3320C93F7C6}" type="datetimeFigureOut">
              <a:rPr lang="en-IN" smtClean="0"/>
              <a:t>20-06-2017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5C0798-0A2B-4BCD-AE5E-0CF2E30E3661}" type="slidenum">
              <a:rPr lang="en-IN" smtClean="0"/>
              <a:t>‹#›</a:t>
            </a:fld>
            <a:endParaRPr lang="en-IN"/>
          </a:p>
        </p:txBody>
      </p:sp>
    </p:spTree>
    <p:extLst>
      <p:ext uri="{BB962C8B-B14F-4D97-AF65-F5344CB8AC3E}">
        <p14:creationId xmlns:p14="http://schemas.microsoft.com/office/powerpoint/2010/main" val="3289979623"/>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740BBE-9E3A-49B8-BAAA-C3320C93F7C6}" type="datetimeFigureOut">
              <a:rPr lang="en-IN" smtClean="0"/>
              <a:t>20-06-2017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5C0798-0A2B-4BCD-AE5E-0CF2E30E3661}" type="slidenum">
              <a:rPr lang="en-IN" smtClean="0"/>
              <a:t>‹#›</a:t>
            </a:fld>
            <a:endParaRPr lang="en-IN"/>
          </a:p>
        </p:txBody>
      </p:sp>
    </p:spTree>
    <p:extLst>
      <p:ext uri="{BB962C8B-B14F-4D97-AF65-F5344CB8AC3E}">
        <p14:creationId xmlns:p14="http://schemas.microsoft.com/office/powerpoint/2010/main" val="76282980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2740BBE-9E3A-49B8-BAAA-C3320C93F7C6}" type="datetimeFigureOut">
              <a:rPr lang="en-IN" smtClean="0"/>
              <a:t>20-06-2017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5C0798-0A2B-4BCD-AE5E-0CF2E30E3661}" type="slidenum">
              <a:rPr lang="en-IN" smtClean="0"/>
              <a:t>‹#›</a:t>
            </a:fld>
            <a:endParaRPr lang="en-IN"/>
          </a:p>
        </p:txBody>
      </p:sp>
    </p:spTree>
    <p:extLst>
      <p:ext uri="{BB962C8B-B14F-4D97-AF65-F5344CB8AC3E}">
        <p14:creationId xmlns:p14="http://schemas.microsoft.com/office/powerpoint/2010/main" val="1948941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740BBE-9E3A-49B8-BAAA-C3320C93F7C6}" type="datetimeFigureOut">
              <a:rPr lang="en-IN" smtClean="0"/>
              <a:t>20-06-2017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5C0798-0A2B-4BCD-AE5E-0CF2E30E3661}" type="slidenum">
              <a:rPr lang="en-IN" smtClean="0"/>
              <a:t>‹#›</a:t>
            </a:fld>
            <a:endParaRPr lang="en-IN"/>
          </a:p>
        </p:txBody>
      </p:sp>
    </p:spTree>
    <p:extLst>
      <p:ext uri="{BB962C8B-B14F-4D97-AF65-F5344CB8AC3E}">
        <p14:creationId xmlns:p14="http://schemas.microsoft.com/office/powerpoint/2010/main" val="740444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A2740BBE-9E3A-49B8-BAAA-C3320C93F7C6}" type="datetimeFigureOut">
              <a:rPr lang="en-IN" smtClean="0"/>
              <a:t>20-06-2017</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B65C0798-0A2B-4BCD-AE5E-0CF2E30E3661}"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085378"/>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A2740BBE-9E3A-49B8-BAAA-C3320C93F7C6}" type="datetimeFigureOut">
              <a:rPr lang="en-IN" smtClean="0"/>
              <a:t>20-06-2017</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B65C0798-0A2B-4BCD-AE5E-0CF2E30E3661}" type="slidenum">
              <a:rPr lang="en-IN" smtClean="0"/>
              <a:t>‹#›</a:t>
            </a:fld>
            <a:endParaRPr lang="en-IN"/>
          </a:p>
        </p:txBody>
      </p:sp>
    </p:spTree>
    <p:extLst>
      <p:ext uri="{BB962C8B-B14F-4D97-AF65-F5344CB8AC3E}">
        <p14:creationId xmlns:p14="http://schemas.microsoft.com/office/powerpoint/2010/main" val="32508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2740BBE-9E3A-49B8-BAAA-C3320C93F7C6}" type="datetimeFigureOut">
              <a:rPr lang="en-IN" smtClean="0"/>
              <a:t>20-06-2017</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65C0798-0A2B-4BCD-AE5E-0CF2E30E3661}"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4342831"/>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8800" b="1" dirty="0" smtClean="0">
                <a:solidFill>
                  <a:schemeClr val="accent6">
                    <a:lumMod val="50000"/>
                  </a:schemeClr>
                </a:solidFill>
              </a:rPr>
              <a:t>The OverWatch</a:t>
            </a:r>
            <a:endParaRPr lang="en-IN" sz="8800" b="1" dirty="0">
              <a:solidFill>
                <a:schemeClr val="accent6">
                  <a:lumMod val="50000"/>
                </a:schemeClr>
              </a:solidFill>
            </a:endParaRPr>
          </a:p>
        </p:txBody>
      </p:sp>
      <p:sp>
        <p:nvSpPr>
          <p:cNvPr id="4" name="Subtitle 3"/>
          <p:cNvSpPr>
            <a:spLocks noGrp="1"/>
          </p:cNvSpPr>
          <p:nvPr>
            <p:ph type="subTitle" idx="1"/>
          </p:nvPr>
        </p:nvSpPr>
        <p:spPr/>
        <p:txBody>
          <a:bodyPr>
            <a:normAutofit fontScale="32500" lnSpcReduction="20000"/>
          </a:bodyPr>
          <a:lstStyle/>
          <a:p>
            <a:endParaRPr lang="en-IN" dirty="0" smtClean="0"/>
          </a:p>
          <a:p>
            <a:endParaRPr lang="en-IN" dirty="0"/>
          </a:p>
          <a:p>
            <a:r>
              <a:rPr lang="en-IN" sz="7400" i="1" dirty="0" smtClean="0">
                <a:solidFill>
                  <a:schemeClr val="accent6">
                    <a:lumMod val="50000"/>
                  </a:schemeClr>
                </a:solidFill>
              </a:rPr>
              <a:t>A security system that can think</a:t>
            </a:r>
            <a:endParaRPr lang="en-IN" sz="7400" i="1" dirty="0">
              <a:solidFill>
                <a:schemeClr val="accent6">
                  <a:lumMod val="50000"/>
                </a:schemeClr>
              </a:solidFill>
            </a:endParaRPr>
          </a:p>
        </p:txBody>
      </p:sp>
    </p:spTree>
    <p:extLst>
      <p:ext uri="{BB962C8B-B14F-4D97-AF65-F5344CB8AC3E}">
        <p14:creationId xmlns:p14="http://schemas.microsoft.com/office/powerpoint/2010/main" val="2557700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263632"/>
            <a:ext cx="10178322" cy="876399"/>
          </a:xfrm>
        </p:spPr>
        <p:txBody>
          <a:bodyPr>
            <a:normAutofit fontScale="90000"/>
          </a:bodyPr>
          <a:lstStyle/>
          <a:p>
            <a:r>
              <a:rPr lang="en-IN" dirty="0" smtClean="0"/>
              <a:t>Other Feature (Not Implemented yet)</a:t>
            </a:r>
            <a:endParaRPr lang="en-IN" dirty="0"/>
          </a:p>
        </p:txBody>
      </p:sp>
      <p:sp>
        <p:nvSpPr>
          <p:cNvPr id="3" name="Content Placeholder 2"/>
          <p:cNvSpPr>
            <a:spLocks noGrp="1"/>
          </p:cNvSpPr>
          <p:nvPr>
            <p:ph idx="1"/>
          </p:nvPr>
        </p:nvSpPr>
        <p:spPr>
          <a:xfrm>
            <a:off x="1251678" y="1258785"/>
            <a:ext cx="10178322" cy="4858314"/>
          </a:xfrm>
        </p:spPr>
        <p:txBody>
          <a:bodyPr>
            <a:normAutofit/>
          </a:bodyPr>
          <a:lstStyle/>
          <a:p>
            <a:r>
              <a:rPr lang="en-IN" sz="2800" dirty="0" smtClean="0"/>
              <a:t>We can use heat and various IR sensors to better this whole Solution but at the moment we have not added those in the System.</a:t>
            </a:r>
          </a:p>
          <a:p>
            <a:r>
              <a:rPr lang="en-IN" sz="2800" dirty="0" smtClean="0"/>
              <a:t>We can use heat sensing in vaults and IR sensors to count the number of people entering in the ATM to prevent robbery as more then one people will be needed for any robbery in ATM and more then one person should not be allowed anyway inside an ATM.</a:t>
            </a:r>
            <a:endParaRPr lang="en-IN" sz="2800" dirty="0"/>
          </a:p>
        </p:txBody>
      </p:sp>
    </p:spTree>
    <p:extLst>
      <p:ext uri="{BB962C8B-B14F-4D97-AF65-F5344CB8AC3E}">
        <p14:creationId xmlns:p14="http://schemas.microsoft.com/office/powerpoint/2010/main" val="3656024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23901"/>
          </a:xfrm>
        </p:spPr>
        <p:txBody>
          <a:bodyPr/>
          <a:lstStyle/>
          <a:p>
            <a:r>
              <a:rPr lang="en-IN" dirty="0" smtClean="0"/>
              <a:t>Effects of Our System</a:t>
            </a:r>
            <a:endParaRPr lang="en-IN" dirty="0"/>
          </a:p>
        </p:txBody>
      </p:sp>
      <p:sp>
        <p:nvSpPr>
          <p:cNvPr id="3" name="Content Placeholder 2"/>
          <p:cNvSpPr>
            <a:spLocks noGrp="1"/>
          </p:cNvSpPr>
          <p:nvPr>
            <p:ph idx="1"/>
          </p:nvPr>
        </p:nvSpPr>
        <p:spPr>
          <a:xfrm>
            <a:off x="1251678" y="1306287"/>
            <a:ext cx="10178322" cy="4822688"/>
          </a:xfrm>
        </p:spPr>
        <p:txBody>
          <a:bodyPr/>
          <a:lstStyle/>
          <a:p>
            <a:pPr marL="228600" lvl="1">
              <a:buFont typeface="Arial" panose="020B0604020202020204" pitchFamily="34" charset="0"/>
              <a:buChar char="•"/>
            </a:pPr>
            <a:r>
              <a:rPr lang="en-GB" sz="2800" b="1" dirty="0"/>
              <a:t>Alarms reported can be sent directly to the security teams on their phones using android apps.</a:t>
            </a:r>
          </a:p>
          <a:p>
            <a:r>
              <a:rPr lang="en-GB" sz="2800" dirty="0"/>
              <a:t>This can very easily reduce the work load of the surveillance team and let them know of many situations which may go unnoticed because someone did not see it on time on the monitor</a:t>
            </a:r>
            <a:r>
              <a:rPr lang="en-GB" sz="2800" dirty="0" smtClean="0"/>
              <a:t>.</a:t>
            </a:r>
          </a:p>
          <a:p>
            <a:r>
              <a:rPr lang="en-GB" sz="2800" dirty="0" smtClean="0"/>
              <a:t>The guard who had to watch the monitor the whole day can now provide better security by patrolling the campus or standing guard at various places as needed and as soon as any alarm is raised they can report on the scene as told by the Software.</a:t>
            </a:r>
            <a:endParaRPr lang="en-GB" sz="2800" dirty="0"/>
          </a:p>
          <a:p>
            <a:pPr marL="0" indent="0">
              <a:buNone/>
            </a:pPr>
            <a:endParaRPr lang="en-IN" sz="2800" dirty="0"/>
          </a:p>
          <a:p>
            <a:endParaRPr lang="en-IN" dirty="0"/>
          </a:p>
          <a:p>
            <a:endParaRPr lang="en-IN" dirty="0"/>
          </a:p>
        </p:txBody>
      </p:sp>
    </p:spTree>
    <p:extLst>
      <p:ext uri="{BB962C8B-B14F-4D97-AF65-F5344CB8AC3E}">
        <p14:creationId xmlns:p14="http://schemas.microsoft.com/office/powerpoint/2010/main" val="2099818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1244534"/>
          </a:xfrm>
        </p:spPr>
        <p:txBody>
          <a:bodyPr>
            <a:normAutofit fontScale="90000"/>
          </a:bodyPr>
          <a:lstStyle/>
          <a:p>
            <a:r>
              <a:rPr lang="en-IN" dirty="0" smtClean="0"/>
              <a:t>How we could have stopped those robberies </a:t>
            </a:r>
            <a:endParaRPr lang="en-IN" dirty="0"/>
          </a:p>
        </p:txBody>
      </p:sp>
      <p:sp>
        <p:nvSpPr>
          <p:cNvPr id="3" name="Content Placeholder 2"/>
          <p:cNvSpPr>
            <a:spLocks noGrp="1"/>
          </p:cNvSpPr>
          <p:nvPr>
            <p:ph idx="1"/>
          </p:nvPr>
        </p:nvSpPr>
        <p:spPr>
          <a:xfrm>
            <a:off x="1251678" y="1769423"/>
            <a:ext cx="10178322" cy="4110169"/>
          </a:xfrm>
        </p:spPr>
        <p:txBody>
          <a:bodyPr>
            <a:normAutofit lnSpcReduction="10000"/>
          </a:bodyPr>
          <a:lstStyle/>
          <a:p>
            <a:r>
              <a:rPr lang="en-GB" b="1" u="sng" dirty="0" err="1"/>
              <a:t>Chelambra</a:t>
            </a:r>
            <a:r>
              <a:rPr lang="en-GB" b="1" u="sng" dirty="0"/>
              <a:t> bank </a:t>
            </a:r>
            <a:r>
              <a:rPr lang="en-GB" b="1" u="sng" dirty="0" smtClean="0"/>
              <a:t>robbery :-</a:t>
            </a:r>
          </a:p>
          <a:p>
            <a:pPr lvl="1"/>
            <a:r>
              <a:rPr lang="en-GB" dirty="0" err="1" smtClean="0"/>
              <a:t>Usnig</a:t>
            </a:r>
            <a:r>
              <a:rPr lang="en-GB" dirty="0" smtClean="0"/>
              <a:t> Motion Detection we could have easily detected if the floor of the Room was in any way harmed as it would have caused a lot of movement (THE WHOLE FLOOR JUST DROPED there will be motion).</a:t>
            </a:r>
          </a:p>
          <a:p>
            <a:pPr lvl="1"/>
            <a:r>
              <a:rPr lang="en-GB" dirty="0" smtClean="0"/>
              <a:t>When the robbers were in the Storage Room we could have easily detected their motion and may be get their faces.</a:t>
            </a:r>
          </a:p>
          <a:p>
            <a:r>
              <a:rPr lang="en-GB" b="1" u="sng" dirty="0"/>
              <a:t>Near </a:t>
            </a:r>
            <a:r>
              <a:rPr lang="en-GB" b="1" u="sng" dirty="0" smtClean="0"/>
              <a:t>Delhi</a:t>
            </a:r>
            <a:r>
              <a:rPr lang="en-GB" b="1" u="sng" dirty="0"/>
              <a:t>, Gang Bored Into Concrete Wall To Raid Bank </a:t>
            </a:r>
            <a:r>
              <a:rPr lang="en-GB" b="1" u="sng" dirty="0" smtClean="0"/>
              <a:t>Lockers :-</a:t>
            </a:r>
          </a:p>
          <a:p>
            <a:pPr lvl="1"/>
            <a:r>
              <a:rPr lang="en-GB" dirty="0" err="1"/>
              <a:t>Usnig</a:t>
            </a:r>
            <a:r>
              <a:rPr lang="en-GB" dirty="0"/>
              <a:t> Motion Detection we could have easily detected if the </a:t>
            </a:r>
            <a:r>
              <a:rPr lang="en-GB" dirty="0" smtClean="0"/>
              <a:t>Walls </a:t>
            </a:r>
            <a:r>
              <a:rPr lang="en-GB" dirty="0"/>
              <a:t>of the Room was in any way harmed as it would have caused a lot of movement </a:t>
            </a:r>
            <a:r>
              <a:rPr lang="en-GB" dirty="0" smtClean="0"/>
              <a:t>(they boring </a:t>
            </a:r>
            <a:r>
              <a:rPr lang="en-GB" dirty="0"/>
              <a:t>through a concrete </a:t>
            </a:r>
            <a:r>
              <a:rPr lang="en-GB" dirty="0" smtClean="0"/>
              <a:t>wall so the motion could easily be detected).</a:t>
            </a:r>
            <a:endParaRPr lang="en-GB" dirty="0"/>
          </a:p>
          <a:p>
            <a:pPr lvl="1"/>
            <a:r>
              <a:rPr lang="en-GB" dirty="0"/>
              <a:t>When the robbers were in the </a:t>
            </a:r>
            <a:r>
              <a:rPr lang="en-GB" dirty="0" smtClean="0"/>
              <a:t>Room </a:t>
            </a:r>
            <a:r>
              <a:rPr lang="en-GB" dirty="0"/>
              <a:t>we could have easily detected their motion and may be get their faces.</a:t>
            </a:r>
          </a:p>
          <a:p>
            <a:endParaRPr lang="en-IN" dirty="0"/>
          </a:p>
        </p:txBody>
      </p:sp>
    </p:spTree>
    <p:extLst>
      <p:ext uri="{BB962C8B-B14F-4D97-AF65-F5344CB8AC3E}">
        <p14:creationId xmlns:p14="http://schemas.microsoft.com/office/powerpoint/2010/main" val="2973852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88275"/>
          </a:xfrm>
        </p:spPr>
        <p:txBody>
          <a:bodyPr/>
          <a:lstStyle/>
          <a:p>
            <a:r>
              <a:rPr lang="en-IN" dirty="0" smtClean="0"/>
              <a:t>What We Used</a:t>
            </a:r>
            <a:endParaRPr lang="en-IN" dirty="0"/>
          </a:p>
        </p:txBody>
      </p:sp>
      <p:sp>
        <p:nvSpPr>
          <p:cNvPr id="3" name="Content Placeholder 2"/>
          <p:cNvSpPr>
            <a:spLocks noGrp="1"/>
          </p:cNvSpPr>
          <p:nvPr>
            <p:ph idx="1"/>
          </p:nvPr>
        </p:nvSpPr>
        <p:spPr>
          <a:xfrm>
            <a:off x="1251678" y="1270661"/>
            <a:ext cx="3664706" cy="4608932"/>
          </a:xfrm>
        </p:spPr>
        <p:txBody>
          <a:bodyPr>
            <a:normAutofit fontScale="92500" lnSpcReduction="20000"/>
          </a:bodyPr>
          <a:lstStyle/>
          <a:p>
            <a:r>
              <a:rPr lang="en-IN" dirty="0" smtClean="0"/>
              <a:t>Python and various libraries</a:t>
            </a:r>
          </a:p>
          <a:p>
            <a:pPr lvl="1"/>
            <a:r>
              <a:rPr lang="en-IN" dirty="0" smtClean="0"/>
              <a:t>PIL</a:t>
            </a:r>
            <a:endParaRPr lang="en-IN" dirty="0"/>
          </a:p>
          <a:p>
            <a:pPr lvl="1"/>
            <a:r>
              <a:rPr lang="en-IN" dirty="0" err="1" smtClean="0"/>
              <a:t>Tkinter</a:t>
            </a:r>
            <a:endParaRPr lang="en-IN" dirty="0"/>
          </a:p>
          <a:p>
            <a:pPr lvl="1"/>
            <a:r>
              <a:rPr lang="en-IN" dirty="0" err="1" smtClean="0"/>
              <a:t>imutils</a:t>
            </a:r>
            <a:endParaRPr lang="en-IN" dirty="0"/>
          </a:p>
          <a:p>
            <a:pPr lvl="1"/>
            <a:r>
              <a:rPr lang="en-IN" dirty="0" smtClean="0"/>
              <a:t>time</a:t>
            </a:r>
            <a:endParaRPr lang="en-IN" dirty="0"/>
          </a:p>
          <a:p>
            <a:pPr lvl="1"/>
            <a:r>
              <a:rPr lang="en-IN" dirty="0" err="1" smtClean="0"/>
              <a:t>datetime</a:t>
            </a:r>
            <a:endParaRPr lang="en-IN" dirty="0"/>
          </a:p>
          <a:p>
            <a:pPr lvl="1"/>
            <a:r>
              <a:rPr lang="en-IN" dirty="0" err="1" smtClean="0"/>
              <a:t>tkMessageBox</a:t>
            </a:r>
            <a:endParaRPr lang="en-IN" dirty="0"/>
          </a:p>
          <a:p>
            <a:pPr lvl="1"/>
            <a:r>
              <a:rPr lang="en-IN" dirty="0" err="1" smtClean="0"/>
              <a:t>os</a:t>
            </a:r>
            <a:endParaRPr lang="en-IN" dirty="0"/>
          </a:p>
          <a:p>
            <a:pPr lvl="1"/>
            <a:r>
              <a:rPr lang="en-IN" dirty="0" smtClean="0"/>
              <a:t>glob</a:t>
            </a:r>
            <a:endParaRPr lang="en-IN" dirty="0"/>
          </a:p>
          <a:p>
            <a:pPr lvl="1"/>
            <a:r>
              <a:rPr lang="en-GB" dirty="0" err="1" smtClean="0"/>
              <a:t>Httplib</a:t>
            </a:r>
            <a:endParaRPr lang="en-GB" dirty="0" smtClean="0"/>
          </a:p>
          <a:p>
            <a:pPr lvl="1"/>
            <a:r>
              <a:rPr lang="en-GB" dirty="0" smtClean="0"/>
              <a:t> </a:t>
            </a:r>
            <a:r>
              <a:rPr lang="en-GB" dirty="0" err="1" smtClean="0"/>
              <a:t>urllib</a:t>
            </a:r>
            <a:endParaRPr lang="en-GB" dirty="0" smtClean="0"/>
          </a:p>
          <a:p>
            <a:pPr lvl="1"/>
            <a:r>
              <a:rPr lang="en-GB" dirty="0" smtClean="0"/>
              <a:t>Base64</a:t>
            </a:r>
          </a:p>
          <a:p>
            <a:pPr lvl="1"/>
            <a:r>
              <a:rPr lang="en-GB" dirty="0" err="1" smtClean="0"/>
              <a:t>json</a:t>
            </a:r>
            <a:endParaRPr lang="en-GB" dirty="0"/>
          </a:p>
          <a:p>
            <a:pPr lvl="1"/>
            <a:r>
              <a:rPr lang="en-GB" dirty="0" smtClean="0"/>
              <a:t>Thread and threading </a:t>
            </a:r>
            <a:endParaRPr lang="en-IN" dirty="0" smtClean="0"/>
          </a:p>
          <a:p>
            <a:endParaRPr lang="en-IN" dirty="0"/>
          </a:p>
        </p:txBody>
      </p:sp>
      <p:sp>
        <p:nvSpPr>
          <p:cNvPr id="4" name="Content Placeholder 2"/>
          <p:cNvSpPr txBox="1">
            <a:spLocks/>
          </p:cNvSpPr>
          <p:nvPr/>
        </p:nvSpPr>
        <p:spPr>
          <a:xfrm>
            <a:off x="5239808" y="1270660"/>
            <a:ext cx="1588504" cy="460893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IN" dirty="0" err="1" smtClean="0"/>
              <a:t>OpenCV</a:t>
            </a:r>
            <a:endParaRPr lang="en-IN" dirty="0" smtClean="0"/>
          </a:p>
          <a:p>
            <a:endParaRPr lang="en-IN" dirty="0"/>
          </a:p>
        </p:txBody>
      </p:sp>
      <p:sp>
        <p:nvSpPr>
          <p:cNvPr id="5" name="Content Placeholder 2"/>
          <p:cNvSpPr txBox="1">
            <a:spLocks/>
          </p:cNvSpPr>
          <p:nvPr/>
        </p:nvSpPr>
        <p:spPr>
          <a:xfrm>
            <a:off x="7151736" y="1270660"/>
            <a:ext cx="3571682" cy="460893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IN" dirty="0" smtClean="0"/>
              <a:t>Microsoft </a:t>
            </a:r>
            <a:r>
              <a:rPr lang="en-IN" dirty="0"/>
              <a:t>Cognitive Services</a:t>
            </a:r>
          </a:p>
          <a:p>
            <a:pPr lvl="1"/>
            <a:r>
              <a:rPr lang="en-IN" sz="2000" dirty="0" smtClean="0"/>
              <a:t>Object detection Training and Detection (Custom Vision API)</a:t>
            </a:r>
          </a:p>
          <a:p>
            <a:endParaRPr lang="en-IN" dirty="0"/>
          </a:p>
        </p:txBody>
      </p:sp>
    </p:spTree>
    <p:extLst>
      <p:ext uri="{BB962C8B-B14F-4D97-AF65-F5344CB8AC3E}">
        <p14:creationId xmlns:p14="http://schemas.microsoft.com/office/powerpoint/2010/main" val="376880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We have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6941" y="1874517"/>
            <a:ext cx="4945723" cy="4969427"/>
          </a:xfrm>
        </p:spPr>
      </p:pic>
      <p:pic>
        <p:nvPicPr>
          <p:cNvPr id="5"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401" y="1874516"/>
            <a:ext cx="5552909" cy="4969427"/>
          </a:xfrm>
          <a:prstGeom prst="rect">
            <a:avLst/>
          </a:prstGeom>
        </p:spPr>
      </p:pic>
    </p:spTree>
    <p:extLst>
      <p:ext uri="{BB962C8B-B14F-4D97-AF65-F5344CB8AC3E}">
        <p14:creationId xmlns:p14="http://schemas.microsoft.com/office/powerpoint/2010/main" val="4210421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We NEED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2748" y="2286000"/>
            <a:ext cx="3135278" cy="35941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3569" y="2286000"/>
            <a:ext cx="2850079" cy="3600450"/>
          </a:xfrm>
          <a:prstGeom prst="rect">
            <a:avLst/>
          </a:prstGeom>
        </p:spPr>
      </p:pic>
      <p:sp>
        <p:nvSpPr>
          <p:cNvPr id="7" name="Rectangle 6"/>
          <p:cNvSpPr/>
          <p:nvPr/>
        </p:nvSpPr>
        <p:spPr>
          <a:xfrm>
            <a:off x="8280521" y="3621385"/>
            <a:ext cx="588623"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759922" y="3715480"/>
            <a:ext cx="588623"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9191" y="3148445"/>
            <a:ext cx="2219325" cy="2057400"/>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9281" y="1484121"/>
            <a:ext cx="2939143" cy="2939143"/>
          </a:xfrm>
          <a:prstGeom prst="rect">
            <a:avLst/>
          </a:prstGeom>
        </p:spPr>
      </p:pic>
      <p:sp>
        <p:nvSpPr>
          <p:cNvPr id="11" name="Rectangle 10"/>
          <p:cNvSpPr/>
          <p:nvPr/>
        </p:nvSpPr>
        <p:spPr>
          <a:xfrm>
            <a:off x="8784671" y="5184215"/>
            <a:ext cx="2993753" cy="461665"/>
          </a:xfrm>
          <a:prstGeom prst="rect">
            <a:avLst/>
          </a:prstGeom>
          <a:noFill/>
        </p:spPr>
        <p:txBody>
          <a:bodyPr wrap="square" lIns="91440" tIns="45720" rIns="91440" bIns="45720">
            <a:spAutoFit/>
          </a:bodyPr>
          <a:lstStyle/>
          <a:p>
            <a:pPr algn="ctr"/>
            <a:r>
              <a:rPr lang="en-US" sz="2400" b="0" cap="none" spc="0" dirty="0" smtClean="0">
                <a:ln w="0"/>
                <a:solidFill>
                  <a:schemeClr val="bg2">
                    <a:lumMod val="10000"/>
                  </a:schemeClr>
                </a:solidFill>
                <a:effectLst>
                  <a:outerShdw blurRad="38100" dist="25400" dir="5400000" algn="ctr" rotWithShape="0">
                    <a:srgbClr val="6E747A">
                      <a:alpha val="43000"/>
                    </a:srgbClr>
                  </a:outerShdw>
                </a:effectLst>
              </a:rPr>
              <a:t>Smart Surveillance</a:t>
            </a:r>
            <a:endParaRPr lang="en-US" sz="2400" b="0" cap="none" spc="0" dirty="0">
              <a:ln w="0"/>
              <a:solidFill>
                <a:schemeClr val="bg2">
                  <a:lumMod val="10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9205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380011"/>
            <a:ext cx="10178322" cy="5499582"/>
          </a:xfrm>
        </p:spPr>
        <p:txBody>
          <a:bodyPr/>
          <a:lstStyle/>
          <a:p>
            <a:r>
              <a:rPr lang="en-IN" dirty="0" smtClean="0"/>
              <a:t>A bank is a place where we keep our money and many expensive items so shouldn’t we have a Security System that can handle the security of such a place.</a:t>
            </a:r>
          </a:p>
          <a:p>
            <a:r>
              <a:rPr lang="en-IN" dirty="0" smtClean="0"/>
              <a:t>I am not saying we don’t have Security but many times human errors occurs like</a:t>
            </a:r>
            <a:r>
              <a:rPr lang="en-IN" dirty="0"/>
              <a:t> </a:t>
            </a:r>
            <a:r>
              <a:rPr lang="en-IN" dirty="0" smtClean="0"/>
              <a:t>Guards falling asleep on duty or in the security room . In such a case who is watching the monitors or guarding the bank?</a:t>
            </a:r>
          </a:p>
          <a:p>
            <a:r>
              <a:rPr lang="en-IN" dirty="0" smtClean="0"/>
              <a:t>There are many cases of robberies which could have been stopped with our Solution.</a:t>
            </a:r>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6920" y="2744507"/>
            <a:ext cx="4180114" cy="31350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0429" y="2744507"/>
            <a:ext cx="3880057" cy="3135086"/>
          </a:xfrm>
          <a:prstGeom prst="rect">
            <a:avLst/>
          </a:prstGeom>
        </p:spPr>
      </p:pic>
    </p:spTree>
    <p:extLst>
      <p:ext uri="{BB962C8B-B14F-4D97-AF65-F5344CB8AC3E}">
        <p14:creationId xmlns:p14="http://schemas.microsoft.com/office/powerpoint/2010/main" val="357816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4800" y="2852452"/>
            <a:ext cx="10493018" cy="1492132"/>
          </a:xfrm>
        </p:spPr>
        <p:txBody>
          <a:bodyPr>
            <a:noAutofit/>
          </a:bodyPr>
          <a:lstStyle/>
          <a:p>
            <a:r>
              <a:rPr lang="en-IN" sz="6000" dirty="0"/>
              <a:t>Different Robberies in Banks</a:t>
            </a:r>
          </a:p>
        </p:txBody>
      </p:sp>
    </p:spTree>
    <p:extLst>
      <p:ext uri="{BB962C8B-B14F-4D97-AF65-F5344CB8AC3E}">
        <p14:creationId xmlns:p14="http://schemas.microsoft.com/office/powerpoint/2010/main" val="528787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733896"/>
          </a:xfrm>
        </p:spPr>
        <p:txBody>
          <a:bodyPr>
            <a:normAutofit fontScale="90000"/>
          </a:bodyPr>
          <a:lstStyle/>
          <a:p>
            <a:r>
              <a:rPr lang="en-GB" b="1" dirty="0" err="1"/>
              <a:t>Chelambra</a:t>
            </a:r>
            <a:r>
              <a:rPr lang="en-GB" b="1" dirty="0"/>
              <a:t> bank robbery</a:t>
            </a:r>
            <a:endParaRPr lang="en-IN" dirty="0"/>
          </a:p>
        </p:txBody>
      </p:sp>
      <p:sp>
        <p:nvSpPr>
          <p:cNvPr id="3" name="Content Placeholder 2"/>
          <p:cNvSpPr>
            <a:spLocks noGrp="1"/>
          </p:cNvSpPr>
          <p:nvPr>
            <p:ph idx="1"/>
          </p:nvPr>
        </p:nvSpPr>
        <p:spPr>
          <a:xfrm>
            <a:off x="1251678" y="1298713"/>
            <a:ext cx="10178322" cy="4580879"/>
          </a:xfrm>
        </p:spPr>
        <p:txBody>
          <a:bodyPr/>
          <a:lstStyle/>
          <a:p>
            <a:r>
              <a:rPr lang="en-GB" dirty="0"/>
              <a:t>The </a:t>
            </a:r>
            <a:r>
              <a:rPr lang="en-GB" b="1" dirty="0" err="1"/>
              <a:t>Chelambra</a:t>
            </a:r>
            <a:r>
              <a:rPr lang="en-GB" b="1" dirty="0"/>
              <a:t> bank robbery</a:t>
            </a:r>
            <a:r>
              <a:rPr lang="en-GB" dirty="0"/>
              <a:t> in the Malappuram district of Kerala, </a:t>
            </a:r>
            <a:r>
              <a:rPr lang="en-GB" dirty="0" smtClean="0"/>
              <a:t>India</a:t>
            </a:r>
          </a:p>
          <a:p>
            <a:pPr lvl="1"/>
            <a:r>
              <a:rPr lang="en-GB" dirty="0"/>
              <a:t>The bank was in the second floor of a building. The ground floor had a restaurant that was up for rent. The four-member gang rented the restaurant by giving an advance payment of about </a:t>
            </a:r>
            <a:r>
              <a:rPr lang="en-GB" dirty="0" err="1"/>
              <a:t>Rs</a:t>
            </a:r>
            <a:r>
              <a:rPr lang="en-GB" dirty="0"/>
              <a:t>. 50,000. They shut down the front door and placed a board saying that it was under renovation and would reopen on 8 January 2008. To make things more convincing, they even bought new furniture for the restaurant and much construction material for the site.</a:t>
            </a:r>
          </a:p>
          <a:p>
            <a:pPr lvl="1"/>
            <a:r>
              <a:rPr lang="en-GB" dirty="0"/>
              <a:t>Those who were watching the scene would have thought that repairs were going on. But </a:t>
            </a:r>
            <a:r>
              <a:rPr lang="en-GB" b="1" u="sng" dirty="0"/>
              <a:t>they were cracking the first floor open, where the strong room was kept. They cracked it and made a big enough hole in the ceiling to the strong room. All the money they took was from some iron safes in the strong room which they cut open using a gas cutting machine. </a:t>
            </a:r>
            <a:r>
              <a:rPr lang="en-GB" dirty="0"/>
              <a:t>They took away gold and cash kept inside the safe.</a:t>
            </a:r>
          </a:p>
          <a:p>
            <a:pPr lvl="1"/>
            <a:r>
              <a:rPr lang="en-IN" b="1" u="sng" dirty="0" smtClean="0"/>
              <a:t>They Got away with </a:t>
            </a:r>
            <a:r>
              <a:rPr lang="en-GB" b="1" u="sng" dirty="0"/>
              <a:t>got away with 80 kilograms of gold and 5,000,000 </a:t>
            </a:r>
            <a:r>
              <a:rPr lang="en-GB" b="1" u="sng" dirty="0" smtClean="0"/>
              <a:t>rupees </a:t>
            </a:r>
            <a:r>
              <a:rPr lang="en-GB" dirty="0" smtClean="0"/>
              <a:t>!</a:t>
            </a:r>
            <a:endParaRPr lang="en-IN" dirty="0"/>
          </a:p>
        </p:txBody>
      </p:sp>
    </p:spTree>
    <p:extLst>
      <p:ext uri="{BB962C8B-B14F-4D97-AF65-F5344CB8AC3E}">
        <p14:creationId xmlns:p14="http://schemas.microsoft.com/office/powerpoint/2010/main" val="911450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Near Delhi, Gang Bored Into Concrete Wall To Raid Bank Lockers</a:t>
            </a:r>
          </a:p>
        </p:txBody>
      </p:sp>
      <p:sp>
        <p:nvSpPr>
          <p:cNvPr id="3" name="Content Placeholder 2"/>
          <p:cNvSpPr>
            <a:spLocks noGrp="1"/>
          </p:cNvSpPr>
          <p:nvPr>
            <p:ph idx="1"/>
          </p:nvPr>
        </p:nvSpPr>
        <p:spPr/>
        <p:txBody>
          <a:bodyPr/>
          <a:lstStyle/>
          <a:p>
            <a:r>
              <a:rPr lang="en-GB" dirty="0" smtClean="0"/>
              <a:t>The </a:t>
            </a:r>
            <a:r>
              <a:rPr lang="en-GB" dirty="0"/>
              <a:t>Ghaziabad branch of Punjab National Bank confronts crores of losses after 26 lockers were raided; most of them were left empty.</a:t>
            </a:r>
          </a:p>
          <a:p>
            <a:r>
              <a:rPr lang="en-GB" dirty="0"/>
              <a:t>The police found that the </a:t>
            </a:r>
            <a:r>
              <a:rPr lang="en-GB" b="1" u="sng" dirty="0"/>
              <a:t>gang entered the bank by boring through a concrete wall. A dense cover of bushes concealed them as they demolished the wall</a:t>
            </a:r>
            <a:r>
              <a:rPr lang="en-GB" b="1" u="sng" dirty="0" smtClean="0"/>
              <a:t>.</a:t>
            </a:r>
          </a:p>
          <a:p>
            <a:r>
              <a:rPr lang="en-GB" dirty="0" smtClean="0"/>
              <a:t>26 </a:t>
            </a:r>
            <a:r>
              <a:rPr lang="en-GB" dirty="0"/>
              <a:t>lockers were raided; most of them were left empty.</a:t>
            </a:r>
            <a:endParaRPr lang="en-IN" dirty="0"/>
          </a:p>
        </p:txBody>
      </p:sp>
    </p:spTree>
    <p:extLst>
      <p:ext uri="{BB962C8B-B14F-4D97-AF65-F5344CB8AC3E}">
        <p14:creationId xmlns:p14="http://schemas.microsoft.com/office/powerpoint/2010/main" val="1209326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05147"/>
          </a:xfrm>
        </p:spPr>
        <p:txBody>
          <a:bodyPr/>
          <a:lstStyle/>
          <a:p>
            <a:r>
              <a:rPr lang="en-IN" dirty="0" smtClean="0"/>
              <a:t>Our Solution</a:t>
            </a:r>
            <a:endParaRPr lang="en-IN" dirty="0"/>
          </a:p>
        </p:txBody>
      </p:sp>
      <p:sp>
        <p:nvSpPr>
          <p:cNvPr id="3" name="Content Placeholder 2"/>
          <p:cNvSpPr>
            <a:spLocks noGrp="1"/>
          </p:cNvSpPr>
          <p:nvPr>
            <p:ph idx="1"/>
          </p:nvPr>
        </p:nvSpPr>
        <p:spPr>
          <a:xfrm>
            <a:off x="1251678" y="1484415"/>
            <a:ext cx="10178322" cy="2654135"/>
          </a:xfrm>
        </p:spPr>
        <p:txBody>
          <a:bodyPr>
            <a:normAutofit/>
          </a:bodyPr>
          <a:lstStyle/>
          <a:p>
            <a:r>
              <a:rPr lang="en-GB" sz="3200" b="1" i="1" dirty="0"/>
              <a:t>A complete surveillance System using </a:t>
            </a:r>
            <a:r>
              <a:rPr lang="en-GB" sz="3200" b="1" i="1" dirty="0" err="1"/>
              <a:t>IoT</a:t>
            </a:r>
            <a:r>
              <a:rPr lang="en-GB" sz="3200" b="1" i="1" dirty="0"/>
              <a:t>, cameras and machine learning to identify faces and circumstances and report if any unusual activity happens.</a:t>
            </a:r>
            <a:endParaRPr lang="en-GB" sz="3200"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047" y="3536063"/>
            <a:ext cx="4198670" cy="2616777"/>
          </a:xfrm>
          <a:prstGeom prst="rect">
            <a:avLst/>
          </a:prstGeom>
        </p:spPr>
      </p:pic>
    </p:spTree>
    <p:extLst>
      <p:ext uri="{BB962C8B-B14F-4D97-AF65-F5344CB8AC3E}">
        <p14:creationId xmlns:p14="http://schemas.microsoft.com/office/powerpoint/2010/main" val="981335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35776"/>
          </a:xfrm>
        </p:spPr>
        <p:txBody>
          <a:bodyPr/>
          <a:lstStyle/>
          <a:p>
            <a:r>
              <a:rPr lang="en-IN" dirty="0" smtClean="0"/>
              <a:t>A brief Summery of Solution</a:t>
            </a:r>
            <a:endParaRPr lang="en-IN" dirty="0"/>
          </a:p>
        </p:txBody>
      </p:sp>
      <p:sp>
        <p:nvSpPr>
          <p:cNvPr id="3" name="Content Placeholder 2"/>
          <p:cNvSpPr>
            <a:spLocks noGrp="1"/>
          </p:cNvSpPr>
          <p:nvPr>
            <p:ph idx="1"/>
          </p:nvPr>
        </p:nvSpPr>
        <p:spPr>
          <a:xfrm>
            <a:off x="1251678" y="1175657"/>
            <a:ext cx="10178322" cy="4703935"/>
          </a:xfrm>
        </p:spPr>
        <p:txBody>
          <a:bodyPr>
            <a:normAutofit fontScale="92500" lnSpcReduction="20000"/>
          </a:bodyPr>
          <a:lstStyle/>
          <a:p>
            <a:r>
              <a:rPr lang="en-IN" dirty="0" smtClean="0"/>
              <a:t>We will make use of already present cameras in the banks to get the feed and then apply our Software to Provide security.</a:t>
            </a:r>
          </a:p>
          <a:p>
            <a:r>
              <a:rPr lang="en-IN" dirty="0" smtClean="0"/>
              <a:t>We will do so by:-</a:t>
            </a:r>
          </a:p>
          <a:p>
            <a:pPr lvl="1"/>
            <a:r>
              <a:rPr lang="en-GB" sz="1900" b="1" dirty="0" smtClean="0"/>
              <a:t>1)</a:t>
            </a:r>
            <a:r>
              <a:rPr lang="en-GB" sz="1900" dirty="0"/>
              <a:t> If </a:t>
            </a:r>
            <a:r>
              <a:rPr lang="en-GB" sz="1900" b="1" dirty="0"/>
              <a:t>someone is steeling or present in unauthorised </a:t>
            </a:r>
            <a:r>
              <a:rPr lang="en-GB" sz="1900" b="1" dirty="0" smtClean="0"/>
              <a:t>areas (</a:t>
            </a:r>
            <a:r>
              <a:rPr lang="en-GB" sz="1900" dirty="0"/>
              <a:t>Motion Detection </a:t>
            </a:r>
            <a:r>
              <a:rPr lang="en-GB" sz="1900" b="1" dirty="0" smtClean="0"/>
              <a:t>)</a:t>
            </a:r>
            <a:r>
              <a:rPr lang="en-GB" sz="1900" dirty="0"/>
              <a:t> then the camera can alarm without needing any supervision or someone watching the camera feed:- Done using </a:t>
            </a:r>
            <a:r>
              <a:rPr lang="en-GB" sz="1900" i="1" dirty="0"/>
              <a:t>motion detection and heat signatures and facial recognition.</a:t>
            </a:r>
            <a:endParaRPr lang="en-GB" sz="1900" dirty="0"/>
          </a:p>
          <a:p>
            <a:pPr lvl="1"/>
            <a:r>
              <a:rPr lang="en-GB" sz="1900" b="1" dirty="0" smtClean="0"/>
              <a:t>2)</a:t>
            </a:r>
            <a:r>
              <a:rPr lang="en-GB" sz="1900" dirty="0"/>
              <a:t> </a:t>
            </a:r>
            <a:r>
              <a:rPr lang="en-GB" sz="1900" b="1" dirty="0"/>
              <a:t>Security in </a:t>
            </a:r>
            <a:r>
              <a:rPr lang="en-GB" sz="1900" b="1" dirty="0" smtClean="0"/>
              <a:t>Banks</a:t>
            </a:r>
            <a:r>
              <a:rPr lang="en-GB" sz="1900" dirty="0"/>
              <a:t> </a:t>
            </a:r>
            <a:r>
              <a:rPr lang="en-GB" sz="1900" dirty="0" smtClean="0"/>
              <a:t>(Detecting if a known criminal is present or if some one has a gone):- </a:t>
            </a:r>
            <a:r>
              <a:rPr lang="en-GB" sz="1900" dirty="0"/>
              <a:t>Done by:-</a:t>
            </a:r>
            <a:r>
              <a:rPr lang="en-GB" sz="1900" i="1" dirty="0"/>
              <a:t>checking </a:t>
            </a:r>
            <a:r>
              <a:rPr lang="en-GB" sz="1900" i="1" dirty="0" smtClean="0"/>
              <a:t>the faces of people in the bank getting </a:t>
            </a:r>
            <a:r>
              <a:rPr lang="en-GB" sz="1900" i="1" dirty="0"/>
              <a:t>a facial </a:t>
            </a:r>
            <a:r>
              <a:rPr lang="en-GB" sz="1900" i="1" dirty="0" smtClean="0"/>
              <a:t>image  </a:t>
            </a:r>
            <a:r>
              <a:rPr lang="en-GB" sz="1900" i="1" dirty="0"/>
              <a:t>if </a:t>
            </a:r>
            <a:r>
              <a:rPr lang="en-GB" sz="1900" i="1" dirty="0" smtClean="0"/>
              <a:t>face present in database </a:t>
            </a:r>
            <a:r>
              <a:rPr lang="en-GB" sz="1900" i="1" dirty="0"/>
              <a:t>raise an alarm. </a:t>
            </a:r>
            <a:r>
              <a:rPr lang="en-GB" sz="1900" i="1" dirty="0" smtClean="0"/>
              <a:t>If some one takes out a gun to rob the bank it will detect the gun and automatically call the police. </a:t>
            </a:r>
            <a:r>
              <a:rPr lang="en-GB" sz="1900" dirty="0" smtClean="0"/>
              <a:t>During </a:t>
            </a:r>
            <a:r>
              <a:rPr lang="en-GB" sz="1900" dirty="0"/>
              <a:t>an emergencies any button won't be needed to be pushed the cameras will detect and </a:t>
            </a:r>
            <a:r>
              <a:rPr lang="en-GB" sz="1900" dirty="0" smtClean="0"/>
              <a:t>act accordingly.</a:t>
            </a:r>
          </a:p>
          <a:p>
            <a:pPr lvl="1"/>
            <a:r>
              <a:rPr lang="en-GB" sz="1900" b="1" dirty="0" smtClean="0"/>
              <a:t>3) Who Enters the Bank </a:t>
            </a:r>
            <a:r>
              <a:rPr lang="en-GB" sz="1900" dirty="0" smtClean="0"/>
              <a:t>:- With our System the person entering the bank will have to Get their Photo taken at the entrance and enter their name and </a:t>
            </a:r>
            <a:r>
              <a:rPr lang="en-GB" sz="1900" dirty="0" err="1" smtClean="0"/>
              <a:t>adhar</a:t>
            </a:r>
            <a:r>
              <a:rPr lang="en-GB" sz="1900" dirty="0" smtClean="0"/>
              <a:t> card number. Photo will be taken Automatically by the camera the person will only have to enter their name and </a:t>
            </a:r>
            <a:r>
              <a:rPr lang="en-GB" sz="1900" dirty="0" err="1" smtClean="0"/>
              <a:t>adhar</a:t>
            </a:r>
            <a:r>
              <a:rPr lang="en-GB" sz="1900" dirty="0" smtClean="0"/>
              <a:t>. So we will Know who enters and who leaves . Any unauthorized entry can be traced.</a:t>
            </a:r>
          </a:p>
          <a:p>
            <a:pPr lvl="1"/>
            <a:r>
              <a:rPr lang="en-GB" sz="1900" dirty="0" smtClean="0"/>
              <a:t>These Systems can also be used in an </a:t>
            </a:r>
            <a:r>
              <a:rPr lang="en-GB" sz="1900" b="1" dirty="0" smtClean="0"/>
              <a:t>ATM</a:t>
            </a:r>
            <a:r>
              <a:rPr lang="en-GB" sz="1900" dirty="0" smtClean="0"/>
              <a:t> in the similar manner.</a:t>
            </a:r>
            <a:endParaRPr lang="en-GB" sz="1900" dirty="0"/>
          </a:p>
        </p:txBody>
      </p:sp>
    </p:spTree>
    <p:extLst>
      <p:ext uri="{BB962C8B-B14F-4D97-AF65-F5344CB8AC3E}">
        <p14:creationId xmlns:p14="http://schemas.microsoft.com/office/powerpoint/2010/main" val="103178943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469</TotalTime>
  <Words>625</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Gill Sans MT</vt:lpstr>
      <vt:lpstr>Impact</vt:lpstr>
      <vt:lpstr>Badge</vt:lpstr>
      <vt:lpstr>The OverWatch</vt:lpstr>
      <vt:lpstr>What We have</vt:lpstr>
      <vt:lpstr>What We NEED</vt:lpstr>
      <vt:lpstr>PowerPoint Presentation</vt:lpstr>
      <vt:lpstr>Different Robberies in Banks</vt:lpstr>
      <vt:lpstr>Chelambra bank robbery</vt:lpstr>
      <vt:lpstr>Near Delhi, Gang Bored Into Concrete Wall To Raid Bank Lockers</vt:lpstr>
      <vt:lpstr>Our Solution</vt:lpstr>
      <vt:lpstr>A brief Summery of Solution</vt:lpstr>
      <vt:lpstr>Other Feature (Not Implemented yet)</vt:lpstr>
      <vt:lpstr>Effects of Our System</vt:lpstr>
      <vt:lpstr>How we could have stopped those robberies </vt:lpstr>
      <vt:lpstr>What We Used</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OverWatch</dc:title>
  <dc:creator>Anindya Verma</dc:creator>
  <cp:lastModifiedBy>Anindya Verma</cp:lastModifiedBy>
  <cp:revision>15</cp:revision>
  <dcterms:created xsi:type="dcterms:W3CDTF">2017-04-07T18:51:53Z</dcterms:created>
  <dcterms:modified xsi:type="dcterms:W3CDTF">2017-06-20T16:29:28Z</dcterms:modified>
</cp:coreProperties>
</file>