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4" r:id="rId6"/>
    <p:sldId id="271" r:id="rId7"/>
    <p:sldId id="266" r:id="rId8"/>
    <p:sldId id="267" r:id="rId9"/>
    <p:sldId id="268" r:id="rId10"/>
    <p:sldId id="272" r:id="rId11"/>
    <p:sldId id="273" r:id="rId12"/>
    <p:sldId id="262" r:id="rId13"/>
    <p:sldId id="259" r:id="rId14"/>
    <p:sldId id="260" r:id="rId15"/>
    <p:sldId id="261" r:id="rId16"/>
    <p:sldId id="258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1/13/2021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D2D-8DA9-4ADC-AD78-D6CDACD86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Abstractions &amp;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C3685-B139-40CA-A7AF-5D1C75C4C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1.5</a:t>
            </a:r>
          </a:p>
          <a:p>
            <a:r>
              <a:rPr lang="en-US" dirty="0"/>
              <a:t>Technologies for building processors &amp; memory</a:t>
            </a:r>
          </a:p>
        </p:txBody>
      </p:sp>
    </p:spTree>
    <p:extLst>
      <p:ext uri="{BB962C8B-B14F-4D97-AF65-F5344CB8AC3E}">
        <p14:creationId xmlns:p14="http://schemas.microsoft.com/office/powerpoint/2010/main" val="223571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C42B-AF80-4CE7-A7BE-EA646A7D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Circuits (ICs)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5680-F8BD-4732-A92B-0ACDED11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of Moore’s Law</a:t>
            </a:r>
          </a:p>
          <a:p>
            <a:pPr lvl="1"/>
            <a:r>
              <a:rPr lang="en-US" i="1" dirty="0"/>
              <a:t>I hope this humor is appreciated in class</a:t>
            </a:r>
          </a:p>
        </p:txBody>
      </p:sp>
      <p:pic>
        <p:nvPicPr>
          <p:cNvPr id="4098" name="Picture 2" descr="Mobile phone evolution : funny">
            <a:extLst>
              <a:ext uri="{FF2B5EF4-FFF2-40B4-BE49-F238E27FC236}">
                <a16:creationId xmlns:a16="http://schemas.microsoft.com/office/drawing/2014/main" id="{D70BD093-B933-41D3-A289-AE703766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006725"/>
            <a:ext cx="6667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06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00D2-DB0D-4562-81B8-424D0507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thought: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4BF8-FE2B-43EE-A921-D5169C1A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computers</a:t>
            </a:r>
          </a:p>
          <a:p>
            <a:pPr lvl="1"/>
            <a:r>
              <a:rPr lang="en-US" dirty="0"/>
              <a:t>Qubits</a:t>
            </a:r>
          </a:p>
        </p:txBody>
      </p:sp>
    </p:spTree>
    <p:extLst>
      <p:ext uri="{BB962C8B-B14F-4D97-AF65-F5344CB8AC3E}">
        <p14:creationId xmlns:p14="http://schemas.microsoft.com/office/powerpoint/2010/main" val="399591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 Crystal Ingot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rod composed of a silicon crystal between 8 to 12 inches in diameter and approximately 12 to 24 inches long, used as the start of the manufacturing process for Integrated Circuits.</a:t>
            </a:r>
          </a:p>
          <a:p>
            <a:r>
              <a:rPr lang="en-US" dirty="0"/>
              <a:t>These ingots, in the manufacturing process for IC’s, are finely sliced into </a:t>
            </a:r>
            <a:r>
              <a:rPr lang="en-US" i="1" dirty="0"/>
              <a:t>wafers</a:t>
            </a:r>
            <a:r>
              <a:rPr lang="en-US" dirty="0"/>
              <a:t> &lt;= 0.1 inches thick.</a:t>
            </a:r>
          </a:p>
        </p:txBody>
      </p:sp>
      <p:pic>
        <p:nvPicPr>
          <p:cNvPr id="5" name="Picture 4" descr="Rod Representation">
            <a:extLst>
              <a:ext uri="{FF2B5EF4-FFF2-40B4-BE49-F238E27FC236}">
                <a16:creationId xmlns:a16="http://schemas.microsoft.com/office/drawing/2014/main" id="{17664D57-BFAE-42DE-B029-C32DFD2E6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63" y="3616325"/>
            <a:ext cx="48768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4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slice from a silicon ingot, that is no more then 0.1 inches in thickness.</a:t>
            </a:r>
          </a:p>
          <a:p>
            <a:r>
              <a:rPr lang="en-US" dirty="0"/>
              <a:t>Used to create chips via a series of processing steps (20-40 average steps) from </a:t>
            </a:r>
            <a:r>
              <a:rPr lang="en-US" i="1" dirty="0"/>
              <a:t>blank wafers </a:t>
            </a:r>
            <a:r>
              <a:rPr lang="en-US" dirty="0"/>
              <a:t>to </a:t>
            </a:r>
            <a:r>
              <a:rPr lang="en-US" i="1" dirty="0"/>
              <a:t>patterned wafers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64DD6-6E09-49A1-9A3A-19DB0A32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5305"/>
            <a:ext cx="4620126" cy="2968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C5136-DC11-49B6-9927-78558F9F9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27" y="3545305"/>
            <a:ext cx="6372020" cy="23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4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processing steps between </a:t>
            </a:r>
            <a:r>
              <a:rPr lang="en-US" i="1" dirty="0"/>
              <a:t>blank wafers</a:t>
            </a:r>
            <a:r>
              <a:rPr lang="en-US" dirty="0"/>
              <a:t> and </a:t>
            </a:r>
            <a:r>
              <a:rPr lang="en-US" i="1" dirty="0"/>
              <a:t>patterned wafers</a:t>
            </a:r>
            <a:r>
              <a:rPr lang="en-US" dirty="0"/>
              <a:t>, a microscopic flaw in the original wafer or the processing steps can cause the </a:t>
            </a:r>
            <a:r>
              <a:rPr lang="en-US" i="1" dirty="0"/>
              <a:t>die </a:t>
            </a:r>
            <a:r>
              <a:rPr lang="en-US" dirty="0"/>
              <a:t>to fail.</a:t>
            </a:r>
          </a:p>
          <a:p>
            <a:r>
              <a:rPr lang="en-US" dirty="0"/>
              <a:t>These types of flaws, called defects, make it </a:t>
            </a:r>
            <a:r>
              <a:rPr lang="en-US" i="1" dirty="0"/>
              <a:t>virtually impossible</a:t>
            </a:r>
            <a:r>
              <a:rPr lang="en-US" dirty="0"/>
              <a:t> to produce a perfect wafer.</a:t>
            </a:r>
          </a:p>
          <a:p>
            <a:r>
              <a:rPr lang="en-US" dirty="0"/>
              <a:t>One way to cope with possible imperfections can be to place many independent components on a single wafer (Prompting the </a:t>
            </a:r>
            <a:r>
              <a:rPr lang="en-US" i="1" dirty="0"/>
              <a:t>patterned wafer</a:t>
            </a:r>
            <a:r>
              <a:rPr lang="en-US" dirty="0"/>
              <a:t> to be chopped </a:t>
            </a:r>
            <a:r>
              <a:rPr lang="en-US" i="1" dirty="0"/>
              <a:t>into</a:t>
            </a:r>
            <a:r>
              <a:rPr lang="en-US" dirty="0"/>
              <a:t> these components.</a:t>
            </a:r>
          </a:p>
        </p:txBody>
      </p:sp>
    </p:spTree>
    <p:extLst>
      <p:ext uri="{BB962C8B-B14F-4D97-AF65-F5344CB8AC3E}">
        <p14:creationId xmlns:p14="http://schemas.microsoft.com/office/powerpoint/2010/main" val="400318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-&gt; Wafer Defect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A5CBB-C012-4934-8518-E0E1901A2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5" y="1825625"/>
            <a:ext cx="8805869" cy="4351338"/>
          </a:xfrm>
        </p:spPr>
      </p:pic>
    </p:spTree>
    <p:extLst>
      <p:ext uri="{BB962C8B-B14F-4D97-AF65-F5344CB8AC3E}">
        <p14:creationId xmlns:p14="http://schemas.microsoft.com/office/powerpoint/2010/main" val="110516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sz="2400" dirty="0"/>
              <a:t>(Informally known as Chips)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i="1" dirty="0"/>
              <a:t>patterned wafer</a:t>
            </a:r>
            <a:r>
              <a:rPr lang="en-US" dirty="0"/>
              <a:t> is chopped, it can also be referred to as being </a:t>
            </a:r>
            <a:r>
              <a:rPr lang="en-US" i="1" dirty="0"/>
              <a:t>diced</a:t>
            </a:r>
            <a:r>
              <a:rPr lang="en-US" dirty="0"/>
              <a:t>.</a:t>
            </a:r>
          </a:p>
          <a:p>
            <a:r>
              <a:rPr lang="en-US" dirty="0"/>
              <a:t>The resulting rectangular sections that are cut from the </a:t>
            </a:r>
            <a:r>
              <a:rPr lang="en-US" i="1" dirty="0"/>
              <a:t>wafer</a:t>
            </a:r>
            <a:r>
              <a:rPr lang="en-US" dirty="0"/>
              <a:t> are known as </a:t>
            </a:r>
            <a:r>
              <a:rPr lang="en-US" i="1" dirty="0"/>
              <a:t>dies</a:t>
            </a:r>
            <a:r>
              <a:rPr lang="en-US" dirty="0"/>
              <a:t>, otherwise known as </a:t>
            </a:r>
            <a:r>
              <a:rPr lang="en-US" i="1" dirty="0"/>
              <a:t>chips.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853EF-E3EA-4CDC-94FB-42CB1528C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017378"/>
            <a:ext cx="2475497" cy="24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9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i="1" dirty="0"/>
              <a:t>dicing</a:t>
            </a:r>
            <a:r>
              <a:rPr lang="en-US" dirty="0"/>
              <a:t>, doing so enables you to discard the imperfect/flawed </a:t>
            </a:r>
            <a:r>
              <a:rPr lang="en-US" i="1" dirty="0"/>
              <a:t>dies</a:t>
            </a:r>
            <a:r>
              <a:rPr lang="en-US" dirty="0"/>
              <a:t> instead of the entire wafer.</a:t>
            </a:r>
          </a:p>
          <a:p>
            <a:r>
              <a:rPr lang="en-US" dirty="0"/>
              <a:t>The comparison between the </a:t>
            </a:r>
            <a:r>
              <a:rPr lang="en-US" i="1" dirty="0"/>
              <a:t>dies</a:t>
            </a:r>
            <a:r>
              <a:rPr lang="en-US" dirty="0"/>
              <a:t> can also be referred to as the </a:t>
            </a:r>
            <a:r>
              <a:rPr lang="en-US" i="1" dirty="0"/>
              <a:t>yield</a:t>
            </a:r>
            <a:r>
              <a:rPr lang="en-US" dirty="0"/>
              <a:t> of a process, defined as the percentage/ratio between the good </a:t>
            </a:r>
            <a:r>
              <a:rPr lang="en-US" i="1" dirty="0"/>
              <a:t>dies</a:t>
            </a:r>
            <a:r>
              <a:rPr lang="en-US" dirty="0"/>
              <a:t> from the total </a:t>
            </a:r>
            <a:r>
              <a:rPr lang="en-US" i="1" dirty="0"/>
              <a:t>dies</a:t>
            </a:r>
            <a:r>
              <a:rPr lang="en-US" dirty="0"/>
              <a:t> on the </a:t>
            </a:r>
            <a:r>
              <a:rPr lang="en-US" i="1" dirty="0"/>
              <a:t>wafer</a:t>
            </a:r>
            <a:r>
              <a:rPr lang="en-US" dirty="0"/>
              <a:t> originally.</a:t>
            </a:r>
          </a:p>
        </p:txBody>
      </p:sp>
    </p:spTree>
    <p:extLst>
      <p:ext uri="{BB962C8B-B14F-4D97-AF65-F5344CB8AC3E}">
        <p14:creationId xmlns:p14="http://schemas.microsoft.com/office/powerpoint/2010/main" val="373206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Thought: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Fluctuating Costs of an Integrated Circuit</a:t>
            </a:r>
          </a:p>
          <a:p>
            <a:pPr lvl="1"/>
            <a:r>
              <a:rPr lang="en-US" dirty="0"/>
              <a:t>Yield</a:t>
            </a:r>
          </a:p>
          <a:p>
            <a:pPr lvl="1"/>
            <a:r>
              <a:rPr lang="en-US" dirty="0"/>
              <a:t>Dies per wafer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Cost Reduction</a:t>
            </a:r>
          </a:p>
          <a:p>
            <a:pPr lvl="2"/>
            <a:r>
              <a:rPr lang="en-US" dirty="0"/>
              <a:t>The cost can be determined from three different equations</a:t>
            </a:r>
          </a:p>
          <a:p>
            <a:pPr lvl="2"/>
            <a:r>
              <a:rPr lang="en-US" dirty="0"/>
              <a:t>First: Derive</a:t>
            </a:r>
          </a:p>
          <a:p>
            <a:pPr lvl="2"/>
            <a:r>
              <a:rPr lang="en-US" dirty="0"/>
              <a:t>Second: Approximation</a:t>
            </a:r>
          </a:p>
          <a:p>
            <a:pPr lvl="2"/>
            <a:r>
              <a:rPr lang="en-US" dirty="0"/>
              <a:t>Third: Empirical observations of yields</a:t>
            </a:r>
          </a:p>
          <a:p>
            <a:pPr lvl="2"/>
            <a:r>
              <a:rPr lang="en-US" dirty="0"/>
              <a:t>Generally NOT linear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17DBD-CD8C-4FFA-8804-A766EF882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93" y="4283243"/>
            <a:ext cx="4457496" cy="16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4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“The whole is greater than the sum of its parts.”</a:t>
            </a:r>
          </a:p>
          <a:p>
            <a:pPr marL="0" indent="0" algn="ctr">
              <a:buNone/>
            </a:pPr>
            <a:r>
              <a:rPr lang="en-US" dirty="0"/>
              <a:t>- </a:t>
            </a:r>
            <a:r>
              <a:rPr lang="en-US" i="1" dirty="0"/>
              <a:t>Aristotle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8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“Computer” originally referred to humans; “one who computes”</a:t>
            </a:r>
          </a:p>
          <a:p>
            <a:endParaRPr lang="en-US" dirty="0"/>
          </a:p>
          <a:p>
            <a:r>
              <a:rPr lang="en-US" dirty="0"/>
              <a:t>Abacus</a:t>
            </a:r>
          </a:p>
          <a:p>
            <a:endParaRPr lang="en-US" dirty="0"/>
          </a:p>
          <a:p>
            <a:r>
              <a:rPr lang="en-US" dirty="0"/>
              <a:t>ENIAC</a:t>
            </a:r>
          </a:p>
        </p:txBody>
      </p:sp>
    </p:spTree>
    <p:extLst>
      <p:ext uri="{BB962C8B-B14F-4D97-AF65-F5344CB8AC3E}">
        <p14:creationId xmlns:p14="http://schemas.microsoft.com/office/powerpoint/2010/main" val="358254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55B5ED-CDCE-4575-9F83-A79CE619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8998"/>
            <a:ext cx="2737210" cy="21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CCC2AD-5FCA-4C3D-968B-DABA2B39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94" y="2401709"/>
            <a:ext cx="2737211" cy="205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A51831-DDDC-4751-8ED5-553F25E8B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589" y="2404537"/>
            <a:ext cx="2737210" cy="20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4BDA707-86F6-45AC-B5BE-A40C4AAE107F}"/>
              </a:ext>
            </a:extLst>
          </p:cNvPr>
          <p:cNvSpPr/>
          <p:nvPr/>
        </p:nvSpPr>
        <p:spPr>
          <a:xfrm>
            <a:off x="3890145" y="3233055"/>
            <a:ext cx="522514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62A75F-994F-45CC-811B-DD6A705A7FA0}"/>
              </a:ext>
            </a:extLst>
          </p:cNvPr>
          <p:cNvSpPr/>
          <p:nvPr/>
        </p:nvSpPr>
        <p:spPr>
          <a:xfrm>
            <a:off x="7779340" y="3233055"/>
            <a:ext cx="522514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B3CBB2-2CAA-4F45-997A-8042D879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89650"/>
              </p:ext>
            </p:extLst>
          </p:nvPr>
        </p:nvGraphicFramePr>
        <p:xfrm>
          <a:off x="2032000" y="231648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75119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48840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720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/ Unit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30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Vacuum 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Transistor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Integrated Circuit (IC)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Very Large-Scale IC (VLSI)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2,400,000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2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Ultra Large-Scale 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250,000,000,000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32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96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B3CBB2-2CAA-4F45-997A-8042D879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42369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75119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720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/ Unit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30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1951 – 1965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35x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1965 – 1975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~ 26x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1975 – 1995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~2667x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1995 – 2013 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~ 104167x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2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45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12AD-BD07-40F1-85A2-EE8EBF83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Tubes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F47D-6B84-40A9-B467-B69EB1A6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Thermionic valves</a:t>
            </a:r>
          </a:p>
          <a:p>
            <a:endParaRPr lang="en-US" dirty="0"/>
          </a:p>
          <a:p>
            <a:r>
              <a:rPr lang="en-US" dirty="0"/>
              <a:t>Vacuums are created within the tubes to allow electricity to flow</a:t>
            </a:r>
          </a:p>
          <a:p>
            <a:endParaRPr lang="en-US" dirty="0"/>
          </a:p>
          <a:p>
            <a:r>
              <a:rPr lang="en-US" dirty="0"/>
              <a:t>Results in gargantuan machines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7982D7-2881-484B-A1A2-CA009C544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97" y="4373174"/>
            <a:ext cx="3708003" cy="180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F888-8EDF-4602-AE6A-16525CF1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C42CA-4871-4BD2-9557-8023F982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“Brain cells” of modern computers</a:t>
            </a:r>
          </a:p>
          <a:p>
            <a:pPr lvl="1"/>
            <a:r>
              <a:rPr lang="en-US" dirty="0"/>
              <a:t>Semiconductor device (Silicon)</a:t>
            </a:r>
          </a:p>
          <a:p>
            <a:endParaRPr lang="en-US" dirty="0"/>
          </a:p>
          <a:p>
            <a:r>
              <a:rPr lang="en-US" dirty="0"/>
              <a:t>Apply current at or above a certain threshold to get current flowing</a:t>
            </a:r>
          </a:p>
          <a:p>
            <a:endParaRPr lang="en-US" dirty="0"/>
          </a:p>
          <a:p>
            <a:r>
              <a:rPr lang="en-US" dirty="0"/>
              <a:t>Building blocks of integrated circuits</a:t>
            </a:r>
          </a:p>
        </p:txBody>
      </p:sp>
    </p:spTree>
    <p:extLst>
      <p:ext uri="{BB962C8B-B14F-4D97-AF65-F5344CB8AC3E}">
        <p14:creationId xmlns:p14="http://schemas.microsoft.com/office/powerpoint/2010/main" val="351124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C629-4877-44D4-83C6-6CB3C71C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Circuits (ICs)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8A37-4D10-4D3D-B35B-3FF8BE94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transistors into a single chip</a:t>
            </a:r>
          </a:p>
          <a:p>
            <a:endParaRPr lang="en-US" dirty="0"/>
          </a:p>
          <a:p>
            <a:r>
              <a:rPr lang="en-US" dirty="0"/>
              <a:t>Moore’s Law (section 1.2)</a:t>
            </a:r>
          </a:p>
          <a:p>
            <a:pPr lvl="1"/>
            <a:r>
              <a:rPr lang="en-US" dirty="0"/>
              <a:t>Predict increase in number of transistors per chip</a:t>
            </a:r>
          </a:p>
          <a:p>
            <a:pPr lvl="1"/>
            <a:endParaRPr lang="en-US" dirty="0"/>
          </a:p>
          <a:p>
            <a:r>
              <a:rPr lang="en-US" dirty="0"/>
              <a:t>Silicon (semiconductor)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0DE9D1-001F-4B52-B37C-3D5A35FD0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8" y="3902029"/>
            <a:ext cx="4075922" cy="227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84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340</TotalTime>
  <Words>547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Source Sans Pro</vt:lpstr>
      <vt:lpstr>FunkyShapesDarkVTI</vt:lpstr>
      <vt:lpstr>Computer Abstractions &amp; technology</vt:lpstr>
      <vt:lpstr>PowerPoint Presentation</vt:lpstr>
      <vt:lpstr>A bit of history</vt:lpstr>
      <vt:lpstr>A bit of history</vt:lpstr>
      <vt:lpstr>Progress</vt:lpstr>
      <vt:lpstr>Progress</vt:lpstr>
      <vt:lpstr>Vacuum Tubes</vt:lpstr>
      <vt:lpstr>Transistors</vt:lpstr>
      <vt:lpstr>Integrated Circuits (ICs)</vt:lpstr>
      <vt:lpstr>Integrated Circuits (ICs)</vt:lpstr>
      <vt:lpstr>Food for thought: Future</vt:lpstr>
      <vt:lpstr>Silicon Crystal Ingot</vt:lpstr>
      <vt:lpstr>Wafer</vt:lpstr>
      <vt:lpstr>Defect</vt:lpstr>
      <vt:lpstr>Representation -&gt; Wafer Defect</vt:lpstr>
      <vt:lpstr>Die (Informally known as Chips)</vt:lpstr>
      <vt:lpstr>Yield</vt:lpstr>
      <vt:lpstr>Food for Thought: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Abstractions &amp; technology</dc:title>
  <dc:creator>Yang, Zhuoyu</dc:creator>
  <cp:lastModifiedBy>✔ CDAGaming ✔</cp:lastModifiedBy>
  <cp:revision>38</cp:revision>
  <dcterms:created xsi:type="dcterms:W3CDTF">2021-01-13T01:20:48Z</dcterms:created>
  <dcterms:modified xsi:type="dcterms:W3CDTF">2021-01-13T16:16:06Z</dcterms:modified>
</cp:coreProperties>
</file>